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pptx" ContentType="application/vnd.openxmlformats-officedocument.presentationml.presentation"/>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1"/>
    <p:sldMasterId id="2147483674" r:id="rId2"/>
    <p:sldMasterId id="2147483678" r:id="rId3"/>
  </p:sldMasterIdLst>
  <p:notesMasterIdLst>
    <p:notesMasterId r:id="rId37"/>
  </p:notesMasterIdLst>
  <p:sldIdLst>
    <p:sldId id="256" r:id="rId4"/>
    <p:sldId id="257" r:id="rId5"/>
    <p:sldId id="293" r:id="rId6"/>
    <p:sldId id="294" r:id="rId7"/>
    <p:sldId id="295" r:id="rId8"/>
    <p:sldId id="296" r:id="rId9"/>
    <p:sldId id="297" r:id="rId10"/>
    <p:sldId id="282" r:id="rId11"/>
    <p:sldId id="284" r:id="rId12"/>
    <p:sldId id="285" r:id="rId13"/>
    <p:sldId id="286" r:id="rId14"/>
    <p:sldId id="287" r:id="rId15"/>
    <p:sldId id="288" r:id="rId16"/>
    <p:sldId id="289" r:id="rId17"/>
    <p:sldId id="290" r:id="rId18"/>
    <p:sldId id="291" r:id="rId19"/>
    <p:sldId id="292" r:id="rId20"/>
    <p:sldId id="258" r:id="rId21"/>
    <p:sldId id="259" r:id="rId22"/>
    <p:sldId id="260" r:id="rId23"/>
    <p:sldId id="261" r:id="rId24"/>
    <p:sldId id="263" r:id="rId25"/>
    <p:sldId id="264" r:id="rId26"/>
    <p:sldId id="265" r:id="rId27"/>
    <p:sldId id="266" r:id="rId28"/>
    <p:sldId id="267" r:id="rId29"/>
    <p:sldId id="268" r:id="rId30"/>
    <p:sldId id="269" r:id="rId31"/>
    <p:sldId id="270" r:id="rId32"/>
    <p:sldId id="271" r:id="rId33"/>
    <p:sldId id="272" r:id="rId34"/>
    <p:sldId id="273" r:id="rId35"/>
    <p:sldId id="274" r:id="rId36"/>
  </p:sldIdLst>
  <p:sldSz cx="9144000" cy="5143500" type="screen16x9"/>
  <p:notesSz cx="6858000" cy="9144000"/>
  <p:embeddedFontLst>
    <p:embeddedFont>
      <p:font typeface="Calibri" panose="020F0502020204030204" pitchFamily="34" charset="0"/>
      <p:regular r:id="rId38"/>
      <p:bold r:id="rId39"/>
      <p:italic r:id="rId40"/>
      <p:boldItalic r:id="rId41"/>
    </p:embeddedFont>
    <p:embeddedFont>
      <p:font typeface="Play" panose="020B0604020202020204" charset="0"/>
      <p:regular r:id="rId42"/>
      <p:bold r:id="rId43"/>
    </p:embeddedFont>
    <p:embeddedFont>
      <p:font typeface="Poppins" panose="020B0604020202020204" charset="0"/>
      <p:regular r:id="rId44"/>
      <p:bold r:id="rId45"/>
      <p:italic r:id="rId46"/>
      <p:boldItalic r:id="rId47"/>
    </p:embeddedFont>
    <p:embeddedFont>
      <p:font typeface="Calibri Light" panose="020F0302020204030204" pitchFamily="34" charset="0"/>
      <p:regular r:id="rId48"/>
      <p:italic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8" d="100"/>
          <a:sy n="138" d="100"/>
        </p:scale>
        <p:origin x="114" y="19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2.fntdata"/><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tableStyles" Target="tableStyle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7.fntdata"/><Relationship Id="rId52"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6.fntdata"/><Relationship Id="rId48" Type="http://schemas.openxmlformats.org/officeDocument/2006/relationships/font" Target="fonts/font11.fntdata"/><Relationship Id="rId8" Type="http://schemas.openxmlformats.org/officeDocument/2006/relationships/slide" Target="slides/slide5.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7.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12.fntdata"/></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30a1e7458e4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7" name="Google Shape;157;g30a1e7458e4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3066de91780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2" name="Google Shape;222;g3066de91780_4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
              <a:t>RECORDING</a:t>
            </a:r>
            <a:endParaRPr/>
          </a:p>
          <a:p>
            <a:pPr marL="457200" lvl="0" indent="-298450" algn="l" rtl="0">
              <a:lnSpc>
                <a:spcPct val="100000"/>
              </a:lnSpc>
              <a:spcBef>
                <a:spcPts val="0"/>
              </a:spcBef>
              <a:spcAft>
                <a:spcPts val="0"/>
              </a:spcAft>
              <a:buSzPts val="1100"/>
              <a:buChar char="●"/>
            </a:pPr>
            <a:r>
              <a:rPr lang="en"/>
              <a:t>https://drive.google.com/file/d/1yQn5Kk0kMIKfVek0omarOfuC0bBR99Zm/view</a:t>
            </a:r>
            <a:endParaRPr/>
          </a:p>
          <a:p>
            <a:pPr marL="457200" lvl="0" indent="-228600" algn="l" rtl="0">
              <a:lnSpc>
                <a:spcPct val="100000"/>
              </a:lnSpc>
              <a:spcBef>
                <a:spcPts val="0"/>
              </a:spcBef>
              <a:spcAft>
                <a:spcPts val="0"/>
              </a:spcAft>
              <a:buSzPts val="1100"/>
              <a:buNone/>
            </a:pPr>
            <a:endParaRPr/>
          </a:p>
        </p:txBody>
      </p:sp>
      <p:sp>
        <p:nvSpPr>
          <p:cNvPr id="223" name="Google Shape;223;g3066de91780_4_0: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 sz="1400" b="0" i="0" u="none" strike="noStrike" cap="none">
                <a:solidFill>
                  <a:srgbClr val="000000"/>
                </a:solidFill>
                <a:latin typeface="Arial"/>
                <a:ea typeface="Arial"/>
                <a:cs typeface="Arial"/>
                <a:sym typeface="Arial"/>
              </a:rPr>
              <a:t>23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3066de91780_4_13:notes"/>
          <p:cNvSpPr/>
          <p:nvPr/>
        </p:nvSpPr>
        <p:spPr>
          <a:xfrm>
            <a:off x="3884759" y="8830117"/>
            <a:ext cx="2970000" cy="462989"/>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90000" tIns="46800" rIns="90000" bIns="46800" anchor="b" anchorCtr="0">
            <a:noAutofit/>
          </a:bodyPr>
          <a:lstStyle/>
          <a:p>
            <a:pPr marL="0" marR="0" lvl="0" indent="0" algn="r" rtl="0">
              <a:lnSpc>
                <a:spcPct val="100000"/>
              </a:lnSpc>
              <a:spcBef>
                <a:spcPts val="0"/>
              </a:spcBef>
              <a:spcAft>
                <a:spcPts val="0"/>
              </a:spcAft>
              <a:buClr>
                <a:schemeClr val="dk1"/>
              </a:buClr>
              <a:buSzPts val="1800"/>
              <a:buFont typeface="Calibri"/>
              <a:buNone/>
            </a:pPr>
            <a:fld id="{00000000-1234-1234-1234-123412341234}" type="slidenum">
              <a:rPr lang="en" sz="1800" b="0" i="0" u="none" strike="noStrike" cap="none">
                <a:solidFill>
                  <a:schemeClr val="dk1"/>
                </a:solidFill>
                <a:latin typeface="Calibri"/>
                <a:ea typeface="Calibri"/>
                <a:cs typeface="Calibri"/>
                <a:sym typeface="Calibri"/>
              </a:rPr>
              <a:t>24</a:t>
            </a:fld>
            <a:endParaRPr sz="1200" b="0" i="0" u="none" strike="noStrike" cap="none">
              <a:solidFill>
                <a:srgbClr val="000000"/>
              </a:solidFill>
              <a:latin typeface="Calibri"/>
              <a:ea typeface="Calibri"/>
              <a:cs typeface="Calibri"/>
              <a:sym typeface="Calibri"/>
            </a:endParaRPr>
          </a:p>
        </p:txBody>
      </p:sp>
      <p:sp>
        <p:nvSpPr>
          <p:cNvPr id="229" name="Google Shape;229;g3066de91780_4_13: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solidFill>
          <a:ln w="25400" cap="flat" cmpd="sng">
            <a:solidFill>
              <a:srgbClr val="42719B"/>
            </a:solidFill>
            <a:prstDash val="solid"/>
            <a:round/>
            <a:headEnd type="none" w="sm" len="sm"/>
            <a:tailEnd type="none" w="sm" len="sm"/>
          </a:ln>
        </p:spPr>
      </p:sp>
      <p:sp>
        <p:nvSpPr>
          <p:cNvPr id="230" name="Google Shape;230;g3066de91780_4_13:notes"/>
          <p:cNvSpPr txBox="1">
            <a:spLocks noGrp="1"/>
          </p:cNvSpPr>
          <p:nvPr>
            <p:ph type="body" idx="1"/>
          </p:nvPr>
        </p:nvSpPr>
        <p:spPr>
          <a:xfrm>
            <a:off x="685799" y="4415790"/>
            <a:ext cx="5484960" cy="18466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3066de91780_4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7" name="Google Shape;237;g3066de91780_4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3066de91780_4_48:notes"/>
          <p:cNvSpPr/>
          <p:nvPr/>
        </p:nvSpPr>
        <p:spPr>
          <a:xfrm>
            <a:off x="3884759" y="8830117"/>
            <a:ext cx="2970000" cy="462989"/>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90000" tIns="46800" rIns="90000" bIns="468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26</a:t>
            </a:fld>
            <a:endParaRPr sz="1200" b="0" i="0" u="none" strike="noStrike" cap="none">
              <a:solidFill>
                <a:srgbClr val="000000"/>
              </a:solidFill>
              <a:latin typeface="Arial"/>
              <a:ea typeface="Arial"/>
              <a:cs typeface="Arial"/>
              <a:sym typeface="Arial"/>
            </a:endParaRPr>
          </a:p>
        </p:txBody>
      </p:sp>
      <p:sp>
        <p:nvSpPr>
          <p:cNvPr id="261" name="Google Shape;261;g3066de91780_4_48: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solidFill>
          <a:ln w="25400" cap="flat" cmpd="sng">
            <a:solidFill>
              <a:srgbClr val="036691"/>
            </a:solidFill>
            <a:prstDash val="solid"/>
            <a:round/>
            <a:headEnd type="none" w="sm" len="sm"/>
            <a:tailEnd type="none" w="sm" len="sm"/>
          </a:ln>
        </p:spPr>
      </p:sp>
      <p:sp>
        <p:nvSpPr>
          <p:cNvPr id="262" name="Google Shape;262;g3066de91780_4_48:notes"/>
          <p:cNvSpPr txBox="1">
            <a:spLocks noGrp="1"/>
          </p:cNvSpPr>
          <p:nvPr>
            <p:ph type="body" idx="1"/>
          </p:nvPr>
        </p:nvSpPr>
        <p:spPr>
          <a:xfrm>
            <a:off x="685800" y="4415791"/>
            <a:ext cx="5486399" cy="369332"/>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Arial"/>
                <a:ea typeface="Arial"/>
                <a:cs typeface="Arial"/>
                <a:sym typeface="Arial"/>
              </a:rPr>
              <a:t>Celebrate the successes of Pediatrics</a:t>
            </a:r>
            <a:endParaRPr/>
          </a:p>
          <a:p>
            <a:pPr marL="457200" marR="0" lvl="0" indent="-298450" algn="l"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Arial"/>
                <a:ea typeface="Arial"/>
                <a:cs typeface="Arial"/>
                <a:sym typeface="Arial"/>
              </a:rPr>
              <a:t>That means Young Adults with Special Health Care Needs (YASCHN) are going to be coming to your office...</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3066de91780_4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9" name="Google Shape;269;g3066de91780_4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3066de91780_4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2" name="Google Shape;282;g3066de91780_4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3066de91780_4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0" name="Google Shape;290;g3066de91780_4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3066de91780_4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7" name="Google Shape;297;g3066de91780_4_10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latin typeface="Arial"/>
              <a:ea typeface="Arial"/>
              <a:cs typeface="Arial"/>
              <a:sym typeface="Arial"/>
            </a:endParaRPr>
          </a:p>
        </p:txBody>
      </p:sp>
      <p:sp>
        <p:nvSpPr>
          <p:cNvPr id="298" name="Google Shape;298;g3066de91780_4_101: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rgbClr val="000000"/>
                </a:solidFill>
                <a:latin typeface="Arial"/>
                <a:ea typeface="Arial"/>
                <a:cs typeface="Arial"/>
                <a:sym typeface="Arial"/>
              </a:rPr>
              <a:t>30</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3066de91780_4_1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5" name="Google Shape;305;g3066de91780_4_10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6" name="Google Shape;306;g3066de91780_4_10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31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3066de91780_4_1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5" name="Google Shape;315;g3066de91780_4_1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30a1e7458e4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7" name="Google Shape;167;g30a1e7458e4_0_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3066de91780_4_1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2" name="Google Shape;322;g3066de91780_4_1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36639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Those criteria define a medically underserved population and this is not just a descriptive-it is a legal designation that opens the door to a number of changes for a MUP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A2C817-6378-48B5-A37D-F1CAF023777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742897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30a1e7458e4_0_2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5" name="Google Shape;175;g30a1e7458e4_0_2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30a1e7458e4_0_3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1" name="Google Shape;181;g30a1e7458e4_0_3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30a1e7458e4_0_5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7" name="Google Shape;187;g30a1e7458e4_0_5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30a1e7458e4_0_5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3" name="Google Shape;193;g30a1e7458e4_0_5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30a1e7458e4_0_5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5" name="Google Shape;205;g30a1e7458e4_0_5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2" name="Google Shape;52;p13"/>
          <p:cNvSpPr txBox="1">
            <a:spLocks noGrp="1"/>
          </p:cNvSpPr>
          <p:nvPr>
            <p:ph type="body" idx="1"/>
          </p:nvPr>
        </p:nvSpPr>
        <p:spPr>
          <a:xfrm>
            <a:off x="628650" y="1369219"/>
            <a:ext cx="7886700" cy="282830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1200"/>
              </a:spcBef>
              <a:spcAft>
                <a:spcPts val="0"/>
              </a:spcAft>
              <a:buClr>
                <a:schemeClr val="dk1"/>
              </a:buClr>
              <a:buSzPts val="1800"/>
              <a:buChar char="○"/>
              <a:defRPr/>
            </a:lvl2pPr>
            <a:lvl3pPr marL="1371600" lvl="2" indent="-342900" algn="l">
              <a:lnSpc>
                <a:spcPct val="90000"/>
              </a:lnSpc>
              <a:spcBef>
                <a:spcPts val="1200"/>
              </a:spcBef>
              <a:spcAft>
                <a:spcPts val="0"/>
              </a:spcAft>
              <a:buClr>
                <a:schemeClr val="dk1"/>
              </a:buClr>
              <a:buSzPts val="1800"/>
              <a:buChar char="■"/>
              <a:defRPr/>
            </a:lvl3pPr>
            <a:lvl4pPr marL="1828800" lvl="3" indent="-342900" algn="l">
              <a:lnSpc>
                <a:spcPct val="90000"/>
              </a:lnSpc>
              <a:spcBef>
                <a:spcPts val="1200"/>
              </a:spcBef>
              <a:spcAft>
                <a:spcPts val="0"/>
              </a:spcAft>
              <a:buClr>
                <a:schemeClr val="dk1"/>
              </a:buClr>
              <a:buSzPts val="1800"/>
              <a:buChar char="●"/>
              <a:defRPr/>
            </a:lvl4pPr>
            <a:lvl5pPr marL="2286000" lvl="4" indent="-342900" algn="l">
              <a:lnSpc>
                <a:spcPct val="90000"/>
              </a:lnSpc>
              <a:spcBef>
                <a:spcPts val="1200"/>
              </a:spcBef>
              <a:spcAft>
                <a:spcPts val="0"/>
              </a:spcAft>
              <a:buClr>
                <a:schemeClr val="dk1"/>
              </a:buClr>
              <a:buSzPts val="1800"/>
              <a:buChar char="○"/>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1200"/>
              </a:spcBef>
              <a:spcAft>
                <a:spcPts val="0"/>
              </a:spcAft>
              <a:buClr>
                <a:schemeClr val="dk1"/>
              </a:buClr>
              <a:buSzPts val="1800"/>
              <a:buChar char="●"/>
              <a:defRPr/>
            </a:lvl7pPr>
            <a:lvl8pPr marL="3657600" lvl="7" indent="-342900" algn="l">
              <a:lnSpc>
                <a:spcPct val="90000"/>
              </a:lnSpc>
              <a:spcBef>
                <a:spcPts val="1200"/>
              </a:spcBef>
              <a:spcAft>
                <a:spcPts val="0"/>
              </a:spcAft>
              <a:buClr>
                <a:schemeClr val="dk1"/>
              </a:buClr>
              <a:buSzPts val="1800"/>
              <a:buChar char="○"/>
              <a:defRPr/>
            </a:lvl8pPr>
            <a:lvl9pPr marL="4114800" lvl="8" indent="-342900" algn="l">
              <a:lnSpc>
                <a:spcPct val="90000"/>
              </a:lnSpc>
              <a:spcBef>
                <a:spcPts val="1200"/>
              </a:spcBef>
              <a:spcAft>
                <a:spcPts val="1200"/>
              </a:spcAft>
              <a:buClr>
                <a:schemeClr val="dk1"/>
              </a:buClr>
              <a:buSzPts val="1800"/>
              <a:buChar char="■"/>
              <a:defRPr/>
            </a:lvl9pPr>
          </a:lstStyle>
          <a:p>
            <a:endParaRPr/>
          </a:p>
        </p:txBody>
      </p:sp>
      <p:pic>
        <p:nvPicPr>
          <p:cNvPr id="53" name="Google Shape;53;p13"/>
          <p:cNvPicPr preferRelativeResize="0"/>
          <p:nvPr/>
        </p:nvPicPr>
        <p:blipFill rotWithShape="1">
          <a:blip r:embed="rId2">
            <a:alphaModFix/>
          </a:blip>
          <a:srcRect/>
          <a:stretch/>
        </p:blipFill>
        <p:spPr>
          <a:xfrm>
            <a:off x="423256" y="4362198"/>
            <a:ext cx="1918679" cy="478010"/>
          </a:xfrm>
          <a:prstGeom prst="rect">
            <a:avLst/>
          </a:prstGeom>
          <a:noFill/>
          <a:ln>
            <a:noFill/>
          </a:ln>
        </p:spPr>
      </p:pic>
      <p:sp>
        <p:nvSpPr>
          <p:cNvPr id="54" name="Google Shape;54;p13"/>
          <p:cNvSpPr/>
          <p:nvPr/>
        </p:nvSpPr>
        <p:spPr>
          <a:xfrm>
            <a:off x="0" y="5004880"/>
            <a:ext cx="9144000" cy="13862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55"/>
        <p:cNvGrpSpPr/>
        <p:nvPr/>
      </p:nvGrpSpPr>
      <p:grpSpPr>
        <a:xfrm>
          <a:off x="0" y="0"/>
          <a:ext cx="0" cy="0"/>
          <a:chOff x="0" y="0"/>
          <a:chExt cx="0" cy="0"/>
        </a:xfrm>
      </p:grpSpPr>
      <p:sp>
        <p:nvSpPr>
          <p:cNvPr id="56" name="Google Shape;56;p14"/>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7" name="Google Shape;57;p14"/>
          <p:cNvSpPr txBox="1">
            <a:spLocks noGrp="1"/>
          </p:cNvSpPr>
          <p:nvPr>
            <p:ph type="body" idx="1"/>
          </p:nvPr>
        </p:nvSpPr>
        <p:spPr>
          <a:xfrm>
            <a:off x="628650" y="1369219"/>
            <a:ext cx="7886700" cy="282830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1200"/>
              </a:spcBef>
              <a:spcAft>
                <a:spcPts val="0"/>
              </a:spcAft>
              <a:buClr>
                <a:schemeClr val="dk1"/>
              </a:buClr>
              <a:buSzPts val="1800"/>
              <a:buChar char="○"/>
              <a:defRPr/>
            </a:lvl2pPr>
            <a:lvl3pPr marL="1371600" lvl="2" indent="-342900" algn="l">
              <a:lnSpc>
                <a:spcPct val="90000"/>
              </a:lnSpc>
              <a:spcBef>
                <a:spcPts val="1200"/>
              </a:spcBef>
              <a:spcAft>
                <a:spcPts val="0"/>
              </a:spcAft>
              <a:buClr>
                <a:schemeClr val="dk1"/>
              </a:buClr>
              <a:buSzPts val="1800"/>
              <a:buChar char="■"/>
              <a:defRPr/>
            </a:lvl3pPr>
            <a:lvl4pPr marL="1828800" lvl="3" indent="-342900" algn="l">
              <a:lnSpc>
                <a:spcPct val="90000"/>
              </a:lnSpc>
              <a:spcBef>
                <a:spcPts val="1200"/>
              </a:spcBef>
              <a:spcAft>
                <a:spcPts val="0"/>
              </a:spcAft>
              <a:buClr>
                <a:schemeClr val="dk1"/>
              </a:buClr>
              <a:buSzPts val="1800"/>
              <a:buChar char="●"/>
              <a:defRPr/>
            </a:lvl4pPr>
            <a:lvl5pPr marL="2286000" lvl="4" indent="-342900" algn="l">
              <a:lnSpc>
                <a:spcPct val="90000"/>
              </a:lnSpc>
              <a:spcBef>
                <a:spcPts val="1200"/>
              </a:spcBef>
              <a:spcAft>
                <a:spcPts val="0"/>
              </a:spcAft>
              <a:buClr>
                <a:schemeClr val="dk1"/>
              </a:buClr>
              <a:buSzPts val="1800"/>
              <a:buChar char="○"/>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1200"/>
              </a:spcBef>
              <a:spcAft>
                <a:spcPts val="0"/>
              </a:spcAft>
              <a:buClr>
                <a:schemeClr val="dk1"/>
              </a:buClr>
              <a:buSzPts val="1800"/>
              <a:buChar char="●"/>
              <a:defRPr/>
            </a:lvl7pPr>
            <a:lvl8pPr marL="3657600" lvl="7" indent="-342900" algn="l">
              <a:lnSpc>
                <a:spcPct val="90000"/>
              </a:lnSpc>
              <a:spcBef>
                <a:spcPts val="1200"/>
              </a:spcBef>
              <a:spcAft>
                <a:spcPts val="0"/>
              </a:spcAft>
              <a:buClr>
                <a:schemeClr val="dk1"/>
              </a:buClr>
              <a:buSzPts val="1800"/>
              <a:buChar char="○"/>
              <a:defRPr/>
            </a:lvl8pPr>
            <a:lvl9pPr marL="4114800" lvl="8" indent="-342900" algn="l">
              <a:lnSpc>
                <a:spcPct val="90000"/>
              </a:lnSpc>
              <a:spcBef>
                <a:spcPts val="1200"/>
              </a:spcBef>
              <a:spcAft>
                <a:spcPts val="1200"/>
              </a:spcAft>
              <a:buClr>
                <a:schemeClr val="dk1"/>
              </a:buClr>
              <a:buSzPts val="1800"/>
              <a:buChar char="■"/>
              <a:defRPr/>
            </a:lvl9pPr>
          </a:lstStyle>
          <a:p>
            <a:endParaRPr/>
          </a:p>
        </p:txBody>
      </p:sp>
      <p:pic>
        <p:nvPicPr>
          <p:cNvPr id="58" name="Google Shape;58;p14"/>
          <p:cNvPicPr preferRelativeResize="0"/>
          <p:nvPr/>
        </p:nvPicPr>
        <p:blipFill rotWithShape="1">
          <a:blip r:embed="rId2">
            <a:alphaModFix/>
          </a:blip>
          <a:srcRect/>
          <a:stretch/>
        </p:blipFill>
        <p:spPr>
          <a:xfrm>
            <a:off x="423256" y="4362198"/>
            <a:ext cx="1918679" cy="478010"/>
          </a:xfrm>
          <a:prstGeom prst="rect">
            <a:avLst/>
          </a:prstGeom>
          <a:noFill/>
          <a:ln>
            <a:noFill/>
          </a:ln>
        </p:spPr>
      </p:pic>
      <p:sp>
        <p:nvSpPr>
          <p:cNvPr id="59" name="Google Shape;59;p14"/>
          <p:cNvSpPr/>
          <p:nvPr/>
        </p:nvSpPr>
        <p:spPr>
          <a:xfrm>
            <a:off x="0" y="5004880"/>
            <a:ext cx="9144000" cy="13862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Blank">
  <p:cSld name="OBJECT_1">
    <p:bg>
      <p:bgPr>
        <a:solidFill>
          <a:schemeClr val="lt1"/>
        </a:solidFill>
        <a:effectLst/>
      </p:bgPr>
    </p:bg>
    <p:spTree>
      <p:nvGrpSpPr>
        <p:cNvPr id="1" name="Shape 60"/>
        <p:cNvGrpSpPr/>
        <p:nvPr/>
      </p:nvGrpSpPr>
      <p:grpSpPr>
        <a:xfrm>
          <a:off x="0" y="0"/>
          <a:ext cx="0" cy="0"/>
          <a:chOff x="0" y="0"/>
          <a:chExt cx="0" cy="0"/>
        </a:xfrm>
      </p:grpSpPr>
      <p:sp>
        <p:nvSpPr>
          <p:cNvPr id="61" name="Google Shape;61;p15"/>
          <p:cNvSpPr/>
          <p:nvPr/>
        </p:nvSpPr>
        <p:spPr>
          <a:xfrm>
            <a:off x="963434" y="4503535"/>
            <a:ext cx="423863" cy="116681"/>
          </a:xfrm>
          <a:custGeom>
            <a:avLst/>
            <a:gdLst/>
            <a:ahLst/>
            <a:cxnLst/>
            <a:rect l="l" t="t" r="r" b="b"/>
            <a:pathLst>
              <a:path w="565150" h="155575" extrusionOk="0">
                <a:moveTo>
                  <a:pt x="89090" y="112534"/>
                </a:moveTo>
                <a:lnTo>
                  <a:pt x="66370" y="76860"/>
                </a:lnTo>
                <a:lnTo>
                  <a:pt x="40132" y="62230"/>
                </a:lnTo>
                <a:lnTo>
                  <a:pt x="31826" y="55689"/>
                </a:lnTo>
                <a:lnTo>
                  <a:pt x="26898" y="48272"/>
                </a:lnTo>
                <a:lnTo>
                  <a:pt x="25260" y="39293"/>
                </a:lnTo>
                <a:lnTo>
                  <a:pt x="26733" y="30797"/>
                </a:lnTo>
                <a:lnTo>
                  <a:pt x="31000" y="23799"/>
                </a:lnTo>
                <a:lnTo>
                  <a:pt x="37884" y="19062"/>
                </a:lnTo>
                <a:lnTo>
                  <a:pt x="47205" y="17310"/>
                </a:lnTo>
                <a:lnTo>
                  <a:pt x="58686" y="19926"/>
                </a:lnTo>
                <a:lnTo>
                  <a:pt x="66738" y="26720"/>
                </a:lnTo>
                <a:lnTo>
                  <a:pt x="72161" y="36131"/>
                </a:lnTo>
                <a:lnTo>
                  <a:pt x="75793" y="46609"/>
                </a:lnTo>
                <a:lnTo>
                  <a:pt x="83108" y="44615"/>
                </a:lnTo>
                <a:lnTo>
                  <a:pt x="81737" y="35344"/>
                </a:lnTo>
                <a:lnTo>
                  <a:pt x="80606" y="27381"/>
                </a:lnTo>
                <a:lnTo>
                  <a:pt x="79743" y="20548"/>
                </a:lnTo>
                <a:lnTo>
                  <a:pt x="79121" y="14643"/>
                </a:lnTo>
                <a:lnTo>
                  <a:pt x="74091" y="12979"/>
                </a:lnTo>
                <a:lnTo>
                  <a:pt x="67310" y="11239"/>
                </a:lnTo>
                <a:lnTo>
                  <a:pt x="59296" y="9867"/>
                </a:lnTo>
                <a:lnTo>
                  <a:pt x="50533" y="9321"/>
                </a:lnTo>
                <a:lnTo>
                  <a:pt x="30810" y="12484"/>
                </a:lnTo>
                <a:lnTo>
                  <a:pt x="15951" y="21145"/>
                </a:lnTo>
                <a:lnTo>
                  <a:pt x="6578" y="34048"/>
                </a:lnTo>
                <a:lnTo>
                  <a:pt x="3327" y="49936"/>
                </a:lnTo>
                <a:lnTo>
                  <a:pt x="6413" y="64566"/>
                </a:lnTo>
                <a:lnTo>
                  <a:pt x="14630" y="75996"/>
                </a:lnTo>
                <a:lnTo>
                  <a:pt x="26327" y="85064"/>
                </a:lnTo>
                <a:lnTo>
                  <a:pt x="39890" y="92557"/>
                </a:lnTo>
                <a:lnTo>
                  <a:pt x="50673" y="99034"/>
                </a:lnTo>
                <a:lnTo>
                  <a:pt x="58839" y="105879"/>
                </a:lnTo>
                <a:lnTo>
                  <a:pt x="64008" y="113728"/>
                </a:lnTo>
                <a:lnTo>
                  <a:pt x="65824" y="123190"/>
                </a:lnTo>
                <a:lnTo>
                  <a:pt x="64249" y="133121"/>
                </a:lnTo>
                <a:lnTo>
                  <a:pt x="59753" y="140677"/>
                </a:lnTo>
                <a:lnTo>
                  <a:pt x="52641" y="145478"/>
                </a:lnTo>
                <a:lnTo>
                  <a:pt x="43218" y="147167"/>
                </a:lnTo>
                <a:lnTo>
                  <a:pt x="29362" y="143319"/>
                </a:lnTo>
                <a:lnTo>
                  <a:pt x="18694" y="133845"/>
                </a:lnTo>
                <a:lnTo>
                  <a:pt x="11150" y="121881"/>
                </a:lnTo>
                <a:lnTo>
                  <a:pt x="6642" y="110540"/>
                </a:lnTo>
                <a:lnTo>
                  <a:pt x="0" y="112534"/>
                </a:lnTo>
                <a:lnTo>
                  <a:pt x="11963" y="150495"/>
                </a:lnTo>
                <a:lnTo>
                  <a:pt x="31242" y="155155"/>
                </a:lnTo>
                <a:lnTo>
                  <a:pt x="39230" y="155155"/>
                </a:lnTo>
                <a:lnTo>
                  <a:pt x="59639" y="151866"/>
                </a:lnTo>
                <a:lnTo>
                  <a:pt x="75374" y="142836"/>
                </a:lnTo>
                <a:lnTo>
                  <a:pt x="85509" y="129311"/>
                </a:lnTo>
                <a:lnTo>
                  <a:pt x="89090" y="112534"/>
                </a:lnTo>
                <a:close/>
              </a:path>
              <a:path w="565150" h="155575" extrusionOk="0">
                <a:moveTo>
                  <a:pt x="183502" y="131851"/>
                </a:moveTo>
                <a:lnTo>
                  <a:pt x="180174" y="127190"/>
                </a:lnTo>
                <a:lnTo>
                  <a:pt x="174002" y="131838"/>
                </a:lnTo>
                <a:lnTo>
                  <a:pt x="168211" y="134924"/>
                </a:lnTo>
                <a:lnTo>
                  <a:pt x="162407" y="136652"/>
                </a:lnTo>
                <a:lnTo>
                  <a:pt x="156235" y="137172"/>
                </a:lnTo>
                <a:lnTo>
                  <a:pt x="146977" y="135166"/>
                </a:lnTo>
                <a:lnTo>
                  <a:pt x="136956" y="128600"/>
                </a:lnTo>
                <a:lnTo>
                  <a:pt x="128943" y="116674"/>
                </a:lnTo>
                <a:lnTo>
                  <a:pt x="125653" y="98552"/>
                </a:lnTo>
                <a:lnTo>
                  <a:pt x="127469" y="83908"/>
                </a:lnTo>
                <a:lnTo>
                  <a:pt x="132219" y="73748"/>
                </a:lnTo>
                <a:lnTo>
                  <a:pt x="138836" y="67843"/>
                </a:lnTo>
                <a:lnTo>
                  <a:pt x="146265" y="65925"/>
                </a:lnTo>
                <a:lnTo>
                  <a:pt x="152920" y="65925"/>
                </a:lnTo>
                <a:lnTo>
                  <a:pt x="160223" y="69253"/>
                </a:lnTo>
                <a:lnTo>
                  <a:pt x="168211" y="75907"/>
                </a:lnTo>
                <a:lnTo>
                  <a:pt x="170865" y="78574"/>
                </a:lnTo>
                <a:lnTo>
                  <a:pt x="175514" y="78574"/>
                </a:lnTo>
                <a:lnTo>
                  <a:pt x="180835" y="73253"/>
                </a:lnTo>
                <a:lnTo>
                  <a:pt x="180835" y="64592"/>
                </a:lnTo>
                <a:lnTo>
                  <a:pt x="180174" y="62598"/>
                </a:lnTo>
                <a:lnTo>
                  <a:pt x="176847" y="60591"/>
                </a:lnTo>
                <a:lnTo>
                  <a:pt x="173520" y="57264"/>
                </a:lnTo>
                <a:lnTo>
                  <a:pt x="166217" y="54610"/>
                </a:lnTo>
                <a:lnTo>
                  <a:pt x="158229" y="54610"/>
                </a:lnTo>
                <a:lnTo>
                  <a:pt x="114731" y="76619"/>
                </a:lnTo>
                <a:lnTo>
                  <a:pt x="102387" y="109207"/>
                </a:lnTo>
                <a:lnTo>
                  <a:pt x="105435" y="126123"/>
                </a:lnTo>
                <a:lnTo>
                  <a:pt x="114274" y="140589"/>
                </a:lnTo>
                <a:lnTo>
                  <a:pt x="128473" y="150698"/>
                </a:lnTo>
                <a:lnTo>
                  <a:pt x="147599" y="154495"/>
                </a:lnTo>
                <a:lnTo>
                  <a:pt x="157226" y="152831"/>
                </a:lnTo>
                <a:lnTo>
                  <a:pt x="166789" y="148170"/>
                </a:lnTo>
                <a:lnTo>
                  <a:pt x="175742" y="141008"/>
                </a:lnTo>
                <a:lnTo>
                  <a:pt x="183502" y="131851"/>
                </a:lnTo>
                <a:close/>
              </a:path>
              <a:path w="565150" h="155575" extrusionOk="0">
                <a:moveTo>
                  <a:pt x="295859" y="145834"/>
                </a:moveTo>
                <a:lnTo>
                  <a:pt x="284556" y="144500"/>
                </a:lnTo>
                <a:lnTo>
                  <a:pt x="283222" y="143840"/>
                </a:lnTo>
                <a:lnTo>
                  <a:pt x="283222" y="91224"/>
                </a:lnTo>
                <a:lnTo>
                  <a:pt x="281165" y="75107"/>
                </a:lnTo>
                <a:lnTo>
                  <a:pt x="275247" y="63677"/>
                </a:lnTo>
                <a:lnTo>
                  <a:pt x="265836" y="56857"/>
                </a:lnTo>
                <a:lnTo>
                  <a:pt x="253314" y="54610"/>
                </a:lnTo>
                <a:lnTo>
                  <a:pt x="245376" y="55867"/>
                </a:lnTo>
                <a:lnTo>
                  <a:pt x="237680" y="59182"/>
                </a:lnTo>
                <a:lnTo>
                  <a:pt x="230492" y="63881"/>
                </a:lnTo>
                <a:lnTo>
                  <a:pt x="224053" y="69253"/>
                </a:lnTo>
                <a:lnTo>
                  <a:pt x="224053" y="0"/>
                </a:lnTo>
                <a:lnTo>
                  <a:pt x="215455" y="2463"/>
                </a:lnTo>
                <a:lnTo>
                  <a:pt x="206108" y="4749"/>
                </a:lnTo>
                <a:lnTo>
                  <a:pt x="196748" y="6642"/>
                </a:lnTo>
                <a:lnTo>
                  <a:pt x="188150" y="7988"/>
                </a:lnTo>
                <a:lnTo>
                  <a:pt x="188150" y="13322"/>
                </a:lnTo>
                <a:lnTo>
                  <a:pt x="200113" y="14643"/>
                </a:lnTo>
                <a:lnTo>
                  <a:pt x="200787" y="15316"/>
                </a:lnTo>
                <a:lnTo>
                  <a:pt x="200787" y="143840"/>
                </a:lnTo>
                <a:lnTo>
                  <a:pt x="199453" y="144500"/>
                </a:lnTo>
                <a:lnTo>
                  <a:pt x="186817" y="145834"/>
                </a:lnTo>
                <a:lnTo>
                  <a:pt x="186817" y="152488"/>
                </a:lnTo>
                <a:lnTo>
                  <a:pt x="235356" y="152488"/>
                </a:lnTo>
                <a:lnTo>
                  <a:pt x="235356" y="145834"/>
                </a:lnTo>
                <a:lnTo>
                  <a:pt x="225386" y="144500"/>
                </a:lnTo>
                <a:lnTo>
                  <a:pt x="224053" y="143167"/>
                </a:lnTo>
                <a:lnTo>
                  <a:pt x="224053" y="77241"/>
                </a:lnTo>
                <a:lnTo>
                  <a:pt x="229374" y="71920"/>
                </a:lnTo>
                <a:lnTo>
                  <a:pt x="236016" y="69253"/>
                </a:lnTo>
                <a:lnTo>
                  <a:pt x="242011" y="69253"/>
                </a:lnTo>
                <a:lnTo>
                  <a:pt x="249301" y="70561"/>
                </a:lnTo>
                <a:lnTo>
                  <a:pt x="254965" y="74752"/>
                </a:lnTo>
                <a:lnTo>
                  <a:pt x="258648" y="82181"/>
                </a:lnTo>
                <a:lnTo>
                  <a:pt x="259956" y="93230"/>
                </a:lnTo>
                <a:lnTo>
                  <a:pt x="259956" y="143167"/>
                </a:lnTo>
                <a:lnTo>
                  <a:pt x="258622" y="144500"/>
                </a:lnTo>
                <a:lnTo>
                  <a:pt x="247319" y="145834"/>
                </a:lnTo>
                <a:lnTo>
                  <a:pt x="247319" y="152488"/>
                </a:lnTo>
                <a:lnTo>
                  <a:pt x="295859" y="152488"/>
                </a:lnTo>
                <a:lnTo>
                  <a:pt x="295859" y="145834"/>
                </a:lnTo>
                <a:close/>
              </a:path>
              <a:path w="565150" h="155575" extrusionOk="0">
                <a:moveTo>
                  <a:pt x="398907" y="103212"/>
                </a:moveTo>
                <a:lnTo>
                  <a:pt x="395452" y="84658"/>
                </a:lnTo>
                <a:lnTo>
                  <a:pt x="385699" y="69176"/>
                </a:lnTo>
                <a:lnTo>
                  <a:pt x="376339" y="62598"/>
                </a:lnTo>
                <a:lnTo>
                  <a:pt x="372313" y="59766"/>
                </a:lnTo>
                <a:lnTo>
                  <a:pt x="372313" y="109207"/>
                </a:lnTo>
                <a:lnTo>
                  <a:pt x="370713" y="128066"/>
                </a:lnTo>
                <a:lnTo>
                  <a:pt x="366420" y="139674"/>
                </a:lnTo>
                <a:lnTo>
                  <a:pt x="360260" y="145542"/>
                </a:lnTo>
                <a:lnTo>
                  <a:pt x="353034" y="147167"/>
                </a:lnTo>
                <a:lnTo>
                  <a:pt x="342747" y="143421"/>
                </a:lnTo>
                <a:lnTo>
                  <a:pt x="335000" y="133184"/>
                </a:lnTo>
                <a:lnTo>
                  <a:pt x="330123" y="117944"/>
                </a:lnTo>
                <a:lnTo>
                  <a:pt x="328434" y="99225"/>
                </a:lnTo>
                <a:lnTo>
                  <a:pt x="330060" y="83388"/>
                </a:lnTo>
                <a:lnTo>
                  <a:pt x="370725" y="90131"/>
                </a:lnTo>
                <a:lnTo>
                  <a:pt x="372313" y="109207"/>
                </a:lnTo>
                <a:lnTo>
                  <a:pt x="372313" y="59766"/>
                </a:lnTo>
                <a:lnTo>
                  <a:pt x="370586" y="58547"/>
                </a:lnTo>
                <a:lnTo>
                  <a:pt x="351040" y="54610"/>
                </a:lnTo>
                <a:lnTo>
                  <a:pt x="334098" y="57861"/>
                </a:lnTo>
                <a:lnTo>
                  <a:pt x="318211" y="67678"/>
                </a:lnTo>
                <a:lnTo>
                  <a:pt x="306438" y="84099"/>
                </a:lnTo>
                <a:lnTo>
                  <a:pt x="301840" y="107213"/>
                </a:lnTo>
                <a:lnTo>
                  <a:pt x="304939" y="124434"/>
                </a:lnTo>
                <a:lnTo>
                  <a:pt x="314147" y="139585"/>
                </a:lnTo>
                <a:lnTo>
                  <a:pt x="329336" y="150380"/>
                </a:lnTo>
                <a:lnTo>
                  <a:pt x="350380" y="154495"/>
                </a:lnTo>
                <a:lnTo>
                  <a:pt x="368058" y="151345"/>
                </a:lnTo>
                <a:lnTo>
                  <a:pt x="374904" y="147167"/>
                </a:lnTo>
                <a:lnTo>
                  <a:pt x="383616" y="141833"/>
                </a:lnTo>
                <a:lnTo>
                  <a:pt x="394690" y="125831"/>
                </a:lnTo>
                <a:lnTo>
                  <a:pt x="398907" y="103212"/>
                </a:lnTo>
                <a:close/>
              </a:path>
              <a:path w="565150" h="155575" extrusionOk="0">
                <a:moveTo>
                  <a:pt x="507949" y="103212"/>
                </a:moveTo>
                <a:lnTo>
                  <a:pt x="504494" y="84658"/>
                </a:lnTo>
                <a:lnTo>
                  <a:pt x="494728" y="69176"/>
                </a:lnTo>
                <a:lnTo>
                  <a:pt x="485381" y="62598"/>
                </a:lnTo>
                <a:lnTo>
                  <a:pt x="481355" y="59778"/>
                </a:lnTo>
                <a:lnTo>
                  <a:pt x="481355" y="109207"/>
                </a:lnTo>
                <a:lnTo>
                  <a:pt x="479729" y="128066"/>
                </a:lnTo>
                <a:lnTo>
                  <a:pt x="475373" y="139674"/>
                </a:lnTo>
                <a:lnTo>
                  <a:pt x="469011" y="145542"/>
                </a:lnTo>
                <a:lnTo>
                  <a:pt x="461403" y="147167"/>
                </a:lnTo>
                <a:lnTo>
                  <a:pt x="451497" y="143421"/>
                </a:lnTo>
                <a:lnTo>
                  <a:pt x="443953" y="133184"/>
                </a:lnTo>
                <a:lnTo>
                  <a:pt x="439153" y="117944"/>
                </a:lnTo>
                <a:lnTo>
                  <a:pt x="437476" y="99225"/>
                </a:lnTo>
                <a:lnTo>
                  <a:pt x="439089" y="83388"/>
                </a:lnTo>
                <a:lnTo>
                  <a:pt x="443369" y="71920"/>
                </a:lnTo>
                <a:lnTo>
                  <a:pt x="449529" y="64947"/>
                </a:lnTo>
                <a:lnTo>
                  <a:pt x="456755" y="62598"/>
                </a:lnTo>
                <a:lnTo>
                  <a:pt x="467334" y="65951"/>
                </a:lnTo>
                <a:lnTo>
                  <a:pt x="475043" y="75412"/>
                </a:lnTo>
                <a:lnTo>
                  <a:pt x="479755" y="90131"/>
                </a:lnTo>
                <a:lnTo>
                  <a:pt x="481355" y="109207"/>
                </a:lnTo>
                <a:lnTo>
                  <a:pt x="481355" y="59778"/>
                </a:lnTo>
                <a:lnTo>
                  <a:pt x="479615" y="58547"/>
                </a:lnTo>
                <a:lnTo>
                  <a:pt x="460082" y="54610"/>
                </a:lnTo>
                <a:lnTo>
                  <a:pt x="442849" y="57861"/>
                </a:lnTo>
                <a:lnTo>
                  <a:pt x="426999" y="67678"/>
                </a:lnTo>
                <a:lnTo>
                  <a:pt x="415391" y="84099"/>
                </a:lnTo>
                <a:lnTo>
                  <a:pt x="410883" y="107213"/>
                </a:lnTo>
                <a:lnTo>
                  <a:pt x="413969" y="124434"/>
                </a:lnTo>
                <a:lnTo>
                  <a:pt x="423176" y="139598"/>
                </a:lnTo>
                <a:lnTo>
                  <a:pt x="438365" y="150380"/>
                </a:lnTo>
                <a:lnTo>
                  <a:pt x="459409" y="154495"/>
                </a:lnTo>
                <a:lnTo>
                  <a:pt x="476808" y="151345"/>
                </a:lnTo>
                <a:lnTo>
                  <a:pt x="483666" y="147167"/>
                </a:lnTo>
                <a:lnTo>
                  <a:pt x="492404" y="141833"/>
                </a:lnTo>
                <a:lnTo>
                  <a:pt x="503631" y="125831"/>
                </a:lnTo>
                <a:lnTo>
                  <a:pt x="507949" y="103212"/>
                </a:lnTo>
                <a:close/>
              </a:path>
              <a:path w="565150" h="155575" extrusionOk="0">
                <a:moveTo>
                  <a:pt x="565124" y="145834"/>
                </a:moveTo>
                <a:lnTo>
                  <a:pt x="552488" y="144500"/>
                </a:lnTo>
                <a:lnTo>
                  <a:pt x="550494" y="143167"/>
                </a:lnTo>
                <a:lnTo>
                  <a:pt x="550494" y="0"/>
                </a:lnTo>
                <a:lnTo>
                  <a:pt x="542264" y="2463"/>
                </a:lnTo>
                <a:lnTo>
                  <a:pt x="532968" y="4749"/>
                </a:lnTo>
                <a:lnTo>
                  <a:pt x="523290" y="6642"/>
                </a:lnTo>
                <a:lnTo>
                  <a:pt x="513930" y="7988"/>
                </a:lnTo>
                <a:lnTo>
                  <a:pt x="513930" y="13322"/>
                </a:lnTo>
                <a:lnTo>
                  <a:pt x="525894" y="15316"/>
                </a:lnTo>
                <a:lnTo>
                  <a:pt x="527227" y="15316"/>
                </a:lnTo>
                <a:lnTo>
                  <a:pt x="527227" y="143167"/>
                </a:lnTo>
                <a:lnTo>
                  <a:pt x="525894" y="143840"/>
                </a:lnTo>
                <a:lnTo>
                  <a:pt x="512597" y="145834"/>
                </a:lnTo>
                <a:lnTo>
                  <a:pt x="512597" y="152488"/>
                </a:lnTo>
                <a:lnTo>
                  <a:pt x="565124" y="152488"/>
                </a:lnTo>
                <a:lnTo>
                  <a:pt x="565124" y="145834"/>
                </a:lnTo>
                <a:close/>
              </a:path>
            </a:pathLst>
          </a:custGeom>
          <a:solidFill>
            <a:srgbClr val="2A4F7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Arial"/>
              <a:ea typeface="Arial"/>
              <a:cs typeface="Arial"/>
              <a:sym typeface="Arial"/>
            </a:endParaRPr>
          </a:p>
        </p:txBody>
      </p:sp>
      <p:pic>
        <p:nvPicPr>
          <p:cNvPr id="62" name="Google Shape;62;p15"/>
          <p:cNvPicPr preferRelativeResize="0"/>
          <p:nvPr/>
        </p:nvPicPr>
        <p:blipFill rotWithShape="1">
          <a:blip r:embed="rId2">
            <a:alphaModFix/>
          </a:blip>
          <a:srcRect/>
          <a:stretch/>
        </p:blipFill>
        <p:spPr>
          <a:xfrm>
            <a:off x="1428172" y="4503529"/>
            <a:ext cx="137625" cy="115869"/>
          </a:xfrm>
          <a:prstGeom prst="rect">
            <a:avLst/>
          </a:prstGeom>
          <a:noFill/>
          <a:ln>
            <a:noFill/>
          </a:ln>
        </p:spPr>
      </p:pic>
      <p:pic>
        <p:nvPicPr>
          <p:cNvPr id="63" name="Google Shape;63;p15"/>
          <p:cNvPicPr preferRelativeResize="0"/>
          <p:nvPr/>
        </p:nvPicPr>
        <p:blipFill rotWithShape="1">
          <a:blip r:embed="rId3">
            <a:alphaModFix/>
          </a:blip>
          <a:srcRect/>
          <a:stretch/>
        </p:blipFill>
        <p:spPr>
          <a:xfrm>
            <a:off x="956955" y="4676834"/>
            <a:ext cx="1381737" cy="151829"/>
          </a:xfrm>
          <a:prstGeom prst="rect">
            <a:avLst/>
          </a:prstGeom>
          <a:noFill/>
          <a:ln>
            <a:noFill/>
          </a:ln>
        </p:spPr>
      </p:pic>
      <p:pic>
        <p:nvPicPr>
          <p:cNvPr id="64" name="Google Shape;64;p15"/>
          <p:cNvPicPr preferRelativeResize="0"/>
          <p:nvPr/>
        </p:nvPicPr>
        <p:blipFill rotWithShape="1">
          <a:blip r:embed="rId4">
            <a:alphaModFix/>
          </a:blip>
          <a:srcRect/>
          <a:stretch/>
        </p:blipFill>
        <p:spPr>
          <a:xfrm>
            <a:off x="970418" y="4370679"/>
            <a:ext cx="331597" cy="71420"/>
          </a:xfrm>
          <a:prstGeom prst="rect">
            <a:avLst/>
          </a:prstGeom>
          <a:noFill/>
          <a:ln>
            <a:noFill/>
          </a:ln>
        </p:spPr>
      </p:pic>
      <p:pic>
        <p:nvPicPr>
          <p:cNvPr id="65" name="Google Shape;65;p15"/>
          <p:cNvPicPr preferRelativeResize="0"/>
          <p:nvPr/>
        </p:nvPicPr>
        <p:blipFill rotWithShape="1">
          <a:blip r:embed="rId5">
            <a:alphaModFix/>
          </a:blip>
          <a:srcRect/>
          <a:stretch/>
        </p:blipFill>
        <p:spPr>
          <a:xfrm>
            <a:off x="1317971" y="4371679"/>
            <a:ext cx="59837" cy="68922"/>
          </a:xfrm>
          <a:prstGeom prst="rect">
            <a:avLst/>
          </a:prstGeom>
          <a:noFill/>
          <a:ln>
            <a:noFill/>
          </a:ln>
        </p:spPr>
      </p:pic>
      <p:sp>
        <p:nvSpPr>
          <p:cNvPr id="66" name="Google Shape;66;p15"/>
          <p:cNvSpPr/>
          <p:nvPr/>
        </p:nvSpPr>
        <p:spPr>
          <a:xfrm>
            <a:off x="1398251" y="4371679"/>
            <a:ext cx="146685" cy="69533"/>
          </a:xfrm>
          <a:custGeom>
            <a:avLst/>
            <a:gdLst/>
            <a:ahLst/>
            <a:cxnLst/>
            <a:rect l="l" t="t" r="r" b="b"/>
            <a:pathLst>
              <a:path w="195580" h="92710" extrusionOk="0">
                <a:moveTo>
                  <a:pt x="54508" y="44627"/>
                </a:moveTo>
                <a:lnTo>
                  <a:pt x="0" y="44627"/>
                </a:lnTo>
                <a:lnTo>
                  <a:pt x="0" y="59270"/>
                </a:lnTo>
                <a:lnTo>
                  <a:pt x="54508" y="59270"/>
                </a:lnTo>
                <a:lnTo>
                  <a:pt x="54508" y="44627"/>
                </a:lnTo>
                <a:close/>
              </a:path>
              <a:path w="195580" h="92710" extrusionOk="0">
                <a:moveTo>
                  <a:pt x="158229" y="0"/>
                </a:moveTo>
                <a:lnTo>
                  <a:pt x="140944" y="0"/>
                </a:lnTo>
                <a:lnTo>
                  <a:pt x="113017" y="70586"/>
                </a:lnTo>
                <a:lnTo>
                  <a:pt x="85763" y="0"/>
                </a:lnTo>
                <a:lnTo>
                  <a:pt x="67805" y="0"/>
                </a:lnTo>
                <a:lnTo>
                  <a:pt x="105702" y="92570"/>
                </a:lnTo>
                <a:lnTo>
                  <a:pt x="120332" y="92570"/>
                </a:lnTo>
                <a:lnTo>
                  <a:pt x="158229" y="0"/>
                </a:lnTo>
                <a:close/>
              </a:path>
              <a:path w="195580" h="92710" extrusionOk="0">
                <a:moveTo>
                  <a:pt x="195465" y="0"/>
                </a:moveTo>
                <a:lnTo>
                  <a:pt x="179501" y="0"/>
                </a:lnTo>
                <a:lnTo>
                  <a:pt x="179501" y="91897"/>
                </a:lnTo>
                <a:lnTo>
                  <a:pt x="195465" y="91897"/>
                </a:lnTo>
                <a:lnTo>
                  <a:pt x="195465" y="0"/>
                </a:lnTo>
                <a:close/>
              </a:path>
            </a:pathLst>
          </a:custGeom>
          <a:solidFill>
            <a:srgbClr val="2A4F7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Arial"/>
              <a:ea typeface="Arial"/>
              <a:cs typeface="Arial"/>
              <a:sym typeface="Arial"/>
            </a:endParaRPr>
          </a:p>
        </p:txBody>
      </p:sp>
      <p:pic>
        <p:nvPicPr>
          <p:cNvPr id="67" name="Google Shape;67;p15"/>
          <p:cNvPicPr preferRelativeResize="0"/>
          <p:nvPr/>
        </p:nvPicPr>
        <p:blipFill rotWithShape="1">
          <a:blip r:embed="rId6">
            <a:alphaModFix/>
          </a:blip>
          <a:srcRect/>
          <a:stretch/>
        </p:blipFill>
        <p:spPr>
          <a:xfrm>
            <a:off x="1567792" y="4371679"/>
            <a:ext cx="125657" cy="68922"/>
          </a:xfrm>
          <a:prstGeom prst="rect">
            <a:avLst/>
          </a:prstGeom>
          <a:noFill/>
          <a:ln>
            <a:noFill/>
          </a:ln>
        </p:spPr>
      </p:pic>
      <p:pic>
        <p:nvPicPr>
          <p:cNvPr id="68" name="Google Shape;68;p15"/>
          <p:cNvPicPr preferRelativeResize="0"/>
          <p:nvPr/>
        </p:nvPicPr>
        <p:blipFill rotWithShape="1">
          <a:blip r:embed="rId7">
            <a:alphaModFix/>
          </a:blip>
          <a:srcRect/>
          <a:stretch/>
        </p:blipFill>
        <p:spPr>
          <a:xfrm>
            <a:off x="1708907" y="4371179"/>
            <a:ext cx="142113" cy="70920"/>
          </a:xfrm>
          <a:prstGeom prst="rect">
            <a:avLst/>
          </a:prstGeom>
          <a:noFill/>
          <a:ln>
            <a:noFill/>
          </a:ln>
        </p:spPr>
      </p:pic>
      <p:sp>
        <p:nvSpPr>
          <p:cNvPr id="69" name="Google Shape;69;p15"/>
          <p:cNvSpPr/>
          <p:nvPr/>
        </p:nvSpPr>
        <p:spPr>
          <a:xfrm>
            <a:off x="458312" y="4594928"/>
            <a:ext cx="339090" cy="245745"/>
          </a:xfrm>
          <a:custGeom>
            <a:avLst/>
            <a:gdLst/>
            <a:ahLst/>
            <a:cxnLst/>
            <a:rect l="l" t="t" r="r" b="b"/>
            <a:pathLst>
              <a:path w="452119" h="327660" extrusionOk="0">
                <a:moveTo>
                  <a:pt x="226051" y="327631"/>
                </a:moveTo>
                <a:lnTo>
                  <a:pt x="178800" y="295088"/>
                </a:lnTo>
                <a:lnTo>
                  <a:pt x="135926" y="262840"/>
                </a:lnTo>
                <a:lnTo>
                  <a:pt x="97152" y="230074"/>
                </a:lnTo>
                <a:lnTo>
                  <a:pt x="62201" y="195977"/>
                </a:lnTo>
                <a:lnTo>
                  <a:pt x="30795" y="159734"/>
                </a:lnTo>
                <a:lnTo>
                  <a:pt x="2659" y="120531"/>
                </a:lnTo>
                <a:lnTo>
                  <a:pt x="1994" y="119199"/>
                </a:lnTo>
                <a:lnTo>
                  <a:pt x="664" y="117867"/>
                </a:lnTo>
                <a:lnTo>
                  <a:pt x="37813" y="56270"/>
                </a:lnTo>
                <a:lnTo>
                  <a:pt x="81112" y="0"/>
                </a:lnTo>
                <a:lnTo>
                  <a:pt x="112064" y="37994"/>
                </a:lnTo>
                <a:lnTo>
                  <a:pt x="140666" y="78329"/>
                </a:lnTo>
                <a:lnTo>
                  <a:pt x="166280" y="120983"/>
                </a:lnTo>
                <a:lnTo>
                  <a:pt x="188264" y="165932"/>
                </a:lnTo>
                <a:lnTo>
                  <a:pt x="205981" y="213152"/>
                </a:lnTo>
                <a:lnTo>
                  <a:pt x="218790" y="262620"/>
                </a:lnTo>
                <a:lnTo>
                  <a:pt x="226051" y="314313"/>
                </a:lnTo>
                <a:lnTo>
                  <a:pt x="233312" y="262620"/>
                </a:lnTo>
                <a:lnTo>
                  <a:pt x="246120" y="213152"/>
                </a:lnTo>
                <a:lnTo>
                  <a:pt x="263837" y="165932"/>
                </a:lnTo>
                <a:lnTo>
                  <a:pt x="285822" y="120983"/>
                </a:lnTo>
                <a:lnTo>
                  <a:pt x="311435" y="78329"/>
                </a:lnTo>
                <a:lnTo>
                  <a:pt x="340038" y="37994"/>
                </a:lnTo>
                <a:lnTo>
                  <a:pt x="370989" y="0"/>
                </a:lnTo>
                <a:lnTo>
                  <a:pt x="393293" y="27573"/>
                </a:lnTo>
                <a:lnTo>
                  <a:pt x="414288" y="56270"/>
                </a:lnTo>
                <a:lnTo>
                  <a:pt x="433912" y="85965"/>
                </a:lnTo>
                <a:lnTo>
                  <a:pt x="452102" y="116535"/>
                </a:lnTo>
                <a:lnTo>
                  <a:pt x="450772" y="117867"/>
                </a:lnTo>
                <a:lnTo>
                  <a:pt x="449442" y="120531"/>
                </a:lnTo>
                <a:lnTo>
                  <a:pt x="421306" y="159734"/>
                </a:lnTo>
                <a:lnTo>
                  <a:pt x="389901" y="195977"/>
                </a:lnTo>
                <a:lnTo>
                  <a:pt x="354950" y="230074"/>
                </a:lnTo>
                <a:lnTo>
                  <a:pt x="316176" y="262840"/>
                </a:lnTo>
                <a:lnTo>
                  <a:pt x="273302" y="295088"/>
                </a:lnTo>
                <a:lnTo>
                  <a:pt x="226051" y="327631"/>
                </a:lnTo>
                <a:close/>
              </a:path>
            </a:pathLst>
          </a:custGeom>
          <a:solidFill>
            <a:srgbClr val="2A4F7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Arial"/>
              <a:ea typeface="Arial"/>
              <a:cs typeface="Arial"/>
              <a:sym typeface="Arial"/>
            </a:endParaRPr>
          </a:p>
        </p:txBody>
      </p:sp>
      <p:sp>
        <p:nvSpPr>
          <p:cNvPr id="70" name="Google Shape;70;p15"/>
          <p:cNvSpPr/>
          <p:nvPr/>
        </p:nvSpPr>
        <p:spPr>
          <a:xfrm>
            <a:off x="519146" y="4500036"/>
            <a:ext cx="217646" cy="330994"/>
          </a:xfrm>
          <a:custGeom>
            <a:avLst/>
            <a:gdLst/>
            <a:ahLst/>
            <a:cxnLst/>
            <a:rect l="l" t="t" r="r" b="b"/>
            <a:pathLst>
              <a:path w="290194" h="441325" extrusionOk="0">
                <a:moveTo>
                  <a:pt x="144938" y="440837"/>
                </a:moveTo>
                <a:lnTo>
                  <a:pt x="137677" y="389144"/>
                </a:lnTo>
                <a:lnTo>
                  <a:pt x="124868" y="339676"/>
                </a:lnTo>
                <a:lnTo>
                  <a:pt x="107152" y="292456"/>
                </a:lnTo>
                <a:lnTo>
                  <a:pt x="85167" y="247507"/>
                </a:lnTo>
                <a:lnTo>
                  <a:pt x="59554" y="204854"/>
                </a:lnTo>
                <a:lnTo>
                  <a:pt x="30951" y="164518"/>
                </a:lnTo>
                <a:lnTo>
                  <a:pt x="0" y="126524"/>
                </a:lnTo>
                <a:lnTo>
                  <a:pt x="33492" y="90741"/>
                </a:lnTo>
                <a:lnTo>
                  <a:pt x="68978" y="57518"/>
                </a:lnTo>
                <a:lnTo>
                  <a:pt x="106210" y="27167"/>
                </a:lnTo>
                <a:lnTo>
                  <a:pt x="144938" y="0"/>
                </a:lnTo>
                <a:lnTo>
                  <a:pt x="183666" y="27167"/>
                </a:lnTo>
                <a:lnTo>
                  <a:pt x="220898" y="57518"/>
                </a:lnTo>
                <a:lnTo>
                  <a:pt x="256385" y="90741"/>
                </a:lnTo>
                <a:lnTo>
                  <a:pt x="289877" y="126524"/>
                </a:lnTo>
                <a:lnTo>
                  <a:pt x="258925" y="164518"/>
                </a:lnTo>
                <a:lnTo>
                  <a:pt x="230323" y="204854"/>
                </a:lnTo>
                <a:lnTo>
                  <a:pt x="204709" y="247507"/>
                </a:lnTo>
                <a:lnTo>
                  <a:pt x="182725" y="292456"/>
                </a:lnTo>
                <a:lnTo>
                  <a:pt x="165008" y="339676"/>
                </a:lnTo>
                <a:lnTo>
                  <a:pt x="152199" y="389144"/>
                </a:lnTo>
                <a:lnTo>
                  <a:pt x="144938" y="440837"/>
                </a:lnTo>
                <a:close/>
              </a:path>
            </a:pathLst>
          </a:custGeom>
          <a:solidFill>
            <a:srgbClr val="71A0C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Arial"/>
              <a:ea typeface="Arial"/>
              <a:cs typeface="Arial"/>
              <a:sym typeface="Arial"/>
            </a:endParaRPr>
          </a:p>
        </p:txBody>
      </p:sp>
      <p:pic>
        <p:nvPicPr>
          <p:cNvPr id="71" name="Google Shape;71;p15"/>
          <p:cNvPicPr preferRelativeResize="0"/>
          <p:nvPr/>
        </p:nvPicPr>
        <p:blipFill rotWithShape="1">
          <a:blip r:embed="rId8">
            <a:alphaModFix/>
          </a:blip>
          <a:srcRect/>
          <a:stretch/>
        </p:blipFill>
        <p:spPr>
          <a:xfrm>
            <a:off x="736554" y="4515018"/>
            <a:ext cx="96238" cy="167312"/>
          </a:xfrm>
          <a:prstGeom prst="rect">
            <a:avLst/>
          </a:prstGeom>
          <a:noFill/>
          <a:ln>
            <a:noFill/>
          </a:ln>
        </p:spPr>
      </p:pic>
      <p:sp>
        <p:nvSpPr>
          <p:cNvPr id="72" name="Google Shape;72;p15"/>
          <p:cNvSpPr/>
          <p:nvPr/>
        </p:nvSpPr>
        <p:spPr>
          <a:xfrm>
            <a:off x="422908" y="4437106"/>
            <a:ext cx="205264" cy="158115"/>
          </a:xfrm>
          <a:custGeom>
            <a:avLst/>
            <a:gdLst/>
            <a:ahLst/>
            <a:cxnLst/>
            <a:rect l="l" t="t" r="r" b="b"/>
            <a:pathLst>
              <a:path w="273684" h="210820" extrusionOk="0">
                <a:moveTo>
                  <a:pt x="128317" y="210430"/>
                </a:moveTo>
                <a:lnTo>
                  <a:pt x="97235" y="177394"/>
                </a:lnTo>
                <a:lnTo>
                  <a:pt x="65155" y="148416"/>
                </a:lnTo>
                <a:lnTo>
                  <a:pt x="32577" y="123808"/>
                </a:lnTo>
                <a:lnTo>
                  <a:pt x="0" y="103883"/>
                </a:lnTo>
                <a:lnTo>
                  <a:pt x="0" y="0"/>
                </a:lnTo>
                <a:lnTo>
                  <a:pt x="44803" y="619"/>
                </a:lnTo>
                <a:lnTo>
                  <a:pt x="90494" y="6955"/>
                </a:lnTo>
                <a:lnTo>
                  <a:pt x="136627" y="18728"/>
                </a:lnTo>
                <a:lnTo>
                  <a:pt x="182761" y="35663"/>
                </a:lnTo>
                <a:lnTo>
                  <a:pt x="228452" y="57481"/>
                </a:lnTo>
                <a:lnTo>
                  <a:pt x="273255" y="83905"/>
                </a:lnTo>
                <a:lnTo>
                  <a:pt x="234528" y="111073"/>
                </a:lnTo>
                <a:lnTo>
                  <a:pt x="197296" y="141424"/>
                </a:lnTo>
                <a:lnTo>
                  <a:pt x="161809" y="174647"/>
                </a:lnTo>
                <a:lnTo>
                  <a:pt x="128317" y="210430"/>
                </a:lnTo>
                <a:close/>
              </a:path>
            </a:pathLst>
          </a:custGeom>
          <a:solidFill>
            <a:srgbClr val="F19B16"/>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Arial"/>
              <a:ea typeface="Arial"/>
              <a:cs typeface="Arial"/>
              <a:sym typeface="Arial"/>
            </a:endParaRPr>
          </a:p>
        </p:txBody>
      </p:sp>
      <p:pic>
        <p:nvPicPr>
          <p:cNvPr id="73" name="Google Shape;73;p15"/>
          <p:cNvPicPr preferRelativeResize="0"/>
          <p:nvPr/>
        </p:nvPicPr>
        <p:blipFill rotWithShape="1">
          <a:blip r:embed="rId9">
            <a:alphaModFix/>
          </a:blip>
          <a:srcRect/>
          <a:stretch/>
        </p:blipFill>
        <p:spPr>
          <a:xfrm>
            <a:off x="422908" y="4515019"/>
            <a:ext cx="96238" cy="167312"/>
          </a:xfrm>
          <a:prstGeom prst="rect">
            <a:avLst/>
          </a:prstGeom>
          <a:noFill/>
          <a:ln>
            <a:noFill/>
          </a:ln>
        </p:spPr>
      </p:pic>
      <p:sp>
        <p:nvSpPr>
          <p:cNvPr id="74" name="Google Shape;74;p15"/>
          <p:cNvSpPr/>
          <p:nvPr/>
        </p:nvSpPr>
        <p:spPr>
          <a:xfrm>
            <a:off x="627850" y="4437106"/>
            <a:ext cx="205264" cy="158115"/>
          </a:xfrm>
          <a:custGeom>
            <a:avLst/>
            <a:gdLst/>
            <a:ahLst/>
            <a:cxnLst/>
            <a:rect l="l" t="t" r="r" b="b"/>
            <a:pathLst>
              <a:path w="273684" h="210820" extrusionOk="0">
                <a:moveTo>
                  <a:pt x="144938" y="210430"/>
                </a:moveTo>
                <a:lnTo>
                  <a:pt x="111446" y="174647"/>
                </a:lnTo>
                <a:lnTo>
                  <a:pt x="75959" y="141424"/>
                </a:lnTo>
                <a:lnTo>
                  <a:pt x="38727" y="111073"/>
                </a:lnTo>
                <a:lnTo>
                  <a:pt x="0" y="83905"/>
                </a:lnTo>
                <a:lnTo>
                  <a:pt x="44803" y="57481"/>
                </a:lnTo>
                <a:lnTo>
                  <a:pt x="90494" y="35663"/>
                </a:lnTo>
                <a:lnTo>
                  <a:pt x="136627" y="18728"/>
                </a:lnTo>
                <a:lnTo>
                  <a:pt x="182761" y="6955"/>
                </a:lnTo>
                <a:lnTo>
                  <a:pt x="228452" y="619"/>
                </a:lnTo>
                <a:lnTo>
                  <a:pt x="273255" y="0"/>
                </a:lnTo>
                <a:lnTo>
                  <a:pt x="273255" y="103883"/>
                </a:lnTo>
                <a:lnTo>
                  <a:pt x="240678" y="123808"/>
                </a:lnTo>
                <a:lnTo>
                  <a:pt x="208100" y="148416"/>
                </a:lnTo>
                <a:lnTo>
                  <a:pt x="176020" y="177394"/>
                </a:lnTo>
                <a:lnTo>
                  <a:pt x="144938" y="210430"/>
                </a:lnTo>
                <a:close/>
              </a:path>
            </a:pathLst>
          </a:custGeom>
          <a:solidFill>
            <a:srgbClr val="F19B16"/>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Arial"/>
              <a:ea typeface="Arial"/>
              <a:cs typeface="Arial"/>
              <a:sym typeface="Arial"/>
            </a:endParaRPr>
          </a:p>
        </p:txBody>
      </p:sp>
      <p:sp>
        <p:nvSpPr>
          <p:cNvPr id="75" name="Google Shape;75;p15"/>
          <p:cNvSpPr/>
          <p:nvPr/>
        </p:nvSpPr>
        <p:spPr>
          <a:xfrm>
            <a:off x="422908" y="4361691"/>
            <a:ext cx="410051" cy="138589"/>
          </a:xfrm>
          <a:custGeom>
            <a:avLst/>
            <a:gdLst/>
            <a:ahLst/>
            <a:cxnLst/>
            <a:rect l="l" t="t" r="r" b="b"/>
            <a:pathLst>
              <a:path w="546735" h="184785" extrusionOk="0">
                <a:moveTo>
                  <a:pt x="273255" y="184459"/>
                </a:moveTo>
                <a:lnTo>
                  <a:pt x="228452" y="158035"/>
                </a:lnTo>
                <a:lnTo>
                  <a:pt x="182761" y="136217"/>
                </a:lnTo>
                <a:lnTo>
                  <a:pt x="136627" y="119282"/>
                </a:lnTo>
                <a:lnTo>
                  <a:pt x="90494" y="107508"/>
                </a:lnTo>
                <a:lnTo>
                  <a:pt x="44803" y="101173"/>
                </a:lnTo>
                <a:lnTo>
                  <a:pt x="0" y="100553"/>
                </a:lnTo>
                <a:lnTo>
                  <a:pt x="0" y="0"/>
                </a:lnTo>
                <a:lnTo>
                  <a:pt x="546511" y="0"/>
                </a:lnTo>
                <a:lnTo>
                  <a:pt x="546511" y="100553"/>
                </a:lnTo>
                <a:lnTo>
                  <a:pt x="501708" y="101173"/>
                </a:lnTo>
                <a:lnTo>
                  <a:pt x="456017" y="107508"/>
                </a:lnTo>
                <a:lnTo>
                  <a:pt x="409883" y="119282"/>
                </a:lnTo>
                <a:lnTo>
                  <a:pt x="363750" y="136217"/>
                </a:lnTo>
                <a:lnTo>
                  <a:pt x="318059" y="158035"/>
                </a:lnTo>
                <a:lnTo>
                  <a:pt x="273255" y="184459"/>
                </a:lnTo>
                <a:close/>
              </a:path>
            </a:pathLst>
          </a:custGeom>
          <a:solidFill>
            <a:srgbClr val="2A4F7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Arial"/>
              <a:ea typeface="Arial"/>
              <a:cs typeface="Arial"/>
              <a:sym typeface="Arial"/>
            </a:endParaRPr>
          </a:p>
        </p:txBody>
      </p:sp>
      <p:sp>
        <p:nvSpPr>
          <p:cNvPr id="76" name="Google Shape;76;p15"/>
          <p:cNvSpPr/>
          <p:nvPr/>
        </p:nvSpPr>
        <p:spPr>
          <a:xfrm>
            <a:off x="0" y="5005197"/>
            <a:ext cx="9144000" cy="138589"/>
          </a:xfrm>
          <a:custGeom>
            <a:avLst/>
            <a:gdLst/>
            <a:ahLst/>
            <a:cxnLst/>
            <a:rect l="l" t="t" r="r" b="b"/>
            <a:pathLst>
              <a:path w="12192000" h="184784" extrusionOk="0">
                <a:moveTo>
                  <a:pt x="12192000" y="0"/>
                </a:moveTo>
                <a:lnTo>
                  <a:pt x="0" y="0"/>
                </a:lnTo>
                <a:lnTo>
                  <a:pt x="0" y="184403"/>
                </a:lnTo>
                <a:lnTo>
                  <a:pt x="12192000" y="184403"/>
                </a:lnTo>
                <a:lnTo>
                  <a:pt x="12192000" y="0"/>
                </a:lnTo>
                <a:close/>
              </a:path>
            </a:pathLst>
          </a:custGeom>
          <a:solidFill>
            <a:srgbClr val="FFC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Arial"/>
              <a:ea typeface="Arial"/>
              <a:cs typeface="Arial"/>
              <a:sym typeface="Arial"/>
            </a:endParaRPr>
          </a:p>
        </p:txBody>
      </p:sp>
      <p:sp>
        <p:nvSpPr>
          <p:cNvPr id="77" name="Google Shape;77;p15"/>
          <p:cNvSpPr txBox="1">
            <a:spLocks noGrp="1"/>
          </p:cNvSpPr>
          <p:nvPr>
            <p:ph type="ftr" idx="11"/>
          </p:nvPr>
        </p:nvSpPr>
        <p:spPr>
          <a:xfrm>
            <a:off x="3108960" y="4783455"/>
            <a:ext cx="2926080" cy="257175"/>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5"/>
          <p:cNvSpPr txBox="1">
            <a:spLocks noGrp="1"/>
          </p:cNvSpPr>
          <p:nvPr>
            <p:ph type="dt" idx="10"/>
          </p:nvPr>
        </p:nvSpPr>
        <p:spPr>
          <a:xfrm>
            <a:off x="457200" y="4783455"/>
            <a:ext cx="2103120" cy="276999"/>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15"/>
          <p:cNvSpPr txBox="1">
            <a:spLocks noGrp="1"/>
          </p:cNvSpPr>
          <p:nvPr>
            <p:ph type="sldNum" idx="12"/>
          </p:nvPr>
        </p:nvSpPr>
        <p:spPr>
          <a:xfrm>
            <a:off x="6583680" y="4783455"/>
            <a:ext cx="2103120" cy="276999"/>
          </a:xfrm>
          <a:prstGeom prst="rect">
            <a:avLst/>
          </a:prstGeom>
          <a:noFill/>
          <a:ln>
            <a:noFill/>
          </a:ln>
        </p:spPr>
        <p:txBody>
          <a:bodyPr spcFirstLastPara="1" wrap="square" lIns="0" tIns="0" rIns="0" bIns="0" anchor="t" anchorCtr="0">
            <a:spAutoFit/>
          </a:bodyPr>
          <a:lstStyle>
            <a:lvl1pPr marL="0" lvl="0" indent="0" algn="r">
              <a:lnSpc>
                <a:spcPct val="100000"/>
              </a:lnSpc>
              <a:spcBef>
                <a:spcPts val="0"/>
              </a:spcBef>
              <a:spcAft>
                <a:spcPts val="0"/>
              </a:spcAft>
              <a:buNone/>
              <a:defRPr>
                <a:solidFill>
                  <a:srgbClr val="888888"/>
                </a:solidFill>
              </a:defRPr>
            </a:lvl1pPr>
            <a:lvl2pPr marL="0" lvl="1" indent="0" algn="r">
              <a:lnSpc>
                <a:spcPct val="100000"/>
              </a:lnSpc>
              <a:spcBef>
                <a:spcPts val="0"/>
              </a:spcBef>
              <a:spcAft>
                <a:spcPts val="0"/>
              </a:spcAft>
              <a:buNone/>
              <a:defRPr>
                <a:solidFill>
                  <a:srgbClr val="888888"/>
                </a:solidFill>
              </a:defRPr>
            </a:lvl2pPr>
            <a:lvl3pPr marL="0" lvl="2" indent="0" algn="r">
              <a:lnSpc>
                <a:spcPct val="100000"/>
              </a:lnSpc>
              <a:spcBef>
                <a:spcPts val="0"/>
              </a:spcBef>
              <a:spcAft>
                <a:spcPts val="0"/>
              </a:spcAft>
              <a:buNone/>
              <a:defRPr>
                <a:solidFill>
                  <a:srgbClr val="888888"/>
                </a:solidFill>
              </a:defRPr>
            </a:lvl3pPr>
            <a:lvl4pPr marL="0" lvl="3" indent="0" algn="r">
              <a:lnSpc>
                <a:spcPct val="100000"/>
              </a:lnSpc>
              <a:spcBef>
                <a:spcPts val="0"/>
              </a:spcBef>
              <a:spcAft>
                <a:spcPts val="0"/>
              </a:spcAft>
              <a:buNone/>
              <a:defRPr>
                <a:solidFill>
                  <a:srgbClr val="888888"/>
                </a:solidFill>
              </a:defRPr>
            </a:lvl4pPr>
            <a:lvl5pPr marL="0" lvl="4" indent="0" algn="r">
              <a:lnSpc>
                <a:spcPct val="100000"/>
              </a:lnSpc>
              <a:spcBef>
                <a:spcPts val="0"/>
              </a:spcBef>
              <a:spcAft>
                <a:spcPts val="0"/>
              </a:spcAft>
              <a:buNone/>
              <a:defRPr>
                <a:solidFill>
                  <a:srgbClr val="888888"/>
                </a:solidFill>
              </a:defRPr>
            </a:lvl5pPr>
            <a:lvl6pPr marL="0" lvl="5" indent="0" algn="r">
              <a:lnSpc>
                <a:spcPct val="100000"/>
              </a:lnSpc>
              <a:spcBef>
                <a:spcPts val="0"/>
              </a:spcBef>
              <a:spcAft>
                <a:spcPts val="0"/>
              </a:spcAft>
              <a:buNone/>
              <a:defRPr>
                <a:solidFill>
                  <a:srgbClr val="888888"/>
                </a:solidFill>
              </a:defRPr>
            </a:lvl6pPr>
            <a:lvl7pPr marL="0" lvl="6" indent="0" algn="r">
              <a:lnSpc>
                <a:spcPct val="100000"/>
              </a:lnSpc>
              <a:spcBef>
                <a:spcPts val="0"/>
              </a:spcBef>
              <a:spcAft>
                <a:spcPts val="0"/>
              </a:spcAft>
              <a:buNone/>
              <a:defRPr>
                <a:solidFill>
                  <a:srgbClr val="888888"/>
                </a:solidFill>
              </a:defRPr>
            </a:lvl7pPr>
            <a:lvl8pPr marL="0" lvl="7" indent="0" algn="r">
              <a:lnSpc>
                <a:spcPct val="100000"/>
              </a:lnSpc>
              <a:spcBef>
                <a:spcPts val="0"/>
              </a:spcBef>
              <a:spcAft>
                <a:spcPts val="0"/>
              </a:spcAft>
              <a:buNone/>
              <a:defRPr>
                <a:solidFill>
                  <a:srgbClr val="888888"/>
                </a:solidFill>
              </a:defRPr>
            </a:lvl8pPr>
            <a:lvl9pPr marL="0" lvl="8" indent="0" algn="r">
              <a:lnSpc>
                <a:spcPct val="100000"/>
              </a:lnSpc>
              <a:spcBef>
                <a:spcPts val="0"/>
              </a:spcBef>
              <a:spcAft>
                <a:spcPts val="0"/>
              </a:spcAft>
              <a:buNone/>
              <a:defRPr>
                <a:solidFill>
                  <a:srgbClr val="888888"/>
                </a:solidFill>
              </a:defRPr>
            </a:lvl9pPr>
          </a:lstStyle>
          <a:p>
            <a:pPr marL="0" lvl="0" indent="0" algn="r" rtl="0">
              <a:spcBef>
                <a:spcPts val="0"/>
              </a:spcBef>
              <a:spcAft>
                <a:spcPts val="0"/>
              </a:spcAft>
              <a:buNone/>
            </a:pPr>
            <a:fld id="{00000000-1234-1234-1234-123412341234}" type="slidenum">
              <a:rPr lang="en"/>
              <a:t>‹#›</a:t>
            </a:fld>
            <a:endParaRPr sz="1400" b="0" i="0" u="none" strike="noStrike" cap="none">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6"/>
        <p:cNvGrpSpPr/>
        <p:nvPr/>
      </p:nvGrpSpPr>
      <p:grpSpPr>
        <a:xfrm>
          <a:off x="0" y="0"/>
          <a:ext cx="0" cy="0"/>
          <a:chOff x="0" y="0"/>
          <a:chExt cx="0" cy="0"/>
        </a:xfrm>
      </p:grpSpPr>
      <p:sp>
        <p:nvSpPr>
          <p:cNvPr id="87" name="Google Shape;87;p17"/>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ctr">
              <a:lnSpc>
                <a:spcPct val="90000"/>
              </a:lnSpc>
              <a:spcBef>
                <a:spcPts val="0"/>
              </a:spcBef>
              <a:spcAft>
                <a:spcPts val="0"/>
              </a:spcAft>
              <a:buClr>
                <a:schemeClr val="dk1"/>
              </a:buClr>
              <a:buSzPts val="3300"/>
              <a:buFont typeface="Play"/>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8" name="Google Shape;88;p17"/>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42900" algn="l">
              <a:lnSpc>
                <a:spcPct val="90000"/>
              </a:lnSpc>
              <a:spcBef>
                <a:spcPts val="800"/>
              </a:spcBef>
              <a:spcAft>
                <a:spcPts val="0"/>
              </a:spcAft>
              <a:buClr>
                <a:schemeClr val="dk1"/>
              </a:buClr>
              <a:buSzPts val="1800"/>
              <a:buChar char="•"/>
              <a:defRPr sz="1800">
                <a:latin typeface="Times New Roman"/>
                <a:ea typeface="Times New Roman"/>
                <a:cs typeface="Times New Roman"/>
                <a:sym typeface="Times New Roman"/>
              </a:defRPr>
            </a:lvl1pPr>
            <a:lvl2pPr marL="914400" lvl="1" indent="-342900" algn="l">
              <a:lnSpc>
                <a:spcPct val="90000"/>
              </a:lnSpc>
              <a:spcBef>
                <a:spcPts val="400"/>
              </a:spcBef>
              <a:spcAft>
                <a:spcPts val="0"/>
              </a:spcAft>
              <a:buClr>
                <a:schemeClr val="dk1"/>
              </a:buClr>
              <a:buSzPts val="1800"/>
              <a:buChar char="•"/>
              <a:defRPr sz="1800">
                <a:latin typeface="Times New Roman"/>
                <a:ea typeface="Times New Roman"/>
                <a:cs typeface="Times New Roman"/>
                <a:sym typeface="Times New Roman"/>
              </a:defRPr>
            </a:lvl2pPr>
            <a:lvl3pPr marL="1371600" lvl="2" indent="-342900" algn="l">
              <a:lnSpc>
                <a:spcPct val="90000"/>
              </a:lnSpc>
              <a:spcBef>
                <a:spcPts val="400"/>
              </a:spcBef>
              <a:spcAft>
                <a:spcPts val="0"/>
              </a:spcAft>
              <a:buClr>
                <a:schemeClr val="dk1"/>
              </a:buClr>
              <a:buSzPts val="1800"/>
              <a:buChar char="•"/>
              <a:defRPr sz="1800">
                <a:latin typeface="Times New Roman"/>
                <a:ea typeface="Times New Roman"/>
                <a:cs typeface="Times New Roman"/>
                <a:sym typeface="Times New Roman"/>
              </a:defRPr>
            </a:lvl3pPr>
            <a:lvl4pPr marL="1828800" lvl="3" indent="-342900" algn="l">
              <a:lnSpc>
                <a:spcPct val="90000"/>
              </a:lnSpc>
              <a:spcBef>
                <a:spcPts val="400"/>
              </a:spcBef>
              <a:spcAft>
                <a:spcPts val="0"/>
              </a:spcAft>
              <a:buClr>
                <a:schemeClr val="dk1"/>
              </a:buClr>
              <a:buSzPts val="1800"/>
              <a:buChar char="•"/>
              <a:defRPr sz="1800">
                <a:latin typeface="Times New Roman"/>
                <a:ea typeface="Times New Roman"/>
                <a:cs typeface="Times New Roman"/>
                <a:sym typeface="Times New Roman"/>
              </a:defRPr>
            </a:lvl4pPr>
            <a:lvl5pPr marL="2286000" lvl="4" indent="-342900" algn="l">
              <a:lnSpc>
                <a:spcPct val="90000"/>
              </a:lnSpc>
              <a:spcBef>
                <a:spcPts val="400"/>
              </a:spcBef>
              <a:spcAft>
                <a:spcPts val="0"/>
              </a:spcAft>
              <a:buClr>
                <a:schemeClr val="dk1"/>
              </a:buClr>
              <a:buSzPts val="1800"/>
              <a:buChar char="•"/>
              <a:defRPr sz="1800">
                <a:latin typeface="Times New Roman"/>
                <a:ea typeface="Times New Roman"/>
                <a:cs typeface="Times New Roman"/>
                <a:sym typeface="Times New Roman"/>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9" name="Google Shape;89;p1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0" name="Google Shape;90;p1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1" name="Google Shape;91;p1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2"/>
        <p:cNvGrpSpPr/>
        <p:nvPr/>
      </p:nvGrpSpPr>
      <p:grpSpPr>
        <a:xfrm>
          <a:off x="0" y="0"/>
          <a:ext cx="0" cy="0"/>
          <a:chOff x="0" y="0"/>
          <a:chExt cx="0" cy="0"/>
        </a:xfrm>
      </p:grpSpPr>
      <p:sp>
        <p:nvSpPr>
          <p:cNvPr id="93" name="Google Shape;93;p18"/>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4" name="Google Shape;94;p1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5" name="Google Shape;95;p1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6" name="Google Shape;96;p1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7"/>
        <p:cNvGrpSpPr/>
        <p:nvPr/>
      </p:nvGrpSpPr>
      <p:grpSpPr>
        <a:xfrm>
          <a:off x="0" y="0"/>
          <a:ext cx="0" cy="0"/>
          <a:chOff x="0" y="0"/>
          <a:chExt cx="0" cy="0"/>
        </a:xfrm>
      </p:grpSpPr>
      <p:sp>
        <p:nvSpPr>
          <p:cNvPr id="98" name="Google Shape;98;p19"/>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dk1"/>
              </a:buClr>
              <a:buSzPts val="4500"/>
              <a:buFont typeface="Play"/>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9" name="Google Shape;99;p19"/>
          <p:cNvSpPr txBox="1">
            <a:spLocks noGrp="1"/>
          </p:cNvSpPr>
          <p:nvPr>
            <p:ph type="subTitle" idx="1"/>
          </p:nvPr>
        </p:nvSpPr>
        <p:spPr>
          <a:xfrm>
            <a:off x="1143000" y="2701529"/>
            <a:ext cx="6858000" cy="12417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100" name="Google Shape;100;p1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1" name="Google Shape;101;p1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2" name="Google Shape;102;p1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3"/>
        <p:cNvGrpSpPr/>
        <p:nvPr/>
      </p:nvGrpSpPr>
      <p:grpSpPr>
        <a:xfrm>
          <a:off x="0" y="0"/>
          <a:ext cx="0" cy="0"/>
          <a:chOff x="0" y="0"/>
          <a:chExt cx="0" cy="0"/>
        </a:xfrm>
      </p:grpSpPr>
      <p:sp>
        <p:nvSpPr>
          <p:cNvPr id="104" name="Google Shape;104;p20"/>
          <p:cNvSpPr txBox="1">
            <a:spLocks noGrp="1"/>
          </p:cNvSpPr>
          <p:nvPr>
            <p:ph type="title"/>
          </p:nvPr>
        </p:nvSpPr>
        <p:spPr>
          <a:xfrm>
            <a:off x="623888" y="1282303"/>
            <a:ext cx="7886700" cy="21396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4500"/>
              <a:buFont typeface="Play"/>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5" name="Google Shape;105;p20"/>
          <p:cNvSpPr txBox="1">
            <a:spLocks noGrp="1"/>
          </p:cNvSpPr>
          <p:nvPr>
            <p:ph type="body" idx="1"/>
          </p:nvPr>
        </p:nvSpPr>
        <p:spPr>
          <a:xfrm>
            <a:off x="623888" y="3442097"/>
            <a:ext cx="7886700" cy="11253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rgbClr val="757575"/>
              </a:buClr>
              <a:buSzPts val="1800"/>
              <a:buNone/>
              <a:defRPr sz="1800">
                <a:solidFill>
                  <a:srgbClr val="757575"/>
                </a:solidFill>
              </a:defRPr>
            </a:lvl1pPr>
            <a:lvl2pPr marL="914400" lvl="1" indent="-228600" algn="l">
              <a:lnSpc>
                <a:spcPct val="90000"/>
              </a:lnSpc>
              <a:spcBef>
                <a:spcPts val="400"/>
              </a:spcBef>
              <a:spcAft>
                <a:spcPts val="0"/>
              </a:spcAft>
              <a:buClr>
                <a:srgbClr val="757575"/>
              </a:buClr>
              <a:buSzPts val="1500"/>
              <a:buNone/>
              <a:defRPr sz="1500">
                <a:solidFill>
                  <a:srgbClr val="757575"/>
                </a:solidFill>
              </a:defRPr>
            </a:lvl2pPr>
            <a:lvl3pPr marL="1371600" lvl="2" indent="-228600" algn="l">
              <a:lnSpc>
                <a:spcPct val="90000"/>
              </a:lnSpc>
              <a:spcBef>
                <a:spcPts val="400"/>
              </a:spcBef>
              <a:spcAft>
                <a:spcPts val="0"/>
              </a:spcAft>
              <a:buClr>
                <a:srgbClr val="757575"/>
              </a:buClr>
              <a:buSzPts val="1400"/>
              <a:buNone/>
              <a:defRPr sz="1400">
                <a:solidFill>
                  <a:srgbClr val="757575"/>
                </a:solidFill>
              </a:defRPr>
            </a:lvl3pPr>
            <a:lvl4pPr marL="1828800" lvl="3" indent="-228600" algn="l">
              <a:lnSpc>
                <a:spcPct val="90000"/>
              </a:lnSpc>
              <a:spcBef>
                <a:spcPts val="400"/>
              </a:spcBef>
              <a:spcAft>
                <a:spcPts val="0"/>
              </a:spcAft>
              <a:buClr>
                <a:srgbClr val="757575"/>
              </a:buClr>
              <a:buSzPts val="1200"/>
              <a:buNone/>
              <a:defRPr sz="1200">
                <a:solidFill>
                  <a:srgbClr val="757575"/>
                </a:solidFill>
              </a:defRPr>
            </a:lvl4pPr>
            <a:lvl5pPr marL="2286000" lvl="4" indent="-228600" algn="l">
              <a:lnSpc>
                <a:spcPct val="90000"/>
              </a:lnSpc>
              <a:spcBef>
                <a:spcPts val="400"/>
              </a:spcBef>
              <a:spcAft>
                <a:spcPts val="0"/>
              </a:spcAft>
              <a:buClr>
                <a:srgbClr val="757575"/>
              </a:buClr>
              <a:buSzPts val="1200"/>
              <a:buNone/>
              <a:defRPr sz="1200">
                <a:solidFill>
                  <a:srgbClr val="757575"/>
                </a:solidFill>
              </a:defRPr>
            </a:lvl5pPr>
            <a:lvl6pPr marL="2743200" lvl="5" indent="-228600" algn="l">
              <a:lnSpc>
                <a:spcPct val="90000"/>
              </a:lnSpc>
              <a:spcBef>
                <a:spcPts val="400"/>
              </a:spcBef>
              <a:spcAft>
                <a:spcPts val="0"/>
              </a:spcAft>
              <a:buClr>
                <a:srgbClr val="757575"/>
              </a:buClr>
              <a:buSzPts val="1200"/>
              <a:buNone/>
              <a:defRPr sz="1200">
                <a:solidFill>
                  <a:srgbClr val="757575"/>
                </a:solidFill>
              </a:defRPr>
            </a:lvl6pPr>
            <a:lvl7pPr marL="3200400" lvl="6" indent="-228600" algn="l">
              <a:lnSpc>
                <a:spcPct val="90000"/>
              </a:lnSpc>
              <a:spcBef>
                <a:spcPts val="400"/>
              </a:spcBef>
              <a:spcAft>
                <a:spcPts val="0"/>
              </a:spcAft>
              <a:buClr>
                <a:srgbClr val="757575"/>
              </a:buClr>
              <a:buSzPts val="1200"/>
              <a:buNone/>
              <a:defRPr sz="1200">
                <a:solidFill>
                  <a:srgbClr val="757575"/>
                </a:solidFill>
              </a:defRPr>
            </a:lvl7pPr>
            <a:lvl8pPr marL="3657600" lvl="7" indent="-228600" algn="l">
              <a:lnSpc>
                <a:spcPct val="90000"/>
              </a:lnSpc>
              <a:spcBef>
                <a:spcPts val="400"/>
              </a:spcBef>
              <a:spcAft>
                <a:spcPts val="0"/>
              </a:spcAft>
              <a:buClr>
                <a:srgbClr val="757575"/>
              </a:buClr>
              <a:buSzPts val="1200"/>
              <a:buNone/>
              <a:defRPr sz="1200">
                <a:solidFill>
                  <a:srgbClr val="757575"/>
                </a:solidFill>
              </a:defRPr>
            </a:lvl8pPr>
            <a:lvl9pPr marL="4114800" lvl="8" indent="-228600" algn="l">
              <a:lnSpc>
                <a:spcPct val="90000"/>
              </a:lnSpc>
              <a:spcBef>
                <a:spcPts val="400"/>
              </a:spcBef>
              <a:spcAft>
                <a:spcPts val="0"/>
              </a:spcAft>
              <a:buClr>
                <a:srgbClr val="757575"/>
              </a:buClr>
              <a:buSzPts val="1200"/>
              <a:buNone/>
              <a:defRPr sz="1200">
                <a:solidFill>
                  <a:srgbClr val="757575"/>
                </a:solidFill>
              </a:defRPr>
            </a:lvl9pPr>
          </a:lstStyle>
          <a:p>
            <a:endParaRPr/>
          </a:p>
        </p:txBody>
      </p:sp>
      <p:sp>
        <p:nvSpPr>
          <p:cNvPr id="106" name="Google Shape;106;p2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7" name="Google Shape;107;p2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8" name="Google Shape;108;p2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9"/>
        <p:cNvGrpSpPr/>
        <p:nvPr/>
      </p:nvGrpSpPr>
      <p:grpSpPr>
        <a:xfrm>
          <a:off x="0" y="0"/>
          <a:ext cx="0" cy="0"/>
          <a:chOff x="0" y="0"/>
          <a:chExt cx="0" cy="0"/>
        </a:xfrm>
      </p:grpSpPr>
      <p:sp>
        <p:nvSpPr>
          <p:cNvPr id="110" name="Google Shape;110;p21"/>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1" name="Google Shape;111;p21"/>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2" name="Google Shape;112;p21"/>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3" name="Google Shape;113;p2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4" name="Google Shape;114;p2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5" name="Google Shape;115;p2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6"/>
        <p:cNvGrpSpPr/>
        <p:nvPr/>
      </p:nvGrpSpPr>
      <p:grpSpPr>
        <a:xfrm>
          <a:off x="0" y="0"/>
          <a:ext cx="0" cy="0"/>
          <a:chOff x="0" y="0"/>
          <a:chExt cx="0" cy="0"/>
        </a:xfrm>
      </p:grpSpPr>
      <p:sp>
        <p:nvSpPr>
          <p:cNvPr id="117" name="Google Shape;117;p22"/>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8" name="Google Shape;118;p22"/>
          <p:cNvSpPr txBox="1">
            <a:spLocks noGrp="1"/>
          </p:cNvSpPr>
          <p:nvPr>
            <p:ph type="body" idx="1"/>
          </p:nvPr>
        </p:nvSpPr>
        <p:spPr>
          <a:xfrm>
            <a:off x="629841" y="1260872"/>
            <a:ext cx="38685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19" name="Google Shape;119;p22"/>
          <p:cNvSpPr txBox="1">
            <a:spLocks noGrp="1"/>
          </p:cNvSpPr>
          <p:nvPr>
            <p:ph type="body" idx="2"/>
          </p:nvPr>
        </p:nvSpPr>
        <p:spPr>
          <a:xfrm>
            <a:off x="629841" y="1878806"/>
            <a:ext cx="38685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20" name="Google Shape;120;p22"/>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21" name="Google Shape;121;p22"/>
          <p:cNvSpPr txBox="1">
            <a:spLocks noGrp="1"/>
          </p:cNvSpPr>
          <p:nvPr>
            <p:ph type="body" idx="4"/>
          </p:nvPr>
        </p:nvSpPr>
        <p:spPr>
          <a:xfrm>
            <a:off x="4629150" y="1878806"/>
            <a:ext cx="38874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22" name="Google Shape;122;p2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3" name="Google Shape;123;p2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4" name="Google Shape;124;p2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5"/>
        <p:cNvGrpSpPr/>
        <p:nvPr/>
      </p:nvGrpSpPr>
      <p:grpSpPr>
        <a:xfrm>
          <a:off x="0" y="0"/>
          <a:ext cx="0" cy="0"/>
          <a:chOff x="0" y="0"/>
          <a:chExt cx="0" cy="0"/>
        </a:xfrm>
      </p:grpSpPr>
      <p:sp>
        <p:nvSpPr>
          <p:cNvPr id="126" name="Google Shape;126;p2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7" name="Google Shape;127;p2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8" name="Google Shape;128;p2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29"/>
        <p:cNvGrpSpPr/>
        <p:nvPr/>
      </p:nvGrpSpPr>
      <p:grpSpPr>
        <a:xfrm>
          <a:off x="0" y="0"/>
          <a:ext cx="0" cy="0"/>
          <a:chOff x="0" y="0"/>
          <a:chExt cx="0" cy="0"/>
        </a:xfrm>
      </p:grpSpPr>
      <p:sp>
        <p:nvSpPr>
          <p:cNvPr id="130" name="Google Shape;130;p24"/>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Play"/>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31" name="Google Shape;131;p24"/>
          <p:cNvSpPr txBox="1">
            <a:spLocks noGrp="1"/>
          </p:cNvSpPr>
          <p:nvPr>
            <p:ph type="body" idx="1"/>
          </p:nvPr>
        </p:nvSpPr>
        <p:spPr>
          <a:xfrm>
            <a:off x="3887391" y="740569"/>
            <a:ext cx="4629300" cy="3655200"/>
          </a:xfrm>
          <a:prstGeom prst="rect">
            <a:avLst/>
          </a:prstGeom>
          <a:noFill/>
          <a:ln>
            <a:noFill/>
          </a:ln>
        </p:spPr>
        <p:txBody>
          <a:bodyPr spcFirstLastPara="1" wrap="square" lIns="68575" tIns="34275" rIns="68575" bIns="34275" anchor="t" anchorCtr="0">
            <a:normAutofit/>
          </a:bodyPr>
          <a:lstStyle>
            <a:lvl1pPr marL="457200" lvl="0" indent="-381000" algn="l">
              <a:lnSpc>
                <a:spcPct val="90000"/>
              </a:lnSpc>
              <a:spcBef>
                <a:spcPts val="800"/>
              </a:spcBef>
              <a:spcAft>
                <a:spcPts val="0"/>
              </a:spcAft>
              <a:buClr>
                <a:schemeClr val="dk1"/>
              </a:buClr>
              <a:buSzPts val="2400"/>
              <a:buChar char="•"/>
              <a:defRPr sz="2400"/>
            </a:lvl1pPr>
            <a:lvl2pPr marL="914400" lvl="1" indent="-361950" algn="l">
              <a:lnSpc>
                <a:spcPct val="90000"/>
              </a:lnSpc>
              <a:spcBef>
                <a:spcPts val="400"/>
              </a:spcBef>
              <a:spcAft>
                <a:spcPts val="0"/>
              </a:spcAft>
              <a:buClr>
                <a:schemeClr val="dk1"/>
              </a:buClr>
              <a:buSzPts val="2100"/>
              <a:buChar char="•"/>
              <a:defRPr sz="2100"/>
            </a:lvl2pPr>
            <a:lvl3pPr marL="1371600" lvl="2" indent="-342900" algn="l">
              <a:lnSpc>
                <a:spcPct val="90000"/>
              </a:lnSpc>
              <a:spcBef>
                <a:spcPts val="400"/>
              </a:spcBef>
              <a:spcAft>
                <a:spcPts val="0"/>
              </a:spcAft>
              <a:buClr>
                <a:schemeClr val="dk1"/>
              </a:buClr>
              <a:buSzPts val="1800"/>
              <a:buChar char="•"/>
              <a:defRPr sz="1800"/>
            </a:lvl3pPr>
            <a:lvl4pPr marL="1828800" lvl="3" indent="-323850" algn="l">
              <a:lnSpc>
                <a:spcPct val="90000"/>
              </a:lnSpc>
              <a:spcBef>
                <a:spcPts val="400"/>
              </a:spcBef>
              <a:spcAft>
                <a:spcPts val="0"/>
              </a:spcAft>
              <a:buClr>
                <a:schemeClr val="dk1"/>
              </a:buClr>
              <a:buSzPts val="1500"/>
              <a:buChar char="•"/>
              <a:defRPr sz="1500"/>
            </a:lvl4pPr>
            <a:lvl5pPr marL="2286000" lvl="4" indent="-323850" algn="l">
              <a:lnSpc>
                <a:spcPct val="90000"/>
              </a:lnSpc>
              <a:spcBef>
                <a:spcPts val="400"/>
              </a:spcBef>
              <a:spcAft>
                <a:spcPts val="0"/>
              </a:spcAft>
              <a:buClr>
                <a:schemeClr val="dk1"/>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132" name="Google Shape;132;p24"/>
          <p:cNvSpPr txBox="1">
            <a:spLocks noGrp="1"/>
          </p:cNvSpPr>
          <p:nvPr>
            <p:ph type="body" idx="2"/>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33" name="Google Shape;133;p2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4" name="Google Shape;134;p2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5" name="Google Shape;135;p2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36"/>
        <p:cNvGrpSpPr/>
        <p:nvPr/>
      </p:nvGrpSpPr>
      <p:grpSpPr>
        <a:xfrm>
          <a:off x="0" y="0"/>
          <a:ext cx="0" cy="0"/>
          <a:chOff x="0" y="0"/>
          <a:chExt cx="0" cy="0"/>
        </a:xfrm>
      </p:grpSpPr>
      <p:sp>
        <p:nvSpPr>
          <p:cNvPr id="137" name="Google Shape;137;p25"/>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Play"/>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38" name="Google Shape;138;p25"/>
          <p:cNvSpPr>
            <a:spLocks noGrp="1"/>
          </p:cNvSpPr>
          <p:nvPr>
            <p:ph type="pic" idx="2"/>
          </p:nvPr>
        </p:nvSpPr>
        <p:spPr>
          <a:xfrm>
            <a:off x="3887391" y="740569"/>
            <a:ext cx="4629300" cy="3655200"/>
          </a:xfrm>
          <a:prstGeom prst="rect">
            <a:avLst/>
          </a:prstGeom>
          <a:noFill/>
          <a:ln>
            <a:noFill/>
          </a:ln>
        </p:spPr>
      </p:sp>
      <p:sp>
        <p:nvSpPr>
          <p:cNvPr id="139" name="Google Shape;139;p25"/>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40" name="Google Shape;140;p2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1" name="Google Shape;141;p2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2" name="Google Shape;142;p2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3"/>
        <p:cNvGrpSpPr/>
        <p:nvPr/>
      </p:nvGrpSpPr>
      <p:grpSpPr>
        <a:xfrm>
          <a:off x="0" y="0"/>
          <a:ext cx="0" cy="0"/>
          <a:chOff x="0" y="0"/>
          <a:chExt cx="0" cy="0"/>
        </a:xfrm>
      </p:grpSpPr>
      <p:sp>
        <p:nvSpPr>
          <p:cNvPr id="144" name="Google Shape;144;p26"/>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45" name="Google Shape;145;p26"/>
          <p:cNvSpPr txBox="1">
            <a:spLocks noGrp="1"/>
          </p:cNvSpPr>
          <p:nvPr>
            <p:ph type="body" idx="1"/>
          </p:nvPr>
        </p:nvSpPr>
        <p:spPr>
          <a:xfrm rot="5400000">
            <a:off x="2940300" y="-942431"/>
            <a:ext cx="3263400" cy="78867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46" name="Google Shape;146;p2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7" name="Google Shape;147;p2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8" name="Google Shape;148;p2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49"/>
        <p:cNvGrpSpPr/>
        <p:nvPr/>
      </p:nvGrpSpPr>
      <p:grpSpPr>
        <a:xfrm>
          <a:off x="0" y="0"/>
          <a:ext cx="0" cy="0"/>
          <a:chOff x="0" y="0"/>
          <a:chExt cx="0" cy="0"/>
        </a:xfrm>
      </p:grpSpPr>
      <p:sp>
        <p:nvSpPr>
          <p:cNvPr id="150" name="Google Shape;150;p27"/>
          <p:cNvSpPr txBox="1">
            <a:spLocks noGrp="1"/>
          </p:cNvSpPr>
          <p:nvPr>
            <p:ph type="title"/>
          </p:nvPr>
        </p:nvSpPr>
        <p:spPr>
          <a:xfrm rot="5400000">
            <a:off x="5350050" y="1467544"/>
            <a:ext cx="4359000" cy="19716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51" name="Google Shape;151;p27"/>
          <p:cNvSpPr txBox="1">
            <a:spLocks noGrp="1"/>
          </p:cNvSpPr>
          <p:nvPr>
            <p:ph type="body" idx="1"/>
          </p:nvPr>
        </p:nvSpPr>
        <p:spPr>
          <a:xfrm rot="5400000">
            <a:off x="1349475" y="-447056"/>
            <a:ext cx="4359000" cy="58008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52" name="Google Shape;152;p2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53" name="Google Shape;153;p2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54" name="Google Shape;154;p2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CDCFD-C2E8-32B5-8BAD-5E2A4613589B}"/>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EFCC713-2DB9-8B99-7D54-3C01C5B8E61A}"/>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61194449-DEE2-A766-0E38-2CF1591FEFA7}"/>
              </a:ext>
            </a:extLst>
          </p:cNvPr>
          <p:cNvSpPr>
            <a:spLocks noGrp="1"/>
          </p:cNvSpPr>
          <p:nvPr>
            <p:ph type="dt" sz="half" idx="10"/>
          </p:nvPr>
        </p:nvSpPr>
        <p:spPr/>
        <p:txBody>
          <a:bodyPr/>
          <a:lstStyle/>
          <a:p>
            <a:fld id="{C0BFC08C-409C-410C-AA72-5644F3230C17}" type="datetimeFigureOut">
              <a:rPr lang="en-US" smtClean="0"/>
              <a:t>10/10/2024</a:t>
            </a:fld>
            <a:endParaRPr lang="en-US"/>
          </a:p>
        </p:txBody>
      </p:sp>
      <p:sp>
        <p:nvSpPr>
          <p:cNvPr id="5" name="Footer Placeholder 4">
            <a:extLst>
              <a:ext uri="{FF2B5EF4-FFF2-40B4-BE49-F238E27FC236}">
                <a16:creationId xmlns:a16="http://schemas.microsoft.com/office/drawing/2014/main" id="{9C8AE0FC-D842-BB56-787F-1A264BD504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2EB44F-8869-D0D2-6979-B014154F6DA9}"/>
              </a:ext>
            </a:extLst>
          </p:cNvPr>
          <p:cNvSpPr>
            <a:spLocks noGrp="1"/>
          </p:cNvSpPr>
          <p:nvPr>
            <p:ph type="sldNum" sz="quarter" idx="12"/>
          </p:nvPr>
        </p:nvSpPr>
        <p:spPr/>
        <p:txBody>
          <a:bodyPr/>
          <a:lstStyle/>
          <a:p>
            <a:fld id="{BDF3549B-A5F6-41C3-B247-F72DEB36589D}" type="slidenum">
              <a:rPr lang="en-US" smtClean="0"/>
              <a:t>‹#›</a:t>
            </a:fld>
            <a:endParaRPr lang="en-US"/>
          </a:p>
        </p:txBody>
      </p:sp>
    </p:spTree>
    <p:extLst>
      <p:ext uri="{BB962C8B-B14F-4D97-AF65-F5344CB8AC3E}">
        <p14:creationId xmlns:p14="http://schemas.microsoft.com/office/powerpoint/2010/main" val="40086913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83975-1F52-4707-F438-9539B782CB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4C21F0-C555-39F2-40ED-C67202695FA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3A552D-7B39-508A-FFE0-FFA2C36B6D57}"/>
              </a:ext>
            </a:extLst>
          </p:cNvPr>
          <p:cNvSpPr>
            <a:spLocks noGrp="1"/>
          </p:cNvSpPr>
          <p:nvPr>
            <p:ph type="dt" sz="half" idx="10"/>
          </p:nvPr>
        </p:nvSpPr>
        <p:spPr/>
        <p:txBody>
          <a:bodyPr/>
          <a:lstStyle/>
          <a:p>
            <a:fld id="{C0BFC08C-409C-410C-AA72-5644F3230C17}" type="datetimeFigureOut">
              <a:rPr lang="en-US" smtClean="0"/>
              <a:t>10/10/2024</a:t>
            </a:fld>
            <a:endParaRPr lang="en-US"/>
          </a:p>
        </p:txBody>
      </p:sp>
      <p:sp>
        <p:nvSpPr>
          <p:cNvPr id="5" name="Footer Placeholder 4">
            <a:extLst>
              <a:ext uri="{FF2B5EF4-FFF2-40B4-BE49-F238E27FC236}">
                <a16:creationId xmlns:a16="http://schemas.microsoft.com/office/drawing/2014/main" id="{FF6142FA-F300-4CE5-03C7-8174403C4A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5F7C8F-15A5-9C32-36C1-58E241A6CAD7}"/>
              </a:ext>
            </a:extLst>
          </p:cNvPr>
          <p:cNvSpPr>
            <a:spLocks noGrp="1"/>
          </p:cNvSpPr>
          <p:nvPr>
            <p:ph type="sldNum" sz="quarter" idx="12"/>
          </p:nvPr>
        </p:nvSpPr>
        <p:spPr/>
        <p:txBody>
          <a:bodyPr/>
          <a:lstStyle/>
          <a:p>
            <a:fld id="{BDF3549B-A5F6-41C3-B247-F72DEB36589D}" type="slidenum">
              <a:rPr lang="en-US" smtClean="0"/>
              <a:t>‹#›</a:t>
            </a:fld>
            <a:endParaRPr lang="en-US"/>
          </a:p>
        </p:txBody>
      </p:sp>
    </p:spTree>
    <p:extLst>
      <p:ext uri="{BB962C8B-B14F-4D97-AF65-F5344CB8AC3E}">
        <p14:creationId xmlns:p14="http://schemas.microsoft.com/office/powerpoint/2010/main" val="34312715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7C5B6-8536-19CE-597C-0654D4B3C848}"/>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99B56290-63CB-6965-2E0A-222853D9294E}"/>
              </a:ext>
            </a:extLst>
          </p:cNvPr>
          <p:cNvSpPr>
            <a:spLocks noGrp="1"/>
          </p:cNvSpPr>
          <p:nvPr>
            <p:ph type="body" idx="1"/>
          </p:nvPr>
        </p:nvSpPr>
        <p:spPr>
          <a:xfrm>
            <a:off x="623888" y="3442098"/>
            <a:ext cx="7886700" cy="1125140"/>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C0BC751-DEA8-3A8E-76DE-0DC16D2AF0A7}"/>
              </a:ext>
            </a:extLst>
          </p:cNvPr>
          <p:cNvSpPr>
            <a:spLocks noGrp="1"/>
          </p:cNvSpPr>
          <p:nvPr>
            <p:ph type="dt" sz="half" idx="10"/>
          </p:nvPr>
        </p:nvSpPr>
        <p:spPr/>
        <p:txBody>
          <a:bodyPr/>
          <a:lstStyle/>
          <a:p>
            <a:fld id="{C0BFC08C-409C-410C-AA72-5644F3230C17}" type="datetimeFigureOut">
              <a:rPr lang="en-US" smtClean="0"/>
              <a:t>10/10/2024</a:t>
            </a:fld>
            <a:endParaRPr lang="en-US"/>
          </a:p>
        </p:txBody>
      </p:sp>
      <p:sp>
        <p:nvSpPr>
          <p:cNvPr id="5" name="Footer Placeholder 4">
            <a:extLst>
              <a:ext uri="{FF2B5EF4-FFF2-40B4-BE49-F238E27FC236}">
                <a16:creationId xmlns:a16="http://schemas.microsoft.com/office/drawing/2014/main" id="{1F6DC411-69DA-C3B3-E171-3AF13386D5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02FDA8-D70A-4FE7-4263-2D4F88A39679}"/>
              </a:ext>
            </a:extLst>
          </p:cNvPr>
          <p:cNvSpPr>
            <a:spLocks noGrp="1"/>
          </p:cNvSpPr>
          <p:nvPr>
            <p:ph type="sldNum" sz="quarter" idx="12"/>
          </p:nvPr>
        </p:nvSpPr>
        <p:spPr/>
        <p:txBody>
          <a:bodyPr/>
          <a:lstStyle/>
          <a:p>
            <a:fld id="{BDF3549B-A5F6-41C3-B247-F72DEB36589D}" type="slidenum">
              <a:rPr lang="en-US" smtClean="0"/>
              <a:t>‹#›</a:t>
            </a:fld>
            <a:endParaRPr lang="en-US"/>
          </a:p>
        </p:txBody>
      </p:sp>
    </p:spTree>
    <p:extLst>
      <p:ext uri="{BB962C8B-B14F-4D97-AF65-F5344CB8AC3E}">
        <p14:creationId xmlns:p14="http://schemas.microsoft.com/office/powerpoint/2010/main" val="40258992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1912F-1C0A-D3A3-3597-D4F135E150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22F718-7A41-90E7-1BF9-C5F419708B91}"/>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E170A4E-320E-BD9B-D184-1811DACE8295}"/>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AD5414-AA2F-397C-E4BF-09376257AC75}"/>
              </a:ext>
            </a:extLst>
          </p:cNvPr>
          <p:cNvSpPr>
            <a:spLocks noGrp="1"/>
          </p:cNvSpPr>
          <p:nvPr>
            <p:ph type="dt" sz="half" idx="10"/>
          </p:nvPr>
        </p:nvSpPr>
        <p:spPr/>
        <p:txBody>
          <a:bodyPr/>
          <a:lstStyle/>
          <a:p>
            <a:fld id="{C0BFC08C-409C-410C-AA72-5644F3230C17}" type="datetimeFigureOut">
              <a:rPr lang="en-US" smtClean="0"/>
              <a:t>10/10/2024</a:t>
            </a:fld>
            <a:endParaRPr lang="en-US"/>
          </a:p>
        </p:txBody>
      </p:sp>
      <p:sp>
        <p:nvSpPr>
          <p:cNvPr id="6" name="Footer Placeholder 5">
            <a:extLst>
              <a:ext uri="{FF2B5EF4-FFF2-40B4-BE49-F238E27FC236}">
                <a16:creationId xmlns:a16="http://schemas.microsoft.com/office/drawing/2014/main" id="{A654B0F6-5A77-4941-2093-CD249F9F85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75EAF0-E8C8-AEAF-EBE3-9D2C22D12BB6}"/>
              </a:ext>
            </a:extLst>
          </p:cNvPr>
          <p:cNvSpPr>
            <a:spLocks noGrp="1"/>
          </p:cNvSpPr>
          <p:nvPr>
            <p:ph type="sldNum" sz="quarter" idx="12"/>
          </p:nvPr>
        </p:nvSpPr>
        <p:spPr/>
        <p:txBody>
          <a:bodyPr/>
          <a:lstStyle/>
          <a:p>
            <a:fld id="{BDF3549B-A5F6-41C3-B247-F72DEB36589D}" type="slidenum">
              <a:rPr lang="en-US" smtClean="0"/>
              <a:t>‹#›</a:t>
            </a:fld>
            <a:endParaRPr lang="en-US"/>
          </a:p>
        </p:txBody>
      </p:sp>
    </p:spTree>
    <p:extLst>
      <p:ext uri="{BB962C8B-B14F-4D97-AF65-F5344CB8AC3E}">
        <p14:creationId xmlns:p14="http://schemas.microsoft.com/office/powerpoint/2010/main" val="25210317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19FCA-0DF7-7131-7D88-95DD1C0D5EAE}"/>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0B676B6F-2C1D-7183-2CBB-646BD109FDCB}"/>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D2843F92-7292-A4F3-C7B8-EEF89183FA5E}"/>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32ED278-2E79-D764-6258-8F2649A179A6}"/>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AA90AFE-3730-FF18-B92C-EBC431251236}"/>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6409F64-E698-1F4D-00AA-7DA5644BAFEC}"/>
              </a:ext>
            </a:extLst>
          </p:cNvPr>
          <p:cNvSpPr>
            <a:spLocks noGrp="1"/>
          </p:cNvSpPr>
          <p:nvPr>
            <p:ph type="dt" sz="half" idx="10"/>
          </p:nvPr>
        </p:nvSpPr>
        <p:spPr/>
        <p:txBody>
          <a:bodyPr/>
          <a:lstStyle/>
          <a:p>
            <a:fld id="{C0BFC08C-409C-410C-AA72-5644F3230C17}" type="datetimeFigureOut">
              <a:rPr lang="en-US" smtClean="0"/>
              <a:t>10/10/2024</a:t>
            </a:fld>
            <a:endParaRPr lang="en-US"/>
          </a:p>
        </p:txBody>
      </p:sp>
      <p:sp>
        <p:nvSpPr>
          <p:cNvPr id="8" name="Footer Placeholder 7">
            <a:extLst>
              <a:ext uri="{FF2B5EF4-FFF2-40B4-BE49-F238E27FC236}">
                <a16:creationId xmlns:a16="http://schemas.microsoft.com/office/drawing/2014/main" id="{D8FA7537-60E4-D2CE-CE42-CFDBFB99959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D774700-9FA7-AD0D-FF49-6575BC1C7489}"/>
              </a:ext>
            </a:extLst>
          </p:cNvPr>
          <p:cNvSpPr>
            <a:spLocks noGrp="1"/>
          </p:cNvSpPr>
          <p:nvPr>
            <p:ph type="sldNum" sz="quarter" idx="12"/>
          </p:nvPr>
        </p:nvSpPr>
        <p:spPr/>
        <p:txBody>
          <a:bodyPr/>
          <a:lstStyle/>
          <a:p>
            <a:fld id="{BDF3549B-A5F6-41C3-B247-F72DEB36589D}" type="slidenum">
              <a:rPr lang="en-US" smtClean="0"/>
              <a:t>‹#›</a:t>
            </a:fld>
            <a:endParaRPr lang="en-US"/>
          </a:p>
        </p:txBody>
      </p:sp>
    </p:spTree>
    <p:extLst>
      <p:ext uri="{BB962C8B-B14F-4D97-AF65-F5344CB8AC3E}">
        <p14:creationId xmlns:p14="http://schemas.microsoft.com/office/powerpoint/2010/main" val="14574612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6F832-9D62-721C-0C91-764119425E1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6DF5637-095C-9EB4-9028-518C8867AD7B}"/>
              </a:ext>
            </a:extLst>
          </p:cNvPr>
          <p:cNvSpPr>
            <a:spLocks noGrp="1"/>
          </p:cNvSpPr>
          <p:nvPr>
            <p:ph type="dt" sz="half" idx="10"/>
          </p:nvPr>
        </p:nvSpPr>
        <p:spPr/>
        <p:txBody>
          <a:bodyPr/>
          <a:lstStyle/>
          <a:p>
            <a:fld id="{C0BFC08C-409C-410C-AA72-5644F3230C17}" type="datetimeFigureOut">
              <a:rPr lang="en-US" smtClean="0"/>
              <a:t>10/10/2024</a:t>
            </a:fld>
            <a:endParaRPr lang="en-US"/>
          </a:p>
        </p:txBody>
      </p:sp>
      <p:sp>
        <p:nvSpPr>
          <p:cNvPr id="4" name="Footer Placeholder 3">
            <a:extLst>
              <a:ext uri="{FF2B5EF4-FFF2-40B4-BE49-F238E27FC236}">
                <a16:creationId xmlns:a16="http://schemas.microsoft.com/office/drawing/2014/main" id="{EBA9CF56-207B-E775-4C3A-DB5EC7411E7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FD183E0-2EAA-6B12-93A0-4103F618A66B}"/>
              </a:ext>
            </a:extLst>
          </p:cNvPr>
          <p:cNvSpPr>
            <a:spLocks noGrp="1"/>
          </p:cNvSpPr>
          <p:nvPr>
            <p:ph type="sldNum" sz="quarter" idx="12"/>
          </p:nvPr>
        </p:nvSpPr>
        <p:spPr/>
        <p:txBody>
          <a:bodyPr/>
          <a:lstStyle/>
          <a:p>
            <a:fld id="{BDF3549B-A5F6-41C3-B247-F72DEB36589D}" type="slidenum">
              <a:rPr lang="en-US" smtClean="0"/>
              <a:t>‹#›</a:t>
            </a:fld>
            <a:endParaRPr lang="en-US"/>
          </a:p>
        </p:txBody>
      </p:sp>
    </p:spTree>
    <p:extLst>
      <p:ext uri="{BB962C8B-B14F-4D97-AF65-F5344CB8AC3E}">
        <p14:creationId xmlns:p14="http://schemas.microsoft.com/office/powerpoint/2010/main" val="12697765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30575D-6D1D-12D7-F08F-6607BBAAB4FF}"/>
              </a:ext>
            </a:extLst>
          </p:cNvPr>
          <p:cNvSpPr>
            <a:spLocks noGrp="1"/>
          </p:cNvSpPr>
          <p:nvPr>
            <p:ph type="dt" sz="half" idx="10"/>
          </p:nvPr>
        </p:nvSpPr>
        <p:spPr/>
        <p:txBody>
          <a:bodyPr/>
          <a:lstStyle/>
          <a:p>
            <a:fld id="{C0BFC08C-409C-410C-AA72-5644F3230C17}" type="datetimeFigureOut">
              <a:rPr lang="en-US" smtClean="0"/>
              <a:t>10/10/2024</a:t>
            </a:fld>
            <a:endParaRPr lang="en-US"/>
          </a:p>
        </p:txBody>
      </p:sp>
      <p:sp>
        <p:nvSpPr>
          <p:cNvPr id="3" name="Footer Placeholder 2">
            <a:extLst>
              <a:ext uri="{FF2B5EF4-FFF2-40B4-BE49-F238E27FC236}">
                <a16:creationId xmlns:a16="http://schemas.microsoft.com/office/drawing/2014/main" id="{B09C1657-DF83-3C3E-377E-2E1C69D201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948D694-85EF-4608-2E33-5BBE3C5C1292}"/>
              </a:ext>
            </a:extLst>
          </p:cNvPr>
          <p:cNvSpPr>
            <a:spLocks noGrp="1"/>
          </p:cNvSpPr>
          <p:nvPr>
            <p:ph type="sldNum" sz="quarter" idx="12"/>
          </p:nvPr>
        </p:nvSpPr>
        <p:spPr/>
        <p:txBody>
          <a:bodyPr/>
          <a:lstStyle/>
          <a:p>
            <a:fld id="{BDF3549B-A5F6-41C3-B247-F72DEB36589D}" type="slidenum">
              <a:rPr lang="en-US" smtClean="0"/>
              <a:t>‹#›</a:t>
            </a:fld>
            <a:endParaRPr lang="en-US"/>
          </a:p>
        </p:txBody>
      </p:sp>
    </p:spTree>
    <p:extLst>
      <p:ext uri="{BB962C8B-B14F-4D97-AF65-F5344CB8AC3E}">
        <p14:creationId xmlns:p14="http://schemas.microsoft.com/office/powerpoint/2010/main" val="24240307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D3FED-1169-75BC-3545-6A82048A088A}"/>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549F478-58A9-6597-22AC-20709DED2733}"/>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F87A6FC-C362-4B90-8936-306BFEA0DDB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676D29A-5F13-6AFD-36F3-BF758840D87E}"/>
              </a:ext>
            </a:extLst>
          </p:cNvPr>
          <p:cNvSpPr>
            <a:spLocks noGrp="1"/>
          </p:cNvSpPr>
          <p:nvPr>
            <p:ph type="dt" sz="half" idx="10"/>
          </p:nvPr>
        </p:nvSpPr>
        <p:spPr/>
        <p:txBody>
          <a:bodyPr/>
          <a:lstStyle/>
          <a:p>
            <a:fld id="{C0BFC08C-409C-410C-AA72-5644F3230C17}" type="datetimeFigureOut">
              <a:rPr lang="en-US" smtClean="0"/>
              <a:t>10/10/2024</a:t>
            </a:fld>
            <a:endParaRPr lang="en-US"/>
          </a:p>
        </p:txBody>
      </p:sp>
      <p:sp>
        <p:nvSpPr>
          <p:cNvPr id="6" name="Footer Placeholder 5">
            <a:extLst>
              <a:ext uri="{FF2B5EF4-FFF2-40B4-BE49-F238E27FC236}">
                <a16:creationId xmlns:a16="http://schemas.microsoft.com/office/drawing/2014/main" id="{1125123F-740B-E9C7-D631-8A55B2BADC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656245-4C5C-CCE2-E297-AE01EF0AFFF6}"/>
              </a:ext>
            </a:extLst>
          </p:cNvPr>
          <p:cNvSpPr>
            <a:spLocks noGrp="1"/>
          </p:cNvSpPr>
          <p:nvPr>
            <p:ph type="sldNum" sz="quarter" idx="12"/>
          </p:nvPr>
        </p:nvSpPr>
        <p:spPr/>
        <p:txBody>
          <a:bodyPr/>
          <a:lstStyle/>
          <a:p>
            <a:fld id="{BDF3549B-A5F6-41C3-B247-F72DEB36589D}" type="slidenum">
              <a:rPr lang="en-US" smtClean="0"/>
              <a:t>‹#›</a:t>
            </a:fld>
            <a:endParaRPr lang="en-US"/>
          </a:p>
        </p:txBody>
      </p:sp>
    </p:spTree>
    <p:extLst>
      <p:ext uri="{BB962C8B-B14F-4D97-AF65-F5344CB8AC3E}">
        <p14:creationId xmlns:p14="http://schemas.microsoft.com/office/powerpoint/2010/main" val="33917851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E941D-6A72-2536-C233-68D906549529}"/>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847EC71E-5A71-FCDD-4063-8ABC1DA45AF4}"/>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262E3181-B971-847C-5694-5F20578C24C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CF201A0-43BC-055E-B5BA-884FDD7599C5}"/>
              </a:ext>
            </a:extLst>
          </p:cNvPr>
          <p:cNvSpPr>
            <a:spLocks noGrp="1"/>
          </p:cNvSpPr>
          <p:nvPr>
            <p:ph type="dt" sz="half" idx="10"/>
          </p:nvPr>
        </p:nvSpPr>
        <p:spPr/>
        <p:txBody>
          <a:bodyPr/>
          <a:lstStyle/>
          <a:p>
            <a:fld id="{C0BFC08C-409C-410C-AA72-5644F3230C17}" type="datetimeFigureOut">
              <a:rPr lang="en-US" smtClean="0"/>
              <a:t>10/10/2024</a:t>
            </a:fld>
            <a:endParaRPr lang="en-US"/>
          </a:p>
        </p:txBody>
      </p:sp>
      <p:sp>
        <p:nvSpPr>
          <p:cNvPr id="6" name="Footer Placeholder 5">
            <a:extLst>
              <a:ext uri="{FF2B5EF4-FFF2-40B4-BE49-F238E27FC236}">
                <a16:creationId xmlns:a16="http://schemas.microsoft.com/office/drawing/2014/main" id="{1A728AB5-EF69-8E16-9BF3-398A9AEB03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36A721-9B88-4DCA-1130-782A23364FDC}"/>
              </a:ext>
            </a:extLst>
          </p:cNvPr>
          <p:cNvSpPr>
            <a:spLocks noGrp="1"/>
          </p:cNvSpPr>
          <p:nvPr>
            <p:ph type="sldNum" sz="quarter" idx="12"/>
          </p:nvPr>
        </p:nvSpPr>
        <p:spPr/>
        <p:txBody>
          <a:bodyPr/>
          <a:lstStyle/>
          <a:p>
            <a:fld id="{BDF3549B-A5F6-41C3-B247-F72DEB36589D}" type="slidenum">
              <a:rPr lang="en-US" smtClean="0"/>
              <a:t>‹#›</a:t>
            </a:fld>
            <a:endParaRPr lang="en-US"/>
          </a:p>
        </p:txBody>
      </p:sp>
    </p:spTree>
    <p:extLst>
      <p:ext uri="{BB962C8B-B14F-4D97-AF65-F5344CB8AC3E}">
        <p14:creationId xmlns:p14="http://schemas.microsoft.com/office/powerpoint/2010/main" val="23196642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7320D-0149-D70E-8434-132C50C082A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AF84D29-9EA0-1531-8CB5-4E2234FEAF6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C434A1-2D73-AB0E-9F5B-CC21BA0D2CE1}"/>
              </a:ext>
            </a:extLst>
          </p:cNvPr>
          <p:cNvSpPr>
            <a:spLocks noGrp="1"/>
          </p:cNvSpPr>
          <p:nvPr>
            <p:ph type="dt" sz="half" idx="10"/>
          </p:nvPr>
        </p:nvSpPr>
        <p:spPr/>
        <p:txBody>
          <a:bodyPr/>
          <a:lstStyle/>
          <a:p>
            <a:fld id="{C0BFC08C-409C-410C-AA72-5644F3230C17}" type="datetimeFigureOut">
              <a:rPr lang="en-US" smtClean="0"/>
              <a:t>10/10/2024</a:t>
            </a:fld>
            <a:endParaRPr lang="en-US"/>
          </a:p>
        </p:txBody>
      </p:sp>
      <p:sp>
        <p:nvSpPr>
          <p:cNvPr id="5" name="Footer Placeholder 4">
            <a:extLst>
              <a:ext uri="{FF2B5EF4-FFF2-40B4-BE49-F238E27FC236}">
                <a16:creationId xmlns:a16="http://schemas.microsoft.com/office/drawing/2014/main" id="{247E87CE-7CAD-6413-40E7-B3CF4C4B99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EAFC44-72AA-5ACA-8427-466EFDB219B4}"/>
              </a:ext>
            </a:extLst>
          </p:cNvPr>
          <p:cNvSpPr>
            <a:spLocks noGrp="1"/>
          </p:cNvSpPr>
          <p:nvPr>
            <p:ph type="sldNum" sz="quarter" idx="12"/>
          </p:nvPr>
        </p:nvSpPr>
        <p:spPr/>
        <p:txBody>
          <a:bodyPr/>
          <a:lstStyle/>
          <a:p>
            <a:fld id="{BDF3549B-A5F6-41C3-B247-F72DEB36589D}" type="slidenum">
              <a:rPr lang="en-US" smtClean="0"/>
              <a:t>‹#›</a:t>
            </a:fld>
            <a:endParaRPr lang="en-US"/>
          </a:p>
        </p:txBody>
      </p:sp>
    </p:spTree>
    <p:extLst>
      <p:ext uri="{BB962C8B-B14F-4D97-AF65-F5344CB8AC3E}">
        <p14:creationId xmlns:p14="http://schemas.microsoft.com/office/powerpoint/2010/main" val="19450404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44A4812-5B16-5B39-E61F-9FF7CF189646}"/>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E0C440-9B79-5EF0-52AA-7FBEFAA29E23}"/>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EB5322-AD95-C919-CF3F-349318BB0C85}"/>
              </a:ext>
            </a:extLst>
          </p:cNvPr>
          <p:cNvSpPr>
            <a:spLocks noGrp="1"/>
          </p:cNvSpPr>
          <p:nvPr>
            <p:ph type="dt" sz="half" idx="10"/>
          </p:nvPr>
        </p:nvSpPr>
        <p:spPr/>
        <p:txBody>
          <a:bodyPr/>
          <a:lstStyle/>
          <a:p>
            <a:fld id="{C0BFC08C-409C-410C-AA72-5644F3230C17}" type="datetimeFigureOut">
              <a:rPr lang="en-US" smtClean="0"/>
              <a:t>10/10/2024</a:t>
            </a:fld>
            <a:endParaRPr lang="en-US"/>
          </a:p>
        </p:txBody>
      </p:sp>
      <p:sp>
        <p:nvSpPr>
          <p:cNvPr id="5" name="Footer Placeholder 4">
            <a:extLst>
              <a:ext uri="{FF2B5EF4-FFF2-40B4-BE49-F238E27FC236}">
                <a16:creationId xmlns:a16="http://schemas.microsoft.com/office/drawing/2014/main" id="{44C03089-3B3A-E533-C7B3-596DC16E12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F24D93-7FFB-C04A-1FE0-974A6415D5FD}"/>
              </a:ext>
            </a:extLst>
          </p:cNvPr>
          <p:cNvSpPr>
            <a:spLocks noGrp="1"/>
          </p:cNvSpPr>
          <p:nvPr>
            <p:ph type="sldNum" sz="quarter" idx="12"/>
          </p:nvPr>
        </p:nvSpPr>
        <p:spPr/>
        <p:txBody>
          <a:bodyPr/>
          <a:lstStyle/>
          <a:p>
            <a:fld id="{BDF3549B-A5F6-41C3-B247-F72DEB36589D}" type="slidenum">
              <a:rPr lang="en-US" smtClean="0"/>
              <a:t>‹#›</a:t>
            </a:fld>
            <a:endParaRPr lang="en-US"/>
          </a:p>
        </p:txBody>
      </p:sp>
    </p:spTree>
    <p:extLst>
      <p:ext uri="{BB962C8B-B14F-4D97-AF65-F5344CB8AC3E}">
        <p14:creationId xmlns:p14="http://schemas.microsoft.com/office/powerpoint/2010/main" val="42868523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 1 column + image">
  <p:cSld name="Title + 1 column + image">
    <p:spTree>
      <p:nvGrpSpPr>
        <p:cNvPr id="1" name="Shape 30"/>
        <p:cNvGrpSpPr/>
        <p:nvPr/>
      </p:nvGrpSpPr>
      <p:grpSpPr>
        <a:xfrm>
          <a:off x="0" y="0"/>
          <a:ext cx="0" cy="0"/>
          <a:chOff x="0" y="0"/>
          <a:chExt cx="0" cy="0"/>
        </a:xfrm>
      </p:grpSpPr>
      <p:sp>
        <p:nvSpPr>
          <p:cNvPr id="31" name="Google Shape;31;p6"/>
          <p:cNvSpPr/>
          <p:nvPr/>
        </p:nvSpPr>
        <p:spPr>
          <a:xfrm>
            <a:off x="-7000" y="353700"/>
            <a:ext cx="126300" cy="708300"/>
          </a:xfrm>
          <a:prstGeom prst="rect">
            <a:avLst/>
          </a:prstGeom>
          <a:gradFill>
            <a:gsLst>
              <a:gs pos="0">
                <a:srgbClr val="05B3F1">
                  <a:alpha val="21568"/>
                </a:srgbClr>
              </a:gs>
              <a:gs pos="100000">
                <a:schemeClr val="accent1"/>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 name="Google Shape;32;p6"/>
          <p:cNvSpPr/>
          <p:nvPr/>
        </p:nvSpPr>
        <p:spPr>
          <a:xfrm>
            <a:off x="6095875" y="-3600"/>
            <a:ext cx="3048000" cy="5150700"/>
          </a:xfrm>
          <a:prstGeom prst="rect">
            <a:avLst/>
          </a:prstGeom>
          <a:gradFill>
            <a:gsLst>
              <a:gs pos="0">
                <a:srgbClr val="05B3F1">
                  <a:alpha val="21568"/>
                </a:srgbClr>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 name="Google Shape;33;p6"/>
          <p:cNvSpPr/>
          <p:nvPr/>
        </p:nvSpPr>
        <p:spPr>
          <a:xfrm>
            <a:off x="8674200" y="4673700"/>
            <a:ext cx="469800" cy="469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 name="Google Shape;34;p6"/>
          <p:cNvSpPr txBox="1">
            <a:spLocks noGrp="1"/>
          </p:cNvSpPr>
          <p:nvPr>
            <p:ph type="sldNum" idx="12"/>
          </p:nvPr>
        </p:nvSpPr>
        <p:spPr>
          <a:xfrm>
            <a:off x="8674075" y="4673650"/>
            <a:ext cx="469800" cy="469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ctr"/>
            <a:fld id="{00000000-1234-1234-1234-123412341234}" type="slidenum">
              <a:rPr lang="en" smtClean="0"/>
              <a:pPr algn="ctr"/>
              <a:t>‹#›</a:t>
            </a:fld>
            <a:endParaRPr lang="en"/>
          </a:p>
        </p:txBody>
      </p:sp>
      <p:sp>
        <p:nvSpPr>
          <p:cNvPr id="35" name="Google Shape;35;p6"/>
          <p:cNvSpPr txBox="1">
            <a:spLocks noGrp="1"/>
          </p:cNvSpPr>
          <p:nvPr>
            <p:ph type="title"/>
          </p:nvPr>
        </p:nvSpPr>
        <p:spPr>
          <a:xfrm>
            <a:off x="304800" y="355075"/>
            <a:ext cx="4442400" cy="7083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6" name="Google Shape;36;p6"/>
          <p:cNvSpPr txBox="1">
            <a:spLocks noGrp="1"/>
          </p:cNvSpPr>
          <p:nvPr>
            <p:ph type="body" idx="1"/>
          </p:nvPr>
        </p:nvSpPr>
        <p:spPr>
          <a:xfrm>
            <a:off x="784150" y="1452350"/>
            <a:ext cx="3963000" cy="3221400"/>
          </a:xfrm>
          <a:prstGeom prst="rect">
            <a:avLst/>
          </a:prstGeom>
        </p:spPr>
        <p:txBody>
          <a:bodyPr spcFirstLastPara="1" wrap="square" lIns="0" tIns="0" rIns="0" bIns="0" anchor="t" anchorCtr="0">
            <a:noAutofit/>
          </a:bodyPr>
          <a:lstStyle>
            <a:lvl1pPr marL="457189" lvl="0" indent="-380990" rtl="0">
              <a:spcBef>
                <a:spcPts val="600"/>
              </a:spcBef>
              <a:spcAft>
                <a:spcPts val="0"/>
              </a:spcAft>
              <a:buSzPts val="2400"/>
              <a:buChar char="▫"/>
              <a:defRPr/>
            </a:lvl1pPr>
            <a:lvl2pPr marL="914378" lvl="1" indent="-380990" rtl="0">
              <a:spcBef>
                <a:spcPts val="0"/>
              </a:spcBef>
              <a:spcAft>
                <a:spcPts val="0"/>
              </a:spcAft>
              <a:buSzPts val="2400"/>
              <a:buChar char="▫"/>
              <a:defRPr/>
            </a:lvl2pPr>
            <a:lvl3pPr marL="1371566" lvl="2" indent="-380990" rtl="0">
              <a:spcBef>
                <a:spcPts val="0"/>
              </a:spcBef>
              <a:spcAft>
                <a:spcPts val="0"/>
              </a:spcAft>
              <a:buSzPts val="2400"/>
              <a:buChar char="▫"/>
              <a:defRPr/>
            </a:lvl3pPr>
            <a:lvl4pPr marL="1828754" lvl="3" indent="-380990" rtl="0">
              <a:spcBef>
                <a:spcPts val="0"/>
              </a:spcBef>
              <a:spcAft>
                <a:spcPts val="0"/>
              </a:spcAft>
              <a:buSzPts val="2400"/>
              <a:buChar char="▫"/>
              <a:defRPr/>
            </a:lvl4pPr>
            <a:lvl5pPr marL="2285943" lvl="4" indent="-380990" rtl="0">
              <a:spcBef>
                <a:spcPts val="0"/>
              </a:spcBef>
              <a:spcAft>
                <a:spcPts val="0"/>
              </a:spcAft>
              <a:buSzPts val="2400"/>
              <a:buChar char="▫"/>
              <a:defRPr/>
            </a:lvl5pPr>
            <a:lvl6pPr marL="2743132" lvl="5" indent="-380990" rtl="0">
              <a:spcBef>
                <a:spcPts val="0"/>
              </a:spcBef>
              <a:spcAft>
                <a:spcPts val="0"/>
              </a:spcAft>
              <a:buSzPts val="2400"/>
              <a:buChar char="▫"/>
              <a:defRPr/>
            </a:lvl6pPr>
            <a:lvl7pPr marL="3200320" lvl="6" indent="-380990" rtl="0">
              <a:spcBef>
                <a:spcPts val="0"/>
              </a:spcBef>
              <a:spcAft>
                <a:spcPts val="0"/>
              </a:spcAft>
              <a:buSzPts val="2400"/>
              <a:buChar char="▫"/>
              <a:defRPr/>
            </a:lvl7pPr>
            <a:lvl8pPr marL="3657509" lvl="7" indent="-380990" rtl="0">
              <a:spcBef>
                <a:spcPts val="0"/>
              </a:spcBef>
              <a:spcAft>
                <a:spcPts val="0"/>
              </a:spcAft>
              <a:buSzPts val="2400"/>
              <a:buChar char="▫"/>
              <a:defRPr/>
            </a:lvl8pPr>
            <a:lvl9pPr marL="4114697" lvl="8" indent="-380990" rtl="0">
              <a:spcBef>
                <a:spcPts val="0"/>
              </a:spcBef>
              <a:spcAft>
                <a:spcPts val="0"/>
              </a:spcAft>
              <a:buSzPts val="2400"/>
              <a:buChar char="▫"/>
              <a:defRPr/>
            </a:lvl9pPr>
          </a:lstStyle>
          <a:p>
            <a:endParaRPr/>
          </a:p>
        </p:txBody>
      </p:sp>
    </p:spTree>
    <p:extLst>
      <p:ext uri="{BB962C8B-B14F-4D97-AF65-F5344CB8AC3E}">
        <p14:creationId xmlns:p14="http://schemas.microsoft.com/office/powerpoint/2010/main" val="10605996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0"/>
        <p:cNvGrpSpPr/>
        <p:nvPr/>
      </p:nvGrpSpPr>
      <p:grpSpPr>
        <a:xfrm>
          <a:off x="0" y="0"/>
          <a:ext cx="0" cy="0"/>
          <a:chOff x="0" y="0"/>
          <a:chExt cx="0" cy="0"/>
        </a:xfrm>
      </p:grpSpPr>
      <p:sp>
        <p:nvSpPr>
          <p:cNvPr id="81" name="Google Shape;81;p16"/>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a:lnSpc>
                <a:spcPct val="90000"/>
              </a:lnSpc>
              <a:spcBef>
                <a:spcPts val="0"/>
              </a:spcBef>
              <a:spcAft>
                <a:spcPts val="0"/>
              </a:spcAft>
              <a:buClr>
                <a:schemeClr val="dk1"/>
              </a:buClr>
              <a:buSzPts val="3300"/>
              <a:buFont typeface="Play"/>
              <a:buNone/>
              <a:defRPr sz="3300" b="0" i="0" u="none" strike="noStrike" cap="none">
                <a:solidFill>
                  <a:schemeClr val="dk1"/>
                </a:solidFill>
                <a:latin typeface="Play"/>
                <a:ea typeface="Play"/>
                <a:cs typeface="Play"/>
                <a:sym typeface="Play"/>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82" name="Google Shape;82;p16"/>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61950" algn="l">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83" name="Google Shape;83;p1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a:spcBef>
                <a:spcPts val="0"/>
              </a:spcBef>
              <a:spcAft>
                <a:spcPts val="0"/>
              </a:spcAft>
              <a:buSzPts val="1100"/>
              <a:buNone/>
              <a:defRPr sz="900" b="0" i="0" u="none" strike="noStrike" cap="none">
                <a:solidFill>
                  <a:srgbClr val="757575"/>
                </a:solidFill>
                <a:latin typeface="Arial"/>
                <a:ea typeface="Arial"/>
                <a:cs typeface="Arial"/>
                <a:sym typeface="Arial"/>
              </a:defRPr>
            </a:lvl1pPr>
            <a:lvl2pPr marR="0" lvl="1" algn="l">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84" name="Google Shape;84;p1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a:spcBef>
                <a:spcPts val="0"/>
              </a:spcBef>
              <a:spcAft>
                <a:spcPts val="0"/>
              </a:spcAft>
              <a:buSzPts val="1100"/>
              <a:buNone/>
              <a:defRPr sz="900" b="0" i="0" u="none" strike="noStrike" cap="none">
                <a:solidFill>
                  <a:srgbClr val="757575"/>
                </a:solidFill>
                <a:latin typeface="Arial"/>
                <a:ea typeface="Arial"/>
                <a:cs typeface="Arial"/>
                <a:sym typeface="Arial"/>
              </a:defRPr>
            </a:lvl1pPr>
            <a:lvl2pPr marR="0" lvl="1" algn="l">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85" name="Google Shape;85;p1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spcBef>
                <a:spcPts val="0"/>
              </a:spcBef>
              <a:buNone/>
              <a:defRPr sz="900" b="0" i="0" u="none" strike="noStrike" cap="none">
                <a:solidFill>
                  <a:srgbClr val="757575"/>
                </a:solidFill>
                <a:latin typeface="Arial"/>
                <a:ea typeface="Arial"/>
                <a:cs typeface="Arial"/>
                <a:sym typeface="Arial"/>
              </a:defRPr>
            </a:lvl1pPr>
            <a:lvl2pPr marL="0" marR="0" lvl="1" indent="0" algn="r">
              <a:spcBef>
                <a:spcPts val="0"/>
              </a:spcBef>
              <a:buNone/>
              <a:defRPr sz="900" b="0" i="0" u="none" strike="noStrike" cap="none">
                <a:solidFill>
                  <a:srgbClr val="757575"/>
                </a:solidFill>
                <a:latin typeface="Arial"/>
                <a:ea typeface="Arial"/>
                <a:cs typeface="Arial"/>
                <a:sym typeface="Arial"/>
              </a:defRPr>
            </a:lvl2pPr>
            <a:lvl3pPr marL="0" marR="0" lvl="2" indent="0" algn="r">
              <a:spcBef>
                <a:spcPts val="0"/>
              </a:spcBef>
              <a:buNone/>
              <a:defRPr sz="900" b="0" i="0" u="none" strike="noStrike" cap="none">
                <a:solidFill>
                  <a:srgbClr val="757575"/>
                </a:solidFill>
                <a:latin typeface="Arial"/>
                <a:ea typeface="Arial"/>
                <a:cs typeface="Arial"/>
                <a:sym typeface="Arial"/>
              </a:defRPr>
            </a:lvl3pPr>
            <a:lvl4pPr marL="0" marR="0" lvl="3" indent="0" algn="r">
              <a:spcBef>
                <a:spcPts val="0"/>
              </a:spcBef>
              <a:buNone/>
              <a:defRPr sz="900" b="0" i="0" u="none" strike="noStrike" cap="none">
                <a:solidFill>
                  <a:srgbClr val="757575"/>
                </a:solidFill>
                <a:latin typeface="Arial"/>
                <a:ea typeface="Arial"/>
                <a:cs typeface="Arial"/>
                <a:sym typeface="Arial"/>
              </a:defRPr>
            </a:lvl4pPr>
            <a:lvl5pPr marL="0" marR="0" lvl="4" indent="0" algn="r">
              <a:spcBef>
                <a:spcPts val="0"/>
              </a:spcBef>
              <a:buNone/>
              <a:defRPr sz="900" b="0" i="0" u="none" strike="noStrike" cap="none">
                <a:solidFill>
                  <a:srgbClr val="757575"/>
                </a:solidFill>
                <a:latin typeface="Arial"/>
                <a:ea typeface="Arial"/>
                <a:cs typeface="Arial"/>
                <a:sym typeface="Arial"/>
              </a:defRPr>
            </a:lvl5pPr>
            <a:lvl6pPr marL="0" marR="0" lvl="5" indent="0" algn="r">
              <a:spcBef>
                <a:spcPts val="0"/>
              </a:spcBef>
              <a:buNone/>
              <a:defRPr sz="900" b="0" i="0" u="none" strike="noStrike" cap="none">
                <a:solidFill>
                  <a:srgbClr val="757575"/>
                </a:solidFill>
                <a:latin typeface="Arial"/>
                <a:ea typeface="Arial"/>
                <a:cs typeface="Arial"/>
                <a:sym typeface="Arial"/>
              </a:defRPr>
            </a:lvl6pPr>
            <a:lvl7pPr marL="0" marR="0" lvl="6" indent="0" algn="r">
              <a:spcBef>
                <a:spcPts val="0"/>
              </a:spcBef>
              <a:buNone/>
              <a:defRPr sz="900" b="0" i="0" u="none" strike="noStrike" cap="none">
                <a:solidFill>
                  <a:srgbClr val="757575"/>
                </a:solidFill>
                <a:latin typeface="Arial"/>
                <a:ea typeface="Arial"/>
                <a:cs typeface="Arial"/>
                <a:sym typeface="Arial"/>
              </a:defRPr>
            </a:lvl7pPr>
            <a:lvl8pPr marL="0" marR="0" lvl="7" indent="0" algn="r">
              <a:spcBef>
                <a:spcPts val="0"/>
              </a:spcBef>
              <a:buNone/>
              <a:defRPr sz="900" b="0" i="0" u="none" strike="noStrike" cap="none">
                <a:solidFill>
                  <a:srgbClr val="757575"/>
                </a:solidFill>
                <a:latin typeface="Arial"/>
                <a:ea typeface="Arial"/>
                <a:cs typeface="Arial"/>
                <a:sym typeface="Arial"/>
              </a:defRPr>
            </a:lvl8pPr>
            <a:lvl9pPr marL="0" marR="0" lvl="8" indent="0" algn="r">
              <a:spcBef>
                <a:spcPts val="0"/>
              </a:spcBef>
              <a:buNone/>
              <a:defRPr sz="9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3D501D7-73BC-CBE9-6227-B2193067C044}"/>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C03E09F-B482-33C2-3F91-E686C89447FD}"/>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891E0C-AE6A-6CD2-3AC4-5BEF9A6DA418}"/>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82000"/>
                  </a:schemeClr>
                </a:solidFill>
              </a:defRPr>
            </a:lvl1pPr>
          </a:lstStyle>
          <a:p>
            <a:fld id="{C0BFC08C-409C-410C-AA72-5644F3230C17}" type="datetimeFigureOut">
              <a:rPr lang="en-US" smtClean="0"/>
              <a:t>10/10/2024</a:t>
            </a:fld>
            <a:endParaRPr lang="en-US"/>
          </a:p>
        </p:txBody>
      </p:sp>
      <p:sp>
        <p:nvSpPr>
          <p:cNvPr id="5" name="Footer Placeholder 4">
            <a:extLst>
              <a:ext uri="{FF2B5EF4-FFF2-40B4-BE49-F238E27FC236}">
                <a16:creationId xmlns:a16="http://schemas.microsoft.com/office/drawing/2014/main" id="{79183F9B-1298-CA59-9045-07C29ACAEA83}"/>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0D2F801-FE4B-84D2-D9EF-05EF30462DD4}"/>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82000"/>
                  </a:schemeClr>
                </a:solidFill>
              </a:defRPr>
            </a:lvl1pPr>
          </a:lstStyle>
          <a:p>
            <a:fld id="{BDF3549B-A5F6-41C3-B247-F72DEB36589D}" type="slidenum">
              <a:rPr lang="en-US" smtClean="0"/>
              <a:t>‹#›</a:t>
            </a:fld>
            <a:endParaRPr lang="en-US"/>
          </a:p>
        </p:txBody>
      </p:sp>
    </p:spTree>
    <p:extLst>
      <p:ext uri="{BB962C8B-B14F-4D97-AF65-F5344CB8AC3E}">
        <p14:creationId xmlns:p14="http://schemas.microsoft.com/office/powerpoint/2010/main" val="2941636783"/>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2.jp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hyperlink" Target="https://www.cbo.gov/publication/59946#_idTextAnchor027" TargetMode="External"/><Relationship Id="rId2" Type="http://schemas.openxmlformats.org/officeDocument/2006/relationships/image" Target="../media/image20.png"/><Relationship Id="rId1" Type="http://schemas.openxmlformats.org/officeDocument/2006/relationships/slideLayout" Target="../slideLayouts/slideLayout27.xml"/><Relationship Id="rId5" Type="http://schemas.openxmlformats.org/officeDocument/2006/relationships/hyperlink" Target="https://www.kff.org/medicaid/issue-brief/medicaid-and-state-financing-what-to-watch-in-upcoming-state-budget-debates/" TargetMode="External"/><Relationship Id="rId4" Type="http://schemas.openxmlformats.org/officeDocument/2006/relationships/hyperlink" Target="https://www.kff.org/medicaid/press-release/medicaid-officials-anticipate-sharp-enrollment-declines-and-increases-in-state-spending-on-medicaid-as-pandemic-era-policies-continue-to-unwind/"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package" Target="../embeddings/Microsoft_PowerPoint_Presentation.pptx"/><Relationship Id="rId2" Type="http://schemas.openxmlformats.org/officeDocument/2006/relationships/slideLayout" Target="../slideLayouts/slideLayout27.xml"/><Relationship Id="rId1" Type="http://schemas.openxmlformats.org/officeDocument/2006/relationships/vmlDrawing" Target="../drawings/vmlDrawing1.vml"/><Relationship Id="rId4" Type="http://schemas.openxmlformats.org/officeDocument/2006/relationships/image" Target="../media/image21.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35.png"/><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g"/><Relationship Id="rId7"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005E85"/>
            </a:gs>
            <a:gs pos="74000">
              <a:srgbClr val="3A697C"/>
            </a:gs>
            <a:gs pos="100000">
              <a:srgbClr val="737373"/>
            </a:gs>
          </a:gsLst>
          <a:lin ang="5400012" scaled="0"/>
        </a:gradFill>
        <a:effectLst/>
      </p:bgPr>
    </p:bg>
    <p:spTree>
      <p:nvGrpSpPr>
        <p:cNvPr id="1" name="Shape 158"/>
        <p:cNvGrpSpPr/>
        <p:nvPr/>
      </p:nvGrpSpPr>
      <p:grpSpPr>
        <a:xfrm>
          <a:off x="0" y="0"/>
          <a:ext cx="0" cy="0"/>
          <a:chOff x="0" y="0"/>
          <a:chExt cx="0" cy="0"/>
        </a:xfrm>
      </p:grpSpPr>
      <p:sp>
        <p:nvSpPr>
          <p:cNvPr id="159" name="Google Shape;159;p28"/>
          <p:cNvSpPr txBox="1">
            <a:spLocks noGrp="1"/>
          </p:cNvSpPr>
          <p:nvPr>
            <p:ph type="ctrTitle"/>
          </p:nvPr>
        </p:nvSpPr>
        <p:spPr>
          <a:xfrm>
            <a:off x="1689651" y="1014323"/>
            <a:ext cx="6860100" cy="13086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990"/>
              <a:buNone/>
            </a:pPr>
            <a:r>
              <a:rPr lang="en" sz="4080" b="1">
                <a:solidFill>
                  <a:schemeClr val="lt1"/>
                </a:solidFill>
                <a:latin typeface="Poppins"/>
                <a:ea typeface="Poppins"/>
                <a:cs typeface="Poppins"/>
                <a:sym typeface="Poppins"/>
              </a:rPr>
              <a:t>Beverly Roberts Memorial Healthcare Symposium</a:t>
            </a:r>
            <a:endParaRPr sz="4080" b="1">
              <a:solidFill>
                <a:schemeClr val="lt1"/>
              </a:solidFill>
              <a:latin typeface="Poppins"/>
              <a:ea typeface="Poppins"/>
              <a:cs typeface="Poppins"/>
              <a:sym typeface="Poppins"/>
            </a:endParaRPr>
          </a:p>
        </p:txBody>
      </p:sp>
      <p:pic>
        <p:nvPicPr>
          <p:cNvPr id="160" name="Google Shape;160;p28"/>
          <p:cNvPicPr preferRelativeResize="0"/>
          <p:nvPr/>
        </p:nvPicPr>
        <p:blipFill rotWithShape="1">
          <a:blip r:embed="rId3">
            <a:alphaModFix/>
          </a:blip>
          <a:srcRect t="7918" b="7927"/>
          <a:stretch/>
        </p:blipFill>
        <p:spPr>
          <a:xfrm>
            <a:off x="86139" y="3311573"/>
            <a:ext cx="2727872" cy="1629902"/>
          </a:xfrm>
          <a:prstGeom prst="rect">
            <a:avLst/>
          </a:prstGeom>
          <a:noFill/>
          <a:ln>
            <a:noFill/>
          </a:ln>
        </p:spPr>
      </p:pic>
      <p:pic>
        <p:nvPicPr>
          <p:cNvPr id="161" name="Google Shape;161;p28"/>
          <p:cNvPicPr preferRelativeResize="0"/>
          <p:nvPr/>
        </p:nvPicPr>
        <p:blipFill rotWithShape="1">
          <a:blip r:embed="rId4">
            <a:alphaModFix/>
          </a:blip>
          <a:srcRect/>
          <a:stretch/>
        </p:blipFill>
        <p:spPr>
          <a:xfrm>
            <a:off x="6590250" y="3918200"/>
            <a:ext cx="2382975" cy="1023275"/>
          </a:xfrm>
          <a:prstGeom prst="rect">
            <a:avLst/>
          </a:prstGeom>
          <a:noFill/>
          <a:ln>
            <a:noFill/>
          </a:ln>
        </p:spPr>
      </p:pic>
      <p:sp>
        <p:nvSpPr>
          <p:cNvPr id="162" name="Google Shape;162;p28"/>
          <p:cNvSpPr txBox="1"/>
          <p:nvPr/>
        </p:nvSpPr>
        <p:spPr>
          <a:xfrm>
            <a:off x="238538" y="2556836"/>
            <a:ext cx="8620500" cy="569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500"/>
              <a:buFont typeface="Arial"/>
              <a:buNone/>
            </a:pPr>
            <a:r>
              <a:rPr lang="en" sz="2500" b="0" i="0" u="none" strike="noStrike" cap="none">
                <a:solidFill>
                  <a:schemeClr val="lt1"/>
                </a:solidFill>
                <a:latin typeface="Poppins"/>
                <a:ea typeface="Poppins"/>
                <a:cs typeface="Poppins"/>
                <a:sym typeface="Poppins"/>
              </a:rPr>
              <a:t>October 15, 2024</a:t>
            </a:r>
            <a:endParaRPr sz="2500" b="0" i="0" u="none" strike="noStrike" cap="none">
              <a:solidFill>
                <a:schemeClr val="lt1"/>
              </a:solidFill>
              <a:latin typeface="Poppins"/>
              <a:ea typeface="Poppins"/>
              <a:cs typeface="Poppins"/>
              <a:sym typeface="Poppins"/>
            </a:endParaRPr>
          </a:p>
        </p:txBody>
      </p:sp>
      <p:pic>
        <p:nvPicPr>
          <p:cNvPr id="163" name="Google Shape;163;p28"/>
          <p:cNvPicPr preferRelativeResize="0"/>
          <p:nvPr/>
        </p:nvPicPr>
        <p:blipFill rotWithShape="1">
          <a:blip r:embed="rId5">
            <a:alphaModFix/>
          </a:blip>
          <a:srcRect/>
          <a:stretch/>
        </p:blipFill>
        <p:spPr>
          <a:xfrm>
            <a:off x="698013" y="450723"/>
            <a:ext cx="1331845" cy="1822477"/>
          </a:xfrm>
          <a:prstGeom prst="rect">
            <a:avLst/>
          </a:prstGeom>
          <a:noFill/>
          <a:ln>
            <a:noFill/>
          </a:ln>
        </p:spPr>
      </p:pic>
      <p:sp>
        <p:nvSpPr>
          <p:cNvPr id="164" name="Google Shape;164;p28"/>
          <p:cNvSpPr txBox="1"/>
          <p:nvPr/>
        </p:nvSpPr>
        <p:spPr>
          <a:xfrm>
            <a:off x="6696268" y="3360150"/>
            <a:ext cx="2056800" cy="585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sz="1600" b="0" i="0" u="none" strike="noStrike" cap="none">
                <a:solidFill>
                  <a:schemeClr val="lt1"/>
                </a:solidFill>
                <a:latin typeface="Poppins"/>
                <a:ea typeface="Poppins"/>
                <a:cs typeface="Poppins"/>
                <a:sym typeface="Poppins"/>
              </a:rPr>
              <a:t>Thank you to our generous sponsor</a:t>
            </a:r>
            <a:endParaRPr sz="1600" b="0" i="0" u="none" strike="noStrike" cap="none">
              <a:solidFill>
                <a:schemeClr val="lt1"/>
              </a:solidFill>
              <a:latin typeface="Poppins"/>
              <a:ea typeface="Poppins"/>
              <a:cs typeface="Poppins"/>
              <a:sym typeface="Poppin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F1DD8-652B-BF85-F5FD-38FAE1BC41A2}"/>
              </a:ext>
            </a:extLst>
          </p:cNvPr>
          <p:cNvSpPr>
            <a:spLocks noGrp="1"/>
          </p:cNvSpPr>
          <p:nvPr>
            <p:ph type="title"/>
          </p:nvPr>
        </p:nvSpPr>
        <p:spPr/>
        <p:txBody>
          <a:bodyPr>
            <a:normAutofit/>
          </a:bodyPr>
          <a:lstStyle/>
          <a:p>
            <a:pPr algn="ctr"/>
            <a:r>
              <a:rPr lang="en-US" sz="3200" dirty="0">
                <a:latin typeface="Times New Roman" panose="02020603050405020304" pitchFamily="18" charset="0"/>
                <a:cs typeface="Times New Roman" panose="02020603050405020304" pitchFamily="18" charset="0"/>
              </a:rPr>
              <a:t>Impact of these of Healthcare Needs</a:t>
            </a:r>
          </a:p>
        </p:txBody>
      </p:sp>
      <p:sp>
        <p:nvSpPr>
          <p:cNvPr id="4" name="Rectangle 1">
            <a:extLst>
              <a:ext uri="{FF2B5EF4-FFF2-40B4-BE49-F238E27FC236}">
                <a16:creationId xmlns:a16="http://schemas.microsoft.com/office/drawing/2014/main" id="{EB2CF20F-6FE5-EE64-1B44-4C2573075F95}"/>
              </a:ext>
            </a:extLst>
          </p:cNvPr>
          <p:cNvSpPr>
            <a:spLocks noGrp="1" noChangeArrowheads="1"/>
          </p:cNvSpPr>
          <p:nvPr>
            <p:ph idx="1"/>
          </p:nvPr>
        </p:nvSpPr>
        <p:spPr bwMode="auto">
          <a:xfrm>
            <a:off x="873153" y="4341414"/>
            <a:ext cx="692059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342792" tIns="0" rIns="68580" bIns="0" numCol="1" rtlCol="0" anchor="ctr" anchorCtr="0" compatLnSpc="1">
            <a:prstTxWarp prst="textNoShape">
              <a:avLst/>
            </a:prstTxWarp>
            <a:spAutoFit/>
          </a:bodyPr>
          <a:lstStyle/>
          <a:p>
            <a:pPr marL="0" indent="0" eaLnBrk="0" fontAlgn="base" hangingPunct="0">
              <a:lnSpc>
                <a:spcPct val="100000"/>
              </a:lnSpc>
              <a:spcBef>
                <a:spcPct val="0"/>
              </a:spcBef>
              <a:spcAft>
                <a:spcPct val="0"/>
              </a:spcAft>
              <a:buNone/>
            </a:pPr>
            <a:r>
              <a:rPr lang="en-US" altLang="en-US" sz="675" dirty="0" err="1">
                <a:latin typeface="Times New Roman" panose="02020603050405020304" pitchFamily="18" charset="0"/>
                <a:cs typeface="Times New Roman" panose="02020603050405020304" pitchFamily="18" charset="0"/>
              </a:rPr>
              <a:t>Bonardi</a:t>
            </a:r>
            <a:r>
              <a:rPr lang="en-US" altLang="en-US" sz="675" dirty="0">
                <a:latin typeface="Times New Roman" panose="02020603050405020304" pitchFamily="18" charset="0"/>
                <a:cs typeface="Times New Roman" panose="02020603050405020304" pitchFamily="18" charset="0"/>
              </a:rPr>
              <a:t>, A., Abend, S. L., &amp; </a:t>
            </a:r>
            <a:r>
              <a:rPr lang="en-US" altLang="en-US" sz="675" dirty="0" err="1">
                <a:latin typeface="Times New Roman" panose="02020603050405020304" pitchFamily="18" charset="0"/>
                <a:cs typeface="Times New Roman" panose="02020603050405020304" pitchFamily="18" charset="0"/>
              </a:rPr>
              <a:t>Ne’eman</a:t>
            </a:r>
            <a:r>
              <a:rPr lang="en-US" altLang="en-US" sz="675" dirty="0">
                <a:latin typeface="Times New Roman" panose="02020603050405020304" pitchFamily="18" charset="0"/>
                <a:cs typeface="Times New Roman" panose="02020603050405020304" pitchFamily="18" charset="0"/>
              </a:rPr>
              <a:t>, A. (2024). Healthcare access and delivery for people with intellectual and developmental disability in the United States: Policy, payment, and practice considerations</a:t>
            </a:r>
            <a:r>
              <a:rPr lang="en-US" altLang="en-US" sz="900" dirty="0">
                <a:latin typeface="Times New Roman" panose="02020603050405020304" pitchFamily="18" charset="0"/>
                <a:cs typeface="Times New Roman" panose="02020603050405020304" pitchFamily="18" charset="0"/>
              </a:rPr>
              <a:t>. </a:t>
            </a:r>
          </a:p>
          <a:p>
            <a:pPr marL="0" indent="0" eaLnBrk="0" fontAlgn="base" hangingPunct="0">
              <a:lnSpc>
                <a:spcPct val="100000"/>
              </a:lnSpc>
              <a:spcBef>
                <a:spcPct val="0"/>
              </a:spcBef>
              <a:spcAft>
                <a:spcPct val="0"/>
              </a:spcAft>
              <a:buNone/>
            </a:pPr>
            <a:r>
              <a:rPr lang="en-US" altLang="en-US" sz="900" i="1" dirty="0">
                <a:latin typeface="Times New Roman" panose="02020603050405020304" pitchFamily="18" charset="0"/>
                <a:cs typeface="Times New Roman" panose="02020603050405020304" pitchFamily="18" charset="0"/>
              </a:rPr>
              <a:t>Journal of Policy and Practice in Intellectual Disabilities</a:t>
            </a:r>
            <a:r>
              <a:rPr lang="en-US" altLang="en-US" sz="900" dirty="0">
                <a:latin typeface="Times New Roman" panose="02020603050405020304" pitchFamily="18" charset="0"/>
                <a:cs typeface="Times New Roman" panose="02020603050405020304" pitchFamily="18" charset="0"/>
              </a:rPr>
              <a:t>, </a:t>
            </a:r>
            <a:r>
              <a:rPr lang="en-US" altLang="en-US" sz="900" i="1" dirty="0">
                <a:latin typeface="Times New Roman" panose="02020603050405020304" pitchFamily="18" charset="0"/>
                <a:cs typeface="Times New Roman" panose="02020603050405020304" pitchFamily="18" charset="0"/>
              </a:rPr>
              <a:t>21</a:t>
            </a:r>
            <a:r>
              <a:rPr lang="en-US" altLang="en-US" sz="900" dirty="0">
                <a:latin typeface="Times New Roman" panose="02020603050405020304" pitchFamily="18" charset="0"/>
                <a:cs typeface="Times New Roman" panose="02020603050405020304" pitchFamily="18" charset="0"/>
              </a:rPr>
              <a:t>(2). https://doi.org/10.1111/jppi.12487</a:t>
            </a:r>
            <a:endParaRPr lang="en-US" altLang="en-US" sz="1350" dirty="0">
              <a:latin typeface="Arial" panose="020B0604020202020204" pitchFamily="34" charset="0"/>
            </a:endParaRPr>
          </a:p>
        </p:txBody>
      </p:sp>
      <p:sp>
        <p:nvSpPr>
          <p:cNvPr id="6" name="TextBox 5">
            <a:extLst>
              <a:ext uri="{FF2B5EF4-FFF2-40B4-BE49-F238E27FC236}">
                <a16:creationId xmlns:a16="http://schemas.microsoft.com/office/drawing/2014/main" id="{2BFFE8C5-5BF4-163E-28E3-11E2603A3B73}"/>
              </a:ext>
            </a:extLst>
          </p:cNvPr>
          <p:cNvSpPr txBox="1"/>
          <p:nvPr/>
        </p:nvSpPr>
        <p:spPr>
          <a:xfrm>
            <a:off x="709654" y="1413345"/>
            <a:ext cx="7674997" cy="2631490"/>
          </a:xfrm>
          <a:prstGeom prst="rect">
            <a:avLst/>
          </a:prstGeom>
          <a:noFill/>
        </p:spPr>
        <p:txBody>
          <a:bodyPr wrap="square">
            <a:spAutoFit/>
          </a:bodyPr>
          <a:lstStyle/>
          <a:p>
            <a:pPr marL="214313" indent="-214313" defTabSz="685800">
              <a:buClrTx/>
              <a:buFont typeface="Arial" panose="020B0604020202020204" pitchFamily="34" charset="0"/>
              <a:buChar char="•"/>
            </a:pPr>
            <a:r>
              <a:rPr lang="en-US" sz="1500" kern="1200" dirty="0">
                <a:latin typeface="Times New Roman" panose="02020603050405020304" pitchFamily="18" charset="0"/>
                <a:ea typeface="+mn-ea"/>
                <a:cs typeface="+mn-cs"/>
              </a:rPr>
              <a:t>In addition, in multiple surveys, </a:t>
            </a:r>
            <a:r>
              <a:rPr lang="en-US" sz="1500" i="1" kern="1200" dirty="0">
                <a:latin typeface="Times New Roman" panose="02020603050405020304" pitchFamily="18" charset="0"/>
                <a:ea typeface="+mn-ea"/>
                <a:cs typeface="+mn-cs"/>
              </a:rPr>
              <a:t>over 90% of practitioners express discomfort and a lack of confidence in their ability</a:t>
            </a:r>
            <a:r>
              <a:rPr lang="en-US" sz="1500" kern="1200" dirty="0">
                <a:latin typeface="Times New Roman" panose="02020603050405020304" pitchFamily="18" charset="0"/>
                <a:ea typeface="+mn-ea"/>
                <a:cs typeface="+mn-cs"/>
              </a:rPr>
              <a:t> to properly care for persons with IDD</a:t>
            </a:r>
          </a:p>
          <a:p>
            <a:pPr marL="214313" indent="-214313" defTabSz="685800">
              <a:buClrTx/>
              <a:buFont typeface="Arial" panose="020B0604020202020204" pitchFamily="34" charset="0"/>
              <a:buChar char="•"/>
            </a:pPr>
            <a:r>
              <a:rPr lang="en-US" sz="1500" kern="1200" dirty="0">
                <a:latin typeface="Times New Roman" panose="02020603050405020304" pitchFamily="18" charset="0"/>
                <a:ea typeface="+mn-ea"/>
                <a:cs typeface="+mn-cs"/>
              </a:rPr>
              <a:t>One potential reason for this may be a </a:t>
            </a:r>
            <a:r>
              <a:rPr lang="en-US" sz="1500" i="1" kern="1200" dirty="0">
                <a:latin typeface="Times New Roman" panose="02020603050405020304" pitchFamily="18" charset="0"/>
                <a:ea typeface="+mn-ea"/>
                <a:cs typeface="+mn-cs"/>
              </a:rPr>
              <a:t>paucity of research-based evidence within the medical literature </a:t>
            </a:r>
            <a:r>
              <a:rPr lang="en-US" sz="1500" kern="1200" dirty="0">
                <a:latin typeface="Times New Roman" panose="02020603050405020304" pitchFamily="18" charset="0"/>
                <a:ea typeface="+mn-ea"/>
                <a:cs typeface="+mn-cs"/>
              </a:rPr>
              <a:t>that can serve as a basis for proper care</a:t>
            </a:r>
          </a:p>
          <a:p>
            <a:pPr marL="214313" indent="-214313" defTabSz="685800">
              <a:buClrTx/>
              <a:buFont typeface="Arial" panose="020B0604020202020204" pitchFamily="34" charset="0"/>
              <a:buChar char="•"/>
            </a:pPr>
            <a:r>
              <a:rPr lang="en-US" sz="1500" kern="1200" dirty="0">
                <a:latin typeface="Times New Roman" panose="02020603050405020304" pitchFamily="18" charset="0"/>
                <a:ea typeface="+mn-ea"/>
                <a:cs typeface="+mn-cs"/>
              </a:rPr>
              <a:t> In a pre-ACA analysis of medical care cost expenditures, the primary driver of medical care costs (not including LTSS) in the population with IDD was prescription medication which was 28% higher in persons with IDD than in the general population, with the presence of secondary of chronic health conditions and poor mental health as being associated with high cost</a:t>
            </a:r>
          </a:p>
          <a:p>
            <a:pPr marL="214313" indent="-214313" defTabSz="685800">
              <a:buClrTx/>
              <a:buFont typeface="Arial" panose="020B0604020202020204" pitchFamily="34" charset="0"/>
              <a:buChar char="•"/>
            </a:pPr>
            <a:r>
              <a:rPr lang="en-US" sz="1500" kern="1200" dirty="0">
                <a:latin typeface="Times New Roman" panose="02020603050405020304" pitchFamily="18" charset="0"/>
                <a:ea typeface="+mn-ea"/>
                <a:cs typeface="+mn-cs"/>
              </a:rPr>
              <a:t>A utilization analysis of South Carolina Medicaid recipients with IDD showed that almost 20% of their emergency visits, and 12% resultant hospitalizations, were due to issues that could have been managed in outpatient settings</a:t>
            </a:r>
            <a:endParaRPr lang="en-US" sz="1500" kern="1200" dirty="0">
              <a:solidFill>
                <a:prstClr val="black"/>
              </a:solidFill>
              <a:latin typeface="Aptos" panose="02110004020202020204"/>
              <a:ea typeface="+mn-ea"/>
              <a:cs typeface="+mn-cs"/>
            </a:endParaRPr>
          </a:p>
        </p:txBody>
      </p:sp>
    </p:spTree>
    <p:extLst>
      <p:ext uri="{BB962C8B-B14F-4D97-AF65-F5344CB8AC3E}">
        <p14:creationId xmlns:p14="http://schemas.microsoft.com/office/powerpoint/2010/main" val="33266975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D34561-D640-6624-6558-B4617BCEB5FF}"/>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29E56F4F-563E-6B0B-F876-8376F6C75AEC}"/>
              </a:ext>
            </a:extLst>
          </p:cNvPr>
          <p:cNvPicPr preferRelativeResize="0">
            <a:picLocks noGrp="1" noChangeAspect="1"/>
          </p:cNvPicPr>
          <p:nvPr>
            <p:ph idx="1"/>
          </p:nvPr>
        </p:nvPicPr>
        <p:blipFill>
          <a:blip r:embed="rId2"/>
          <a:stretch>
            <a:fillRect/>
          </a:stretch>
        </p:blipFill>
        <p:spPr>
          <a:xfrm>
            <a:off x="325582" y="180109"/>
            <a:ext cx="8409710" cy="4854259"/>
          </a:xfrm>
          <a:prstGeom prst="rect">
            <a:avLst/>
          </a:prstGeom>
        </p:spPr>
      </p:pic>
    </p:spTree>
    <p:extLst>
      <p:ext uri="{BB962C8B-B14F-4D97-AF65-F5344CB8AC3E}">
        <p14:creationId xmlns:p14="http://schemas.microsoft.com/office/powerpoint/2010/main" val="15459894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4D8DC93-768C-0A11-3BB6-CE7763539EE1}"/>
              </a:ext>
            </a:extLst>
          </p:cNvPr>
          <p:cNvPicPr>
            <a:picLocks noChangeAspect="1"/>
          </p:cNvPicPr>
          <p:nvPr/>
        </p:nvPicPr>
        <p:blipFill>
          <a:blip r:embed="rId2"/>
          <a:stretch>
            <a:fillRect/>
          </a:stretch>
        </p:blipFill>
        <p:spPr>
          <a:xfrm>
            <a:off x="346752" y="116587"/>
            <a:ext cx="8130456" cy="4841747"/>
          </a:xfrm>
          <a:prstGeom prst="rect">
            <a:avLst/>
          </a:prstGeom>
        </p:spPr>
      </p:pic>
      <p:sp>
        <p:nvSpPr>
          <p:cNvPr id="2" name="Title 1">
            <a:extLst>
              <a:ext uri="{FF2B5EF4-FFF2-40B4-BE49-F238E27FC236}">
                <a16:creationId xmlns:a16="http://schemas.microsoft.com/office/drawing/2014/main" id="{0E0486A7-60ED-B664-AA5C-3A9FD874D296}"/>
              </a:ext>
            </a:extLst>
          </p:cNvPr>
          <p:cNvSpPr>
            <a:spLocks noGrp="1"/>
          </p:cNvSpPr>
          <p:nvPr>
            <p:ph type="title"/>
          </p:nvPr>
        </p:nvSpPr>
        <p:spPr/>
        <p:txBody>
          <a:bodyPr>
            <a:normAutofit/>
          </a:bodyPr>
          <a:lstStyle/>
          <a:p>
            <a:r>
              <a:rPr lang="en-US" sz="2800" dirty="0">
                <a:latin typeface="Times New Roman" panose="02020603050405020304" pitchFamily="18" charset="0"/>
                <a:cs typeface="Times New Roman" panose="02020603050405020304" pitchFamily="18" charset="0"/>
              </a:rPr>
              <a:t>Challenges to IDD Healthcare </a:t>
            </a:r>
            <a:r>
              <a:rPr lang="en-US" sz="2800" dirty="0" smtClean="0">
                <a:latin typeface="Times New Roman" panose="02020603050405020304" pitchFamily="18" charset="0"/>
                <a:cs typeface="Times New Roman" panose="02020603050405020304" pitchFamily="18" charset="0"/>
              </a:rPr>
              <a:t>Funding </a:t>
            </a:r>
            <a:r>
              <a:rPr lang="en-US" sz="2800" dirty="0">
                <a:latin typeface="Times New Roman" panose="02020603050405020304" pitchFamily="18" charset="0"/>
                <a:cs typeface="Times New Roman" panose="02020603050405020304" pitchFamily="18" charset="0"/>
              </a:rPr>
              <a:t>I</a:t>
            </a:r>
          </a:p>
        </p:txBody>
      </p:sp>
      <p:sp>
        <p:nvSpPr>
          <p:cNvPr id="3" name="Content Placeholder 2">
            <a:extLst>
              <a:ext uri="{FF2B5EF4-FFF2-40B4-BE49-F238E27FC236}">
                <a16:creationId xmlns:a16="http://schemas.microsoft.com/office/drawing/2014/main" id="{D9510C8A-F123-53F5-25DC-94651C392983}"/>
              </a:ext>
            </a:extLst>
          </p:cNvPr>
          <p:cNvSpPr>
            <a:spLocks noGrp="1"/>
          </p:cNvSpPr>
          <p:nvPr>
            <p:ph idx="1"/>
          </p:nvPr>
        </p:nvSpPr>
        <p:spPr>
          <a:xfrm>
            <a:off x="415636" y="1369219"/>
            <a:ext cx="7966364" cy="3589115"/>
          </a:xfrm>
        </p:spPr>
        <p:txBody>
          <a:bodyPr>
            <a:normAutofit fontScale="92500"/>
          </a:bodyPr>
          <a:lstStyle/>
          <a:p>
            <a:pPr algn="l" fontAlgn="base">
              <a:buFont typeface="Arial" panose="020B0604020202020204" pitchFamily="34" charset="0"/>
              <a:buChar char="•"/>
            </a:pPr>
            <a:r>
              <a:rPr lang="en-US" b="0" i="0" u="none" strike="noStrike" dirty="0">
                <a:effectLst/>
                <a:latin typeface="Times New Roman" panose="02020603050405020304" pitchFamily="18" charset="0"/>
                <a:cs typeface="Times New Roman" panose="02020603050405020304" pitchFamily="18" charset="0"/>
              </a:rPr>
              <a:t>The Congressional Budget Office </a:t>
            </a:r>
            <a:r>
              <a:rPr lang="en-US" b="0" i="0" u="sng" strike="noStrike" dirty="0">
                <a:effectLst/>
                <a:latin typeface="Times New Roman" panose="02020603050405020304" pitchFamily="18" charset="0"/>
                <a:cs typeface="Times New Roman" panose="02020603050405020304" pitchFamily="18" charset="0"/>
                <a:hlinkClick r:id="rId3"/>
              </a:rPr>
              <a:t>projects </a:t>
            </a:r>
            <a:r>
              <a:rPr lang="en-US" b="0" i="0" u="none" strike="noStrike" dirty="0">
                <a:effectLst/>
                <a:latin typeface="Times New Roman" panose="02020603050405020304" pitchFamily="18" charset="0"/>
                <a:cs typeface="Times New Roman" panose="02020603050405020304" pitchFamily="18" charset="0"/>
              </a:rPr>
              <a:t>that states will receive $58 billion less in federal Medicaid outlays in FY 2024 than they did in 2023. As a consequence, states </a:t>
            </a:r>
            <a:r>
              <a:rPr lang="en-US" b="0" i="0" u="sng" strike="noStrike" dirty="0">
                <a:effectLst/>
                <a:latin typeface="Times New Roman" panose="02020603050405020304" pitchFamily="18" charset="0"/>
                <a:cs typeface="Times New Roman" panose="02020603050405020304" pitchFamily="18" charset="0"/>
                <a:hlinkClick r:id="rId4"/>
              </a:rPr>
              <a:t>report</a:t>
            </a:r>
            <a:r>
              <a:rPr lang="en-US" b="0" i="0" u="none" strike="noStrike" dirty="0">
                <a:effectLst/>
                <a:latin typeface="Times New Roman" panose="02020603050405020304" pitchFamily="18" charset="0"/>
                <a:cs typeface="Times New Roman" panose="02020603050405020304" pitchFamily="18" charset="0"/>
              </a:rPr>
              <a:t> that their Medicaid spending will increase by 17.2% in FY 2024.</a:t>
            </a:r>
          </a:p>
          <a:p>
            <a:pPr algn="l" fontAlgn="base">
              <a:buFont typeface="Arial" panose="020B0604020202020204" pitchFamily="34" charset="0"/>
              <a:buChar char="•"/>
            </a:pPr>
            <a:endParaRPr lang="en-US" b="0" i="0" u="none" strike="noStrike" dirty="0">
              <a:effectLst/>
              <a:latin typeface="Times New Roman" panose="02020603050405020304" pitchFamily="18" charset="0"/>
              <a:cs typeface="Times New Roman" panose="02020603050405020304" pitchFamily="18" charset="0"/>
            </a:endParaRPr>
          </a:p>
          <a:p>
            <a:pPr algn="l" fontAlgn="base">
              <a:buFont typeface="Arial" panose="020B0604020202020204" pitchFamily="34" charset="0"/>
              <a:buChar char="•"/>
            </a:pPr>
            <a:r>
              <a:rPr lang="en-US" b="0" i="0" u="none" strike="noStrike" dirty="0">
                <a:effectLst/>
                <a:latin typeface="Times New Roman" panose="02020603050405020304" pitchFamily="18" charset="0"/>
                <a:cs typeface="Times New Roman" panose="02020603050405020304" pitchFamily="18" charset="0"/>
              </a:rPr>
              <a:t>State revenue collections have started to slow down or decline, and some states may have to face budget gaps in the coming years.  States have recently experienced an overall </a:t>
            </a:r>
            <a:r>
              <a:rPr lang="en-US" b="0" i="0" u="sng" strike="noStrike" dirty="0">
                <a:effectLst/>
                <a:latin typeface="Times New Roman" panose="02020603050405020304" pitchFamily="18" charset="0"/>
                <a:cs typeface="Times New Roman" panose="02020603050405020304" pitchFamily="18" charset="0"/>
                <a:hlinkClick r:id="rId5"/>
              </a:rPr>
              <a:t>2% decline </a:t>
            </a:r>
            <a:r>
              <a:rPr lang="en-US" b="0" i="0" u="none" strike="noStrike" dirty="0">
                <a:effectLst/>
                <a:latin typeface="Times New Roman" panose="02020603050405020304" pitchFamily="18" charset="0"/>
                <a:cs typeface="Times New Roman" panose="02020603050405020304" pitchFamily="18" charset="0"/>
              </a:rPr>
              <a:t>in inflation adjusted revenues.</a:t>
            </a:r>
          </a:p>
          <a:p>
            <a:pPr algn="l" fontAlgn="base">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algn="l" fontAlgn="base">
              <a:buFont typeface="Arial" panose="020B0604020202020204" pitchFamily="34" charset="0"/>
              <a:buChar char="•"/>
            </a:pPr>
            <a:endParaRPr lang="en-US" b="0" i="0" u="none" strike="noStrike" dirty="0">
              <a:effectLst/>
              <a:latin typeface="Times New Roman" panose="02020603050405020304" pitchFamily="18" charset="0"/>
              <a:cs typeface="Times New Roman" panose="02020603050405020304" pitchFamily="18" charset="0"/>
            </a:endParaRPr>
          </a:p>
          <a:p>
            <a:pPr marL="0" indent="0" fontAlgn="base">
              <a:buNone/>
            </a:pPr>
            <a:r>
              <a:rPr lang="en-US" altLang="en-US" sz="975" dirty="0">
                <a:latin typeface="Times New Roman" panose="02020603050405020304" pitchFamily="18" charset="0"/>
                <a:cs typeface="Times New Roman" panose="02020603050405020304" pitchFamily="18" charset="0"/>
              </a:rPr>
              <a:t>Altman, D. (2024, August 20). </a:t>
            </a:r>
            <a:r>
              <a:rPr lang="en-US" altLang="en-US" sz="975" i="1" dirty="0">
                <a:latin typeface="Times New Roman" panose="02020603050405020304" pitchFamily="18" charset="0"/>
                <a:cs typeface="Times New Roman" panose="02020603050405020304" pitchFamily="18" charset="0"/>
              </a:rPr>
              <a:t>The shifting sands for state Medicaid programs lurking in our data | KFF</a:t>
            </a:r>
            <a:r>
              <a:rPr lang="en-US" altLang="en-US" sz="975" dirty="0">
                <a:latin typeface="Times New Roman" panose="02020603050405020304" pitchFamily="18" charset="0"/>
                <a:cs typeface="Times New Roman" panose="02020603050405020304" pitchFamily="18" charset="0"/>
              </a:rPr>
              <a:t>. KFF. https://www.kff.org/from-drew-altman/the-shifting-sands-for-state-medicaid-programs-lurking-in-our-data/#:~:text=The%20Congressional%20Budget%20Office%20projects,decline%20in%20inflation%20adjusted%20revenues.</a:t>
            </a:r>
          </a:p>
          <a:p>
            <a:pPr algn="l" fontAlgn="base">
              <a:buFont typeface="Arial" panose="020B0604020202020204" pitchFamily="34" charset="0"/>
              <a:buChar char="•"/>
            </a:pPr>
            <a:endParaRPr lang="en-US" b="0" i="0" u="none" strike="noStrike" dirty="0">
              <a:solidFill>
                <a:srgbClr val="333333"/>
              </a:solidFill>
              <a:effectLst/>
              <a:latin typeface="Source Sans Pro" panose="020B0503030403020204" pitchFamily="34" charset="0"/>
            </a:endParaRPr>
          </a:p>
          <a:p>
            <a:endParaRPr lang="en-US" dirty="0"/>
          </a:p>
        </p:txBody>
      </p:sp>
    </p:spTree>
    <p:extLst>
      <p:ext uri="{BB962C8B-B14F-4D97-AF65-F5344CB8AC3E}">
        <p14:creationId xmlns:p14="http://schemas.microsoft.com/office/powerpoint/2010/main" val="1033708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09301-AFE2-4547-B437-D90CBA03912C}"/>
              </a:ext>
            </a:extLst>
          </p:cNvPr>
          <p:cNvSpPr>
            <a:spLocks noGrp="1"/>
          </p:cNvSpPr>
          <p:nvPr>
            <p:ph type="title"/>
          </p:nvPr>
        </p:nvSpPr>
        <p:spPr/>
        <p:txBody>
          <a:bodyPr>
            <a:normAutofit/>
          </a:bodyPr>
          <a:lstStyle/>
          <a:p>
            <a:pPr algn="ctr"/>
            <a:r>
              <a:rPr lang="en-US" sz="3200" dirty="0">
                <a:latin typeface="Times New Roman" panose="02020603050405020304" pitchFamily="18" charset="0"/>
                <a:cs typeface="Times New Roman" panose="02020603050405020304" pitchFamily="18" charset="0"/>
              </a:rPr>
              <a:t>Challenges to IDD Healthcare Funding II</a:t>
            </a:r>
          </a:p>
        </p:txBody>
      </p:sp>
      <p:sp>
        <p:nvSpPr>
          <p:cNvPr id="3" name="Content Placeholder 2">
            <a:extLst>
              <a:ext uri="{FF2B5EF4-FFF2-40B4-BE49-F238E27FC236}">
                <a16:creationId xmlns:a16="http://schemas.microsoft.com/office/drawing/2014/main" id="{62EE7533-8145-9CBD-A749-EC126E02B0F2}"/>
              </a:ext>
            </a:extLst>
          </p:cNvPr>
          <p:cNvSpPr>
            <a:spLocks noGrp="1"/>
          </p:cNvSpPr>
          <p:nvPr>
            <p:ph idx="1"/>
          </p:nvPr>
        </p:nvSpPr>
        <p:spPr/>
        <p:txBody>
          <a:bodyPr>
            <a:normAutofit/>
          </a:bodyPr>
          <a:lstStyle/>
          <a:p>
            <a:r>
              <a:rPr lang="en-US" sz="1800" dirty="0">
                <a:latin typeface="Times New Roman" panose="02020603050405020304" pitchFamily="18" charset="0"/>
                <a:cs typeface="Times New Roman" panose="02020603050405020304" pitchFamily="18" charset="0"/>
              </a:rPr>
              <a:t>Role of private insurance in providing IDD care.</a:t>
            </a:r>
          </a:p>
          <a:p>
            <a:r>
              <a:rPr lang="en-US" sz="1800" dirty="0">
                <a:latin typeface="Times New Roman" panose="02020603050405020304" pitchFamily="18" charset="0"/>
                <a:cs typeface="Times New Roman" panose="02020603050405020304" pitchFamily="18" charset="0"/>
              </a:rPr>
              <a:t>High costs and financial burden on families (out-of-pocket expenses, lack of comprehensive coverage).</a:t>
            </a:r>
          </a:p>
          <a:p>
            <a:r>
              <a:rPr lang="en-US" sz="1800" dirty="0">
                <a:latin typeface="Times New Roman" panose="02020603050405020304" pitchFamily="18" charset="0"/>
                <a:cs typeface="Times New Roman" panose="02020603050405020304" pitchFamily="18" charset="0"/>
              </a:rPr>
              <a:t>Role of non-profits and community organizations in filling gaps (e.g., grants, local support).</a:t>
            </a:r>
          </a:p>
          <a:p>
            <a:r>
              <a:rPr lang="en-US" sz="1800" dirty="0">
                <a:latin typeface="Times New Roman" panose="02020603050405020304" pitchFamily="18" charset="0"/>
                <a:cs typeface="Times New Roman" panose="02020603050405020304" pitchFamily="18" charset="0"/>
              </a:rPr>
              <a:t>Clinicians with IDD experience are uncommon, formal training is nascent-therefore ;cost -efficient care is a challenge</a:t>
            </a:r>
          </a:p>
          <a:p>
            <a:r>
              <a:rPr lang="en-US" sz="1800" dirty="0">
                <a:latin typeface="Times New Roman" panose="02020603050405020304" pitchFamily="18" charset="0"/>
                <a:cs typeface="Times New Roman" panose="02020603050405020304" pitchFamily="18" charset="0"/>
              </a:rPr>
              <a:t>Pressure to include SDOH coverage through Medicaid ; further stretches clinician payment to make Medicaid participation virtually  impossible for even the highest motivated clinician</a:t>
            </a:r>
          </a:p>
        </p:txBody>
      </p:sp>
    </p:spTree>
    <p:extLst>
      <p:ext uri="{BB962C8B-B14F-4D97-AF65-F5344CB8AC3E}">
        <p14:creationId xmlns:p14="http://schemas.microsoft.com/office/powerpoint/2010/main" val="30962490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D34561-D640-6624-6558-B4617BCEB5FF}"/>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29E56F4F-563E-6B0B-F876-8376F6C75AEC}"/>
              </a:ext>
            </a:extLst>
          </p:cNvPr>
          <p:cNvPicPr preferRelativeResize="0">
            <a:picLocks noGrp="1" noChangeAspect="1"/>
          </p:cNvPicPr>
          <p:nvPr>
            <p:ph idx="1"/>
          </p:nvPr>
        </p:nvPicPr>
        <p:blipFill>
          <a:blip r:embed="rId2"/>
          <a:stretch>
            <a:fillRect/>
          </a:stretch>
        </p:blipFill>
        <p:spPr>
          <a:xfrm>
            <a:off x="325582" y="180109"/>
            <a:ext cx="8409710" cy="4854259"/>
          </a:xfrm>
          <a:prstGeom prst="rect">
            <a:avLst/>
          </a:prstGeom>
        </p:spPr>
      </p:pic>
    </p:spTree>
    <p:extLst>
      <p:ext uri="{BB962C8B-B14F-4D97-AF65-F5344CB8AC3E}">
        <p14:creationId xmlns:p14="http://schemas.microsoft.com/office/powerpoint/2010/main" val="10520393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40573B55-1B91-84F1-AD7A-82DF1076861C}"/>
              </a:ext>
            </a:extLst>
          </p:cNvPr>
          <p:cNvSpPr>
            <a:spLocks noGrp="1"/>
          </p:cNvSpPr>
          <p:nvPr>
            <p:ph idx="1"/>
          </p:nvPr>
        </p:nvSpPr>
        <p:spPr>
          <a:xfrm>
            <a:off x="628650" y="1369219"/>
            <a:ext cx="3146232" cy="3263504"/>
          </a:xfrm>
        </p:spPr>
        <p:txBody>
          <a:bodyPr/>
          <a:lstStyle/>
          <a:p>
            <a:endParaRPr lang="en-US" dirty="0"/>
          </a:p>
        </p:txBody>
      </p:sp>
      <p:graphicFrame>
        <p:nvGraphicFramePr>
          <p:cNvPr id="4" name="Object 3">
            <a:hlinkClick r:id="" action="ppaction://ole?verb=0"/>
            <a:extLst>
              <a:ext uri="{FF2B5EF4-FFF2-40B4-BE49-F238E27FC236}">
                <a16:creationId xmlns:a16="http://schemas.microsoft.com/office/drawing/2014/main" id="{0755B995-19EB-1A0C-B74C-4E1248DD6898}"/>
              </a:ext>
            </a:extLst>
          </p:cNvPr>
          <p:cNvGraphicFramePr>
            <a:graphicFrameLocks noChangeAspect="1"/>
          </p:cNvGraphicFramePr>
          <p:nvPr>
            <p:extLst/>
          </p:nvPr>
        </p:nvGraphicFramePr>
        <p:xfrm>
          <a:off x="564791" y="1286760"/>
          <a:ext cx="4289481" cy="3064328"/>
        </p:xfrm>
        <a:graphic>
          <a:graphicData uri="http://schemas.openxmlformats.org/presentationml/2006/ole">
            <mc:AlternateContent xmlns:mc="http://schemas.openxmlformats.org/markup-compatibility/2006">
              <mc:Choice xmlns:v="urn:schemas-microsoft-com:vml" Requires="v">
                <p:oleObj spid="_x0000_s1030" name="Presentation" r:id="rId3" imgW="4572042" imgH="3429229" progId="PowerPoint.Show.12">
                  <p:embed/>
                </p:oleObj>
              </mc:Choice>
              <mc:Fallback>
                <p:oleObj name="Presentation" r:id="rId3" imgW="4572042" imgH="3429229" progId="PowerPoint.Show.12">
                  <p:embed/>
                  <p:pic>
                    <p:nvPicPr>
                      <p:cNvPr id="4" name="Object 3">
                        <a:hlinkClick r:id="" action="ppaction://ole?verb=0"/>
                        <a:extLst>
                          <a:ext uri="{FF2B5EF4-FFF2-40B4-BE49-F238E27FC236}">
                            <a16:creationId xmlns:a16="http://schemas.microsoft.com/office/drawing/2014/main" id="{0755B995-19EB-1A0C-B74C-4E1248DD6898}"/>
                          </a:ext>
                        </a:extLst>
                      </p:cNvPr>
                      <p:cNvPicPr/>
                      <p:nvPr/>
                    </p:nvPicPr>
                    <p:blipFill>
                      <a:blip r:embed="rId4">
                        <a:lum contrast="9000"/>
                      </a:blip>
                      <a:stretch>
                        <a:fillRect/>
                      </a:stretch>
                    </p:blipFill>
                    <p:spPr>
                      <a:xfrm>
                        <a:off x="564791" y="1286760"/>
                        <a:ext cx="4289481" cy="3064328"/>
                      </a:xfrm>
                      <a:prstGeom prst="rect">
                        <a:avLst/>
                      </a:prstGeom>
                    </p:spPr>
                  </p:pic>
                </p:oleObj>
              </mc:Fallback>
            </mc:AlternateContent>
          </a:graphicData>
        </a:graphic>
      </p:graphicFrame>
      <p:sp>
        <p:nvSpPr>
          <p:cNvPr id="8" name="TextBox 7">
            <a:extLst>
              <a:ext uri="{FF2B5EF4-FFF2-40B4-BE49-F238E27FC236}">
                <a16:creationId xmlns:a16="http://schemas.microsoft.com/office/drawing/2014/main" id="{B8C4155D-4967-183F-4596-93C3C703F2AC}"/>
              </a:ext>
            </a:extLst>
          </p:cNvPr>
          <p:cNvSpPr txBox="1"/>
          <p:nvPr/>
        </p:nvSpPr>
        <p:spPr>
          <a:xfrm>
            <a:off x="4854272" y="1242432"/>
            <a:ext cx="4043544" cy="3316292"/>
          </a:xfrm>
          <a:prstGeom prst="rect">
            <a:avLst/>
          </a:prstGeom>
          <a:noFill/>
        </p:spPr>
        <p:txBody>
          <a:bodyPr wrap="square">
            <a:spAutoFit/>
          </a:bodyPr>
          <a:lstStyle/>
          <a:p>
            <a:pPr marL="214313" indent="-214313" defTabSz="685800">
              <a:buClrTx/>
              <a:buFont typeface="Arial" panose="020B0604020202020204" pitchFamily="34" charset="0"/>
              <a:buChar char="•"/>
            </a:pPr>
            <a:r>
              <a:rPr lang="en-US" kern="1200" dirty="0">
                <a:solidFill>
                  <a:prstClr val="black"/>
                </a:solidFill>
                <a:latin typeface="Times New Roman" panose="02020603050405020304" pitchFamily="18" charset="0"/>
                <a:ea typeface="+mn-ea"/>
                <a:cs typeface="Times New Roman" panose="02020603050405020304" pitchFamily="18" charset="0"/>
              </a:rPr>
              <a:t>Inconsistencies in insurance laws and regulations across public and private payers create barriers to predictable access to needed services for people with IDD, especially because their insurance coverage changes across the lifespan.</a:t>
            </a:r>
          </a:p>
          <a:p>
            <a:pPr marL="214313" indent="-214313" defTabSz="685800">
              <a:buClrTx/>
              <a:buFont typeface="Arial" panose="020B0604020202020204" pitchFamily="34" charset="0"/>
              <a:buChar char="•"/>
            </a:pPr>
            <a:r>
              <a:rPr lang="en-US" kern="1200" dirty="0">
                <a:solidFill>
                  <a:prstClr val="black"/>
                </a:solidFill>
                <a:latin typeface="Times New Roman" panose="02020603050405020304" pitchFamily="18" charset="0"/>
                <a:ea typeface="+mn-ea"/>
                <a:cs typeface="Times New Roman" panose="02020603050405020304" pitchFamily="18" charset="0"/>
              </a:rPr>
              <a:t>No national  healthcare strategy for the IDD population</a:t>
            </a:r>
          </a:p>
          <a:p>
            <a:pPr marL="214313" indent="-214313" defTabSz="685800">
              <a:buClrTx/>
              <a:buFont typeface="Arial" panose="020B0604020202020204" pitchFamily="34" charset="0"/>
              <a:buChar char="•"/>
            </a:pPr>
            <a:r>
              <a:rPr lang="en-US" kern="1200" dirty="0">
                <a:solidFill>
                  <a:prstClr val="black"/>
                </a:solidFill>
                <a:latin typeface="Times New Roman" panose="02020603050405020304" pitchFamily="18" charset="0"/>
                <a:ea typeface="+mn-ea"/>
                <a:cs typeface="Times New Roman" panose="02020603050405020304" pitchFamily="18" charset="0"/>
              </a:rPr>
              <a:t>Variation in state coverage requirements for Medicaid and commercial plans disincentivize large or sustained investments by national health plans. </a:t>
            </a:r>
          </a:p>
          <a:p>
            <a:pPr marL="214313" indent="-214313" defTabSz="685800">
              <a:buClrTx/>
              <a:buFont typeface="Arial" panose="020B0604020202020204" pitchFamily="34" charset="0"/>
              <a:buChar char="•"/>
            </a:pPr>
            <a:r>
              <a:rPr lang="en-US" kern="1200" dirty="0">
                <a:solidFill>
                  <a:prstClr val="black"/>
                </a:solidFill>
                <a:latin typeface="Times New Roman" panose="02020603050405020304" pitchFamily="18" charset="0"/>
                <a:ea typeface="+mn-ea"/>
                <a:cs typeface="Times New Roman" panose="02020603050405020304" pitchFamily="18" charset="0"/>
              </a:rPr>
              <a:t>Policies that shift with political election cycles further disrupt long-term planning by payers and clinical organizations.</a:t>
            </a:r>
          </a:p>
          <a:p>
            <a:pPr marL="214313" indent="-214313" defTabSz="685800">
              <a:buClrTx/>
              <a:buFont typeface="Arial" panose="020B0604020202020204" pitchFamily="34" charset="0"/>
              <a:buChar char="•"/>
            </a:pPr>
            <a:endParaRPr lang="en-US" sz="1350" kern="1200" dirty="0">
              <a:solidFill>
                <a:prstClr val="black"/>
              </a:solidFill>
              <a:latin typeface="Aptos" panose="02110004020202020204"/>
              <a:ea typeface="+mn-ea"/>
              <a:cs typeface="+mn-cs"/>
            </a:endParaRPr>
          </a:p>
        </p:txBody>
      </p:sp>
    </p:spTree>
    <p:extLst>
      <p:ext uri="{BB962C8B-B14F-4D97-AF65-F5344CB8AC3E}">
        <p14:creationId xmlns:p14="http://schemas.microsoft.com/office/powerpoint/2010/main" val="24730002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51561-A64D-B5F2-B7CD-A8C7D3CC5474}"/>
              </a:ext>
            </a:extLst>
          </p:cNvPr>
          <p:cNvSpPr>
            <a:spLocks noGrp="1"/>
          </p:cNvSpPr>
          <p:nvPr>
            <p:ph type="title"/>
          </p:nvPr>
        </p:nvSpPr>
        <p:spPr/>
        <p:txBody>
          <a:bodyPr>
            <a:normAutofit/>
          </a:bodyPr>
          <a:lstStyle/>
          <a:p>
            <a:pPr algn="ctr"/>
            <a:r>
              <a:rPr lang="en-US" sz="3000" dirty="0">
                <a:latin typeface="Times New Roman" panose="02020603050405020304" pitchFamily="18" charset="0"/>
                <a:cs typeface="Times New Roman" panose="02020603050405020304" pitchFamily="18" charset="0"/>
              </a:rPr>
              <a:t>Innovations in Healthcare Payment</a:t>
            </a:r>
          </a:p>
        </p:txBody>
      </p:sp>
      <p:sp>
        <p:nvSpPr>
          <p:cNvPr id="3" name="Content Placeholder 2">
            <a:extLst>
              <a:ext uri="{FF2B5EF4-FFF2-40B4-BE49-F238E27FC236}">
                <a16:creationId xmlns:a16="http://schemas.microsoft.com/office/drawing/2014/main" id="{DD495F86-307F-102E-7005-C5810FCBAB3E}"/>
              </a:ext>
            </a:extLst>
          </p:cNvPr>
          <p:cNvSpPr>
            <a:spLocks noGrp="1"/>
          </p:cNvSpPr>
          <p:nvPr>
            <p:ph idx="1"/>
          </p:nvPr>
        </p:nvSpPr>
        <p:spPr/>
        <p:txBody>
          <a:bodyPr>
            <a:normAutofit fontScale="92500" lnSpcReduction="20000"/>
          </a:bodyPr>
          <a:lstStyle/>
          <a:p>
            <a:r>
              <a:rPr lang="en-US" dirty="0">
                <a:latin typeface="Times New Roman" panose="02020603050405020304" pitchFamily="18" charset="0"/>
                <a:cs typeface="Times New Roman" panose="02020603050405020304" pitchFamily="18" charset="0"/>
              </a:rPr>
              <a:t>ACO</a:t>
            </a:r>
          </a:p>
          <a:p>
            <a:pPr lvl="1"/>
            <a:r>
              <a:rPr lang="en-US" sz="1300" dirty="0" smtClean="0">
                <a:latin typeface="Times New Roman" panose="02020603050405020304" pitchFamily="18" charset="0"/>
                <a:cs typeface="Times New Roman" panose="02020603050405020304" pitchFamily="18" charset="0"/>
              </a:rPr>
              <a:t>AICNY (</a:t>
            </a:r>
            <a:r>
              <a:rPr lang="en-US" sz="1300" dirty="0">
                <a:latin typeface="Times New Roman" panose="02020603050405020304" pitchFamily="18" charset="0"/>
                <a:cs typeface="Times New Roman" panose="02020603050405020304" pitchFamily="18" charset="0"/>
              </a:rPr>
              <a:t>recently acquired by Partnership Solutions(2024) was approved by CMS as a Medicare Shared Savings Program Accountable Care Organization (ACO) with approximately 350 physicians and other healthcare professionals providing care for about 6000 Medicare beneficiaries, the majority of whom were patients with IDD who are dually eligible for Medicaid and Medicare. </a:t>
            </a:r>
            <a:endParaRPr lang="en-US" sz="1300" dirty="0" smtClean="0">
              <a:latin typeface="Times New Roman" panose="02020603050405020304" pitchFamily="18" charset="0"/>
              <a:cs typeface="Times New Roman" panose="02020603050405020304" pitchFamily="18" charset="0"/>
            </a:endParaRPr>
          </a:p>
          <a:p>
            <a:pPr marL="342900" lvl="1" indent="0">
              <a:buNone/>
            </a:pPr>
            <a:endParaRPr lang="en-US" sz="13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MSSP</a:t>
            </a:r>
          </a:p>
          <a:p>
            <a:pPr lvl="1"/>
            <a:r>
              <a:rPr lang="en-US" sz="1300" dirty="0">
                <a:latin typeface="Times New Roman" panose="02020603050405020304" pitchFamily="18" charset="0"/>
                <a:cs typeface="Times New Roman" panose="02020603050405020304" pitchFamily="18" charset="0"/>
              </a:rPr>
              <a:t>Each provider led shared savings entity receives a global, monthly per-beneficiary capitation payment, adjusted for beneficiary age (child or adult), diagnostic eligibility category (BH, IDD, or dually diagnosed), Medicare eligibility (Medicaid-only or Medicare/Medicaid dual eligible), tier level, and region of the state (north or south) . </a:t>
            </a:r>
            <a:r>
              <a:rPr lang="en-US" sz="1300" dirty="0">
                <a:latin typeface="Times New Roman" panose="02020603050405020304" pitchFamily="18" charset="0"/>
                <a:cs typeface="Times New Roman" panose="02020603050405020304" pitchFamily="18" charset="0"/>
              </a:rPr>
              <a:t>True to the </a:t>
            </a:r>
            <a:r>
              <a:rPr lang="en-US" sz="1300" i="1" dirty="0">
                <a:latin typeface="Times New Roman" panose="02020603050405020304" pitchFamily="18" charset="0"/>
                <a:cs typeface="Times New Roman" panose="02020603050405020304" pitchFamily="18" charset="0"/>
              </a:rPr>
              <a:t>shared savings</a:t>
            </a:r>
            <a:r>
              <a:rPr lang="en-US" sz="1300" dirty="0">
                <a:latin typeface="Times New Roman" panose="02020603050405020304" pitchFamily="18" charset="0"/>
                <a:cs typeface="Times New Roman" panose="02020603050405020304" pitchFamily="18" charset="0"/>
              </a:rPr>
              <a:t> in the program name, the entities will retain any savings generated or absorb any losses sustained within a certain threshold, and will share in the savings or losses beyond that threshold </a:t>
            </a:r>
            <a:endParaRPr lang="en-US" sz="1300" dirty="0" smtClean="0">
              <a:latin typeface="Times New Roman" panose="02020603050405020304" pitchFamily="18" charset="0"/>
              <a:cs typeface="Times New Roman" panose="02020603050405020304" pitchFamily="18" charset="0"/>
            </a:endParaRPr>
          </a:p>
          <a:p>
            <a:pPr marL="342900" lvl="1" indent="0">
              <a:buNone/>
            </a:pPr>
            <a:endParaRPr lang="en-US" sz="13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CMS Innovation Project PCF</a:t>
            </a:r>
          </a:p>
          <a:p>
            <a:pPr marL="0" indent="0">
              <a:buNone/>
            </a:pP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Grants, State Initiatives ,Philanthropy</a:t>
            </a:r>
          </a:p>
        </p:txBody>
      </p:sp>
    </p:spTree>
    <p:extLst>
      <p:ext uri="{BB962C8B-B14F-4D97-AF65-F5344CB8AC3E}">
        <p14:creationId xmlns:p14="http://schemas.microsoft.com/office/powerpoint/2010/main" val="30281778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370" y="0"/>
            <a:ext cx="8506812" cy="1075811"/>
          </a:xfrm>
        </p:spPr>
        <p:txBody>
          <a:bodyPr anchor="b">
            <a:normAutofit/>
          </a:bodyPr>
          <a:lstStyle/>
          <a:p>
            <a:pPr algn="ctr"/>
            <a:r>
              <a:rPr lang="en-US" sz="3000" dirty="0">
                <a:latin typeface="Times New Roman" panose="02020603050405020304" pitchFamily="18" charset="0"/>
                <a:cs typeface="Times New Roman" panose="02020603050405020304" pitchFamily="18" charset="0"/>
              </a:rPr>
              <a:t>MUP-Medically Underserved Population</a:t>
            </a:r>
          </a:p>
        </p:txBody>
      </p:sp>
      <p:sp>
        <p:nvSpPr>
          <p:cNvPr id="3" name="Content Placeholder 2"/>
          <p:cNvSpPr>
            <a:spLocks noGrp="1"/>
          </p:cNvSpPr>
          <p:nvPr>
            <p:ph idx="1"/>
          </p:nvPr>
        </p:nvSpPr>
        <p:spPr>
          <a:xfrm>
            <a:off x="429370" y="1553487"/>
            <a:ext cx="4946194" cy="3089379"/>
          </a:xfrm>
        </p:spPr>
        <p:txBody>
          <a:bodyPr anchor="t">
            <a:normAutofit lnSpcReduction="10000"/>
          </a:bodyPr>
          <a:lstStyle/>
          <a:p>
            <a:r>
              <a:rPr lang="en-US" sz="1650" dirty="0">
                <a:latin typeface="Times New Roman" panose="02020603050405020304" pitchFamily="18" charset="0"/>
                <a:cs typeface="Times New Roman" panose="02020603050405020304" pitchFamily="18" charset="0"/>
              </a:rPr>
              <a:t>The IDD population meets many of the criteria found in other populations deemed “medically underserved</a:t>
            </a:r>
          </a:p>
          <a:p>
            <a:endParaRPr lang="en-US" sz="1650" dirty="0">
              <a:latin typeface="Times New Roman" panose="02020603050405020304" pitchFamily="18" charset="0"/>
              <a:cs typeface="Times New Roman" panose="02020603050405020304" pitchFamily="18" charset="0"/>
            </a:endParaRPr>
          </a:p>
          <a:p>
            <a:r>
              <a:rPr lang="en-US" sz="1650" dirty="0">
                <a:latin typeface="Times New Roman" panose="02020603050405020304" pitchFamily="18" charset="0"/>
                <a:cs typeface="Times New Roman" panose="02020603050405020304" pitchFamily="18" charset="0"/>
              </a:rPr>
              <a:t>THERE IS NO SUCH DESIGNATION for this population</a:t>
            </a:r>
          </a:p>
          <a:p>
            <a:endParaRPr lang="en-US" sz="1650" dirty="0">
              <a:latin typeface="Times New Roman" panose="02020603050405020304" pitchFamily="18" charset="0"/>
              <a:cs typeface="Times New Roman" panose="02020603050405020304" pitchFamily="18" charset="0"/>
            </a:endParaRPr>
          </a:p>
          <a:p>
            <a:r>
              <a:rPr lang="en-US" sz="1650" dirty="0">
                <a:latin typeface="Times New Roman" panose="02020603050405020304" pitchFamily="18" charset="0"/>
                <a:cs typeface="Times New Roman" panose="02020603050405020304" pitchFamily="18" charset="0"/>
              </a:rPr>
              <a:t>Such designation would allow the IDD population access to 34 federal programs which could address disparities in health care and </a:t>
            </a:r>
            <a:r>
              <a:rPr lang="en-US" sz="1650" dirty="0" smtClean="0">
                <a:latin typeface="Times New Roman" panose="02020603050405020304" pitchFamily="18" charset="0"/>
                <a:cs typeface="Times New Roman" panose="02020603050405020304" pitchFamily="18" charset="0"/>
              </a:rPr>
              <a:t>access</a:t>
            </a:r>
            <a:endParaRPr lang="en-US" sz="900" dirty="0" smtClean="0">
              <a:latin typeface="Times New Roman" panose="02020603050405020304" pitchFamily="18" charset="0"/>
              <a:cs typeface="Times New Roman" panose="02020603050405020304" pitchFamily="18" charset="0"/>
            </a:endParaRPr>
          </a:p>
          <a:p>
            <a:pPr marL="0" indent="0">
              <a:buNone/>
            </a:pPr>
            <a:endParaRPr lang="en-US" sz="900" dirty="0" smtClean="0">
              <a:latin typeface="Times New Roman" panose="02020603050405020304" pitchFamily="18" charset="0"/>
              <a:cs typeface="Times New Roman" panose="02020603050405020304" pitchFamily="18" charset="0"/>
            </a:endParaRPr>
          </a:p>
          <a:p>
            <a:pPr marL="0" indent="0">
              <a:buNone/>
            </a:pPr>
            <a:r>
              <a:rPr lang="en-US" sz="900" dirty="0" smtClean="0">
                <a:latin typeface="Times New Roman" panose="02020603050405020304" pitchFamily="18" charset="0"/>
                <a:cs typeface="Times New Roman" panose="02020603050405020304" pitchFamily="18" charset="0"/>
              </a:rPr>
              <a:t>Implications </a:t>
            </a:r>
            <a:r>
              <a:rPr lang="en-US" sz="900" dirty="0">
                <a:latin typeface="Times New Roman" panose="02020603050405020304" pitchFamily="18" charset="0"/>
                <a:cs typeface="Times New Roman" panose="02020603050405020304" pitchFamily="18" charset="0"/>
              </a:rPr>
              <a:t>of Health Care Reform for Individuals With Disabilities ;Joe Caldwell DOI: 10.1352/1934-9556-48.3.216</a:t>
            </a:r>
          </a:p>
          <a:p>
            <a:endParaRPr lang="en-US" sz="1650" dirty="0"/>
          </a:p>
        </p:txBody>
      </p:sp>
      <p:pic>
        <p:nvPicPr>
          <p:cNvPr id="7" name="Picture 6">
            <a:extLst>
              <a:ext uri="{FF2B5EF4-FFF2-40B4-BE49-F238E27FC236}">
                <a16:creationId xmlns:a16="http://schemas.microsoft.com/office/drawing/2014/main" id="{1E7DAD58-85EC-D759-AC1A-A5D5EEB8417C}"/>
              </a:ext>
            </a:extLst>
          </p:cNvPr>
          <p:cNvPicPr>
            <a:picLocks noChangeAspect="1"/>
          </p:cNvPicPr>
          <p:nvPr/>
        </p:nvPicPr>
        <p:blipFill rotWithShape="1">
          <a:blip r:embed="rId3"/>
          <a:srcRect l="22552" r="25496" b="-2"/>
          <a:stretch/>
        </p:blipFill>
        <p:spPr>
          <a:xfrm>
            <a:off x="5514109" y="1254716"/>
            <a:ext cx="3304310" cy="3266047"/>
          </a:xfrm>
          <a:prstGeom prst="rect">
            <a:avLst/>
          </a:prstGeom>
        </p:spPr>
      </p:pic>
    </p:spTree>
    <p:extLst>
      <p:ext uri="{BB962C8B-B14F-4D97-AF65-F5344CB8AC3E}">
        <p14:creationId xmlns:p14="http://schemas.microsoft.com/office/powerpoint/2010/main" val="25299962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30"/>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Clr>
                <a:schemeClr val="dk1"/>
              </a:buClr>
              <a:buSzPts val="3300"/>
              <a:buFont typeface="Times New Roman"/>
              <a:buNone/>
            </a:pPr>
            <a:r>
              <a:rPr lang="en">
                <a:latin typeface="Times New Roman"/>
                <a:ea typeface="Times New Roman"/>
                <a:cs typeface="Times New Roman"/>
                <a:sym typeface="Times New Roman"/>
              </a:rPr>
              <a:t>Evan Spivack, D.D.S.</a:t>
            </a:r>
            <a:endParaRPr/>
          </a:p>
        </p:txBody>
      </p:sp>
      <p:sp>
        <p:nvSpPr>
          <p:cNvPr id="178" name="Google Shape;178;p30"/>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lnSpcReduction="10000"/>
          </a:bodyPr>
          <a:lstStyle/>
          <a:p>
            <a:pPr marL="0" lvl="0" indent="0" algn="ctr" rtl="0">
              <a:lnSpc>
                <a:spcPct val="90000"/>
              </a:lnSpc>
              <a:spcBef>
                <a:spcPts val="0"/>
              </a:spcBef>
              <a:spcAft>
                <a:spcPts val="0"/>
              </a:spcAft>
              <a:buClr>
                <a:schemeClr val="dk1"/>
              </a:buClr>
              <a:buSzPts val="2100"/>
              <a:buNone/>
            </a:pPr>
            <a:r>
              <a:rPr lang="en" sz="2100" b="1"/>
              <a:t>Professor and Director</a:t>
            </a:r>
            <a:endParaRPr/>
          </a:p>
          <a:p>
            <a:pPr marL="0" lvl="0" indent="0" algn="ctr" rtl="0">
              <a:lnSpc>
                <a:spcPct val="90000"/>
              </a:lnSpc>
              <a:spcBef>
                <a:spcPts val="800"/>
              </a:spcBef>
              <a:spcAft>
                <a:spcPts val="0"/>
              </a:spcAft>
              <a:buClr>
                <a:schemeClr val="dk1"/>
              </a:buClr>
              <a:buSzPts val="2100"/>
              <a:buNone/>
            </a:pPr>
            <a:r>
              <a:rPr lang="en" sz="2100" b="1"/>
              <a:t>Special Care Treatment Center</a:t>
            </a:r>
            <a:endParaRPr/>
          </a:p>
          <a:p>
            <a:pPr marL="0" lvl="0" indent="0" algn="ctr" rtl="0">
              <a:lnSpc>
                <a:spcPct val="90000"/>
              </a:lnSpc>
              <a:spcBef>
                <a:spcPts val="800"/>
              </a:spcBef>
              <a:spcAft>
                <a:spcPts val="0"/>
              </a:spcAft>
              <a:buClr>
                <a:schemeClr val="dk1"/>
              </a:buClr>
              <a:buSzPts val="2100"/>
              <a:buNone/>
            </a:pPr>
            <a:r>
              <a:rPr lang="en" sz="2100" b="1"/>
              <a:t>Department of Pediatric Dentistry</a:t>
            </a:r>
            <a:endParaRPr/>
          </a:p>
          <a:p>
            <a:pPr marL="0" lvl="0" indent="0" algn="ctr" rtl="0">
              <a:lnSpc>
                <a:spcPct val="90000"/>
              </a:lnSpc>
              <a:spcBef>
                <a:spcPts val="800"/>
              </a:spcBef>
              <a:spcAft>
                <a:spcPts val="0"/>
              </a:spcAft>
              <a:buClr>
                <a:schemeClr val="dk1"/>
              </a:buClr>
              <a:buSzPts val="2100"/>
              <a:buNone/>
            </a:pPr>
            <a:r>
              <a:rPr lang="en" sz="2100" b="1"/>
              <a:t>Rutgers School of Dental Medicine</a:t>
            </a:r>
            <a:endParaRPr/>
          </a:p>
          <a:p>
            <a:pPr marL="0" lvl="0" indent="0" algn="ctr" rtl="0">
              <a:lnSpc>
                <a:spcPct val="90000"/>
              </a:lnSpc>
              <a:spcBef>
                <a:spcPts val="800"/>
              </a:spcBef>
              <a:spcAft>
                <a:spcPts val="0"/>
              </a:spcAft>
              <a:buClr>
                <a:schemeClr val="dk1"/>
              </a:buClr>
              <a:buSzPts val="2100"/>
              <a:buNone/>
            </a:pPr>
            <a:r>
              <a:rPr lang="en" sz="2100" b="1"/>
              <a:t>Newark, NJ</a:t>
            </a:r>
            <a:endParaRPr/>
          </a:p>
          <a:p>
            <a:pPr marL="0" lvl="0" indent="0" algn="ctr" rtl="0">
              <a:lnSpc>
                <a:spcPct val="90000"/>
              </a:lnSpc>
              <a:spcBef>
                <a:spcPts val="800"/>
              </a:spcBef>
              <a:spcAft>
                <a:spcPts val="0"/>
              </a:spcAft>
              <a:buClr>
                <a:schemeClr val="dk1"/>
              </a:buClr>
              <a:buSzPts val="2100"/>
              <a:buNone/>
            </a:pPr>
            <a:endParaRPr sz="2100" b="1"/>
          </a:p>
          <a:p>
            <a:pPr marL="0" lvl="0" indent="0" algn="ctr" rtl="0">
              <a:lnSpc>
                <a:spcPct val="90000"/>
              </a:lnSpc>
              <a:spcBef>
                <a:spcPts val="800"/>
              </a:spcBef>
              <a:spcAft>
                <a:spcPts val="0"/>
              </a:spcAft>
              <a:buClr>
                <a:schemeClr val="dk1"/>
              </a:buClr>
              <a:buSzPts val="2100"/>
              <a:buNone/>
            </a:pPr>
            <a:r>
              <a:rPr lang="en" sz="2100" b="1"/>
              <a:t>(973) 972-4242</a:t>
            </a:r>
            <a:endParaRPr/>
          </a:p>
          <a:p>
            <a:pPr marL="0" lvl="0" indent="0" algn="ctr" rtl="0">
              <a:lnSpc>
                <a:spcPct val="90000"/>
              </a:lnSpc>
              <a:spcBef>
                <a:spcPts val="800"/>
              </a:spcBef>
              <a:spcAft>
                <a:spcPts val="0"/>
              </a:spcAft>
              <a:buClr>
                <a:schemeClr val="dk1"/>
              </a:buClr>
              <a:buSzPts val="2100"/>
              <a:buNone/>
            </a:pPr>
            <a:endParaRPr sz="2100" b="1"/>
          </a:p>
          <a:p>
            <a:pPr marL="0" lvl="0" indent="0" algn="ctr" rtl="0">
              <a:lnSpc>
                <a:spcPct val="90000"/>
              </a:lnSpc>
              <a:spcBef>
                <a:spcPts val="800"/>
              </a:spcBef>
              <a:spcAft>
                <a:spcPts val="0"/>
              </a:spcAft>
              <a:buClr>
                <a:schemeClr val="dk1"/>
              </a:buClr>
              <a:buSzPts val="2100"/>
              <a:buNone/>
            </a:pPr>
            <a:r>
              <a:rPr lang="en" sz="2100" b="1"/>
              <a:t>spivacev@sdm.rutgers.edu</a:t>
            </a:r>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31"/>
          <p:cNvSpPr txBox="1">
            <a:spLocks noGrp="1"/>
          </p:cNvSpPr>
          <p:nvPr>
            <p:ph type="title"/>
          </p:nvPr>
        </p:nvSpPr>
        <p:spPr>
          <a:xfrm>
            <a:off x="1614438" y="323358"/>
            <a:ext cx="5915100" cy="745800"/>
          </a:xfrm>
          <a:prstGeom prst="rect">
            <a:avLst/>
          </a:prstGeom>
          <a:noFill/>
          <a:ln>
            <a:noFill/>
          </a:ln>
        </p:spPr>
        <p:txBody>
          <a:bodyPr spcFirstLastPara="1" wrap="square" lIns="68575" tIns="34275" rIns="68575" bIns="34275" anchor="ctr" anchorCtr="0">
            <a:normAutofit fontScale="90000"/>
          </a:bodyPr>
          <a:lstStyle/>
          <a:p>
            <a:pPr marL="0" lvl="0" indent="0" algn="ctr" rtl="0">
              <a:lnSpc>
                <a:spcPct val="90000"/>
              </a:lnSpc>
              <a:spcBef>
                <a:spcPts val="0"/>
              </a:spcBef>
              <a:spcAft>
                <a:spcPts val="0"/>
              </a:spcAft>
              <a:buClr>
                <a:schemeClr val="dk1"/>
              </a:buClr>
              <a:buSzPct val="100000"/>
              <a:buFont typeface="Times New Roman"/>
              <a:buNone/>
            </a:pPr>
            <a:r>
              <a:rPr lang="en" dirty="0">
                <a:latin typeface="Times New Roman"/>
                <a:ea typeface="Times New Roman"/>
                <a:cs typeface="Times New Roman"/>
                <a:sym typeface="Times New Roman"/>
              </a:rPr>
              <a:t>The Special Care Treatment Center</a:t>
            </a:r>
            <a:endParaRPr dirty="0"/>
          </a:p>
        </p:txBody>
      </p:sp>
      <p:sp>
        <p:nvSpPr>
          <p:cNvPr id="184" name="Google Shape;184;p31"/>
          <p:cNvSpPr txBox="1">
            <a:spLocks noGrp="1"/>
          </p:cNvSpPr>
          <p:nvPr>
            <p:ph type="body" idx="1"/>
          </p:nvPr>
        </p:nvSpPr>
        <p:spPr>
          <a:xfrm>
            <a:off x="1614450" y="1344850"/>
            <a:ext cx="5915100" cy="3043500"/>
          </a:xfrm>
          <a:prstGeom prst="rect">
            <a:avLst/>
          </a:prstGeom>
          <a:noFill/>
          <a:ln>
            <a:noFill/>
          </a:ln>
        </p:spPr>
        <p:txBody>
          <a:bodyPr spcFirstLastPara="1" wrap="square" lIns="68575" tIns="34275" rIns="68575" bIns="34275" anchor="t" anchorCtr="0">
            <a:normAutofit/>
          </a:bodyPr>
          <a:lstStyle/>
          <a:p>
            <a:pPr marL="177800" lvl="0" indent="-171450" algn="l" rtl="0">
              <a:lnSpc>
                <a:spcPct val="90000"/>
              </a:lnSpc>
              <a:spcBef>
                <a:spcPts val="0"/>
              </a:spcBef>
              <a:spcAft>
                <a:spcPts val="0"/>
              </a:spcAft>
              <a:buClr>
                <a:schemeClr val="dk1"/>
              </a:buClr>
              <a:buSzPts val="2100"/>
              <a:buChar char="•"/>
            </a:pPr>
            <a:r>
              <a:rPr lang="en" sz="2100"/>
              <a:t>Started at UMDNJ/Rutgers SDM in 1994</a:t>
            </a:r>
            <a:endParaRPr/>
          </a:p>
          <a:p>
            <a:pPr marL="177800" lvl="0" indent="-171450" algn="l" rtl="0">
              <a:lnSpc>
                <a:spcPct val="90000"/>
              </a:lnSpc>
              <a:spcBef>
                <a:spcPts val="800"/>
              </a:spcBef>
              <a:spcAft>
                <a:spcPts val="0"/>
              </a:spcAft>
              <a:buClr>
                <a:schemeClr val="dk1"/>
              </a:buClr>
              <a:buSzPts val="2100"/>
              <a:buChar char="•"/>
            </a:pPr>
            <a:r>
              <a:rPr lang="en" sz="2100"/>
              <a:t>Five dentists, one hygienist, support staff</a:t>
            </a:r>
            <a:endParaRPr/>
          </a:p>
          <a:p>
            <a:pPr marL="177800" lvl="0" indent="-171450" algn="l" rtl="0">
              <a:lnSpc>
                <a:spcPct val="90000"/>
              </a:lnSpc>
              <a:spcBef>
                <a:spcPts val="800"/>
              </a:spcBef>
              <a:spcAft>
                <a:spcPts val="0"/>
              </a:spcAft>
              <a:buClr>
                <a:schemeClr val="dk1"/>
              </a:buClr>
              <a:buSzPts val="2100"/>
              <a:buChar char="•"/>
            </a:pPr>
            <a:r>
              <a:rPr lang="en" sz="2100"/>
              <a:t>Provide care to patients from all areas of NJ </a:t>
            </a:r>
            <a:endParaRPr/>
          </a:p>
          <a:p>
            <a:pPr marL="177800" lvl="0" indent="-171450" algn="l" rtl="0">
              <a:lnSpc>
                <a:spcPct val="90000"/>
              </a:lnSpc>
              <a:spcBef>
                <a:spcPts val="800"/>
              </a:spcBef>
              <a:spcAft>
                <a:spcPts val="0"/>
              </a:spcAft>
              <a:buClr>
                <a:schemeClr val="dk1"/>
              </a:buClr>
              <a:buSzPts val="2100"/>
              <a:buChar char="•"/>
            </a:pPr>
            <a:r>
              <a:rPr lang="en" sz="2100"/>
              <a:t>Accept Medicaid/HMOs</a:t>
            </a:r>
            <a:endParaRPr/>
          </a:p>
          <a:p>
            <a:pPr marL="177800" lvl="0" indent="-171450" algn="l" rtl="0">
              <a:lnSpc>
                <a:spcPct val="90000"/>
              </a:lnSpc>
              <a:spcBef>
                <a:spcPts val="800"/>
              </a:spcBef>
              <a:spcAft>
                <a:spcPts val="0"/>
              </a:spcAft>
              <a:buClr>
                <a:schemeClr val="dk1"/>
              </a:buClr>
              <a:buSzPts val="2100"/>
              <a:buChar char="•"/>
            </a:pPr>
            <a:r>
              <a:rPr lang="en" sz="2100"/>
              <a:t>Provide care in:</a:t>
            </a:r>
            <a:endParaRPr/>
          </a:p>
          <a:p>
            <a:pPr marL="520700" lvl="1" indent="-171450" algn="l" rtl="0">
              <a:lnSpc>
                <a:spcPct val="90000"/>
              </a:lnSpc>
              <a:spcBef>
                <a:spcPts val="400"/>
              </a:spcBef>
              <a:spcAft>
                <a:spcPts val="0"/>
              </a:spcAft>
              <a:buClr>
                <a:schemeClr val="dk1"/>
              </a:buClr>
              <a:buSzPts val="2100"/>
              <a:buChar char="•"/>
            </a:pPr>
            <a:r>
              <a:rPr lang="en" sz="2100"/>
              <a:t>Outpatient setting</a:t>
            </a:r>
            <a:endParaRPr/>
          </a:p>
          <a:p>
            <a:pPr marL="520700" lvl="1" indent="-171450" algn="l" rtl="0">
              <a:lnSpc>
                <a:spcPct val="90000"/>
              </a:lnSpc>
              <a:spcBef>
                <a:spcPts val="400"/>
              </a:spcBef>
              <a:spcAft>
                <a:spcPts val="0"/>
              </a:spcAft>
              <a:buClr>
                <a:schemeClr val="dk1"/>
              </a:buClr>
              <a:buSzPts val="2100"/>
              <a:buChar char="•"/>
            </a:pPr>
            <a:r>
              <a:rPr lang="en" sz="2100"/>
              <a:t>Hospital (O.R.) setting</a:t>
            </a:r>
            <a:endParaRPr/>
          </a:p>
          <a:p>
            <a:pPr marL="177800" lvl="0" indent="-63500" algn="l" rtl="0">
              <a:lnSpc>
                <a:spcPct val="90000"/>
              </a:lnSpc>
              <a:spcBef>
                <a:spcPts val="800"/>
              </a:spcBef>
              <a:spcAft>
                <a:spcPts val="0"/>
              </a:spcAft>
              <a:buClr>
                <a:schemeClr val="dk1"/>
              </a:buClr>
              <a:buSzPts val="1800"/>
              <a:buNone/>
            </a:pPr>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005E85"/>
            </a:gs>
            <a:gs pos="74000">
              <a:srgbClr val="3A697C"/>
            </a:gs>
            <a:gs pos="100000">
              <a:srgbClr val="737373"/>
            </a:gs>
          </a:gsLst>
          <a:lin ang="5400012" scaled="0"/>
        </a:gradFill>
        <a:effectLst/>
      </p:bgPr>
    </p:bg>
    <p:spTree>
      <p:nvGrpSpPr>
        <p:cNvPr id="1" name="Shape 168"/>
        <p:cNvGrpSpPr/>
        <p:nvPr/>
      </p:nvGrpSpPr>
      <p:grpSpPr>
        <a:xfrm>
          <a:off x="0" y="0"/>
          <a:ext cx="0" cy="0"/>
          <a:chOff x="0" y="0"/>
          <a:chExt cx="0" cy="0"/>
        </a:xfrm>
      </p:grpSpPr>
      <p:sp>
        <p:nvSpPr>
          <p:cNvPr id="169" name="Google Shape;169;p29"/>
          <p:cNvSpPr txBox="1">
            <a:spLocks noGrp="1"/>
          </p:cNvSpPr>
          <p:nvPr>
            <p:ph type="ctrTitle"/>
          </p:nvPr>
        </p:nvSpPr>
        <p:spPr>
          <a:xfrm>
            <a:off x="1141950" y="684251"/>
            <a:ext cx="6860100" cy="2244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990"/>
              <a:buNone/>
            </a:pPr>
            <a:r>
              <a:rPr lang="en" sz="4080" b="1">
                <a:solidFill>
                  <a:schemeClr val="lt1"/>
                </a:solidFill>
                <a:latin typeface="Poppins"/>
                <a:ea typeface="Poppins"/>
                <a:cs typeface="Poppins"/>
                <a:sym typeface="Poppins"/>
              </a:rPr>
              <a:t>Health Care and People with IDD: Better Care for a Better Future</a:t>
            </a:r>
            <a:endParaRPr sz="4080" b="1">
              <a:solidFill>
                <a:schemeClr val="lt1"/>
              </a:solidFill>
              <a:latin typeface="Poppins"/>
              <a:ea typeface="Poppins"/>
              <a:cs typeface="Poppins"/>
              <a:sym typeface="Poppins"/>
            </a:endParaRPr>
          </a:p>
        </p:txBody>
      </p:sp>
      <p:pic>
        <p:nvPicPr>
          <p:cNvPr id="170" name="Google Shape;170;p29"/>
          <p:cNvPicPr preferRelativeResize="0"/>
          <p:nvPr/>
        </p:nvPicPr>
        <p:blipFill rotWithShape="1">
          <a:blip r:embed="rId3">
            <a:alphaModFix/>
          </a:blip>
          <a:srcRect t="7918" b="7927"/>
          <a:stretch/>
        </p:blipFill>
        <p:spPr>
          <a:xfrm>
            <a:off x="86139" y="3311573"/>
            <a:ext cx="2727872" cy="1629902"/>
          </a:xfrm>
          <a:prstGeom prst="rect">
            <a:avLst/>
          </a:prstGeom>
          <a:noFill/>
          <a:ln>
            <a:noFill/>
          </a:ln>
        </p:spPr>
      </p:pic>
      <p:pic>
        <p:nvPicPr>
          <p:cNvPr id="171" name="Google Shape;171;p29"/>
          <p:cNvPicPr preferRelativeResize="0"/>
          <p:nvPr/>
        </p:nvPicPr>
        <p:blipFill rotWithShape="1">
          <a:blip r:embed="rId4">
            <a:alphaModFix/>
          </a:blip>
          <a:srcRect/>
          <a:stretch/>
        </p:blipFill>
        <p:spPr>
          <a:xfrm>
            <a:off x="6590250" y="3918200"/>
            <a:ext cx="2382975" cy="1023275"/>
          </a:xfrm>
          <a:prstGeom prst="rect">
            <a:avLst/>
          </a:prstGeom>
          <a:noFill/>
          <a:ln>
            <a:noFill/>
          </a:ln>
        </p:spPr>
      </p:pic>
      <p:sp>
        <p:nvSpPr>
          <p:cNvPr id="172" name="Google Shape;172;p29"/>
          <p:cNvSpPr txBox="1"/>
          <p:nvPr/>
        </p:nvSpPr>
        <p:spPr>
          <a:xfrm>
            <a:off x="6696268" y="3360150"/>
            <a:ext cx="2056800" cy="585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sz="1600" b="0" i="0" u="none" strike="noStrike" cap="none">
                <a:solidFill>
                  <a:schemeClr val="lt1"/>
                </a:solidFill>
                <a:latin typeface="Poppins"/>
                <a:ea typeface="Poppins"/>
                <a:cs typeface="Poppins"/>
                <a:sym typeface="Poppins"/>
              </a:rPr>
              <a:t>Thank you to our generous sponsor</a:t>
            </a:r>
            <a:endParaRPr sz="1600" b="0" i="0" u="none" strike="noStrike" cap="none">
              <a:solidFill>
                <a:schemeClr val="lt1"/>
              </a:solidFill>
              <a:latin typeface="Poppins"/>
              <a:ea typeface="Poppins"/>
              <a:cs typeface="Poppins"/>
              <a:sym typeface="Poppins"/>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32"/>
          <p:cNvSpPr txBox="1">
            <a:spLocks noGrp="1"/>
          </p:cNvSpPr>
          <p:nvPr>
            <p:ph type="title"/>
          </p:nvPr>
        </p:nvSpPr>
        <p:spPr>
          <a:xfrm>
            <a:off x="1614438" y="323358"/>
            <a:ext cx="5915100" cy="745800"/>
          </a:xfrm>
          <a:prstGeom prst="rect">
            <a:avLst/>
          </a:prstGeom>
          <a:noFill/>
          <a:ln>
            <a:noFill/>
          </a:ln>
        </p:spPr>
        <p:txBody>
          <a:bodyPr spcFirstLastPara="1" wrap="square" lIns="68575" tIns="34275" rIns="68575" bIns="34275" anchor="ctr" anchorCtr="0">
            <a:normAutofit fontScale="90000"/>
          </a:bodyPr>
          <a:lstStyle/>
          <a:p>
            <a:pPr marL="0" lvl="0" indent="0" algn="ctr" rtl="0">
              <a:spcBef>
                <a:spcPts val="0"/>
              </a:spcBef>
              <a:spcAft>
                <a:spcPts val="0"/>
              </a:spcAft>
              <a:buClr>
                <a:schemeClr val="dk1"/>
              </a:buClr>
              <a:buSzPct val="100000"/>
              <a:buFont typeface="Times New Roman"/>
              <a:buNone/>
            </a:pPr>
            <a:endParaRPr b="1" dirty="0">
              <a:latin typeface="Times New Roman"/>
              <a:ea typeface="Times New Roman"/>
              <a:cs typeface="Times New Roman"/>
              <a:sym typeface="Times New Roman"/>
            </a:endParaRPr>
          </a:p>
          <a:p>
            <a:pPr marL="0" lvl="0" indent="0" algn="ctr" rtl="0">
              <a:spcBef>
                <a:spcPts val="0"/>
              </a:spcBef>
              <a:spcAft>
                <a:spcPts val="0"/>
              </a:spcAft>
              <a:buClr>
                <a:schemeClr val="dk1"/>
              </a:buClr>
              <a:buSzPct val="100000"/>
              <a:buFont typeface="Times New Roman"/>
              <a:buNone/>
            </a:pPr>
            <a:r>
              <a:rPr lang="en" dirty="0">
                <a:latin typeface="Times New Roman"/>
                <a:ea typeface="Times New Roman"/>
                <a:cs typeface="Times New Roman"/>
                <a:sym typeface="Times New Roman"/>
              </a:rPr>
              <a:t>Who are our patients?</a:t>
            </a:r>
            <a:endParaRPr dirty="0"/>
          </a:p>
          <a:p>
            <a:pPr marL="0" lvl="0" indent="0" algn="ctr" rtl="0">
              <a:lnSpc>
                <a:spcPct val="90000"/>
              </a:lnSpc>
              <a:spcBef>
                <a:spcPts val="0"/>
              </a:spcBef>
              <a:spcAft>
                <a:spcPts val="0"/>
              </a:spcAft>
              <a:buClr>
                <a:schemeClr val="dk1"/>
              </a:buClr>
              <a:buSzPct val="100000"/>
              <a:buFont typeface="Times New Roman"/>
              <a:buNone/>
            </a:pPr>
            <a:endParaRPr b="1" dirty="0">
              <a:latin typeface="Times New Roman"/>
              <a:ea typeface="Times New Roman"/>
              <a:cs typeface="Times New Roman"/>
              <a:sym typeface="Times New Roman"/>
            </a:endParaRPr>
          </a:p>
        </p:txBody>
      </p:sp>
      <p:sp>
        <p:nvSpPr>
          <p:cNvPr id="190" name="Google Shape;190;p32"/>
          <p:cNvSpPr txBox="1">
            <a:spLocks noGrp="1"/>
          </p:cNvSpPr>
          <p:nvPr>
            <p:ph type="body" idx="1"/>
          </p:nvPr>
        </p:nvSpPr>
        <p:spPr>
          <a:xfrm>
            <a:off x="1614450" y="1344850"/>
            <a:ext cx="5915100" cy="3043500"/>
          </a:xfrm>
          <a:prstGeom prst="rect">
            <a:avLst/>
          </a:prstGeom>
          <a:noFill/>
          <a:ln>
            <a:noFill/>
          </a:ln>
        </p:spPr>
        <p:txBody>
          <a:bodyPr spcFirstLastPara="1" wrap="square" lIns="68575" tIns="34275" rIns="68575" bIns="34275" anchor="t" anchorCtr="0">
            <a:normAutofit/>
          </a:bodyPr>
          <a:lstStyle/>
          <a:p>
            <a:pPr marL="177800" lvl="0" indent="-196850" algn="l" rtl="0">
              <a:spcBef>
                <a:spcPts val="0"/>
              </a:spcBef>
              <a:spcAft>
                <a:spcPts val="0"/>
              </a:spcAft>
              <a:buSzPts val="2100"/>
              <a:buChar char="•"/>
            </a:pPr>
            <a:r>
              <a:rPr lang="en" sz="2100" dirty="0"/>
              <a:t>Generally over age 12</a:t>
            </a:r>
            <a:endParaRPr dirty="0"/>
          </a:p>
          <a:p>
            <a:pPr marL="177800" lvl="0" indent="-196850" algn="l" rtl="0">
              <a:spcBef>
                <a:spcPts val="800"/>
              </a:spcBef>
              <a:spcAft>
                <a:spcPts val="0"/>
              </a:spcAft>
              <a:buSzPts val="2100"/>
              <a:buChar char="•"/>
            </a:pPr>
            <a:r>
              <a:rPr lang="en" sz="2100" dirty="0"/>
              <a:t>Broad spectrum individuals with disabilities:</a:t>
            </a:r>
            <a:endParaRPr dirty="0"/>
          </a:p>
          <a:p>
            <a:pPr marL="520700" lvl="1" indent="-196850" algn="l" rtl="0">
              <a:spcBef>
                <a:spcPts val="400"/>
              </a:spcBef>
              <a:spcAft>
                <a:spcPts val="0"/>
              </a:spcAft>
              <a:buSzPts val="2100"/>
              <a:buChar char="•"/>
            </a:pPr>
            <a:r>
              <a:rPr lang="en" sz="2100" dirty="0"/>
              <a:t>Intellectual/developmental disabilities</a:t>
            </a:r>
            <a:endParaRPr dirty="0"/>
          </a:p>
          <a:p>
            <a:pPr marL="520700" lvl="1" indent="-196850" algn="l" rtl="0">
              <a:spcBef>
                <a:spcPts val="400"/>
              </a:spcBef>
              <a:spcAft>
                <a:spcPts val="0"/>
              </a:spcAft>
              <a:buSzPts val="2100"/>
              <a:buChar char="•"/>
            </a:pPr>
            <a:r>
              <a:rPr lang="en" sz="2100" dirty="0"/>
              <a:t>Psychiatric disabilities</a:t>
            </a:r>
            <a:endParaRPr dirty="0"/>
          </a:p>
          <a:p>
            <a:pPr marL="520700" lvl="1" indent="-196850" algn="l" rtl="0">
              <a:spcBef>
                <a:spcPts val="400"/>
              </a:spcBef>
              <a:spcAft>
                <a:spcPts val="0"/>
              </a:spcAft>
              <a:buSzPts val="2100"/>
              <a:buChar char="•"/>
            </a:pPr>
            <a:r>
              <a:rPr lang="en" sz="2100" dirty="0"/>
              <a:t>Physical disabilities</a:t>
            </a:r>
            <a:endParaRPr dirty="0"/>
          </a:p>
          <a:p>
            <a:pPr marL="520700" lvl="1" indent="-196850" algn="l" rtl="0">
              <a:spcBef>
                <a:spcPts val="400"/>
              </a:spcBef>
              <a:spcAft>
                <a:spcPts val="0"/>
              </a:spcAft>
              <a:buSzPts val="2100"/>
              <a:buChar char="•"/>
            </a:pPr>
            <a:r>
              <a:rPr lang="en" sz="2100" dirty="0"/>
              <a:t>Complex geriatrics </a:t>
            </a:r>
            <a:endParaRPr sz="2100" dirty="0"/>
          </a:p>
          <a:p>
            <a:pPr marL="177800" lvl="0" indent="-63500" algn="l" rtl="0">
              <a:lnSpc>
                <a:spcPct val="90000"/>
              </a:lnSpc>
              <a:spcBef>
                <a:spcPts val="800"/>
              </a:spcBef>
              <a:spcAft>
                <a:spcPts val="0"/>
              </a:spcAft>
              <a:buClr>
                <a:schemeClr val="dk1"/>
              </a:buClr>
              <a:buSzPts val="1800"/>
              <a:buNone/>
            </a:pPr>
            <a:endParaRPr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33"/>
          <p:cNvSpPr txBox="1">
            <a:spLocks noGrp="1"/>
          </p:cNvSpPr>
          <p:nvPr>
            <p:ph type="title"/>
          </p:nvPr>
        </p:nvSpPr>
        <p:spPr>
          <a:xfrm>
            <a:off x="1614438" y="323358"/>
            <a:ext cx="5915100" cy="745800"/>
          </a:xfrm>
          <a:prstGeom prst="rect">
            <a:avLst/>
          </a:prstGeom>
          <a:noFill/>
          <a:ln>
            <a:noFill/>
          </a:ln>
        </p:spPr>
        <p:txBody>
          <a:bodyPr spcFirstLastPara="1" wrap="square" lIns="68575" tIns="34275" rIns="68575" bIns="34275" anchor="ctr" anchorCtr="0">
            <a:normAutofit fontScale="90000"/>
          </a:bodyPr>
          <a:lstStyle/>
          <a:p>
            <a:pPr marL="0" lvl="0" indent="0" algn="ctr" rtl="0">
              <a:spcBef>
                <a:spcPts val="0"/>
              </a:spcBef>
              <a:spcAft>
                <a:spcPts val="0"/>
              </a:spcAft>
              <a:buClr>
                <a:schemeClr val="dk1"/>
              </a:buClr>
              <a:buSzPct val="100000"/>
              <a:buFont typeface="Times New Roman"/>
              <a:buNone/>
            </a:pPr>
            <a:endParaRPr b="1" dirty="0">
              <a:latin typeface="Times New Roman"/>
              <a:ea typeface="Times New Roman"/>
              <a:cs typeface="Times New Roman"/>
              <a:sym typeface="Times New Roman"/>
            </a:endParaRPr>
          </a:p>
          <a:p>
            <a:pPr marL="0" lvl="0" indent="0" algn="ctr" rtl="0">
              <a:spcBef>
                <a:spcPts val="0"/>
              </a:spcBef>
              <a:spcAft>
                <a:spcPts val="0"/>
              </a:spcAft>
              <a:buClr>
                <a:schemeClr val="dk1"/>
              </a:buClr>
              <a:buSzPct val="100000"/>
              <a:buFont typeface="Times New Roman"/>
              <a:buNone/>
            </a:pPr>
            <a:endParaRPr sz="4400" dirty="0">
              <a:latin typeface="Times New Roman"/>
              <a:ea typeface="Times New Roman"/>
              <a:cs typeface="Times New Roman"/>
              <a:sym typeface="Times New Roman"/>
            </a:endParaRPr>
          </a:p>
          <a:p>
            <a:pPr marL="0" lvl="0" indent="0" algn="ctr" rtl="0">
              <a:spcBef>
                <a:spcPts val="0"/>
              </a:spcBef>
              <a:spcAft>
                <a:spcPts val="0"/>
              </a:spcAft>
              <a:buClr>
                <a:schemeClr val="dk1"/>
              </a:buClr>
              <a:buSzPct val="135384"/>
              <a:buFont typeface="Times New Roman"/>
              <a:buNone/>
            </a:pPr>
            <a:r>
              <a:rPr lang="en" sz="3250" dirty="0">
                <a:latin typeface="Times New Roman"/>
                <a:ea typeface="Times New Roman"/>
                <a:cs typeface="Times New Roman"/>
                <a:sym typeface="Times New Roman"/>
              </a:rPr>
              <a:t>Philosophy of care</a:t>
            </a:r>
            <a:endParaRPr sz="3250" dirty="0"/>
          </a:p>
          <a:p>
            <a:pPr marL="0" lvl="0" indent="0" algn="ctr" rtl="0">
              <a:spcBef>
                <a:spcPts val="0"/>
              </a:spcBef>
              <a:spcAft>
                <a:spcPts val="0"/>
              </a:spcAft>
              <a:buClr>
                <a:schemeClr val="dk1"/>
              </a:buClr>
              <a:buSzPct val="100000"/>
              <a:buFont typeface="Times New Roman"/>
              <a:buNone/>
            </a:pPr>
            <a:endParaRPr b="1" dirty="0">
              <a:latin typeface="Times New Roman"/>
              <a:ea typeface="Times New Roman"/>
              <a:cs typeface="Times New Roman"/>
              <a:sym typeface="Times New Roman"/>
            </a:endParaRPr>
          </a:p>
          <a:p>
            <a:pPr marL="0" lvl="0" indent="0" algn="ctr" rtl="0">
              <a:lnSpc>
                <a:spcPct val="90000"/>
              </a:lnSpc>
              <a:spcBef>
                <a:spcPts val="0"/>
              </a:spcBef>
              <a:spcAft>
                <a:spcPts val="0"/>
              </a:spcAft>
              <a:buClr>
                <a:schemeClr val="dk1"/>
              </a:buClr>
              <a:buSzPct val="100000"/>
              <a:buFont typeface="Times New Roman"/>
              <a:buNone/>
            </a:pPr>
            <a:endParaRPr b="1" dirty="0">
              <a:latin typeface="Times New Roman"/>
              <a:ea typeface="Times New Roman"/>
              <a:cs typeface="Times New Roman"/>
              <a:sym typeface="Times New Roman"/>
            </a:endParaRPr>
          </a:p>
        </p:txBody>
      </p:sp>
      <p:sp>
        <p:nvSpPr>
          <p:cNvPr id="196" name="Google Shape;196;p33"/>
          <p:cNvSpPr txBox="1">
            <a:spLocks noGrp="1"/>
          </p:cNvSpPr>
          <p:nvPr>
            <p:ph type="body" idx="1"/>
          </p:nvPr>
        </p:nvSpPr>
        <p:spPr>
          <a:xfrm>
            <a:off x="983672" y="1226126"/>
            <a:ext cx="7280563" cy="3579223"/>
          </a:xfrm>
          <a:prstGeom prst="rect">
            <a:avLst/>
          </a:prstGeom>
          <a:noFill/>
          <a:ln>
            <a:noFill/>
          </a:ln>
        </p:spPr>
        <p:txBody>
          <a:bodyPr spcFirstLastPara="1" wrap="square" lIns="68575" tIns="34275" rIns="68575" bIns="34275" anchor="t" anchorCtr="0">
            <a:normAutofit/>
          </a:bodyPr>
          <a:lstStyle/>
          <a:p>
            <a:pPr marL="177800" lvl="0" indent="-201295" algn="l" rtl="0">
              <a:spcBef>
                <a:spcPts val="0"/>
              </a:spcBef>
              <a:spcAft>
                <a:spcPts val="0"/>
              </a:spcAft>
              <a:buSzPct val="100000"/>
              <a:buChar char="•"/>
            </a:pPr>
            <a:r>
              <a:rPr lang="en" sz="2100" dirty="0"/>
              <a:t>The mouth is an integral part of the body</a:t>
            </a:r>
            <a:endParaRPr sz="2100" dirty="0"/>
          </a:p>
          <a:p>
            <a:pPr marL="520700" lvl="1" indent="-201295" algn="l" rtl="0">
              <a:spcBef>
                <a:spcPts val="500"/>
              </a:spcBef>
              <a:spcAft>
                <a:spcPts val="0"/>
              </a:spcAft>
              <a:buSzPct val="100000"/>
              <a:buChar char="•"/>
            </a:pPr>
            <a:r>
              <a:rPr lang="en" sz="2100" dirty="0"/>
              <a:t>A healthy mouth is the gateway to good overall health</a:t>
            </a:r>
            <a:endParaRPr sz="2100" dirty="0"/>
          </a:p>
          <a:p>
            <a:pPr marL="177800" lvl="0" indent="-201295" algn="l" rtl="0">
              <a:spcBef>
                <a:spcPts val="1000"/>
              </a:spcBef>
              <a:spcAft>
                <a:spcPts val="0"/>
              </a:spcAft>
              <a:buSzPct val="100000"/>
              <a:buChar char="•"/>
            </a:pPr>
            <a:r>
              <a:rPr lang="en" sz="2100" dirty="0"/>
              <a:t>Comprehensive oral care</a:t>
            </a:r>
            <a:endParaRPr sz="2100" dirty="0"/>
          </a:p>
          <a:p>
            <a:pPr marL="520700" lvl="1" indent="-201295" algn="l" rtl="0">
              <a:spcBef>
                <a:spcPts val="500"/>
              </a:spcBef>
              <a:spcAft>
                <a:spcPts val="0"/>
              </a:spcAft>
              <a:buSzPct val="100000"/>
              <a:buChar char="•"/>
            </a:pPr>
            <a:r>
              <a:rPr lang="en" sz="2100" dirty="0"/>
              <a:t>Collaboration with other dental specialties</a:t>
            </a:r>
            <a:endParaRPr sz="2100" dirty="0"/>
          </a:p>
          <a:p>
            <a:pPr marL="177800" lvl="0" indent="-201295" algn="l" rtl="0">
              <a:spcBef>
                <a:spcPts val="1000"/>
              </a:spcBef>
              <a:spcAft>
                <a:spcPts val="0"/>
              </a:spcAft>
              <a:buSzPct val="100000"/>
              <a:buChar char="•"/>
            </a:pPr>
            <a:r>
              <a:rPr lang="en" sz="2100" dirty="0"/>
              <a:t>Collaboration with the patient’s care team</a:t>
            </a:r>
            <a:endParaRPr sz="2100" dirty="0"/>
          </a:p>
          <a:p>
            <a:pPr marL="520700" lvl="1" indent="-201295" algn="l" rtl="0">
              <a:spcBef>
                <a:spcPts val="500"/>
              </a:spcBef>
              <a:spcAft>
                <a:spcPts val="0"/>
              </a:spcAft>
              <a:buSzPct val="100000"/>
              <a:buChar char="•"/>
            </a:pPr>
            <a:r>
              <a:rPr lang="en" sz="2100" dirty="0"/>
              <a:t>The patient</a:t>
            </a:r>
            <a:endParaRPr sz="2100" dirty="0"/>
          </a:p>
          <a:p>
            <a:pPr marL="520700" lvl="1" indent="-201295" algn="l" rtl="0">
              <a:spcBef>
                <a:spcPts val="500"/>
              </a:spcBef>
              <a:spcAft>
                <a:spcPts val="0"/>
              </a:spcAft>
              <a:buSzPct val="100000"/>
              <a:buChar char="•"/>
            </a:pPr>
            <a:r>
              <a:rPr lang="en" sz="2100" dirty="0"/>
              <a:t>Caregivers</a:t>
            </a:r>
            <a:endParaRPr sz="2100" dirty="0"/>
          </a:p>
          <a:p>
            <a:pPr marL="520700" lvl="1" indent="-201295" algn="l" rtl="0">
              <a:spcBef>
                <a:spcPts val="500"/>
              </a:spcBef>
              <a:spcAft>
                <a:spcPts val="0"/>
              </a:spcAft>
              <a:buSzPct val="100000"/>
              <a:buChar char="•"/>
            </a:pPr>
            <a:r>
              <a:rPr lang="en" sz="2100" dirty="0"/>
              <a:t>Medical professionals</a:t>
            </a:r>
            <a:endParaRPr sz="2100" dirty="0"/>
          </a:p>
          <a:p>
            <a:pPr marL="520700" lvl="1" indent="-201295" algn="l" rtl="0">
              <a:spcBef>
                <a:spcPts val="500"/>
              </a:spcBef>
              <a:spcAft>
                <a:spcPts val="0"/>
              </a:spcAft>
              <a:buSzPct val="100000"/>
              <a:buChar char="•"/>
            </a:pPr>
            <a:r>
              <a:rPr lang="en" sz="2100" dirty="0"/>
              <a:t>Ancillary support professionals </a:t>
            </a:r>
            <a:endParaRPr sz="2100" dirty="0"/>
          </a:p>
          <a:p>
            <a:pPr marL="177800" lvl="0" indent="-63500" algn="l" rtl="0">
              <a:lnSpc>
                <a:spcPct val="90000"/>
              </a:lnSpc>
              <a:spcBef>
                <a:spcPts val="800"/>
              </a:spcBef>
              <a:spcAft>
                <a:spcPts val="0"/>
              </a:spcAft>
              <a:buClr>
                <a:schemeClr val="dk1"/>
              </a:buClr>
              <a:buSzPct val="100000"/>
              <a:buNone/>
            </a:pPr>
            <a:endParaRPr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35"/>
          <p:cNvSpPr txBox="1">
            <a:spLocks noGrp="1"/>
          </p:cNvSpPr>
          <p:nvPr>
            <p:ph type="title"/>
          </p:nvPr>
        </p:nvSpPr>
        <p:spPr>
          <a:xfrm>
            <a:off x="883353" y="425600"/>
            <a:ext cx="7377300" cy="745800"/>
          </a:xfrm>
          <a:prstGeom prst="rect">
            <a:avLst/>
          </a:prstGeom>
          <a:noFill/>
          <a:ln>
            <a:noFill/>
          </a:ln>
        </p:spPr>
        <p:txBody>
          <a:bodyPr spcFirstLastPara="1" wrap="square" lIns="68575" tIns="34275" rIns="68575" bIns="34275" anchor="ctr" anchorCtr="0">
            <a:normAutofit fontScale="90000"/>
          </a:bodyPr>
          <a:lstStyle/>
          <a:p>
            <a:pPr marL="0" lvl="0" indent="0" algn="ctr" rtl="0">
              <a:lnSpc>
                <a:spcPct val="90000"/>
              </a:lnSpc>
              <a:spcBef>
                <a:spcPts val="0"/>
              </a:spcBef>
              <a:spcAft>
                <a:spcPts val="0"/>
              </a:spcAft>
              <a:buClr>
                <a:schemeClr val="dk1"/>
              </a:buClr>
              <a:buSzPct val="100000"/>
              <a:buFont typeface="Times New Roman"/>
              <a:buNone/>
            </a:pPr>
            <a:r>
              <a:rPr lang="en" dirty="0">
                <a:latin typeface="Times New Roman"/>
                <a:ea typeface="Times New Roman"/>
                <a:cs typeface="Times New Roman"/>
                <a:sym typeface="Times New Roman"/>
              </a:rPr>
              <a:t>Challenges to obtaining and maintaining </a:t>
            </a:r>
            <a:br>
              <a:rPr lang="en" dirty="0">
                <a:latin typeface="Times New Roman"/>
                <a:ea typeface="Times New Roman"/>
                <a:cs typeface="Times New Roman"/>
                <a:sym typeface="Times New Roman"/>
              </a:rPr>
            </a:br>
            <a:r>
              <a:rPr lang="en" dirty="0">
                <a:latin typeface="Times New Roman"/>
                <a:ea typeface="Times New Roman"/>
                <a:cs typeface="Times New Roman"/>
                <a:sym typeface="Times New Roman"/>
              </a:rPr>
              <a:t>dental care</a:t>
            </a:r>
            <a:endParaRPr dirty="0"/>
          </a:p>
        </p:txBody>
      </p:sp>
      <p:pic>
        <p:nvPicPr>
          <p:cNvPr id="208" name="Google Shape;208;p35" descr="A red and white target with a blue arrow&#10;&#10;Description automatically generated"/>
          <p:cNvPicPr preferRelativeResize="0"/>
          <p:nvPr/>
        </p:nvPicPr>
        <p:blipFill rotWithShape="1">
          <a:blip r:embed="rId3">
            <a:alphaModFix/>
          </a:blip>
          <a:srcRect/>
          <a:stretch/>
        </p:blipFill>
        <p:spPr>
          <a:xfrm>
            <a:off x="6742415" y="1415586"/>
            <a:ext cx="2312330" cy="2312330"/>
          </a:xfrm>
          <a:prstGeom prst="rect">
            <a:avLst/>
          </a:prstGeom>
          <a:noFill/>
          <a:ln>
            <a:noFill/>
          </a:ln>
        </p:spPr>
      </p:pic>
      <p:pic>
        <p:nvPicPr>
          <p:cNvPr id="209" name="Google Shape;209;p35" descr="A red and white target with a blue arrow&#10;&#10;Description automatically generated"/>
          <p:cNvPicPr preferRelativeResize="0"/>
          <p:nvPr/>
        </p:nvPicPr>
        <p:blipFill rotWithShape="1">
          <a:blip r:embed="rId3">
            <a:alphaModFix/>
          </a:blip>
          <a:srcRect/>
          <a:stretch/>
        </p:blipFill>
        <p:spPr>
          <a:xfrm>
            <a:off x="4863208" y="2936162"/>
            <a:ext cx="2312330" cy="2312330"/>
          </a:xfrm>
          <a:prstGeom prst="rect">
            <a:avLst/>
          </a:prstGeom>
          <a:noFill/>
          <a:ln>
            <a:noFill/>
          </a:ln>
        </p:spPr>
      </p:pic>
      <p:pic>
        <p:nvPicPr>
          <p:cNvPr id="210" name="Google Shape;210;p35" descr="A red and white target with a blue arrow&#10;&#10;Description automatically generated"/>
          <p:cNvPicPr preferRelativeResize="0"/>
          <p:nvPr/>
        </p:nvPicPr>
        <p:blipFill rotWithShape="1">
          <a:blip r:embed="rId3">
            <a:alphaModFix/>
          </a:blip>
          <a:srcRect/>
          <a:stretch/>
        </p:blipFill>
        <p:spPr>
          <a:xfrm>
            <a:off x="1827836" y="2936162"/>
            <a:ext cx="2312330" cy="2312330"/>
          </a:xfrm>
          <a:prstGeom prst="rect">
            <a:avLst/>
          </a:prstGeom>
          <a:noFill/>
          <a:ln>
            <a:noFill/>
          </a:ln>
        </p:spPr>
      </p:pic>
      <p:pic>
        <p:nvPicPr>
          <p:cNvPr id="211" name="Google Shape;211;p35" descr="A red and white target with a blue arrow&#10;&#10;Description automatically generated"/>
          <p:cNvPicPr preferRelativeResize="0"/>
          <p:nvPr/>
        </p:nvPicPr>
        <p:blipFill rotWithShape="1">
          <a:blip r:embed="rId3">
            <a:alphaModFix/>
          </a:blip>
          <a:srcRect/>
          <a:stretch/>
        </p:blipFill>
        <p:spPr>
          <a:xfrm>
            <a:off x="3490484" y="1268015"/>
            <a:ext cx="2312330" cy="2312330"/>
          </a:xfrm>
          <a:prstGeom prst="rect">
            <a:avLst/>
          </a:prstGeom>
          <a:noFill/>
          <a:ln>
            <a:noFill/>
          </a:ln>
        </p:spPr>
      </p:pic>
      <p:pic>
        <p:nvPicPr>
          <p:cNvPr id="212" name="Google Shape;212;p35" descr="A red and white target with a blue arrow&#10;&#10;Description automatically generated"/>
          <p:cNvPicPr preferRelativeResize="0"/>
          <p:nvPr/>
        </p:nvPicPr>
        <p:blipFill rotWithShape="1">
          <a:blip r:embed="rId3">
            <a:alphaModFix/>
          </a:blip>
          <a:srcRect/>
          <a:stretch/>
        </p:blipFill>
        <p:spPr>
          <a:xfrm>
            <a:off x="238553" y="1268015"/>
            <a:ext cx="2312330" cy="2312330"/>
          </a:xfrm>
          <a:prstGeom prst="rect">
            <a:avLst/>
          </a:prstGeom>
          <a:noFill/>
          <a:ln>
            <a:noFill/>
          </a:ln>
        </p:spPr>
      </p:pic>
      <p:sp>
        <p:nvSpPr>
          <p:cNvPr id="213" name="Google Shape;213;p35"/>
          <p:cNvSpPr txBox="1"/>
          <p:nvPr/>
        </p:nvSpPr>
        <p:spPr>
          <a:xfrm>
            <a:off x="3939818" y="2659163"/>
            <a:ext cx="980700" cy="2694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300" b="0" i="0" u="none" strike="noStrike" cap="none">
                <a:solidFill>
                  <a:schemeClr val="lt1"/>
                </a:solidFill>
                <a:highlight>
                  <a:srgbClr val="000080"/>
                </a:highlight>
                <a:latin typeface="Times New Roman"/>
                <a:ea typeface="Times New Roman"/>
                <a:cs typeface="Times New Roman"/>
                <a:sym typeface="Times New Roman"/>
              </a:rPr>
              <a:t>FINANCES</a:t>
            </a:r>
            <a:endParaRPr sz="1300">
              <a:solidFill>
                <a:schemeClr val="dk1"/>
              </a:solidFill>
              <a:latin typeface="Arial"/>
              <a:ea typeface="Arial"/>
              <a:cs typeface="Arial"/>
              <a:sym typeface="Arial"/>
            </a:endParaRPr>
          </a:p>
        </p:txBody>
      </p:sp>
      <p:sp>
        <p:nvSpPr>
          <p:cNvPr id="214" name="Google Shape;214;p35"/>
          <p:cNvSpPr txBox="1"/>
          <p:nvPr/>
        </p:nvSpPr>
        <p:spPr>
          <a:xfrm>
            <a:off x="2255819" y="4349500"/>
            <a:ext cx="1003800" cy="2694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300">
                <a:solidFill>
                  <a:schemeClr val="lt1"/>
                </a:solidFill>
                <a:highlight>
                  <a:srgbClr val="000080"/>
                </a:highlight>
                <a:latin typeface="Times New Roman"/>
                <a:ea typeface="Times New Roman"/>
                <a:cs typeface="Times New Roman"/>
                <a:sym typeface="Times New Roman"/>
              </a:rPr>
              <a:t>ANATOMY</a:t>
            </a:r>
            <a:endParaRPr sz="1300">
              <a:solidFill>
                <a:schemeClr val="dk1"/>
              </a:solidFill>
              <a:latin typeface="Arial"/>
              <a:ea typeface="Arial"/>
              <a:cs typeface="Arial"/>
              <a:sym typeface="Arial"/>
            </a:endParaRPr>
          </a:p>
        </p:txBody>
      </p:sp>
      <p:sp>
        <p:nvSpPr>
          <p:cNvPr id="215" name="Google Shape;215;p35"/>
          <p:cNvSpPr txBox="1"/>
          <p:nvPr/>
        </p:nvSpPr>
        <p:spPr>
          <a:xfrm>
            <a:off x="5356206" y="3485539"/>
            <a:ext cx="972900" cy="5001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400">
                <a:solidFill>
                  <a:schemeClr val="lt1"/>
                </a:solidFill>
                <a:highlight>
                  <a:srgbClr val="000080"/>
                </a:highlight>
                <a:latin typeface="Times New Roman"/>
                <a:ea typeface="Times New Roman"/>
                <a:cs typeface="Times New Roman"/>
                <a:sym typeface="Times New Roman"/>
              </a:rPr>
              <a:t>MEDICAL AND</a:t>
            </a:r>
            <a:endParaRPr sz="1400">
              <a:solidFill>
                <a:schemeClr val="dk1"/>
              </a:solidFill>
              <a:latin typeface="Arial"/>
              <a:ea typeface="Arial"/>
              <a:cs typeface="Arial"/>
              <a:sym typeface="Arial"/>
            </a:endParaRPr>
          </a:p>
        </p:txBody>
      </p:sp>
      <p:sp>
        <p:nvSpPr>
          <p:cNvPr id="216" name="Google Shape;216;p35"/>
          <p:cNvSpPr txBox="1"/>
          <p:nvPr/>
        </p:nvSpPr>
        <p:spPr>
          <a:xfrm>
            <a:off x="5254749" y="4245625"/>
            <a:ext cx="1096200" cy="4848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300">
                <a:solidFill>
                  <a:schemeClr val="lt1"/>
                </a:solidFill>
                <a:highlight>
                  <a:srgbClr val="000080"/>
                </a:highlight>
                <a:latin typeface="Times New Roman"/>
                <a:ea typeface="Times New Roman"/>
                <a:cs typeface="Times New Roman"/>
                <a:sym typeface="Times New Roman"/>
              </a:rPr>
              <a:t>COGNITIVE</a:t>
            </a:r>
            <a:r>
              <a:rPr lang="en" sz="1400">
                <a:solidFill>
                  <a:schemeClr val="lt1"/>
                </a:solidFill>
                <a:highlight>
                  <a:srgbClr val="000080"/>
                </a:highlight>
                <a:latin typeface="Times New Roman"/>
                <a:ea typeface="Times New Roman"/>
                <a:cs typeface="Times New Roman"/>
                <a:sym typeface="Times New Roman"/>
              </a:rPr>
              <a:t/>
            </a:r>
            <a:br>
              <a:rPr lang="en" sz="1400">
                <a:solidFill>
                  <a:schemeClr val="lt1"/>
                </a:solidFill>
                <a:highlight>
                  <a:srgbClr val="000080"/>
                </a:highlight>
                <a:latin typeface="Times New Roman"/>
                <a:ea typeface="Times New Roman"/>
                <a:cs typeface="Times New Roman"/>
                <a:sym typeface="Times New Roman"/>
              </a:rPr>
            </a:br>
            <a:r>
              <a:rPr lang="en" sz="1400">
                <a:solidFill>
                  <a:schemeClr val="lt1"/>
                </a:solidFill>
                <a:highlight>
                  <a:srgbClr val="000080"/>
                </a:highlight>
                <a:latin typeface="Times New Roman"/>
                <a:ea typeface="Times New Roman"/>
                <a:cs typeface="Times New Roman"/>
                <a:sym typeface="Times New Roman"/>
              </a:rPr>
              <a:t>STATUS</a:t>
            </a:r>
            <a:endParaRPr sz="1400">
              <a:solidFill>
                <a:schemeClr val="dk1"/>
              </a:solidFill>
              <a:latin typeface="Arial"/>
              <a:ea typeface="Arial"/>
              <a:cs typeface="Arial"/>
              <a:sym typeface="Arial"/>
            </a:endParaRPr>
          </a:p>
        </p:txBody>
      </p:sp>
      <p:sp>
        <p:nvSpPr>
          <p:cNvPr id="217" name="Google Shape;217;p35"/>
          <p:cNvSpPr txBox="1"/>
          <p:nvPr/>
        </p:nvSpPr>
        <p:spPr>
          <a:xfrm>
            <a:off x="7071831" y="2828486"/>
            <a:ext cx="1296600" cy="284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a:solidFill>
                  <a:schemeClr val="lt1"/>
                </a:solidFill>
                <a:highlight>
                  <a:srgbClr val="000080"/>
                </a:highlight>
                <a:latin typeface="Times New Roman"/>
                <a:ea typeface="Times New Roman"/>
                <a:cs typeface="Times New Roman"/>
                <a:sym typeface="Times New Roman"/>
              </a:rPr>
              <a:t>CAREGIVERS</a:t>
            </a:r>
            <a:endParaRPr sz="1400">
              <a:solidFill>
                <a:schemeClr val="dk1"/>
              </a:solidFill>
              <a:latin typeface="Arial"/>
              <a:ea typeface="Arial"/>
              <a:cs typeface="Arial"/>
              <a:sym typeface="Arial"/>
            </a:endParaRPr>
          </a:p>
        </p:txBody>
      </p:sp>
      <p:sp>
        <p:nvSpPr>
          <p:cNvPr id="218" name="Google Shape;218;p35"/>
          <p:cNvSpPr txBox="1"/>
          <p:nvPr/>
        </p:nvSpPr>
        <p:spPr>
          <a:xfrm>
            <a:off x="529761" y="1825090"/>
            <a:ext cx="1419900" cy="2694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300">
                <a:solidFill>
                  <a:schemeClr val="lt1"/>
                </a:solidFill>
                <a:highlight>
                  <a:srgbClr val="000080"/>
                </a:highlight>
                <a:latin typeface="Times New Roman"/>
                <a:ea typeface="Times New Roman"/>
                <a:cs typeface="Times New Roman"/>
                <a:sym typeface="Times New Roman"/>
              </a:rPr>
              <a:t>PROFESSIONAL</a:t>
            </a:r>
            <a:endParaRPr sz="1300">
              <a:solidFill>
                <a:schemeClr val="dk1"/>
              </a:solidFill>
              <a:latin typeface="Arial"/>
              <a:ea typeface="Arial"/>
              <a:cs typeface="Arial"/>
              <a:sym typeface="Arial"/>
            </a:endParaRPr>
          </a:p>
        </p:txBody>
      </p:sp>
      <p:sp>
        <p:nvSpPr>
          <p:cNvPr id="219" name="Google Shape;219;p35"/>
          <p:cNvSpPr txBox="1"/>
          <p:nvPr/>
        </p:nvSpPr>
        <p:spPr>
          <a:xfrm>
            <a:off x="529761" y="2706770"/>
            <a:ext cx="1365900" cy="284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350" dirty="0">
                <a:solidFill>
                  <a:schemeClr val="lt1"/>
                </a:solidFill>
                <a:highlight>
                  <a:srgbClr val="000080"/>
                </a:highlight>
                <a:latin typeface="Times New Roman"/>
                <a:ea typeface="Times New Roman"/>
                <a:cs typeface="Times New Roman"/>
                <a:sym typeface="Times New Roman"/>
              </a:rPr>
              <a:t>AVAILABILITY</a:t>
            </a:r>
            <a:endParaRPr sz="1350" dirty="0">
              <a:solidFill>
                <a:schemeClr val="dk1"/>
              </a:solidFill>
              <a:sym typeface="Aria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36"/>
          <p:cNvSpPr txBox="1">
            <a:spLocks noGrp="1"/>
          </p:cNvSpPr>
          <p:nvPr>
            <p:ph type="body" idx="1"/>
          </p:nvPr>
        </p:nvSpPr>
        <p:spPr>
          <a:prstGeom prst="rect">
            <a:avLst/>
          </a:prstGeom>
          <a:noFill/>
          <a:ln>
            <a:noFill/>
          </a:ln>
        </p:spPr>
        <p:txBody>
          <a:bodyPr spcFirstLastPara="1" wrap="square" lIns="91425" tIns="45700" rIns="91425" bIns="45700" anchor="t" anchorCtr="0">
            <a:normAutofit lnSpcReduction="10000"/>
          </a:bodyPr>
          <a:lstStyle/>
          <a:p>
            <a:pPr marL="0" marR="0" lvl="0" indent="0" algn="ctr" rtl="0">
              <a:lnSpc>
                <a:spcPct val="90000"/>
              </a:lnSpc>
              <a:spcBef>
                <a:spcPts val="0"/>
              </a:spcBef>
              <a:spcAft>
                <a:spcPts val="0"/>
              </a:spcAft>
              <a:buClr>
                <a:schemeClr val="dk1"/>
              </a:buClr>
              <a:buSzPts val="2000"/>
              <a:buFont typeface="Arial"/>
              <a:buNone/>
            </a:pPr>
            <a:r>
              <a:rPr lang="en" sz="2000" b="1" i="0" u="none" strike="noStrike" cap="none">
                <a:solidFill>
                  <a:schemeClr val="dk1"/>
                </a:solidFill>
                <a:latin typeface="Calibri"/>
                <a:ea typeface="Calibri"/>
                <a:cs typeface="Calibri"/>
                <a:sym typeface="Calibri"/>
              </a:rPr>
              <a:t>Jennifer M. LeComte, DO, FAAP, FACP</a:t>
            </a:r>
            <a:endParaRPr/>
          </a:p>
          <a:p>
            <a:pPr marL="0" marR="0" lvl="0" indent="0" algn="ctr" rtl="0">
              <a:lnSpc>
                <a:spcPct val="90000"/>
              </a:lnSpc>
              <a:spcBef>
                <a:spcPts val="1000"/>
              </a:spcBef>
              <a:spcAft>
                <a:spcPts val="0"/>
              </a:spcAft>
              <a:buClr>
                <a:schemeClr val="dk1"/>
              </a:buClr>
              <a:buSzPts val="2000"/>
              <a:buFont typeface="Arial"/>
              <a:buNone/>
            </a:pPr>
            <a:r>
              <a:rPr lang="en" sz="2000" b="0" i="0" u="none" strike="noStrike" cap="none">
                <a:solidFill>
                  <a:schemeClr val="dk1"/>
                </a:solidFill>
                <a:latin typeface="Calibri"/>
                <a:ea typeface="Calibri"/>
                <a:cs typeface="Calibri"/>
                <a:sym typeface="Calibri"/>
              </a:rPr>
              <a:t>Director RISN Center</a:t>
            </a:r>
            <a:endParaRPr/>
          </a:p>
          <a:p>
            <a:pPr marL="0" marR="0" lvl="0" indent="0" algn="ctr" rtl="0">
              <a:lnSpc>
                <a:spcPct val="90000"/>
              </a:lnSpc>
              <a:spcBef>
                <a:spcPts val="1000"/>
              </a:spcBef>
              <a:spcAft>
                <a:spcPts val="0"/>
              </a:spcAft>
              <a:buClr>
                <a:schemeClr val="dk1"/>
              </a:buClr>
              <a:buSzPts val="2000"/>
              <a:buFont typeface="Arial"/>
              <a:buNone/>
            </a:pPr>
            <a:r>
              <a:rPr lang="en" sz="2000" b="0" i="0" u="none" strike="noStrike" cap="none">
                <a:solidFill>
                  <a:schemeClr val="dk1"/>
                </a:solidFill>
                <a:latin typeface="Calibri"/>
                <a:ea typeface="Calibri"/>
                <a:cs typeface="Calibri"/>
                <a:sym typeface="Calibri"/>
              </a:rPr>
              <a:t>Associate Professor Internal Medicine and Pediatrics</a:t>
            </a:r>
            <a:endParaRPr/>
          </a:p>
          <a:p>
            <a:pPr marL="0" marR="0" lvl="0" indent="0" algn="ctr" rtl="0">
              <a:lnSpc>
                <a:spcPct val="90000"/>
              </a:lnSpc>
              <a:spcBef>
                <a:spcPts val="1000"/>
              </a:spcBef>
              <a:spcAft>
                <a:spcPts val="0"/>
              </a:spcAft>
              <a:buClr>
                <a:schemeClr val="dk1"/>
              </a:buClr>
              <a:buSzPts val="2000"/>
              <a:buFont typeface="Arial"/>
              <a:buNone/>
            </a:pPr>
            <a:endParaRPr sz="2000" b="1" i="0" u="none" strike="noStrike" cap="none">
              <a:solidFill>
                <a:schemeClr val="dk1"/>
              </a:solidFill>
              <a:latin typeface="Calibri"/>
              <a:ea typeface="Calibri"/>
              <a:cs typeface="Calibri"/>
              <a:sym typeface="Calibri"/>
            </a:endParaRPr>
          </a:p>
          <a:p>
            <a:pPr marL="0" marR="0" lvl="0" indent="0" algn="ctr" rtl="0">
              <a:lnSpc>
                <a:spcPct val="90000"/>
              </a:lnSpc>
              <a:spcBef>
                <a:spcPts val="1000"/>
              </a:spcBef>
              <a:spcAft>
                <a:spcPts val="0"/>
              </a:spcAft>
              <a:buClr>
                <a:schemeClr val="dk1"/>
              </a:buClr>
              <a:buSzPts val="2000"/>
              <a:buFont typeface="Arial"/>
              <a:buNone/>
            </a:pPr>
            <a:r>
              <a:rPr lang="en" sz="2000" b="1" i="0" u="none" strike="noStrike" cap="none">
                <a:solidFill>
                  <a:schemeClr val="dk1"/>
                </a:solidFill>
                <a:latin typeface="Calibri"/>
                <a:ea typeface="Calibri"/>
                <a:cs typeface="Calibri"/>
                <a:sym typeface="Calibri"/>
              </a:rPr>
              <a:t>Wendy Aita, PhD</a:t>
            </a:r>
            <a:endParaRPr/>
          </a:p>
          <a:p>
            <a:pPr marL="0" marR="0" lvl="0" indent="0" algn="ctr" rtl="0">
              <a:lnSpc>
                <a:spcPct val="90000"/>
              </a:lnSpc>
              <a:spcBef>
                <a:spcPts val="1000"/>
              </a:spcBef>
              <a:spcAft>
                <a:spcPts val="0"/>
              </a:spcAft>
              <a:buClr>
                <a:schemeClr val="dk1"/>
              </a:buClr>
              <a:buSzPts val="2000"/>
              <a:buFont typeface="Arial"/>
              <a:buNone/>
            </a:pPr>
            <a:r>
              <a:rPr lang="en" sz="2000" b="0" i="0" u="none" strike="noStrike" cap="none">
                <a:solidFill>
                  <a:schemeClr val="dk1"/>
                </a:solidFill>
                <a:latin typeface="Calibri"/>
                <a:ea typeface="Calibri"/>
                <a:cs typeface="Calibri"/>
                <a:sym typeface="Calibri"/>
              </a:rPr>
              <a:t>Co-Director RISN Center</a:t>
            </a:r>
            <a:endParaRPr sz="2000" b="1" i="0" u="none" strike="noStrike" cap="none">
              <a:solidFill>
                <a:schemeClr val="dk1"/>
              </a:solidFill>
              <a:latin typeface="Calibri"/>
              <a:ea typeface="Calibri"/>
              <a:cs typeface="Calibri"/>
              <a:sym typeface="Calibri"/>
            </a:endParaRPr>
          </a:p>
          <a:p>
            <a:pPr marL="0" marR="0" lvl="0" indent="0" algn="ctr" rtl="0">
              <a:lnSpc>
                <a:spcPct val="90000"/>
              </a:lnSpc>
              <a:spcBef>
                <a:spcPts val="1000"/>
              </a:spcBef>
              <a:spcAft>
                <a:spcPts val="1200"/>
              </a:spcAft>
              <a:buClr>
                <a:schemeClr val="dk1"/>
              </a:buClr>
              <a:buSzPts val="2000"/>
              <a:buFont typeface="Arial"/>
              <a:buNone/>
            </a:pPr>
            <a:r>
              <a:rPr lang="en" sz="2000" b="0" i="0" u="none" strike="noStrike" cap="none">
                <a:solidFill>
                  <a:schemeClr val="dk1"/>
                </a:solidFill>
                <a:latin typeface="Calibri"/>
                <a:ea typeface="Calibri"/>
                <a:cs typeface="Calibri"/>
                <a:sym typeface="Calibri"/>
              </a:rPr>
              <a:t>Associate Professor Psychiatry and Psychology</a:t>
            </a:r>
            <a:endParaRPr sz="2700" b="0" i="0" u="none" strike="noStrike" cap="none">
              <a:solidFill>
                <a:schemeClr val="dk1"/>
              </a:solidFill>
              <a:latin typeface="Calibri"/>
              <a:ea typeface="Calibri"/>
              <a:cs typeface="Calibri"/>
              <a:sym typeface="Calibri"/>
            </a:endParaRPr>
          </a:p>
        </p:txBody>
      </p:sp>
      <p:pic>
        <p:nvPicPr>
          <p:cNvPr id="226" name="Google Shape;226;p36" descr="A close up of a logo"/>
          <p:cNvPicPr preferRelativeResize="0"/>
          <p:nvPr/>
        </p:nvPicPr>
        <p:blipFill rotWithShape="1">
          <a:blip r:embed="rId3">
            <a:alphaModFix/>
          </a:blip>
          <a:srcRect/>
          <a:stretch/>
        </p:blipFill>
        <p:spPr>
          <a:xfrm>
            <a:off x="3432748" y="247339"/>
            <a:ext cx="2110351" cy="839448"/>
          </a:xfrm>
          <a:prstGeom prst="rect">
            <a:avLst/>
          </a:prstGeom>
          <a:noFill/>
          <a:ln>
            <a:noFill/>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232" name="Google Shape;232;p37"/>
          <p:cNvPicPr preferRelativeResize="0"/>
          <p:nvPr/>
        </p:nvPicPr>
        <p:blipFill rotWithShape="1">
          <a:blip r:embed="rId3">
            <a:alphaModFix/>
          </a:blip>
          <a:srcRect/>
          <a:stretch/>
        </p:blipFill>
        <p:spPr>
          <a:xfrm>
            <a:off x="3028950" y="973932"/>
            <a:ext cx="5389960" cy="2078831"/>
          </a:xfrm>
          <a:prstGeom prst="rect">
            <a:avLst/>
          </a:prstGeom>
          <a:noFill/>
          <a:ln>
            <a:noFill/>
          </a:ln>
        </p:spPr>
      </p:pic>
      <p:pic>
        <p:nvPicPr>
          <p:cNvPr id="233" name="Google Shape;233;p37"/>
          <p:cNvPicPr preferRelativeResize="0"/>
          <p:nvPr/>
        </p:nvPicPr>
        <p:blipFill rotWithShape="1">
          <a:blip r:embed="rId4">
            <a:alphaModFix/>
          </a:blip>
          <a:srcRect/>
          <a:stretch/>
        </p:blipFill>
        <p:spPr>
          <a:xfrm>
            <a:off x="3028950" y="3092054"/>
            <a:ext cx="5389960" cy="1073944"/>
          </a:xfrm>
          <a:prstGeom prst="rect">
            <a:avLst/>
          </a:prstGeom>
          <a:noFill/>
          <a:ln>
            <a:noFill/>
          </a:ln>
        </p:spPr>
      </p:pic>
      <p:sp>
        <p:nvSpPr>
          <p:cNvPr id="234" name="Google Shape;234;p37"/>
          <p:cNvSpPr>
            <a:spLocks noGrp="1"/>
          </p:cNvSpPr>
          <p:nvPr>
            <p:ph type="title"/>
          </p:nvPr>
        </p:nvSpPr>
        <p:spPr>
          <a:xfrm>
            <a:off x="152068" y="1144540"/>
            <a:ext cx="2740219" cy="2910626"/>
          </a:xfrm>
          <a:prstGeom prst="ellipse">
            <a:avLst/>
          </a:prstGeom>
          <a:solidFill>
            <a:srgbClr val="262626"/>
          </a:solidFill>
          <a:ln w="174625" cap="flat" cmpd="thinThick">
            <a:solidFill>
              <a:srgbClr val="262626"/>
            </a:solidFill>
            <a:prstDash val="solid"/>
            <a:round/>
            <a:headEnd type="none" w="sm" len="sm"/>
            <a:tailEnd type="none" w="sm" len="sm"/>
          </a:ln>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rgbClr val="3B1808"/>
              </a:buClr>
              <a:buSzPts val="3200"/>
              <a:buFont typeface="Calibri"/>
              <a:buNone/>
            </a:pPr>
            <a:r>
              <a:rPr lang="en" sz="1350" b="1" i="0" u="none" strike="noStrike" cap="none">
                <a:solidFill>
                  <a:schemeClr val="lt1"/>
                </a:solidFill>
                <a:latin typeface="Calibri"/>
                <a:ea typeface="Calibri"/>
                <a:cs typeface="Calibri"/>
                <a:sym typeface="Calibri"/>
              </a:rPr>
              <a:t>Provides South Jersey with its first special needs primary care facility with embedded behavioral health focused on care-coordination of integral services for the special needs population</a:t>
            </a:r>
            <a:r>
              <a:rPr lang="en" sz="900" b="0" i="0" u="none" strike="noStrike" cap="none">
                <a:solidFill>
                  <a:schemeClr val="lt1"/>
                </a:solidFill>
                <a:latin typeface="Calibri"/>
                <a:ea typeface="Calibri"/>
                <a:cs typeface="Calibri"/>
                <a:sym typeface="Calibri"/>
              </a:rPr>
              <a:t/>
            </a:r>
            <a:br>
              <a:rPr lang="en" sz="900" b="0" i="0" u="none" strike="noStrike" cap="none">
                <a:solidFill>
                  <a:schemeClr val="lt1"/>
                </a:solidFill>
                <a:latin typeface="Calibri"/>
                <a:ea typeface="Calibri"/>
                <a:cs typeface="Calibri"/>
                <a:sym typeface="Calibri"/>
              </a:rPr>
            </a:br>
            <a:endParaRPr sz="900" b="1" i="0" u="none" strike="noStrike" cap="none">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38"/>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
              <a:t>Our patients include</a:t>
            </a:r>
            <a:endParaRPr/>
          </a:p>
        </p:txBody>
      </p:sp>
      <p:grpSp>
        <p:nvGrpSpPr>
          <p:cNvPr id="240" name="Google Shape;240;p38"/>
          <p:cNvGrpSpPr/>
          <p:nvPr/>
        </p:nvGrpSpPr>
        <p:grpSpPr>
          <a:xfrm>
            <a:off x="628650" y="1370600"/>
            <a:ext cx="7886700" cy="2825542"/>
            <a:chOff x="0" y="1381"/>
            <a:chExt cx="7886700" cy="2825542"/>
          </a:xfrm>
        </p:grpSpPr>
        <p:cxnSp>
          <p:nvCxnSpPr>
            <p:cNvPr id="241" name="Google Shape;241;p38"/>
            <p:cNvCxnSpPr/>
            <p:nvPr/>
          </p:nvCxnSpPr>
          <p:spPr>
            <a:xfrm>
              <a:off x="0" y="1381"/>
              <a:ext cx="7886700" cy="0"/>
            </a:xfrm>
            <a:prstGeom prst="straightConnector1">
              <a:avLst/>
            </a:prstGeom>
            <a:solidFill>
              <a:schemeClr val="accent2"/>
            </a:solidFill>
            <a:ln w="12700" cap="flat" cmpd="sng">
              <a:solidFill>
                <a:schemeClr val="accent2"/>
              </a:solidFill>
              <a:prstDash val="solid"/>
              <a:miter lim="800000"/>
              <a:headEnd type="none" w="sm" len="sm"/>
              <a:tailEnd type="none" w="sm" len="sm"/>
            </a:ln>
          </p:spPr>
        </p:cxnSp>
        <p:sp>
          <p:nvSpPr>
            <p:cNvPr id="242" name="Google Shape;242;p38"/>
            <p:cNvSpPr/>
            <p:nvPr/>
          </p:nvSpPr>
          <p:spPr>
            <a:xfrm>
              <a:off x="0" y="1381"/>
              <a:ext cx="7886700" cy="47092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38"/>
            <p:cNvSpPr txBox="1"/>
            <p:nvPr/>
          </p:nvSpPr>
          <p:spPr>
            <a:xfrm>
              <a:off x="0" y="1381"/>
              <a:ext cx="7886700" cy="470923"/>
            </a:xfrm>
            <a:prstGeom prst="rect">
              <a:avLst/>
            </a:prstGeom>
            <a:noFill/>
            <a:ln>
              <a:noFill/>
            </a:ln>
          </p:spPr>
          <p:txBody>
            <a:bodyPr spcFirstLastPara="1" wrap="square" lIns="53325" tIns="53325" rIns="53325" bIns="53325" anchor="t" anchorCtr="0">
              <a:noAutofit/>
            </a:bodyPr>
            <a:lstStyle/>
            <a:p>
              <a:pPr marL="0" marR="0" lvl="0" indent="0" algn="l" rtl="0">
                <a:lnSpc>
                  <a:spcPct val="9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Patients with chronic conditions originating in childhood</a:t>
              </a:r>
              <a:endParaRPr sz="1400" b="0" i="0" u="none" strike="noStrike" cap="none">
                <a:solidFill>
                  <a:srgbClr val="000000"/>
                </a:solidFill>
                <a:latin typeface="Arial"/>
                <a:ea typeface="Arial"/>
                <a:cs typeface="Arial"/>
                <a:sym typeface="Arial"/>
              </a:endParaRPr>
            </a:p>
          </p:txBody>
        </p:sp>
        <p:cxnSp>
          <p:nvCxnSpPr>
            <p:cNvPr id="244" name="Google Shape;244;p38"/>
            <p:cNvCxnSpPr/>
            <p:nvPr/>
          </p:nvCxnSpPr>
          <p:spPr>
            <a:xfrm>
              <a:off x="0" y="472305"/>
              <a:ext cx="7886700" cy="0"/>
            </a:xfrm>
            <a:prstGeom prst="straightConnector1">
              <a:avLst/>
            </a:prstGeom>
            <a:solidFill>
              <a:schemeClr val="accent2"/>
            </a:solidFill>
            <a:ln w="12700" cap="flat" cmpd="sng">
              <a:solidFill>
                <a:schemeClr val="accent2"/>
              </a:solidFill>
              <a:prstDash val="solid"/>
              <a:miter lim="800000"/>
              <a:headEnd type="none" w="sm" len="sm"/>
              <a:tailEnd type="none" w="sm" len="sm"/>
            </a:ln>
          </p:spPr>
        </p:cxnSp>
        <p:sp>
          <p:nvSpPr>
            <p:cNvPr id="245" name="Google Shape;245;p38"/>
            <p:cNvSpPr/>
            <p:nvPr/>
          </p:nvSpPr>
          <p:spPr>
            <a:xfrm>
              <a:off x="0" y="472305"/>
              <a:ext cx="7886700" cy="47092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38"/>
            <p:cNvSpPr txBox="1"/>
            <p:nvPr/>
          </p:nvSpPr>
          <p:spPr>
            <a:xfrm>
              <a:off x="0" y="472305"/>
              <a:ext cx="7886700" cy="470923"/>
            </a:xfrm>
            <a:prstGeom prst="rect">
              <a:avLst/>
            </a:prstGeom>
            <a:noFill/>
            <a:ln>
              <a:noFill/>
            </a:ln>
          </p:spPr>
          <p:txBody>
            <a:bodyPr spcFirstLastPara="1" wrap="square" lIns="53325" tIns="53325" rIns="53325" bIns="53325" anchor="t" anchorCtr="0">
              <a:noAutofit/>
            </a:bodyPr>
            <a:lstStyle/>
            <a:p>
              <a:pPr marL="0" marR="0" lvl="0" indent="0" algn="l" rtl="0">
                <a:lnSpc>
                  <a:spcPct val="9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Patients diagnosed with Autism</a:t>
              </a:r>
              <a:endParaRPr sz="1400" b="0" i="0" u="none" strike="noStrike" cap="none">
                <a:solidFill>
                  <a:srgbClr val="000000"/>
                </a:solidFill>
                <a:latin typeface="Arial"/>
                <a:ea typeface="Arial"/>
                <a:cs typeface="Arial"/>
                <a:sym typeface="Arial"/>
              </a:endParaRPr>
            </a:p>
          </p:txBody>
        </p:sp>
        <p:cxnSp>
          <p:nvCxnSpPr>
            <p:cNvPr id="247" name="Google Shape;247;p38"/>
            <p:cNvCxnSpPr/>
            <p:nvPr/>
          </p:nvCxnSpPr>
          <p:spPr>
            <a:xfrm>
              <a:off x="0" y="943229"/>
              <a:ext cx="7886700" cy="0"/>
            </a:xfrm>
            <a:prstGeom prst="straightConnector1">
              <a:avLst/>
            </a:prstGeom>
            <a:solidFill>
              <a:schemeClr val="accent2"/>
            </a:solidFill>
            <a:ln w="12700" cap="flat" cmpd="sng">
              <a:solidFill>
                <a:schemeClr val="accent2"/>
              </a:solidFill>
              <a:prstDash val="solid"/>
              <a:miter lim="800000"/>
              <a:headEnd type="none" w="sm" len="sm"/>
              <a:tailEnd type="none" w="sm" len="sm"/>
            </a:ln>
          </p:spPr>
        </p:cxnSp>
        <p:sp>
          <p:nvSpPr>
            <p:cNvPr id="248" name="Google Shape;248;p38"/>
            <p:cNvSpPr/>
            <p:nvPr/>
          </p:nvSpPr>
          <p:spPr>
            <a:xfrm>
              <a:off x="0" y="943229"/>
              <a:ext cx="7886700" cy="47092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38"/>
            <p:cNvSpPr txBox="1"/>
            <p:nvPr/>
          </p:nvSpPr>
          <p:spPr>
            <a:xfrm>
              <a:off x="0" y="943229"/>
              <a:ext cx="7886700" cy="470923"/>
            </a:xfrm>
            <a:prstGeom prst="rect">
              <a:avLst/>
            </a:prstGeom>
            <a:noFill/>
            <a:ln>
              <a:noFill/>
            </a:ln>
          </p:spPr>
          <p:txBody>
            <a:bodyPr spcFirstLastPara="1" wrap="square" lIns="53325" tIns="53325" rIns="53325" bIns="53325" anchor="t" anchorCtr="0">
              <a:noAutofit/>
            </a:bodyPr>
            <a:lstStyle/>
            <a:p>
              <a:pPr marL="0" marR="0" lvl="0" indent="0" algn="l" rtl="0">
                <a:lnSpc>
                  <a:spcPct val="9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Patients that have an intellectual disability</a:t>
              </a:r>
              <a:endParaRPr sz="1400" b="0" i="0" u="none" strike="noStrike" cap="none">
                <a:solidFill>
                  <a:srgbClr val="000000"/>
                </a:solidFill>
                <a:latin typeface="Arial"/>
                <a:ea typeface="Arial"/>
                <a:cs typeface="Arial"/>
                <a:sym typeface="Arial"/>
              </a:endParaRPr>
            </a:p>
          </p:txBody>
        </p:sp>
        <p:cxnSp>
          <p:nvCxnSpPr>
            <p:cNvPr id="250" name="Google Shape;250;p38"/>
            <p:cNvCxnSpPr/>
            <p:nvPr/>
          </p:nvCxnSpPr>
          <p:spPr>
            <a:xfrm>
              <a:off x="0" y="1414153"/>
              <a:ext cx="7886700" cy="0"/>
            </a:xfrm>
            <a:prstGeom prst="straightConnector1">
              <a:avLst/>
            </a:prstGeom>
            <a:solidFill>
              <a:schemeClr val="accent2"/>
            </a:solidFill>
            <a:ln w="12700" cap="flat" cmpd="sng">
              <a:solidFill>
                <a:schemeClr val="accent2"/>
              </a:solidFill>
              <a:prstDash val="solid"/>
              <a:miter lim="800000"/>
              <a:headEnd type="none" w="sm" len="sm"/>
              <a:tailEnd type="none" w="sm" len="sm"/>
            </a:ln>
          </p:spPr>
        </p:cxnSp>
        <p:sp>
          <p:nvSpPr>
            <p:cNvPr id="251" name="Google Shape;251;p38"/>
            <p:cNvSpPr/>
            <p:nvPr/>
          </p:nvSpPr>
          <p:spPr>
            <a:xfrm>
              <a:off x="0" y="1414153"/>
              <a:ext cx="7886700" cy="47092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38"/>
            <p:cNvSpPr txBox="1"/>
            <p:nvPr/>
          </p:nvSpPr>
          <p:spPr>
            <a:xfrm>
              <a:off x="0" y="1414153"/>
              <a:ext cx="7886700" cy="470923"/>
            </a:xfrm>
            <a:prstGeom prst="rect">
              <a:avLst/>
            </a:prstGeom>
            <a:noFill/>
            <a:ln>
              <a:noFill/>
            </a:ln>
          </p:spPr>
          <p:txBody>
            <a:bodyPr spcFirstLastPara="1" wrap="square" lIns="53325" tIns="53325" rIns="53325" bIns="53325" anchor="t" anchorCtr="0">
              <a:noAutofit/>
            </a:bodyPr>
            <a:lstStyle/>
            <a:p>
              <a:pPr marL="0" marR="0" lvl="0" indent="0" algn="l" rtl="0">
                <a:lnSpc>
                  <a:spcPct val="9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Some may not use words to communicate</a:t>
              </a:r>
              <a:endParaRPr sz="1400" b="0" i="0" u="none" strike="noStrike" cap="none">
                <a:solidFill>
                  <a:srgbClr val="000000"/>
                </a:solidFill>
                <a:latin typeface="Arial"/>
                <a:ea typeface="Arial"/>
                <a:cs typeface="Arial"/>
                <a:sym typeface="Arial"/>
              </a:endParaRPr>
            </a:p>
          </p:txBody>
        </p:sp>
        <p:cxnSp>
          <p:nvCxnSpPr>
            <p:cNvPr id="253" name="Google Shape;253;p38"/>
            <p:cNvCxnSpPr/>
            <p:nvPr/>
          </p:nvCxnSpPr>
          <p:spPr>
            <a:xfrm>
              <a:off x="0" y="1885076"/>
              <a:ext cx="7886700" cy="0"/>
            </a:xfrm>
            <a:prstGeom prst="straightConnector1">
              <a:avLst/>
            </a:prstGeom>
            <a:solidFill>
              <a:schemeClr val="accent2"/>
            </a:solidFill>
            <a:ln w="12700" cap="flat" cmpd="sng">
              <a:solidFill>
                <a:schemeClr val="accent2"/>
              </a:solidFill>
              <a:prstDash val="solid"/>
              <a:miter lim="800000"/>
              <a:headEnd type="none" w="sm" len="sm"/>
              <a:tailEnd type="none" w="sm" len="sm"/>
            </a:ln>
          </p:spPr>
        </p:cxnSp>
        <p:sp>
          <p:nvSpPr>
            <p:cNvPr id="254" name="Google Shape;254;p38"/>
            <p:cNvSpPr/>
            <p:nvPr/>
          </p:nvSpPr>
          <p:spPr>
            <a:xfrm>
              <a:off x="0" y="1885076"/>
              <a:ext cx="7886700" cy="47092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38"/>
            <p:cNvSpPr txBox="1"/>
            <p:nvPr/>
          </p:nvSpPr>
          <p:spPr>
            <a:xfrm>
              <a:off x="0" y="1885076"/>
              <a:ext cx="7886700" cy="470923"/>
            </a:xfrm>
            <a:prstGeom prst="rect">
              <a:avLst/>
            </a:prstGeom>
            <a:noFill/>
            <a:ln>
              <a:noFill/>
            </a:ln>
          </p:spPr>
          <p:txBody>
            <a:bodyPr spcFirstLastPara="1" wrap="square" lIns="53325" tIns="53325" rIns="53325" bIns="53325" anchor="t" anchorCtr="0">
              <a:noAutofit/>
            </a:bodyPr>
            <a:lstStyle/>
            <a:p>
              <a:pPr marL="0" marR="0" lvl="0" indent="0" algn="l" rtl="0">
                <a:lnSpc>
                  <a:spcPct val="9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Some may have challenging behaviors</a:t>
              </a:r>
              <a:endParaRPr sz="1400" b="0" i="0" u="none" strike="noStrike" cap="none">
                <a:solidFill>
                  <a:srgbClr val="000000"/>
                </a:solidFill>
                <a:latin typeface="Arial"/>
                <a:ea typeface="Arial"/>
                <a:cs typeface="Arial"/>
                <a:sym typeface="Arial"/>
              </a:endParaRPr>
            </a:p>
          </p:txBody>
        </p:sp>
        <p:cxnSp>
          <p:nvCxnSpPr>
            <p:cNvPr id="256" name="Google Shape;256;p38"/>
            <p:cNvCxnSpPr/>
            <p:nvPr/>
          </p:nvCxnSpPr>
          <p:spPr>
            <a:xfrm>
              <a:off x="0" y="2356000"/>
              <a:ext cx="7886700" cy="0"/>
            </a:xfrm>
            <a:prstGeom prst="straightConnector1">
              <a:avLst/>
            </a:prstGeom>
            <a:solidFill>
              <a:schemeClr val="accent2"/>
            </a:solidFill>
            <a:ln w="12700" cap="flat" cmpd="sng">
              <a:solidFill>
                <a:schemeClr val="accent2"/>
              </a:solidFill>
              <a:prstDash val="solid"/>
              <a:miter lim="800000"/>
              <a:headEnd type="none" w="sm" len="sm"/>
              <a:tailEnd type="none" w="sm" len="sm"/>
            </a:ln>
          </p:spPr>
        </p:cxnSp>
        <p:sp>
          <p:nvSpPr>
            <p:cNvPr id="257" name="Google Shape;257;p38"/>
            <p:cNvSpPr/>
            <p:nvPr/>
          </p:nvSpPr>
          <p:spPr>
            <a:xfrm>
              <a:off x="0" y="2356000"/>
              <a:ext cx="7886700" cy="47092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8"/>
            <p:cNvSpPr txBox="1"/>
            <p:nvPr/>
          </p:nvSpPr>
          <p:spPr>
            <a:xfrm>
              <a:off x="0" y="2356000"/>
              <a:ext cx="7886700" cy="470923"/>
            </a:xfrm>
            <a:prstGeom prst="rect">
              <a:avLst/>
            </a:prstGeom>
            <a:noFill/>
            <a:ln>
              <a:noFill/>
            </a:ln>
          </p:spPr>
          <p:txBody>
            <a:bodyPr spcFirstLastPara="1" wrap="square" lIns="53325" tIns="53325" rIns="53325" bIns="53325" anchor="t" anchorCtr="0">
              <a:noAutofit/>
            </a:bodyPr>
            <a:lstStyle/>
            <a:p>
              <a:pPr marL="0" marR="0" lvl="0" indent="0" algn="l" rtl="0">
                <a:lnSpc>
                  <a:spcPct val="9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Some may have sensory challenges, fears, or trauma that make it hard to access routine medical procedures</a:t>
              </a:r>
              <a:endParaRPr sz="1400" b="0" i="0" u="none" strike="noStrike" cap="none">
                <a:solidFill>
                  <a:srgbClr val="000000"/>
                </a:solidFill>
                <a:latin typeface="Arial"/>
                <a:ea typeface="Arial"/>
                <a:cs typeface="Arial"/>
                <a:sym typeface="Arial"/>
              </a:endParaRPr>
            </a:p>
          </p:txBody>
        </p:sp>
      </p:gr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39"/>
          <p:cNvSpPr/>
          <p:nvPr/>
        </p:nvSpPr>
        <p:spPr>
          <a:xfrm>
            <a:off x="1485900" y="206010"/>
            <a:ext cx="6172200" cy="857250"/>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67500" tIns="35100" rIns="67500" bIns="35100" anchor="ctr" anchorCtr="0">
            <a:noAutofit/>
          </a:bodyPr>
          <a:lstStyle/>
          <a:p>
            <a:pPr marL="0" marR="0" lvl="0" indent="0" algn="ctr" rtl="0">
              <a:lnSpc>
                <a:spcPct val="100000"/>
              </a:lnSpc>
              <a:spcBef>
                <a:spcPts val="0"/>
              </a:spcBef>
              <a:spcAft>
                <a:spcPts val="0"/>
              </a:spcAft>
              <a:buNone/>
            </a:pPr>
            <a:r>
              <a:rPr lang="en" sz="3300" b="1" i="0" u="none" strike="noStrike" cap="none">
                <a:solidFill>
                  <a:srgbClr val="000000"/>
                </a:solidFill>
                <a:latin typeface="Calibri"/>
                <a:ea typeface="Calibri"/>
                <a:cs typeface="Calibri"/>
                <a:sym typeface="Calibri"/>
              </a:rPr>
              <a:t>The Good News…</a:t>
            </a:r>
            <a:endParaRPr/>
          </a:p>
        </p:txBody>
      </p:sp>
      <p:sp>
        <p:nvSpPr>
          <p:cNvPr id="265" name="Google Shape;265;p39"/>
          <p:cNvSpPr/>
          <p:nvPr/>
        </p:nvSpPr>
        <p:spPr>
          <a:xfrm>
            <a:off x="1485900" y="1200150"/>
            <a:ext cx="6172200" cy="3394440"/>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67500" tIns="35100" rIns="67500" bIns="35100" anchor="t" anchorCtr="0">
            <a:noAutofit/>
          </a:bodyPr>
          <a:lstStyle/>
          <a:p>
            <a:pPr marL="257040" marR="0" lvl="0" indent="-255960" algn="ctr" rtl="0">
              <a:lnSpc>
                <a:spcPct val="100000"/>
              </a:lnSpc>
              <a:spcBef>
                <a:spcPts val="0"/>
              </a:spcBef>
              <a:spcAft>
                <a:spcPts val="0"/>
              </a:spcAft>
              <a:buNone/>
            </a:pPr>
            <a:endParaRPr sz="3000" b="0" i="0" u="none" strike="noStrike" cap="none">
              <a:solidFill>
                <a:srgbClr val="000000"/>
              </a:solidFill>
              <a:latin typeface="Arial"/>
              <a:ea typeface="Arial"/>
              <a:cs typeface="Arial"/>
              <a:sym typeface="Arial"/>
            </a:endParaRPr>
          </a:p>
          <a:p>
            <a:pPr marL="257040" marR="0" lvl="0" indent="-255960" algn="ctr" rtl="0">
              <a:lnSpc>
                <a:spcPct val="100000"/>
              </a:lnSpc>
              <a:spcBef>
                <a:spcPts val="899"/>
              </a:spcBef>
              <a:spcAft>
                <a:spcPts val="0"/>
              </a:spcAft>
              <a:buNone/>
            </a:pPr>
            <a:r>
              <a:rPr lang="en" sz="3300" b="0" i="0" u="none" strike="noStrike" cap="none">
                <a:solidFill>
                  <a:srgbClr val="000000"/>
                </a:solidFill>
                <a:latin typeface="Calibri"/>
                <a:ea typeface="Calibri"/>
                <a:cs typeface="Calibri"/>
                <a:sym typeface="Calibri"/>
              </a:rPr>
              <a:t>Children with chronic health conditions are surviving into adulthood</a:t>
            </a:r>
            <a:endParaRPr/>
          </a:p>
        </p:txBody>
      </p:sp>
      <p:pic>
        <p:nvPicPr>
          <p:cNvPr id="266" name="Google Shape;266;p39"/>
          <p:cNvPicPr preferRelativeResize="0"/>
          <p:nvPr/>
        </p:nvPicPr>
        <p:blipFill rotWithShape="1">
          <a:blip r:embed="rId3">
            <a:alphaModFix/>
          </a:blip>
          <a:srcRect/>
          <a:stretch/>
        </p:blipFill>
        <p:spPr>
          <a:xfrm>
            <a:off x="1359673" y="371789"/>
            <a:ext cx="1263197" cy="1263197"/>
          </a:xfrm>
          <a:prstGeom prst="rect">
            <a:avLst/>
          </a:prstGeom>
          <a:noFill/>
          <a:ln>
            <a:noFill/>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Shape 270"/>
        <p:cNvGrpSpPr/>
        <p:nvPr/>
      </p:nvGrpSpPr>
      <p:grpSpPr>
        <a:xfrm>
          <a:off x="0" y="0"/>
          <a:ext cx="0" cy="0"/>
          <a:chOff x="0" y="0"/>
          <a:chExt cx="0" cy="0"/>
        </a:xfrm>
      </p:grpSpPr>
      <p:sp>
        <p:nvSpPr>
          <p:cNvPr id="271" name="Google Shape;271;p40"/>
          <p:cNvSpPr txBox="1"/>
          <p:nvPr/>
        </p:nvSpPr>
        <p:spPr>
          <a:xfrm>
            <a:off x="645593" y="659813"/>
            <a:ext cx="2178844" cy="1208825"/>
          </a:xfrm>
          <a:prstGeom prst="rect">
            <a:avLst/>
          </a:prstGeom>
          <a:noFill/>
          <a:ln>
            <a:noFill/>
          </a:ln>
        </p:spPr>
        <p:txBody>
          <a:bodyPr spcFirstLastPara="1" wrap="square" lIns="0" tIns="79525" rIns="0" bIns="0" anchor="t" anchorCtr="0">
            <a:spAutoFit/>
          </a:bodyPr>
          <a:lstStyle/>
          <a:p>
            <a:pPr marL="9525" marR="3810" lvl="0" indent="0" algn="l" rtl="0">
              <a:lnSpc>
                <a:spcPct val="107975"/>
              </a:lnSpc>
              <a:spcBef>
                <a:spcPts val="0"/>
              </a:spcBef>
              <a:spcAft>
                <a:spcPts val="0"/>
              </a:spcAft>
              <a:buNone/>
            </a:pPr>
            <a:r>
              <a:rPr lang="en" sz="4050" b="0" i="0" u="none" strike="noStrike" cap="none">
                <a:solidFill>
                  <a:schemeClr val="dk1"/>
                </a:solidFill>
                <a:latin typeface="Calibri"/>
                <a:ea typeface="Calibri"/>
                <a:cs typeface="Calibri"/>
                <a:sym typeface="Calibri"/>
              </a:rPr>
              <a:t>The Bad News</a:t>
            </a:r>
            <a:endParaRPr sz="4050" b="0" i="0" u="none" strike="noStrike" cap="none">
              <a:solidFill>
                <a:schemeClr val="dk1"/>
              </a:solidFill>
              <a:latin typeface="Calibri"/>
              <a:ea typeface="Calibri"/>
              <a:cs typeface="Calibri"/>
              <a:sym typeface="Calibri"/>
            </a:endParaRPr>
          </a:p>
        </p:txBody>
      </p:sp>
      <p:grpSp>
        <p:nvGrpSpPr>
          <p:cNvPr id="272" name="Google Shape;272;p40"/>
          <p:cNvGrpSpPr/>
          <p:nvPr/>
        </p:nvGrpSpPr>
        <p:grpSpPr>
          <a:xfrm>
            <a:off x="3570584" y="770459"/>
            <a:ext cx="38404" cy="3361868"/>
            <a:chOff x="4760778" y="1027277"/>
            <a:chExt cx="51205" cy="4482490"/>
          </a:xfrm>
        </p:grpSpPr>
        <p:sp>
          <p:nvSpPr>
            <p:cNvPr id="273" name="Google Shape;273;p40"/>
            <p:cNvSpPr/>
            <p:nvPr/>
          </p:nvSpPr>
          <p:spPr>
            <a:xfrm>
              <a:off x="4760778" y="1027937"/>
              <a:ext cx="46990" cy="4481830"/>
            </a:xfrm>
            <a:custGeom>
              <a:avLst/>
              <a:gdLst/>
              <a:ahLst/>
              <a:cxnLst/>
              <a:rect l="l" t="t" r="r" b="b"/>
              <a:pathLst>
                <a:path w="46989" h="4481830" extrusionOk="0">
                  <a:moveTo>
                    <a:pt x="21611" y="2201392"/>
                  </a:moveTo>
                  <a:lnTo>
                    <a:pt x="22769" y="2239004"/>
                  </a:lnTo>
                  <a:lnTo>
                    <a:pt x="23746" y="2286113"/>
                  </a:lnTo>
                  <a:lnTo>
                    <a:pt x="24229" y="2334034"/>
                  </a:lnTo>
                  <a:lnTo>
                    <a:pt x="24181" y="2382970"/>
                  </a:lnTo>
                  <a:lnTo>
                    <a:pt x="23565" y="2433122"/>
                  </a:lnTo>
                  <a:lnTo>
                    <a:pt x="22344" y="2484692"/>
                  </a:lnTo>
                  <a:lnTo>
                    <a:pt x="20454" y="2538453"/>
                  </a:lnTo>
                  <a:lnTo>
                    <a:pt x="17936" y="2592895"/>
                  </a:lnTo>
                  <a:lnTo>
                    <a:pt x="14675" y="2649931"/>
                  </a:lnTo>
                  <a:lnTo>
                    <a:pt x="11884" y="2703699"/>
                  </a:lnTo>
                  <a:lnTo>
                    <a:pt x="10115" y="2757560"/>
                  </a:lnTo>
                  <a:lnTo>
                    <a:pt x="9215" y="2811282"/>
                  </a:lnTo>
                  <a:lnTo>
                    <a:pt x="9034" y="2864634"/>
                  </a:lnTo>
                  <a:lnTo>
                    <a:pt x="9419" y="2917385"/>
                  </a:lnTo>
                  <a:lnTo>
                    <a:pt x="10219" y="2969304"/>
                  </a:lnTo>
                  <a:lnTo>
                    <a:pt x="11306" y="3021177"/>
                  </a:lnTo>
                  <a:lnTo>
                    <a:pt x="13664" y="3121477"/>
                  </a:lnTo>
                  <a:lnTo>
                    <a:pt x="14529" y="3164032"/>
                  </a:lnTo>
                  <a:lnTo>
                    <a:pt x="15124" y="3208321"/>
                  </a:lnTo>
                  <a:lnTo>
                    <a:pt x="15224" y="3250391"/>
                  </a:lnTo>
                  <a:lnTo>
                    <a:pt x="14675" y="3290011"/>
                  </a:lnTo>
                  <a:lnTo>
                    <a:pt x="14270" y="3329004"/>
                  </a:lnTo>
                  <a:lnTo>
                    <a:pt x="14752" y="3369404"/>
                  </a:lnTo>
                  <a:lnTo>
                    <a:pt x="15897" y="3411293"/>
                  </a:lnTo>
                  <a:lnTo>
                    <a:pt x="17483" y="3454753"/>
                  </a:lnTo>
                  <a:lnTo>
                    <a:pt x="19285" y="3499866"/>
                  </a:lnTo>
                  <a:lnTo>
                    <a:pt x="21080" y="3546713"/>
                  </a:lnTo>
                  <a:lnTo>
                    <a:pt x="22644" y="3595376"/>
                  </a:lnTo>
                  <a:lnTo>
                    <a:pt x="23755" y="3645939"/>
                  </a:lnTo>
                  <a:lnTo>
                    <a:pt x="24188" y="3698481"/>
                  </a:lnTo>
                  <a:lnTo>
                    <a:pt x="23720" y="3753085"/>
                  </a:lnTo>
                  <a:lnTo>
                    <a:pt x="22127" y="3809834"/>
                  </a:lnTo>
                  <a:lnTo>
                    <a:pt x="19187" y="3868808"/>
                  </a:lnTo>
                  <a:lnTo>
                    <a:pt x="14675" y="3930091"/>
                  </a:lnTo>
                  <a:lnTo>
                    <a:pt x="9995" y="3999392"/>
                  </a:lnTo>
                  <a:lnTo>
                    <a:pt x="8214" y="4060597"/>
                  </a:lnTo>
                  <a:lnTo>
                    <a:pt x="8680" y="4115121"/>
                  </a:lnTo>
                  <a:lnTo>
                    <a:pt x="10736" y="4164379"/>
                  </a:lnTo>
                  <a:lnTo>
                    <a:pt x="13728" y="4209785"/>
                  </a:lnTo>
                  <a:lnTo>
                    <a:pt x="17002" y="4252754"/>
                  </a:lnTo>
                  <a:lnTo>
                    <a:pt x="19902" y="4294701"/>
                  </a:lnTo>
                  <a:lnTo>
                    <a:pt x="21774" y="4337040"/>
                  </a:lnTo>
                  <a:lnTo>
                    <a:pt x="21963" y="4381186"/>
                  </a:lnTo>
                  <a:lnTo>
                    <a:pt x="19815" y="4428555"/>
                  </a:lnTo>
                  <a:lnTo>
                    <a:pt x="14675" y="4480560"/>
                  </a:lnTo>
                  <a:lnTo>
                    <a:pt x="18917" y="4481385"/>
                  </a:lnTo>
                  <a:lnTo>
                    <a:pt x="27540" y="4479671"/>
                  </a:lnTo>
                  <a:lnTo>
                    <a:pt x="32892" y="4479671"/>
                  </a:lnTo>
                  <a:lnTo>
                    <a:pt x="29792" y="4441241"/>
                  </a:lnTo>
                  <a:lnTo>
                    <a:pt x="27513" y="4399566"/>
                  </a:lnTo>
                  <a:lnTo>
                    <a:pt x="26027" y="4355632"/>
                  </a:lnTo>
                  <a:lnTo>
                    <a:pt x="25232" y="4309535"/>
                  </a:lnTo>
                  <a:lnTo>
                    <a:pt x="25075" y="4252754"/>
                  </a:lnTo>
                  <a:lnTo>
                    <a:pt x="25327" y="4209785"/>
                  </a:lnTo>
                  <a:lnTo>
                    <a:pt x="25977" y="4159234"/>
                  </a:lnTo>
                  <a:lnTo>
                    <a:pt x="26930" y="4105452"/>
                  </a:lnTo>
                  <a:lnTo>
                    <a:pt x="28068" y="4049990"/>
                  </a:lnTo>
                  <a:lnTo>
                    <a:pt x="29288" y="3992945"/>
                  </a:lnTo>
                  <a:lnTo>
                    <a:pt x="30566" y="3930091"/>
                  </a:lnTo>
                  <a:lnTo>
                    <a:pt x="31569" y="3874493"/>
                  </a:lnTo>
                  <a:lnTo>
                    <a:pt x="32428" y="3813279"/>
                  </a:lnTo>
                  <a:lnTo>
                    <a:pt x="32963" y="3750868"/>
                  </a:lnTo>
                  <a:lnTo>
                    <a:pt x="33582" y="3689329"/>
                  </a:lnTo>
                  <a:lnTo>
                    <a:pt x="34666" y="3630461"/>
                  </a:lnTo>
                  <a:lnTo>
                    <a:pt x="36074" y="3573959"/>
                  </a:lnTo>
                  <a:lnTo>
                    <a:pt x="37667" y="3519517"/>
                  </a:lnTo>
                  <a:lnTo>
                    <a:pt x="39305" y="3466830"/>
                  </a:lnTo>
                  <a:lnTo>
                    <a:pt x="40848" y="3415591"/>
                  </a:lnTo>
                  <a:lnTo>
                    <a:pt x="42155" y="3365496"/>
                  </a:lnTo>
                  <a:lnTo>
                    <a:pt x="43087" y="3316239"/>
                  </a:lnTo>
                  <a:lnTo>
                    <a:pt x="43504" y="3267514"/>
                  </a:lnTo>
                  <a:lnTo>
                    <a:pt x="43266" y="3219016"/>
                  </a:lnTo>
                  <a:lnTo>
                    <a:pt x="42233" y="3170438"/>
                  </a:lnTo>
                  <a:lnTo>
                    <a:pt x="40264" y="3121477"/>
                  </a:lnTo>
                  <a:lnTo>
                    <a:pt x="37221" y="3071825"/>
                  </a:lnTo>
                  <a:lnTo>
                    <a:pt x="32879" y="3020159"/>
                  </a:lnTo>
                  <a:lnTo>
                    <a:pt x="28236" y="2963904"/>
                  </a:lnTo>
                  <a:lnTo>
                    <a:pt x="25326" y="2911056"/>
                  </a:lnTo>
                  <a:lnTo>
                    <a:pt x="23946" y="2861723"/>
                  </a:lnTo>
                  <a:lnTo>
                    <a:pt x="23875" y="2811282"/>
                  </a:lnTo>
                  <a:lnTo>
                    <a:pt x="24625" y="2769967"/>
                  </a:lnTo>
                  <a:lnTo>
                    <a:pt x="26110" y="2725726"/>
                  </a:lnTo>
                  <a:lnTo>
                    <a:pt x="27976" y="2681363"/>
                  </a:lnTo>
                  <a:lnTo>
                    <a:pt x="29935" y="2635969"/>
                  </a:lnTo>
                  <a:lnTo>
                    <a:pt x="31701" y="2588636"/>
                  </a:lnTo>
                  <a:lnTo>
                    <a:pt x="32991" y="2537882"/>
                  </a:lnTo>
                  <a:lnTo>
                    <a:pt x="33502" y="2484512"/>
                  </a:lnTo>
                  <a:lnTo>
                    <a:pt x="32963" y="2425903"/>
                  </a:lnTo>
                  <a:lnTo>
                    <a:pt x="31291" y="2367621"/>
                  </a:lnTo>
                  <a:lnTo>
                    <a:pt x="28821" y="2314542"/>
                  </a:lnTo>
                  <a:lnTo>
                    <a:pt x="25882" y="2265577"/>
                  </a:lnTo>
                  <a:lnTo>
                    <a:pt x="22806" y="2219641"/>
                  </a:lnTo>
                  <a:lnTo>
                    <a:pt x="21611" y="2201392"/>
                  </a:lnTo>
                  <a:close/>
                </a:path>
                <a:path w="46989" h="4481830" extrusionOk="0">
                  <a:moveTo>
                    <a:pt x="32892" y="4479671"/>
                  </a:moveTo>
                  <a:lnTo>
                    <a:pt x="27540" y="4479671"/>
                  </a:lnTo>
                  <a:lnTo>
                    <a:pt x="32963" y="4480560"/>
                  </a:lnTo>
                  <a:lnTo>
                    <a:pt x="32892" y="4479671"/>
                  </a:lnTo>
                  <a:close/>
                </a:path>
                <a:path w="46989" h="4481830" extrusionOk="0">
                  <a:moveTo>
                    <a:pt x="15985" y="2077971"/>
                  </a:moveTo>
                  <a:lnTo>
                    <a:pt x="16064" y="2089120"/>
                  </a:lnTo>
                  <a:lnTo>
                    <a:pt x="17566" y="2132499"/>
                  </a:lnTo>
                  <a:lnTo>
                    <a:pt x="19924" y="2175644"/>
                  </a:lnTo>
                  <a:lnTo>
                    <a:pt x="21611" y="2201392"/>
                  </a:lnTo>
                  <a:lnTo>
                    <a:pt x="21337" y="2192506"/>
                  </a:lnTo>
                  <a:lnTo>
                    <a:pt x="19485" y="2146416"/>
                  </a:lnTo>
                  <a:lnTo>
                    <a:pt x="17252" y="2100534"/>
                  </a:lnTo>
                  <a:lnTo>
                    <a:pt x="15985" y="2077971"/>
                  </a:lnTo>
                  <a:close/>
                </a:path>
                <a:path w="46989" h="4481830" extrusionOk="0">
                  <a:moveTo>
                    <a:pt x="14675" y="0"/>
                  </a:moveTo>
                  <a:lnTo>
                    <a:pt x="16170" y="43675"/>
                  </a:lnTo>
                  <a:lnTo>
                    <a:pt x="16869" y="89647"/>
                  </a:lnTo>
                  <a:lnTo>
                    <a:pt x="16927" y="137551"/>
                  </a:lnTo>
                  <a:lnTo>
                    <a:pt x="16504" y="187020"/>
                  </a:lnTo>
                  <a:lnTo>
                    <a:pt x="15756" y="237689"/>
                  </a:lnTo>
                  <a:lnTo>
                    <a:pt x="13904" y="342147"/>
                  </a:lnTo>
                  <a:lnTo>
                    <a:pt x="13143" y="393242"/>
                  </a:lnTo>
                  <a:lnTo>
                    <a:pt x="12673" y="445057"/>
                  </a:lnTo>
                  <a:lnTo>
                    <a:pt x="12667" y="496244"/>
                  </a:lnTo>
                  <a:lnTo>
                    <a:pt x="13282" y="546438"/>
                  </a:lnTo>
                  <a:lnTo>
                    <a:pt x="14675" y="595274"/>
                  </a:lnTo>
                  <a:lnTo>
                    <a:pt x="16412" y="637981"/>
                  </a:lnTo>
                  <a:lnTo>
                    <a:pt x="20483" y="731558"/>
                  </a:lnTo>
                  <a:lnTo>
                    <a:pt x="22564" y="781734"/>
                  </a:lnTo>
                  <a:lnTo>
                    <a:pt x="24505" y="833705"/>
                  </a:lnTo>
                  <a:lnTo>
                    <a:pt x="26179" y="887125"/>
                  </a:lnTo>
                  <a:lnTo>
                    <a:pt x="27458" y="941646"/>
                  </a:lnTo>
                  <a:lnTo>
                    <a:pt x="28215" y="996921"/>
                  </a:lnTo>
                  <a:lnTo>
                    <a:pt x="28324" y="1052603"/>
                  </a:lnTo>
                  <a:lnTo>
                    <a:pt x="27656" y="1108344"/>
                  </a:lnTo>
                  <a:lnTo>
                    <a:pt x="26084" y="1163798"/>
                  </a:lnTo>
                  <a:lnTo>
                    <a:pt x="23482" y="1218618"/>
                  </a:lnTo>
                  <a:lnTo>
                    <a:pt x="19721" y="1272456"/>
                  </a:lnTo>
                  <a:lnTo>
                    <a:pt x="14675" y="1324965"/>
                  </a:lnTo>
                  <a:lnTo>
                    <a:pt x="9578" y="1377593"/>
                  </a:lnTo>
                  <a:lnTo>
                    <a:pt x="5679" y="1431751"/>
                  </a:lnTo>
                  <a:lnTo>
                    <a:pt x="2876" y="1487038"/>
                  </a:lnTo>
                  <a:lnTo>
                    <a:pt x="1064" y="1543050"/>
                  </a:lnTo>
                  <a:lnTo>
                    <a:pt x="139" y="1599386"/>
                  </a:lnTo>
                  <a:lnTo>
                    <a:pt x="0" y="1655645"/>
                  </a:lnTo>
                  <a:lnTo>
                    <a:pt x="540" y="1711423"/>
                  </a:lnTo>
                  <a:lnTo>
                    <a:pt x="1658" y="1766319"/>
                  </a:lnTo>
                  <a:lnTo>
                    <a:pt x="3249" y="1819931"/>
                  </a:lnTo>
                  <a:lnTo>
                    <a:pt x="5209" y="1871857"/>
                  </a:lnTo>
                  <a:lnTo>
                    <a:pt x="7436" y="1921694"/>
                  </a:lnTo>
                  <a:lnTo>
                    <a:pt x="9825" y="1969041"/>
                  </a:lnTo>
                  <a:lnTo>
                    <a:pt x="12272" y="2013496"/>
                  </a:lnTo>
                  <a:lnTo>
                    <a:pt x="14675" y="2054656"/>
                  </a:lnTo>
                  <a:lnTo>
                    <a:pt x="15985" y="2077971"/>
                  </a:lnTo>
                  <a:lnTo>
                    <a:pt x="16949" y="1997304"/>
                  </a:lnTo>
                  <a:lnTo>
                    <a:pt x="19998" y="1946694"/>
                  </a:lnTo>
                  <a:lnTo>
                    <a:pt x="25226" y="1891498"/>
                  </a:lnTo>
                  <a:lnTo>
                    <a:pt x="32963" y="1830628"/>
                  </a:lnTo>
                  <a:lnTo>
                    <a:pt x="39531" y="1774230"/>
                  </a:lnTo>
                  <a:lnTo>
                    <a:pt x="43838" y="1715383"/>
                  </a:lnTo>
                  <a:lnTo>
                    <a:pt x="46197" y="1654865"/>
                  </a:lnTo>
                  <a:lnTo>
                    <a:pt x="46920" y="1593452"/>
                  </a:lnTo>
                  <a:lnTo>
                    <a:pt x="46321" y="1531921"/>
                  </a:lnTo>
                  <a:lnTo>
                    <a:pt x="44710" y="1471048"/>
                  </a:lnTo>
                  <a:lnTo>
                    <a:pt x="42402" y="1411609"/>
                  </a:lnTo>
                  <a:lnTo>
                    <a:pt x="39709" y="1354382"/>
                  </a:lnTo>
                  <a:lnTo>
                    <a:pt x="36943" y="1300142"/>
                  </a:lnTo>
                  <a:lnTo>
                    <a:pt x="34417" y="1249667"/>
                  </a:lnTo>
                  <a:lnTo>
                    <a:pt x="32444" y="1203732"/>
                  </a:lnTo>
                  <a:lnTo>
                    <a:pt x="31354" y="1163798"/>
                  </a:lnTo>
                  <a:lnTo>
                    <a:pt x="31404" y="1128591"/>
                  </a:lnTo>
                  <a:lnTo>
                    <a:pt x="32963" y="1100937"/>
                  </a:lnTo>
                  <a:lnTo>
                    <a:pt x="36132" y="1066968"/>
                  </a:lnTo>
                  <a:lnTo>
                    <a:pt x="38836" y="1031580"/>
                  </a:lnTo>
                  <a:lnTo>
                    <a:pt x="40985" y="993923"/>
                  </a:lnTo>
                  <a:lnTo>
                    <a:pt x="42489" y="953144"/>
                  </a:lnTo>
                  <a:lnTo>
                    <a:pt x="43260" y="908394"/>
                  </a:lnTo>
                  <a:lnTo>
                    <a:pt x="43206" y="858820"/>
                  </a:lnTo>
                  <a:lnTo>
                    <a:pt x="42240" y="803573"/>
                  </a:lnTo>
                  <a:lnTo>
                    <a:pt x="40270" y="741800"/>
                  </a:lnTo>
                  <a:lnTo>
                    <a:pt x="37208" y="672651"/>
                  </a:lnTo>
                  <a:lnTo>
                    <a:pt x="32963" y="595274"/>
                  </a:lnTo>
                  <a:lnTo>
                    <a:pt x="29552" y="531752"/>
                  </a:lnTo>
                  <a:lnTo>
                    <a:pt x="27316" y="476358"/>
                  </a:lnTo>
                  <a:lnTo>
                    <a:pt x="26089" y="427412"/>
                  </a:lnTo>
                  <a:lnTo>
                    <a:pt x="25704" y="383235"/>
                  </a:lnTo>
                  <a:lnTo>
                    <a:pt x="26015" y="341166"/>
                  </a:lnTo>
                  <a:lnTo>
                    <a:pt x="26796" y="302471"/>
                  </a:lnTo>
                  <a:lnTo>
                    <a:pt x="27939" y="262525"/>
                  </a:lnTo>
                  <a:lnTo>
                    <a:pt x="29258" y="220632"/>
                  </a:lnTo>
                  <a:lnTo>
                    <a:pt x="30586" y="175112"/>
                  </a:lnTo>
                  <a:lnTo>
                    <a:pt x="31758" y="124286"/>
                  </a:lnTo>
                  <a:lnTo>
                    <a:pt x="32605" y="66475"/>
                  </a:lnTo>
                  <a:lnTo>
                    <a:pt x="32960" y="673"/>
                  </a:lnTo>
                  <a:lnTo>
                    <a:pt x="19298" y="673"/>
                  </a:lnTo>
                  <a:lnTo>
                    <a:pt x="14675" y="0"/>
                  </a:lnTo>
                  <a:close/>
                </a:path>
                <a:path w="46989" h="4481830" extrusionOk="0">
                  <a:moveTo>
                    <a:pt x="32963" y="0"/>
                  </a:moveTo>
                  <a:lnTo>
                    <a:pt x="27286" y="584"/>
                  </a:lnTo>
                  <a:lnTo>
                    <a:pt x="19298" y="673"/>
                  </a:lnTo>
                  <a:lnTo>
                    <a:pt x="32960" y="673"/>
                  </a:lnTo>
                  <a:lnTo>
                    <a:pt x="32963" y="0"/>
                  </a:lnTo>
                  <a:close/>
                </a:path>
              </a:pathLst>
            </a:custGeom>
            <a:solidFill>
              <a:srgbClr val="EC7C3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013" b="0" i="0" u="none" strike="noStrike" cap="none">
                <a:solidFill>
                  <a:schemeClr val="dk1"/>
                </a:solidFill>
                <a:latin typeface="Calibri"/>
                <a:ea typeface="Calibri"/>
                <a:cs typeface="Calibri"/>
                <a:sym typeface="Calibri"/>
              </a:endParaRPr>
            </a:p>
          </p:txBody>
        </p:sp>
        <p:sp>
          <p:nvSpPr>
            <p:cNvPr id="274" name="Google Shape;274;p40"/>
            <p:cNvSpPr/>
            <p:nvPr/>
          </p:nvSpPr>
          <p:spPr>
            <a:xfrm>
              <a:off x="4762453" y="1027277"/>
              <a:ext cx="49530" cy="4481830"/>
            </a:xfrm>
            <a:custGeom>
              <a:avLst/>
              <a:gdLst/>
              <a:ahLst/>
              <a:cxnLst/>
              <a:rect l="l" t="t" r="r" b="b"/>
              <a:pathLst>
                <a:path w="49529" h="4481830" extrusionOk="0">
                  <a:moveTo>
                    <a:pt x="31288" y="660"/>
                  </a:moveTo>
                  <a:lnTo>
                    <a:pt x="29405" y="63645"/>
                  </a:lnTo>
                  <a:lnTo>
                    <a:pt x="28076" y="119609"/>
                  </a:lnTo>
                  <a:lnTo>
                    <a:pt x="27238" y="169929"/>
                  </a:lnTo>
                  <a:lnTo>
                    <a:pt x="26827" y="215981"/>
                  </a:lnTo>
                  <a:lnTo>
                    <a:pt x="26779" y="259142"/>
                  </a:lnTo>
                  <a:lnTo>
                    <a:pt x="27031" y="300788"/>
                  </a:lnTo>
                  <a:lnTo>
                    <a:pt x="27519" y="342295"/>
                  </a:lnTo>
                  <a:lnTo>
                    <a:pt x="28181" y="385041"/>
                  </a:lnTo>
                  <a:lnTo>
                    <a:pt x="28952" y="430401"/>
                  </a:lnTo>
                  <a:lnTo>
                    <a:pt x="29770" y="479752"/>
                  </a:lnTo>
                  <a:lnTo>
                    <a:pt x="30570" y="534471"/>
                  </a:lnTo>
                  <a:lnTo>
                    <a:pt x="31288" y="595934"/>
                  </a:lnTo>
                  <a:lnTo>
                    <a:pt x="32288" y="667153"/>
                  </a:lnTo>
                  <a:lnTo>
                    <a:pt x="33579" y="726045"/>
                  </a:lnTo>
                  <a:lnTo>
                    <a:pt x="34970" y="775512"/>
                  </a:lnTo>
                  <a:lnTo>
                    <a:pt x="36268" y="818455"/>
                  </a:lnTo>
                  <a:lnTo>
                    <a:pt x="37280" y="857777"/>
                  </a:lnTo>
                  <a:lnTo>
                    <a:pt x="37812" y="896377"/>
                  </a:lnTo>
                  <a:lnTo>
                    <a:pt x="37672" y="937158"/>
                  </a:lnTo>
                  <a:lnTo>
                    <a:pt x="36666" y="983021"/>
                  </a:lnTo>
                  <a:lnTo>
                    <a:pt x="34603" y="1036867"/>
                  </a:lnTo>
                  <a:lnTo>
                    <a:pt x="31288" y="1101598"/>
                  </a:lnTo>
                  <a:lnTo>
                    <a:pt x="28863" y="1162914"/>
                  </a:lnTo>
                  <a:lnTo>
                    <a:pt x="28513" y="1218328"/>
                  </a:lnTo>
                  <a:lnTo>
                    <a:pt x="29708" y="1269056"/>
                  </a:lnTo>
                  <a:lnTo>
                    <a:pt x="31919" y="1316314"/>
                  </a:lnTo>
                  <a:lnTo>
                    <a:pt x="34615" y="1361316"/>
                  </a:lnTo>
                  <a:lnTo>
                    <a:pt x="37266" y="1405280"/>
                  </a:lnTo>
                  <a:lnTo>
                    <a:pt x="39342" y="1449420"/>
                  </a:lnTo>
                  <a:lnTo>
                    <a:pt x="40312" y="1494953"/>
                  </a:lnTo>
                  <a:lnTo>
                    <a:pt x="39647" y="1543095"/>
                  </a:lnTo>
                  <a:lnTo>
                    <a:pt x="36816" y="1595060"/>
                  </a:lnTo>
                  <a:lnTo>
                    <a:pt x="31288" y="1652066"/>
                  </a:lnTo>
                  <a:lnTo>
                    <a:pt x="26172" y="1700334"/>
                  </a:lnTo>
                  <a:lnTo>
                    <a:pt x="21897" y="1750636"/>
                  </a:lnTo>
                  <a:lnTo>
                    <a:pt x="18448" y="1802489"/>
                  </a:lnTo>
                  <a:lnTo>
                    <a:pt x="15813" y="1855409"/>
                  </a:lnTo>
                  <a:lnTo>
                    <a:pt x="13978" y="1908913"/>
                  </a:lnTo>
                  <a:lnTo>
                    <a:pt x="12931" y="1962518"/>
                  </a:lnTo>
                  <a:lnTo>
                    <a:pt x="12658" y="2015740"/>
                  </a:lnTo>
                  <a:lnTo>
                    <a:pt x="13144" y="2068096"/>
                  </a:lnTo>
                  <a:lnTo>
                    <a:pt x="14378" y="2119101"/>
                  </a:lnTo>
                  <a:lnTo>
                    <a:pt x="16346" y="2168272"/>
                  </a:lnTo>
                  <a:lnTo>
                    <a:pt x="19034" y="2215127"/>
                  </a:lnTo>
                  <a:lnTo>
                    <a:pt x="22430" y="2259181"/>
                  </a:lnTo>
                  <a:lnTo>
                    <a:pt x="26519" y="2299950"/>
                  </a:lnTo>
                  <a:lnTo>
                    <a:pt x="31288" y="2336952"/>
                  </a:lnTo>
                  <a:lnTo>
                    <a:pt x="35756" y="2378904"/>
                  </a:lnTo>
                  <a:lnTo>
                    <a:pt x="37607" y="2423038"/>
                  </a:lnTo>
                  <a:lnTo>
                    <a:pt x="37382" y="2469117"/>
                  </a:lnTo>
                  <a:lnTo>
                    <a:pt x="35623" y="2516902"/>
                  </a:lnTo>
                  <a:lnTo>
                    <a:pt x="32872" y="2566159"/>
                  </a:lnTo>
                  <a:lnTo>
                    <a:pt x="29669" y="2616649"/>
                  </a:lnTo>
                  <a:lnTo>
                    <a:pt x="26556" y="2668135"/>
                  </a:lnTo>
                  <a:lnTo>
                    <a:pt x="24075" y="2720382"/>
                  </a:lnTo>
                  <a:lnTo>
                    <a:pt x="22766" y="2773151"/>
                  </a:lnTo>
                  <a:lnTo>
                    <a:pt x="23171" y="2826206"/>
                  </a:lnTo>
                  <a:lnTo>
                    <a:pt x="25831" y="2879310"/>
                  </a:lnTo>
                  <a:lnTo>
                    <a:pt x="31288" y="2932226"/>
                  </a:lnTo>
                  <a:lnTo>
                    <a:pt x="37023" y="2989029"/>
                  </a:lnTo>
                  <a:lnTo>
                    <a:pt x="39372" y="3044382"/>
                  </a:lnTo>
                  <a:lnTo>
                    <a:pt x="39082" y="3098318"/>
                  </a:lnTo>
                  <a:lnTo>
                    <a:pt x="36899" y="3150870"/>
                  </a:lnTo>
                  <a:lnTo>
                    <a:pt x="33569" y="3202070"/>
                  </a:lnTo>
                  <a:lnTo>
                    <a:pt x="29839" y="3251950"/>
                  </a:lnTo>
                  <a:lnTo>
                    <a:pt x="26454" y="3300543"/>
                  </a:lnTo>
                  <a:lnTo>
                    <a:pt x="24160" y="3347882"/>
                  </a:lnTo>
                  <a:lnTo>
                    <a:pt x="23704" y="3393998"/>
                  </a:lnTo>
                  <a:lnTo>
                    <a:pt x="25831" y="3438925"/>
                  </a:lnTo>
                  <a:lnTo>
                    <a:pt x="31288" y="3482695"/>
                  </a:lnTo>
                  <a:lnTo>
                    <a:pt x="35090" y="3508041"/>
                  </a:lnTo>
                  <a:lnTo>
                    <a:pt x="38399" y="3536499"/>
                  </a:lnTo>
                  <a:lnTo>
                    <a:pt x="43597" y="3602399"/>
                  </a:lnTo>
                  <a:lnTo>
                    <a:pt x="47009" y="3679697"/>
                  </a:lnTo>
                  <a:lnTo>
                    <a:pt x="48083" y="3722401"/>
                  </a:lnTo>
                  <a:lnTo>
                    <a:pt x="48757" y="3767693"/>
                  </a:lnTo>
                  <a:lnTo>
                    <a:pt x="49047" y="3815486"/>
                  </a:lnTo>
                  <a:lnTo>
                    <a:pt x="48967" y="3865691"/>
                  </a:lnTo>
                  <a:lnTo>
                    <a:pt x="48534" y="3918221"/>
                  </a:lnTo>
                  <a:lnTo>
                    <a:pt x="47762" y="3972989"/>
                  </a:lnTo>
                  <a:lnTo>
                    <a:pt x="46668" y="4029908"/>
                  </a:lnTo>
                  <a:lnTo>
                    <a:pt x="45268" y="4088890"/>
                  </a:lnTo>
                  <a:lnTo>
                    <a:pt x="43576" y="4149848"/>
                  </a:lnTo>
                  <a:lnTo>
                    <a:pt x="41608" y="4212695"/>
                  </a:lnTo>
                  <a:lnTo>
                    <a:pt x="39380" y="4277343"/>
                  </a:lnTo>
                  <a:lnTo>
                    <a:pt x="36907" y="4343704"/>
                  </a:lnTo>
                  <a:lnTo>
                    <a:pt x="34204" y="4411693"/>
                  </a:lnTo>
                  <a:lnTo>
                    <a:pt x="31288" y="4481220"/>
                  </a:lnTo>
                  <a:lnTo>
                    <a:pt x="23859" y="4481614"/>
                  </a:lnTo>
                  <a:lnTo>
                    <a:pt x="20468" y="4481195"/>
                  </a:lnTo>
                  <a:lnTo>
                    <a:pt x="13000" y="4481220"/>
                  </a:lnTo>
                  <a:lnTo>
                    <a:pt x="13362" y="4440793"/>
                  </a:lnTo>
                  <a:lnTo>
                    <a:pt x="13011" y="4396724"/>
                  </a:lnTo>
                  <a:lnTo>
                    <a:pt x="12125" y="4349605"/>
                  </a:lnTo>
                  <a:lnTo>
                    <a:pt x="10883" y="4300029"/>
                  </a:lnTo>
                  <a:lnTo>
                    <a:pt x="9463" y="4248590"/>
                  </a:lnTo>
                  <a:lnTo>
                    <a:pt x="8041" y="4195880"/>
                  </a:lnTo>
                  <a:lnTo>
                    <a:pt x="6796" y="4142492"/>
                  </a:lnTo>
                  <a:lnTo>
                    <a:pt x="5906" y="4089019"/>
                  </a:lnTo>
                  <a:lnTo>
                    <a:pt x="5549" y="4036055"/>
                  </a:lnTo>
                  <a:lnTo>
                    <a:pt x="5902" y="3984192"/>
                  </a:lnTo>
                  <a:lnTo>
                    <a:pt x="7143" y="3934023"/>
                  </a:lnTo>
                  <a:lnTo>
                    <a:pt x="9450" y="3886141"/>
                  </a:lnTo>
                  <a:lnTo>
                    <a:pt x="13000" y="3841140"/>
                  </a:lnTo>
                  <a:lnTo>
                    <a:pt x="17482" y="3791772"/>
                  </a:lnTo>
                  <a:lnTo>
                    <a:pt x="20950" y="3745455"/>
                  </a:lnTo>
                  <a:lnTo>
                    <a:pt x="23443" y="3701127"/>
                  </a:lnTo>
                  <a:lnTo>
                    <a:pt x="25001" y="3657727"/>
                  </a:lnTo>
                  <a:lnTo>
                    <a:pt x="25662" y="3614192"/>
                  </a:lnTo>
                  <a:lnTo>
                    <a:pt x="25466" y="3569460"/>
                  </a:lnTo>
                  <a:lnTo>
                    <a:pt x="24452" y="3522469"/>
                  </a:lnTo>
                  <a:lnTo>
                    <a:pt x="22660" y="3472156"/>
                  </a:lnTo>
                  <a:lnTo>
                    <a:pt x="20127" y="3417461"/>
                  </a:lnTo>
                  <a:lnTo>
                    <a:pt x="16895" y="3357320"/>
                  </a:lnTo>
                  <a:lnTo>
                    <a:pt x="13000" y="3290671"/>
                  </a:lnTo>
                  <a:lnTo>
                    <a:pt x="10283" y="3236274"/>
                  </a:lnTo>
                  <a:lnTo>
                    <a:pt x="8640" y="3183305"/>
                  </a:lnTo>
                  <a:lnTo>
                    <a:pt x="7907" y="3131495"/>
                  </a:lnTo>
                  <a:lnTo>
                    <a:pt x="7920" y="3080575"/>
                  </a:lnTo>
                  <a:lnTo>
                    <a:pt x="8515" y="3030275"/>
                  </a:lnTo>
                  <a:lnTo>
                    <a:pt x="9528" y="2980324"/>
                  </a:lnTo>
                  <a:lnTo>
                    <a:pt x="10795" y="2930455"/>
                  </a:lnTo>
                  <a:lnTo>
                    <a:pt x="12153" y="2880396"/>
                  </a:lnTo>
                  <a:lnTo>
                    <a:pt x="13436" y="2829879"/>
                  </a:lnTo>
                  <a:lnTo>
                    <a:pt x="14481" y="2778634"/>
                  </a:lnTo>
                  <a:lnTo>
                    <a:pt x="15124" y="2726391"/>
                  </a:lnTo>
                  <a:lnTo>
                    <a:pt x="15201" y="2672881"/>
                  </a:lnTo>
                  <a:lnTo>
                    <a:pt x="14548" y="2617833"/>
                  </a:lnTo>
                  <a:lnTo>
                    <a:pt x="13000" y="2560980"/>
                  </a:lnTo>
                  <a:lnTo>
                    <a:pt x="11212" y="2496042"/>
                  </a:lnTo>
                  <a:lnTo>
                    <a:pt x="10482" y="2435817"/>
                  </a:lnTo>
                  <a:lnTo>
                    <a:pt x="10591" y="2379729"/>
                  </a:lnTo>
                  <a:lnTo>
                    <a:pt x="11318" y="2327198"/>
                  </a:lnTo>
                  <a:lnTo>
                    <a:pt x="12444" y="2277648"/>
                  </a:lnTo>
                  <a:lnTo>
                    <a:pt x="13748" y="2230501"/>
                  </a:lnTo>
                  <a:lnTo>
                    <a:pt x="15011" y="2185177"/>
                  </a:lnTo>
                  <a:lnTo>
                    <a:pt x="16012" y="2141101"/>
                  </a:lnTo>
                  <a:lnTo>
                    <a:pt x="16531" y="2097693"/>
                  </a:lnTo>
                  <a:lnTo>
                    <a:pt x="16349" y="2054377"/>
                  </a:lnTo>
                  <a:lnTo>
                    <a:pt x="15246" y="2010574"/>
                  </a:lnTo>
                  <a:lnTo>
                    <a:pt x="13000" y="1965706"/>
                  </a:lnTo>
                  <a:lnTo>
                    <a:pt x="9588" y="1913451"/>
                  </a:lnTo>
                  <a:lnTo>
                    <a:pt x="6413" y="1865204"/>
                  </a:lnTo>
                  <a:lnTo>
                    <a:pt x="3672" y="1819602"/>
                  </a:lnTo>
                  <a:lnTo>
                    <a:pt x="1559" y="1775284"/>
                  </a:lnTo>
                  <a:lnTo>
                    <a:pt x="270" y="1730886"/>
                  </a:lnTo>
                  <a:lnTo>
                    <a:pt x="0" y="1685047"/>
                  </a:lnTo>
                  <a:lnTo>
                    <a:pt x="942" y="1636405"/>
                  </a:lnTo>
                  <a:lnTo>
                    <a:pt x="3293" y="1583598"/>
                  </a:lnTo>
                  <a:lnTo>
                    <a:pt x="7248" y="1525265"/>
                  </a:lnTo>
                  <a:lnTo>
                    <a:pt x="13000" y="1460042"/>
                  </a:lnTo>
                  <a:lnTo>
                    <a:pt x="16879" y="1409492"/>
                  </a:lnTo>
                  <a:lnTo>
                    <a:pt x="19095" y="1356956"/>
                  </a:lnTo>
                  <a:lnTo>
                    <a:pt x="19915" y="1302995"/>
                  </a:lnTo>
                  <a:lnTo>
                    <a:pt x="19606" y="1248168"/>
                  </a:lnTo>
                  <a:lnTo>
                    <a:pt x="18434" y="1193032"/>
                  </a:lnTo>
                  <a:lnTo>
                    <a:pt x="16666" y="1138147"/>
                  </a:lnTo>
                  <a:lnTo>
                    <a:pt x="14567" y="1084072"/>
                  </a:lnTo>
                  <a:lnTo>
                    <a:pt x="12405" y="1031365"/>
                  </a:lnTo>
                  <a:lnTo>
                    <a:pt x="10444" y="980585"/>
                  </a:lnTo>
                  <a:lnTo>
                    <a:pt x="8953" y="932292"/>
                  </a:lnTo>
                  <a:lnTo>
                    <a:pt x="8196" y="887043"/>
                  </a:lnTo>
                  <a:lnTo>
                    <a:pt x="8441" y="845399"/>
                  </a:lnTo>
                  <a:lnTo>
                    <a:pt x="9954" y="807917"/>
                  </a:lnTo>
                  <a:lnTo>
                    <a:pt x="13000" y="775157"/>
                  </a:lnTo>
                  <a:lnTo>
                    <a:pt x="16539" y="745225"/>
                  </a:lnTo>
                  <a:lnTo>
                    <a:pt x="19831" y="711871"/>
                  </a:lnTo>
                  <a:lnTo>
                    <a:pt x="25435" y="635196"/>
                  </a:lnTo>
                  <a:lnTo>
                    <a:pt x="27628" y="592023"/>
                  </a:lnTo>
                  <a:lnTo>
                    <a:pt x="29335" y="545725"/>
                  </a:lnTo>
                  <a:lnTo>
                    <a:pt x="30497" y="496376"/>
                  </a:lnTo>
                  <a:lnTo>
                    <a:pt x="31054" y="444050"/>
                  </a:lnTo>
                  <a:lnTo>
                    <a:pt x="30946" y="388823"/>
                  </a:lnTo>
                  <a:lnTo>
                    <a:pt x="30114" y="330767"/>
                  </a:lnTo>
                  <a:lnTo>
                    <a:pt x="28498" y="269957"/>
                  </a:lnTo>
                  <a:lnTo>
                    <a:pt x="26039" y="206467"/>
                  </a:lnTo>
                  <a:lnTo>
                    <a:pt x="22675" y="140371"/>
                  </a:lnTo>
                  <a:lnTo>
                    <a:pt x="18349" y="71744"/>
                  </a:lnTo>
                  <a:lnTo>
                    <a:pt x="13000" y="660"/>
                  </a:lnTo>
                  <a:lnTo>
                    <a:pt x="18080" y="63"/>
                  </a:lnTo>
                  <a:lnTo>
                    <a:pt x="24964" y="0"/>
                  </a:lnTo>
                  <a:lnTo>
                    <a:pt x="31288" y="660"/>
                  </a:lnTo>
                  <a:close/>
                </a:path>
              </a:pathLst>
            </a:custGeom>
            <a:noFill/>
            <a:ln w="41125" cap="flat" cmpd="sng">
              <a:solidFill>
                <a:srgbClr val="EC7C3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013" b="0" i="0" u="none" strike="noStrike" cap="none">
                <a:solidFill>
                  <a:schemeClr val="dk1"/>
                </a:solidFill>
                <a:latin typeface="Calibri"/>
                <a:ea typeface="Calibri"/>
                <a:cs typeface="Calibri"/>
                <a:sym typeface="Calibri"/>
              </a:endParaRPr>
            </a:p>
          </p:txBody>
        </p:sp>
      </p:grpSp>
      <p:sp>
        <p:nvSpPr>
          <p:cNvPr id="275" name="Google Shape;275;p40"/>
          <p:cNvSpPr txBox="1"/>
          <p:nvPr/>
        </p:nvSpPr>
        <p:spPr>
          <a:xfrm>
            <a:off x="3903868" y="659813"/>
            <a:ext cx="4381976" cy="733214"/>
          </a:xfrm>
          <a:prstGeom prst="rect">
            <a:avLst/>
          </a:prstGeom>
          <a:noFill/>
          <a:ln>
            <a:noFill/>
          </a:ln>
        </p:spPr>
        <p:txBody>
          <a:bodyPr spcFirstLastPara="1" wrap="square" lIns="0" tIns="37125" rIns="0" bIns="0" anchor="t" anchorCtr="0">
            <a:spAutoFit/>
          </a:bodyPr>
          <a:lstStyle/>
          <a:p>
            <a:pPr marL="9525" marR="3810" lvl="0" indent="0" algn="l" rtl="0">
              <a:lnSpc>
                <a:spcPct val="99166"/>
              </a:lnSpc>
              <a:spcBef>
                <a:spcPts val="0"/>
              </a:spcBef>
              <a:spcAft>
                <a:spcPts val="0"/>
              </a:spcAft>
              <a:buNone/>
            </a:pPr>
            <a:r>
              <a:rPr lang="en" sz="1800" b="0" i="0" u="none" strike="noStrike" cap="none">
                <a:solidFill>
                  <a:schemeClr val="dk1"/>
                </a:solidFill>
                <a:latin typeface="Calibri"/>
                <a:ea typeface="Calibri"/>
                <a:cs typeface="Calibri"/>
                <a:sym typeface="Calibri"/>
              </a:rPr>
              <a:t>People with ID experience dramatically higher rates of preventable health issues than peers without ID</a:t>
            </a:r>
            <a:endParaRPr sz="1800" b="0" i="0" u="none" strike="noStrike" cap="none">
              <a:solidFill>
                <a:schemeClr val="dk1"/>
              </a:solidFill>
              <a:latin typeface="Calibri"/>
              <a:ea typeface="Calibri"/>
              <a:cs typeface="Calibri"/>
              <a:sym typeface="Calibri"/>
            </a:endParaRPr>
          </a:p>
        </p:txBody>
      </p:sp>
      <p:sp>
        <p:nvSpPr>
          <p:cNvPr id="276" name="Google Shape;276;p40"/>
          <p:cNvSpPr txBox="1"/>
          <p:nvPr/>
        </p:nvSpPr>
        <p:spPr>
          <a:xfrm>
            <a:off x="4225052" y="1650931"/>
            <a:ext cx="3360420" cy="1689084"/>
          </a:xfrm>
          <a:prstGeom prst="rect">
            <a:avLst/>
          </a:prstGeom>
          <a:noFill/>
          <a:ln>
            <a:noFill/>
          </a:ln>
        </p:spPr>
        <p:txBody>
          <a:bodyPr spcFirstLastPara="1" wrap="square" lIns="0" tIns="9025" rIns="0" bIns="0" anchor="t" anchorCtr="0">
            <a:spAutoFit/>
          </a:bodyPr>
          <a:lstStyle/>
          <a:p>
            <a:pPr marL="202406" marR="0" lvl="0" indent="-192881" algn="l" rtl="0">
              <a:lnSpc>
                <a:spcPct val="104611"/>
              </a:lnSpc>
              <a:spcBef>
                <a:spcPts val="0"/>
              </a:spcBef>
              <a:spcAft>
                <a:spcPts val="0"/>
              </a:spcAft>
              <a:buClr>
                <a:srgbClr val="7E5111"/>
              </a:buClr>
              <a:buSzPts val="1473"/>
              <a:buFont typeface="Arial"/>
              <a:buChar char="•"/>
            </a:pPr>
            <a:r>
              <a:rPr lang="en" sz="1800" b="0" i="0" u="none" strike="noStrike" cap="none">
                <a:solidFill>
                  <a:schemeClr val="dk1"/>
                </a:solidFill>
                <a:latin typeface="Calibri"/>
                <a:ea typeface="Calibri"/>
                <a:cs typeface="Calibri"/>
                <a:sym typeface="Calibri"/>
              </a:rPr>
              <a:t>4x higher preventable mortality rates</a:t>
            </a:r>
            <a:endParaRPr sz="1800" b="0" i="0" u="none" strike="noStrike" cap="none">
              <a:solidFill>
                <a:schemeClr val="dk1"/>
              </a:solidFill>
              <a:latin typeface="Calibri"/>
              <a:ea typeface="Calibri"/>
              <a:cs typeface="Calibri"/>
              <a:sym typeface="Calibri"/>
            </a:endParaRPr>
          </a:p>
          <a:p>
            <a:pPr marL="202406" marR="0" lvl="0" indent="-192881" algn="l" rtl="0">
              <a:lnSpc>
                <a:spcPct val="98944"/>
              </a:lnSpc>
              <a:spcBef>
                <a:spcPts val="0"/>
              </a:spcBef>
              <a:spcAft>
                <a:spcPts val="0"/>
              </a:spcAft>
              <a:buClr>
                <a:srgbClr val="7E5111"/>
              </a:buClr>
              <a:buSzPts val="1473"/>
              <a:buFont typeface="Arial"/>
              <a:buChar char="•"/>
            </a:pPr>
            <a:r>
              <a:rPr lang="en" sz="1800" b="0" i="0" u="none" strike="noStrike" cap="none">
                <a:solidFill>
                  <a:schemeClr val="dk1"/>
                </a:solidFill>
                <a:latin typeface="Calibri"/>
                <a:ea typeface="Calibri"/>
                <a:cs typeface="Calibri"/>
                <a:sym typeface="Calibri"/>
              </a:rPr>
              <a:t>higher rates chronic conditions</a:t>
            </a:r>
            <a:endParaRPr sz="1800" b="0" i="0" u="none" strike="noStrike" cap="none">
              <a:solidFill>
                <a:schemeClr val="dk1"/>
              </a:solidFill>
              <a:latin typeface="Calibri"/>
              <a:ea typeface="Calibri"/>
              <a:cs typeface="Calibri"/>
              <a:sym typeface="Calibri"/>
            </a:endParaRPr>
          </a:p>
          <a:p>
            <a:pPr marL="202406" marR="0" lvl="0" indent="-192881" algn="l" rtl="0">
              <a:lnSpc>
                <a:spcPct val="98944"/>
              </a:lnSpc>
              <a:spcBef>
                <a:spcPts val="0"/>
              </a:spcBef>
              <a:spcAft>
                <a:spcPts val="0"/>
              </a:spcAft>
              <a:buClr>
                <a:srgbClr val="7E5111"/>
              </a:buClr>
              <a:buSzPts val="1473"/>
              <a:buFont typeface="Arial"/>
              <a:buChar char="•"/>
            </a:pPr>
            <a:r>
              <a:rPr lang="en" sz="1800" b="0" i="0" u="none" strike="noStrike" cap="none">
                <a:solidFill>
                  <a:schemeClr val="dk1"/>
                </a:solidFill>
                <a:latin typeface="Calibri"/>
                <a:ea typeface="Calibri"/>
                <a:cs typeface="Calibri"/>
                <a:sym typeface="Calibri"/>
              </a:rPr>
              <a:t>3X higher rates of hospitalization</a:t>
            </a:r>
            <a:endParaRPr sz="1800" b="0" i="0" u="none" strike="noStrike" cap="none">
              <a:solidFill>
                <a:schemeClr val="dk1"/>
              </a:solidFill>
              <a:latin typeface="Calibri"/>
              <a:ea typeface="Calibri"/>
              <a:cs typeface="Calibri"/>
              <a:sym typeface="Calibri"/>
            </a:endParaRPr>
          </a:p>
          <a:p>
            <a:pPr marL="202406" marR="0" lvl="0" indent="-192881" algn="l" rtl="0">
              <a:lnSpc>
                <a:spcPct val="104611"/>
              </a:lnSpc>
              <a:spcBef>
                <a:spcPts val="0"/>
              </a:spcBef>
              <a:spcAft>
                <a:spcPts val="0"/>
              </a:spcAft>
              <a:buClr>
                <a:srgbClr val="7E5111"/>
              </a:buClr>
              <a:buSzPts val="1473"/>
              <a:buFont typeface="Arial"/>
              <a:buChar char="•"/>
            </a:pPr>
            <a:r>
              <a:rPr lang="en" sz="1800" b="0" i="0" u="none" strike="noStrike" cap="none">
                <a:solidFill>
                  <a:schemeClr val="dk1"/>
                </a:solidFill>
                <a:latin typeface="Calibri"/>
                <a:ea typeface="Calibri"/>
                <a:cs typeface="Calibri"/>
                <a:sym typeface="Calibri"/>
              </a:rPr>
              <a:t>difficulty accessing care</a:t>
            </a:r>
            <a:endParaRPr sz="1800" b="0" i="0" u="none" strike="noStrike" cap="none">
              <a:solidFill>
                <a:schemeClr val="dk1"/>
              </a:solidFill>
              <a:latin typeface="Calibri"/>
              <a:ea typeface="Calibri"/>
              <a:cs typeface="Calibri"/>
              <a:sym typeface="Calibri"/>
            </a:endParaRPr>
          </a:p>
          <a:p>
            <a:pPr marL="202406" marR="0" lvl="0" indent="-192881" algn="l" rtl="0">
              <a:lnSpc>
                <a:spcPct val="104611"/>
              </a:lnSpc>
              <a:spcBef>
                <a:spcPts val="0"/>
              </a:spcBef>
              <a:spcAft>
                <a:spcPts val="0"/>
              </a:spcAft>
              <a:buClr>
                <a:srgbClr val="7E5111"/>
              </a:buClr>
              <a:buSzPts val="1473"/>
              <a:buFont typeface="Arial"/>
              <a:buChar char="•"/>
            </a:pPr>
            <a:r>
              <a:rPr lang="en" sz="1800" b="0" i="0" u="none" strike="noStrike" cap="none">
                <a:solidFill>
                  <a:schemeClr val="dk1"/>
                </a:solidFill>
                <a:latin typeface="Calibri"/>
                <a:ea typeface="Calibri"/>
                <a:cs typeface="Calibri"/>
                <a:sym typeface="Calibri"/>
              </a:rPr>
              <a:t>Higher rates of preventable medical problems</a:t>
            </a:r>
            <a:endParaRPr sz="1800" b="0" i="0" u="none" strike="noStrike" cap="none">
              <a:solidFill>
                <a:schemeClr val="dk1"/>
              </a:solidFill>
              <a:latin typeface="Calibri"/>
              <a:ea typeface="Calibri"/>
              <a:cs typeface="Calibri"/>
              <a:sym typeface="Calibri"/>
            </a:endParaRPr>
          </a:p>
        </p:txBody>
      </p:sp>
      <p:sp>
        <p:nvSpPr>
          <p:cNvPr id="277" name="Google Shape;277;p40"/>
          <p:cNvSpPr txBox="1"/>
          <p:nvPr/>
        </p:nvSpPr>
        <p:spPr>
          <a:xfrm>
            <a:off x="4182427" y="3607452"/>
            <a:ext cx="3445669" cy="339090"/>
          </a:xfrm>
          <a:prstGeom prst="rect">
            <a:avLst/>
          </a:prstGeom>
          <a:noFill/>
          <a:ln>
            <a:noFill/>
          </a:ln>
        </p:spPr>
        <p:txBody>
          <a:bodyPr spcFirstLastPara="1" wrap="square" lIns="0" tIns="9025" rIns="0" bIns="0" anchor="t" anchorCtr="0">
            <a:spAutoFit/>
          </a:bodyPr>
          <a:lstStyle/>
          <a:p>
            <a:pPr marL="9525" marR="0" lvl="0" indent="0" algn="l" rtl="0">
              <a:lnSpc>
                <a:spcPct val="100000"/>
              </a:lnSpc>
              <a:spcBef>
                <a:spcPts val="0"/>
              </a:spcBef>
              <a:spcAft>
                <a:spcPts val="0"/>
              </a:spcAft>
              <a:buNone/>
            </a:pPr>
            <a:r>
              <a:rPr lang="en" sz="2100" b="0" i="0" u="none" strike="noStrike" cap="none">
                <a:solidFill>
                  <a:schemeClr val="dk1"/>
                </a:solidFill>
                <a:latin typeface="Calibri"/>
                <a:ea typeface="Calibri"/>
                <a:cs typeface="Calibri"/>
                <a:sym typeface="Calibri"/>
              </a:rPr>
              <a:t>ID does </a:t>
            </a:r>
            <a:r>
              <a:rPr lang="en" sz="2100" b="1" i="0" u="sng" strike="noStrike" cap="none">
                <a:solidFill>
                  <a:schemeClr val="dk1"/>
                </a:solidFill>
                <a:latin typeface="Calibri"/>
                <a:ea typeface="Calibri"/>
                <a:cs typeface="Calibri"/>
                <a:sym typeface="Calibri"/>
              </a:rPr>
              <a:t>NOT</a:t>
            </a:r>
            <a:r>
              <a:rPr lang="en" sz="2100" b="1" i="0" u="none" strike="noStrike" cap="none">
                <a:solidFill>
                  <a:schemeClr val="dk1"/>
                </a:solidFill>
                <a:latin typeface="Calibri"/>
                <a:ea typeface="Calibri"/>
                <a:cs typeface="Calibri"/>
                <a:sym typeface="Calibri"/>
              </a:rPr>
              <a:t> </a:t>
            </a:r>
            <a:r>
              <a:rPr lang="en" sz="2100" b="0" i="0" u="none" strike="noStrike" cap="none">
                <a:solidFill>
                  <a:schemeClr val="dk1"/>
                </a:solidFill>
                <a:latin typeface="Calibri"/>
                <a:ea typeface="Calibri"/>
                <a:cs typeface="Calibri"/>
                <a:sym typeface="Calibri"/>
              </a:rPr>
              <a:t>equal poor health!</a:t>
            </a:r>
            <a:endParaRPr sz="2100" b="0" i="0" u="none" strike="noStrike" cap="none">
              <a:solidFill>
                <a:schemeClr val="dk1"/>
              </a:solidFill>
              <a:latin typeface="Calibri"/>
              <a:ea typeface="Calibri"/>
              <a:cs typeface="Calibri"/>
              <a:sym typeface="Calibri"/>
            </a:endParaRPr>
          </a:p>
        </p:txBody>
      </p:sp>
      <p:pic>
        <p:nvPicPr>
          <p:cNvPr id="278" name="Google Shape;278;p40"/>
          <p:cNvPicPr preferRelativeResize="0"/>
          <p:nvPr/>
        </p:nvPicPr>
        <p:blipFill rotWithShape="1">
          <a:blip r:embed="rId3">
            <a:alphaModFix/>
          </a:blip>
          <a:srcRect/>
          <a:stretch/>
        </p:blipFill>
        <p:spPr>
          <a:xfrm>
            <a:off x="1735014" y="1698985"/>
            <a:ext cx="1508891" cy="1504319"/>
          </a:xfrm>
          <a:prstGeom prst="rect">
            <a:avLst/>
          </a:prstGeom>
          <a:noFill/>
          <a:ln>
            <a:noFill/>
          </a:ln>
        </p:spPr>
      </p:pic>
      <p:sp>
        <p:nvSpPr>
          <p:cNvPr id="279" name="Google Shape;279;p40"/>
          <p:cNvSpPr txBox="1"/>
          <p:nvPr/>
        </p:nvSpPr>
        <p:spPr>
          <a:xfrm>
            <a:off x="-345501" y="3607452"/>
            <a:ext cx="4570553"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sz="2400" b="1" i="0" u="none" strike="noStrike" cap="none">
                <a:solidFill>
                  <a:schemeClr val="dk1"/>
                </a:solidFill>
                <a:latin typeface="Arial"/>
                <a:ea typeface="Arial"/>
                <a:cs typeface="Arial"/>
                <a:sym typeface="Arial"/>
              </a:rPr>
              <a:t>MARGINALIZED</a:t>
            </a:r>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41"/>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350"/>
              <a:buFont typeface="Calibri"/>
              <a:buNone/>
            </a:pPr>
            <a:r>
              <a:rPr lang="en" sz="1350" b="0" i="0" u="none" strike="noStrike" cap="none">
                <a:solidFill>
                  <a:schemeClr val="dk1"/>
                </a:solidFill>
                <a:latin typeface="Calibri"/>
                <a:ea typeface="Calibri"/>
                <a:cs typeface="Calibri"/>
                <a:sym typeface="Calibri"/>
              </a:rPr>
              <a:t>FINALLY…</a:t>
            </a:r>
            <a:endParaRPr/>
          </a:p>
        </p:txBody>
      </p:sp>
      <p:sp>
        <p:nvSpPr>
          <p:cNvPr id="285" name="Google Shape;285;p41"/>
          <p:cNvSpPr txBox="1">
            <a:spLocks noGrp="1"/>
          </p:cNvSpPr>
          <p:nvPr>
            <p:ph type="body" idx="1"/>
          </p:nvPr>
        </p:nvSpPr>
        <p:spPr>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2000"/>
              <a:buFont typeface="Arial"/>
              <a:buNone/>
            </a:pPr>
            <a:r>
              <a:rPr lang="en" sz="2000" b="0" i="0" u="none" strike="noStrike" cap="none">
                <a:solidFill>
                  <a:schemeClr val="dk1"/>
                </a:solidFill>
                <a:latin typeface="Calibri"/>
                <a:ea typeface="Calibri"/>
                <a:cs typeface="Calibri"/>
                <a:sym typeface="Calibri"/>
              </a:rPr>
              <a:t>NIH designates people with disabilities as a population with health disparities on </a:t>
            </a:r>
            <a:endParaRPr/>
          </a:p>
          <a:p>
            <a:pPr marL="0" marR="0" lvl="0" indent="0" algn="ctr" rtl="0">
              <a:lnSpc>
                <a:spcPct val="90000"/>
              </a:lnSpc>
              <a:spcBef>
                <a:spcPts val="1000"/>
              </a:spcBef>
              <a:spcAft>
                <a:spcPts val="0"/>
              </a:spcAft>
              <a:buClr>
                <a:schemeClr val="dk1"/>
              </a:buClr>
              <a:buSzPts val="2000"/>
              <a:buFont typeface="Arial"/>
              <a:buNone/>
            </a:pPr>
            <a:r>
              <a:rPr lang="en" sz="2000" b="0" i="0" u="none" strike="noStrike" cap="none">
                <a:solidFill>
                  <a:schemeClr val="dk1"/>
                </a:solidFill>
                <a:latin typeface="Calibri"/>
                <a:ea typeface="Calibri"/>
                <a:cs typeface="Calibri"/>
                <a:sym typeface="Calibri"/>
              </a:rPr>
              <a:t>Tuesday, September 26, 2023</a:t>
            </a:r>
            <a:endParaRPr/>
          </a:p>
          <a:p>
            <a:pPr marL="0" marR="0" lvl="0" indent="0" algn="l" rtl="0">
              <a:lnSpc>
                <a:spcPct val="90000"/>
              </a:lnSpc>
              <a:spcBef>
                <a:spcPts val="1000"/>
              </a:spcBef>
              <a:spcAft>
                <a:spcPts val="0"/>
              </a:spcAft>
              <a:buClr>
                <a:schemeClr val="dk1"/>
              </a:buClr>
              <a:buSzPts val="2000"/>
              <a:buFont typeface="Arial"/>
              <a:buNone/>
            </a:pPr>
            <a:r>
              <a:rPr lang="en" sz="2000" b="0" i="0" u="none" strike="noStrike" cap="none">
                <a:solidFill>
                  <a:schemeClr val="dk1"/>
                </a:solidFill>
                <a:latin typeface="Calibri"/>
                <a:ea typeface="Calibri"/>
                <a:cs typeface="Calibri"/>
                <a:sym typeface="Calibri"/>
              </a:rPr>
              <a:t>A health disparity designation helps to encourage research specific to the health issues and unmet health needs of these populations.</a:t>
            </a:r>
            <a:endParaRPr sz="2000" b="0" i="1" u="none" strike="noStrike" cap="none">
              <a:solidFill>
                <a:schemeClr val="dk1"/>
              </a:solidFill>
              <a:latin typeface="Calibri"/>
              <a:ea typeface="Calibri"/>
              <a:cs typeface="Calibri"/>
              <a:sym typeface="Calibri"/>
            </a:endParaRPr>
          </a:p>
          <a:p>
            <a:pPr marL="0" lvl="0" indent="85725" algn="l" rtl="0">
              <a:lnSpc>
                <a:spcPct val="90000"/>
              </a:lnSpc>
              <a:spcBef>
                <a:spcPts val="1000"/>
              </a:spcBef>
              <a:spcAft>
                <a:spcPts val="0"/>
              </a:spcAft>
              <a:buClr>
                <a:schemeClr val="dk1"/>
              </a:buClr>
              <a:buSzPts val="1350"/>
              <a:buNone/>
            </a:pPr>
            <a:endParaRPr sz="1350" b="0" i="0" u="none" strike="noStrike" cap="none">
              <a:solidFill>
                <a:schemeClr val="dk1"/>
              </a:solidFill>
              <a:latin typeface="Calibri"/>
              <a:ea typeface="Calibri"/>
              <a:cs typeface="Calibri"/>
              <a:sym typeface="Calibri"/>
            </a:endParaRPr>
          </a:p>
          <a:p>
            <a:pPr marL="0" lvl="0" indent="85725" algn="l" rtl="0">
              <a:lnSpc>
                <a:spcPct val="90000"/>
              </a:lnSpc>
              <a:spcBef>
                <a:spcPts val="1000"/>
              </a:spcBef>
              <a:spcAft>
                <a:spcPts val="1200"/>
              </a:spcAft>
              <a:buClr>
                <a:schemeClr val="dk1"/>
              </a:buClr>
              <a:buSzPts val="1350"/>
              <a:buNone/>
            </a:pPr>
            <a:endParaRPr sz="1350" b="0" i="0" u="none" strike="noStrike" cap="none">
              <a:solidFill>
                <a:schemeClr val="dk1"/>
              </a:solidFill>
              <a:latin typeface="Calibri"/>
              <a:ea typeface="Calibri"/>
              <a:cs typeface="Calibri"/>
              <a:sym typeface="Calibri"/>
            </a:endParaRPr>
          </a:p>
        </p:txBody>
      </p:sp>
      <p:pic>
        <p:nvPicPr>
          <p:cNvPr id="286" name="Google Shape;286;p41"/>
          <p:cNvPicPr preferRelativeResize="0"/>
          <p:nvPr/>
        </p:nvPicPr>
        <p:blipFill rotWithShape="1">
          <a:blip r:embed="rId3">
            <a:alphaModFix/>
          </a:blip>
          <a:srcRect/>
          <a:stretch/>
        </p:blipFill>
        <p:spPr>
          <a:xfrm>
            <a:off x="3079030" y="3036731"/>
            <a:ext cx="2357879" cy="1953671"/>
          </a:xfrm>
          <a:prstGeom prst="rect">
            <a:avLst/>
          </a:prstGeom>
          <a:noFill/>
          <a:ln>
            <a:noFill/>
          </a:ln>
        </p:spPr>
      </p:pic>
      <p:pic>
        <p:nvPicPr>
          <p:cNvPr id="287" name="Google Shape;287;p41"/>
          <p:cNvPicPr preferRelativeResize="0"/>
          <p:nvPr/>
        </p:nvPicPr>
        <p:blipFill rotWithShape="1">
          <a:blip r:embed="rId4">
            <a:alphaModFix/>
          </a:blip>
          <a:srcRect/>
          <a:stretch/>
        </p:blipFill>
        <p:spPr>
          <a:xfrm>
            <a:off x="248771" y="119089"/>
            <a:ext cx="2622176" cy="1148927"/>
          </a:xfrm>
          <a:prstGeom prst="rect">
            <a:avLst/>
          </a:prstGeom>
          <a:noFill/>
          <a:ln>
            <a:noFill/>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42"/>
          <p:cNvSpPr txBox="1">
            <a:spLocks noGrp="1"/>
          </p:cNvSpPr>
          <p:nvPr>
            <p:ph type="title"/>
          </p:nvPr>
        </p:nvSpPr>
        <p:spPr>
          <a:xfrm>
            <a:off x="398477" y="61655"/>
            <a:ext cx="7886700" cy="9941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Font typeface="Calibri"/>
              <a:buNone/>
            </a:pPr>
            <a:r>
              <a:rPr lang="en" sz="2800" b="1" i="0" u="none" strike="noStrike" cap="none">
                <a:solidFill>
                  <a:schemeClr val="dk1"/>
                </a:solidFill>
                <a:latin typeface="Calibri"/>
                <a:ea typeface="Calibri"/>
                <a:cs typeface="Calibri"/>
                <a:sym typeface="Calibri"/>
              </a:rPr>
              <a:t>So on a Court with TEN (10) athletes… </a:t>
            </a:r>
            <a:endParaRPr/>
          </a:p>
        </p:txBody>
      </p:sp>
      <p:sp>
        <p:nvSpPr>
          <p:cNvPr id="293" name="Google Shape;293;p42"/>
          <p:cNvSpPr txBox="1">
            <a:spLocks noGrp="1"/>
          </p:cNvSpPr>
          <p:nvPr>
            <p:ph type="body" idx="1"/>
          </p:nvPr>
        </p:nvSpPr>
        <p:spPr>
          <a:xfrm>
            <a:off x="288896" y="981512"/>
            <a:ext cx="8456627" cy="3309458"/>
          </a:xfrm>
          <a:prstGeom prst="rect">
            <a:avLst/>
          </a:prstGeom>
          <a:noFill/>
          <a:ln>
            <a:noFill/>
          </a:ln>
        </p:spPr>
        <p:txBody>
          <a:bodyPr spcFirstLastPara="1" wrap="square" lIns="91425" tIns="45700" rIns="91425" bIns="45700" anchor="t" anchorCtr="0">
            <a:normAutofit fontScale="40000" lnSpcReduction="20000"/>
          </a:bodyPr>
          <a:lstStyle/>
          <a:p>
            <a:pPr marL="0" marR="0" lvl="0" indent="0" algn="l" rtl="0">
              <a:lnSpc>
                <a:spcPct val="90000"/>
              </a:lnSpc>
              <a:spcBef>
                <a:spcPts val="0"/>
              </a:spcBef>
              <a:spcAft>
                <a:spcPts val="0"/>
              </a:spcAft>
              <a:buClr>
                <a:srgbClr val="27241B"/>
              </a:buClr>
              <a:buSzPct val="100000"/>
              <a:buFont typeface="Arial"/>
              <a:buNone/>
            </a:pPr>
            <a:r>
              <a:rPr lang="en" sz="3500" b="1" i="0" u="none" strike="noStrike" cap="none">
                <a:solidFill>
                  <a:srgbClr val="27241B"/>
                </a:solidFill>
                <a:latin typeface="Calibri"/>
                <a:ea typeface="Calibri"/>
                <a:cs typeface="Calibri"/>
                <a:sym typeface="Calibri"/>
              </a:rPr>
              <a:t>Four </a:t>
            </a:r>
            <a:r>
              <a:rPr lang="en" sz="3500" b="0" i="0" u="none" strike="noStrike" cap="none">
                <a:solidFill>
                  <a:srgbClr val="27241B"/>
                </a:solidFill>
                <a:latin typeface="Calibri"/>
                <a:ea typeface="Calibri"/>
                <a:cs typeface="Calibri"/>
                <a:sym typeface="Calibri"/>
              </a:rPr>
              <a:t>have untreated tooth decay and </a:t>
            </a:r>
            <a:r>
              <a:rPr lang="en" sz="3500" b="1" i="0" u="none" strike="noStrike" cap="none">
                <a:solidFill>
                  <a:srgbClr val="27241B"/>
                </a:solidFill>
                <a:latin typeface="Calibri"/>
                <a:ea typeface="Calibri"/>
                <a:cs typeface="Calibri"/>
                <a:sym typeface="Calibri"/>
              </a:rPr>
              <a:t>One - two</a:t>
            </a:r>
            <a:r>
              <a:rPr lang="en" sz="3500" b="0" i="0" u="none" strike="noStrike" cap="none">
                <a:solidFill>
                  <a:srgbClr val="27241B"/>
                </a:solidFill>
                <a:latin typeface="Calibri"/>
                <a:ea typeface="Calibri"/>
                <a:cs typeface="Calibri"/>
                <a:sym typeface="Calibri"/>
              </a:rPr>
              <a:t> are in need of urgent dental care </a:t>
            </a:r>
            <a:endParaRPr/>
          </a:p>
          <a:p>
            <a:pPr marL="0" marR="0" lvl="0" indent="0" algn="l" rtl="0">
              <a:lnSpc>
                <a:spcPct val="90000"/>
              </a:lnSpc>
              <a:spcBef>
                <a:spcPts val="1000"/>
              </a:spcBef>
              <a:spcAft>
                <a:spcPts val="0"/>
              </a:spcAft>
              <a:buClr>
                <a:schemeClr val="dk1"/>
              </a:buClr>
              <a:buSzPct val="100000"/>
              <a:buFont typeface="Arial"/>
              <a:buNone/>
            </a:pPr>
            <a:endParaRPr sz="3500" b="0" i="0" u="none" strike="noStrike" cap="none">
              <a:solidFill>
                <a:srgbClr val="27241B"/>
              </a:solidFill>
              <a:latin typeface="Calibri"/>
              <a:ea typeface="Calibri"/>
              <a:cs typeface="Calibri"/>
              <a:sym typeface="Calibri"/>
            </a:endParaRPr>
          </a:p>
          <a:p>
            <a:pPr marL="0" marR="0" lvl="0" indent="0" algn="l" rtl="0">
              <a:lnSpc>
                <a:spcPct val="90000"/>
              </a:lnSpc>
              <a:spcBef>
                <a:spcPts val="1000"/>
              </a:spcBef>
              <a:spcAft>
                <a:spcPts val="0"/>
              </a:spcAft>
              <a:buClr>
                <a:srgbClr val="27241B"/>
              </a:buClr>
              <a:buSzPct val="100000"/>
              <a:buFont typeface="Arial"/>
              <a:buNone/>
            </a:pPr>
            <a:r>
              <a:rPr lang="en" sz="3500" b="1" i="0" u="none" strike="noStrike" cap="none">
                <a:solidFill>
                  <a:srgbClr val="27241B"/>
                </a:solidFill>
                <a:latin typeface="Calibri"/>
                <a:ea typeface="Calibri"/>
                <a:cs typeface="Calibri"/>
                <a:sym typeface="Calibri"/>
              </a:rPr>
              <a:t>Two </a:t>
            </a:r>
            <a:r>
              <a:rPr lang="en" sz="3500" b="0" i="0" u="none" strike="noStrike" cap="none">
                <a:solidFill>
                  <a:srgbClr val="27241B"/>
                </a:solidFill>
                <a:latin typeface="Calibri"/>
                <a:ea typeface="Calibri"/>
                <a:cs typeface="Calibri"/>
                <a:sym typeface="Calibri"/>
              </a:rPr>
              <a:t>have never had an eye exam and </a:t>
            </a:r>
            <a:r>
              <a:rPr lang="en" sz="3500" b="1" i="0" u="none" strike="noStrike" cap="none">
                <a:solidFill>
                  <a:srgbClr val="27241B"/>
                </a:solidFill>
                <a:latin typeface="Calibri"/>
                <a:ea typeface="Calibri"/>
                <a:cs typeface="Calibri"/>
                <a:sym typeface="Calibri"/>
              </a:rPr>
              <a:t>four </a:t>
            </a:r>
            <a:r>
              <a:rPr lang="en" sz="3500" b="0" i="0" u="none" strike="noStrike" cap="none">
                <a:solidFill>
                  <a:srgbClr val="27241B"/>
                </a:solidFill>
                <a:latin typeface="Calibri"/>
                <a:ea typeface="Calibri"/>
                <a:cs typeface="Calibri"/>
                <a:sym typeface="Calibri"/>
              </a:rPr>
              <a:t>need a new prescription for glasses </a:t>
            </a:r>
            <a:endParaRPr/>
          </a:p>
          <a:p>
            <a:pPr marL="0" marR="0" lvl="0" indent="0" algn="l" rtl="0">
              <a:lnSpc>
                <a:spcPct val="90000"/>
              </a:lnSpc>
              <a:spcBef>
                <a:spcPts val="1000"/>
              </a:spcBef>
              <a:spcAft>
                <a:spcPts val="0"/>
              </a:spcAft>
              <a:buClr>
                <a:schemeClr val="dk1"/>
              </a:buClr>
              <a:buSzPct val="100000"/>
              <a:buFont typeface="Arial"/>
              <a:buNone/>
            </a:pPr>
            <a:endParaRPr sz="3500" b="0" i="0" u="none" strike="noStrike" cap="none">
              <a:solidFill>
                <a:srgbClr val="27241B"/>
              </a:solidFill>
              <a:latin typeface="Calibri"/>
              <a:ea typeface="Calibri"/>
              <a:cs typeface="Calibri"/>
              <a:sym typeface="Calibri"/>
            </a:endParaRPr>
          </a:p>
          <a:p>
            <a:pPr marL="0" marR="0" lvl="0" indent="0" algn="l" rtl="0">
              <a:lnSpc>
                <a:spcPct val="90000"/>
              </a:lnSpc>
              <a:spcBef>
                <a:spcPts val="1000"/>
              </a:spcBef>
              <a:spcAft>
                <a:spcPts val="0"/>
              </a:spcAft>
              <a:buClr>
                <a:srgbClr val="27241B"/>
              </a:buClr>
              <a:buSzPct val="100000"/>
              <a:buFont typeface="Arial"/>
              <a:buNone/>
            </a:pPr>
            <a:r>
              <a:rPr lang="en" sz="3500" b="1" i="0" u="none" strike="noStrike" cap="none">
                <a:solidFill>
                  <a:srgbClr val="27241B"/>
                </a:solidFill>
                <a:latin typeface="Calibri"/>
                <a:ea typeface="Calibri"/>
                <a:cs typeface="Calibri"/>
                <a:sym typeface="Calibri"/>
              </a:rPr>
              <a:t>Two</a:t>
            </a:r>
            <a:r>
              <a:rPr lang="en" sz="3500" b="0" i="0" u="none" strike="noStrike" cap="none">
                <a:solidFill>
                  <a:srgbClr val="27241B"/>
                </a:solidFill>
                <a:latin typeface="Calibri"/>
                <a:ea typeface="Calibri"/>
                <a:cs typeface="Calibri"/>
                <a:sym typeface="Calibri"/>
              </a:rPr>
              <a:t> would fail a hearing test </a:t>
            </a:r>
            <a:endParaRPr/>
          </a:p>
          <a:p>
            <a:pPr marL="0" marR="0" lvl="0" indent="0" algn="l" rtl="0">
              <a:lnSpc>
                <a:spcPct val="90000"/>
              </a:lnSpc>
              <a:spcBef>
                <a:spcPts val="1000"/>
              </a:spcBef>
              <a:spcAft>
                <a:spcPts val="0"/>
              </a:spcAft>
              <a:buClr>
                <a:schemeClr val="dk1"/>
              </a:buClr>
              <a:buSzPct val="100000"/>
              <a:buFont typeface="Arial"/>
              <a:buNone/>
            </a:pPr>
            <a:endParaRPr sz="3500" b="0" i="0" u="none" strike="noStrike" cap="none">
              <a:solidFill>
                <a:srgbClr val="27241B"/>
              </a:solidFill>
              <a:latin typeface="Calibri"/>
              <a:ea typeface="Calibri"/>
              <a:cs typeface="Calibri"/>
              <a:sym typeface="Calibri"/>
            </a:endParaRPr>
          </a:p>
          <a:p>
            <a:pPr marL="0" marR="0" lvl="0" indent="0" algn="l" rtl="0">
              <a:lnSpc>
                <a:spcPct val="90000"/>
              </a:lnSpc>
              <a:spcBef>
                <a:spcPts val="1000"/>
              </a:spcBef>
              <a:spcAft>
                <a:spcPts val="0"/>
              </a:spcAft>
              <a:buClr>
                <a:srgbClr val="27241B"/>
              </a:buClr>
              <a:buSzPct val="100000"/>
              <a:buFont typeface="Arial"/>
              <a:buNone/>
            </a:pPr>
            <a:r>
              <a:rPr lang="en" sz="3500" b="1" i="0" u="none" strike="noStrike" cap="none">
                <a:solidFill>
                  <a:srgbClr val="27241B"/>
                </a:solidFill>
                <a:latin typeface="Calibri"/>
                <a:ea typeface="Calibri"/>
                <a:cs typeface="Calibri"/>
                <a:sym typeface="Calibri"/>
              </a:rPr>
              <a:t>Two - three </a:t>
            </a:r>
            <a:r>
              <a:rPr lang="en" sz="3500" b="0" i="0" u="none" strike="noStrike" cap="none">
                <a:solidFill>
                  <a:srgbClr val="27241B"/>
                </a:solidFill>
                <a:latin typeface="Calibri"/>
                <a:ea typeface="Calibri"/>
                <a:cs typeface="Calibri"/>
                <a:sym typeface="Calibri"/>
              </a:rPr>
              <a:t>have low bone density even though they may look healthy</a:t>
            </a:r>
            <a:endParaRPr/>
          </a:p>
          <a:p>
            <a:pPr marL="0" marR="0" lvl="0" indent="0" algn="l" rtl="0">
              <a:lnSpc>
                <a:spcPct val="90000"/>
              </a:lnSpc>
              <a:spcBef>
                <a:spcPts val="1000"/>
              </a:spcBef>
              <a:spcAft>
                <a:spcPts val="0"/>
              </a:spcAft>
              <a:buClr>
                <a:schemeClr val="dk1"/>
              </a:buClr>
              <a:buSzPct val="100000"/>
              <a:buFont typeface="Arial"/>
              <a:buNone/>
            </a:pPr>
            <a:endParaRPr sz="3500" b="0" i="0" u="none" strike="noStrike" cap="none">
              <a:solidFill>
                <a:srgbClr val="27241B"/>
              </a:solidFill>
              <a:latin typeface="Calibri"/>
              <a:ea typeface="Calibri"/>
              <a:cs typeface="Calibri"/>
              <a:sym typeface="Calibri"/>
            </a:endParaRPr>
          </a:p>
          <a:p>
            <a:pPr marL="0" marR="0" lvl="0" indent="0" algn="l" rtl="0">
              <a:lnSpc>
                <a:spcPct val="90000"/>
              </a:lnSpc>
              <a:spcBef>
                <a:spcPts val="1000"/>
              </a:spcBef>
              <a:spcAft>
                <a:spcPts val="0"/>
              </a:spcAft>
              <a:buClr>
                <a:srgbClr val="27241B"/>
              </a:buClr>
              <a:buSzPct val="100000"/>
              <a:buFont typeface="Arial"/>
              <a:buNone/>
            </a:pPr>
            <a:r>
              <a:rPr lang="en" sz="3500" b="1" i="0" u="none" strike="noStrike" cap="none">
                <a:solidFill>
                  <a:srgbClr val="27241B"/>
                </a:solidFill>
                <a:latin typeface="Calibri"/>
                <a:ea typeface="Calibri"/>
                <a:cs typeface="Calibri"/>
                <a:sym typeface="Calibri"/>
              </a:rPr>
              <a:t>Six </a:t>
            </a:r>
            <a:r>
              <a:rPr lang="en" sz="3500" b="0" i="0" u="none" strike="noStrike" cap="none">
                <a:solidFill>
                  <a:srgbClr val="27241B"/>
                </a:solidFill>
                <a:latin typeface="Calibri"/>
                <a:ea typeface="Calibri"/>
                <a:cs typeface="Calibri"/>
                <a:sym typeface="Calibri"/>
              </a:rPr>
              <a:t>have problems with flexibility and </a:t>
            </a:r>
            <a:r>
              <a:rPr lang="en" sz="3500" b="1" i="0" u="none" strike="noStrike" cap="none">
                <a:solidFill>
                  <a:srgbClr val="27241B"/>
                </a:solidFill>
                <a:latin typeface="Calibri"/>
                <a:ea typeface="Calibri"/>
                <a:cs typeface="Calibri"/>
                <a:sym typeface="Calibri"/>
              </a:rPr>
              <a:t>Five </a:t>
            </a:r>
            <a:r>
              <a:rPr lang="en" sz="3500" b="0" i="0" u="none" strike="noStrike" cap="none">
                <a:solidFill>
                  <a:srgbClr val="27241B"/>
                </a:solidFill>
                <a:latin typeface="Calibri"/>
                <a:ea typeface="Calibri"/>
                <a:cs typeface="Calibri"/>
                <a:sym typeface="Calibri"/>
              </a:rPr>
              <a:t>will have problems with strength, placing them at risk for injury</a:t>
            </a:r>
            <a:endParaRPr/>
          </a:p>
          <a:p>
            <a:pPr marL="0" marR="0" lvl="0" indent="0" algn="l" rtl="0">
              <a:lnSpc>
                <a:spcPct val="90000"/>
              </a:lnSpc>
              <a:spcBef>
                <a:spcPts val="1000"/>
              </a:spcBef>
              <a:spcAft>
                <a:spcPts val="0"/>
              </a:spcAft>
              <a:buClr>
                <a:schemeClr val="dk1"/>
              </a:buClr>
              <a:buSzPct val="100000"/>
              <a:buFont typeface="Arial"/>
              <a:buNone/>
            </a:pPr>
            <a:endParaRPr sz="3500" b="0" i="0" u="none" strike="noStrike" cap="none">
              <a:solidFill>
                <a:srgbClr val="27241B"/>
              </a:solidFill>
              <a:latin typeface="Calibri"/>
              <a:ea typeface="Calibri"/>
              <a:cs typeface="Calibri"/>
              <a:sym typeface="Calibri"/>
            </a:endParaRPr>
          </a:p>
          <a:p>
            <a:pPr marL="0" marR="0" lvl="0" indent="0" algn="l" rtl="0">
              <a:lnSpc>
                <a:spcPct val="90000"/>
              </a:lnSpc>
              <a:spcBef>
                <a:spcPts val="1000"/>
              </a:spcBef>
              <a:spcAft>
                <a:spcPts val="0"/>
              </a:spcAft>
              <a:buClr>
                <a:srgbClr val="27241B"/>
              </a:buClr>
              <a:buSzPct val="100000"/>
              <a:buFont typeface="Arial"/>
              <a:buNone/>
            </a:pPr>
            <a:r>
              <a:rPr lang="en" sz="3500" b="1" i="0" u="none" strike="noStrike" cap="none">
                <a:solidFill>
                  <a:srgbClr val="27241B"/>
                </a:solidFill>
                <a:latin typeface="Calibri"/>
                <a:ea typeface="Calibri"/>
                <a:cs typeface="Calibri"/>
                <a:sym typeface="Calibri"/>
              </a:rPr>
              <a:t>Six</a:t>
            </a:r>
            <a:r>
              <a:rPr lang="en" sz="3500" b="0" i="0" u="none" strike="noStrike" cap="none">
                <a:solidFill>
                  <a:srgbClr val="27241B"/>
                </a:solidFill>
                <a:latin typeface="Calibri"/>
                <a:ea typeface="Calibri"/>
                <a:cs typeface="Calibri"/>
                <a:sym typeface="Calibri"/>
              </a:rPr>
              <a:t> are overweight or obese and at risk for chronic health conditions </a:t>
            </a:r>
            <a:endParaRPr/>
          </a:p>
          <a:p>
            <a:pPr marL="0" marR="0" lvl="0" indent="0" algn="l" rtl="0">
              <a:lnSpc>
                <a:spcPct val="90000"/>
              </a:lnSpc>
              <a:spcBef>
                <a:spcPts val="1000"/>
              </a:spcBef>
              <a:spcAft>
                <a:spcPts val="1200"/>
              </a:spcAft>
              <a:buClr>
                <a:schemeClr val="dk1"/>
              </a:buClr>
              <a:buSzPct val="100000"/>
              <a:buFont typeface="Arial"/>
              <a:buNone/>
            </a:pPr>
            <a:endParaRPr sz="1350" b="0" i="0" u="none" strike="noStrike" cap="none">
              <a:solidFill>
                <a:schemeClr val="dk1"/>
              </a:solidFill>
              <a:latin typeface="Calibri"/>
              <a:ea typeface="Calibri"/>
              <a:cs typeface="Calibri"/>
              <a:sym typeface="Calibri"/>
            </a:endParaRPr>
          </a:p>
        </p:txBody>
      </p:sp>
      <p:pic>
        <p:nvPicPr>
          <p:cNvPr id="294" name="Google Shape;294;p42"/>
          <p:cNvPicPr preferRelativeResize="0"/>
          <p:nvPr/>
        </p:nvPicPr>
        <p:blipFill rotWithShape="1">
          <a:blip r:embed="rId3">
            <a:alphaModFix/>
          </a:blip>
          <a:srcRect/>
          <a:stretch/>
        </p:blipFill>
        <p:spPr>
          <a:xfrm>
            <a:off x="6477439" y="558741"/>
            <a:ext cx="1567744" cy="2272622"/>
          </a:xfrm>
          <a:prstGeom prst="rect">
            <a:avLst/>
          </a:prstGeom>
          <a:noFill/>
          <a:ln>
            <a:no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2AE6E-BB8C-F62B-586A-CBE17D3E0B3D}"/>
              </a:ext>
            </a:extLst>
          </p:cNvPr>
          <p:cNvSpPr>
            <a:spLocks noGrp="1"/>
          </p:cNvSpPr>
          <p:nvPr>
            <p:ph type="ctrTitle"/>
          </p:nvPr>
        </p:nvSpPr>
        <p:spPr>
          <a:xfrm>
            <a:off x="1143000" y="325582"/>
            <a:ext cx="6858000" cy="2667000"/>
          </a:xfrm>
        </p:spPr>
        <p:txBody>
          <a:bodyPr>
            <a:normAutofit/>
          </a:bodyPr>
          <a:lstStyle/>
          <a:p>
            <a:r>
              <a:rPr lang="en-US" dirty="0">
                <a:latin typeface="Times New Roman" panose="02020603050405020304" pitchFamily="18" charset="0"/>
                <a:cs typeface="Times New Roman" panose="02020603050405020304" pitchFamily="18" charset="0"/>
              </a:rPr>
              <a:t>Navigating the Healthcare Landscape for Individuals with IDD: Challenges, Changes and Solutions</a:t>
            </a:r>
          </a:p>
        </p:txBody>
      </p:sp>
      <p:sp>
        <p:nvSpPr>
          <p:cNvPr id="3" name="Subtitle 2">
            <a:extLst>
              <a:ext uri="{FF2B5EF4-FFF2-40B4-BE49-F238E27FC236}">
                <a16:creationId xmlns:a16="http://schemas.microsoft.com/office/drawing/2014/main" id="{8C61C151-439A-46E5-852D-E007855EBD97}"/>
              </a:ext>
            </a:extLst>
          </p:cNvPr>
          <p:cNvSpPr>
            <a:spLocks noGrp="1"/>
          </p:cNvSpPr>
          <p:nvPr>
            <p:ph type="subTitle" idx="1"/>
          </p:nvPr>
        </p:nvSpPr>
        <p:spPr>
          <a:xfrm>
            <a:off x="1143000" y="2625434"/>
            <a:ext cx="6858000" cy="1967347"/>
          </a:xfrm>
        </p:spPr>
        <p:txBody>
          <a:bodyPr>
            <a:normAutofit fontScale="85000" lnSpcReduction="20000"/>
          </a:bodyPr>
          <a:lstStyle/>
          <a:p>
            <a:endParaRPr lang="en-US" dirty="0"/>
          </a:p>
          <a:p>
            <a:endParaRPr lang="en-US" dirty="0"/>
          </a:p>
          <a:p>
            <a:endParaRPr lang="en-US" dirty="0"/>
          </a:p>
          <a:p>
            <a:r>
              <a:rPr lang="en-US" dirty="0">
                <a:latin typeface="Times New Roman" panose="02020603050405020304" pitchFamily="18" charset="0"/>
                <a:cs typeface="Times New Roman" panose="02020603050405020304" pitchFamily="18" charset="0"/>
              </a:rPr>
              <a:t>John J. Nevins DO</a:t>
            </a:r>
            <a:r>
              <a:rPr lang="en-US" dirty="0" smtClean="0">
                <a:latin typeface="Times New Roman" panose="02020603050405020304" pitchFamily="18" charset="0"/>
                <a:cs typeface="Times New Roman" panose="02020603050405020304" pitchFamily="18" charset="0"/>
              </a:rPr>
              <a:t>, FAAFP</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Medical Director Chatham Family Medicine</a:t>
            </a:r>
          </a:p>
          <a:p>
            <a:r>
              <a:rPr lang="en-US" dirty="0">
                <a:latin typeface="Times New Roman" panose="02020603050405020304" pitchFamily="18" charset="0"/>
                <a:cs typeface="Times New Roman" panose="02020603050405020304" pitchFamily="18" charset="0"/>
              </a:rPr>
              <a:t>Atlantic Health System</a:t>
            </a:r>
          </a:p>
          <a:p>
            <a:r>
              <a:rPr lang="en-US" dirty="0">
                <a:latin typeface="Times New Roman" panose="02020603050405020304" pitchFamily="18" charset="0"/>
                <a:cs typeface="Times New Roman" panose="02020603050405020304" pitchFamily="18" charset="0"/>
              </a:rPr>
              <a:t>Overlook Medical Center Family Medicine Residency Program</a:t>
            </a:r>
          </a:p>
          <a:p>
            <a:endParaRPr lang="en-US" dirty="0"/>
          </a:p>
        </p:txBody>
      </p:sp>
    </p:spTree>
    <p:extLst>
      <p:ext uri="{BB962C8B-B14F-4D97-AF65-F5344CB8AC3E}">
        <p14:creationId xmlns:p14="http://schemas.microsoft.com/office/powerpoint/2010/main" val="282657289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43"/>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Calibri"/>
              <a:buNone/>
            </a:pPr>
            <a:r>
              <a:rPr lang="en" sz="3200" b="1" i="0" u="none" strike="noStrike" cap="none">
                <a:solidFill>
                  <a:schemeClr val="dk1"/>
                </a:solidFill>
                <a:latin typeface="Calibri"/>
                <a:ea typeface="Calibri"/>
                <a:cs typeface="Calibri"/>
                <a:sym typeface="Calibri"/>
              </a:rPr>
              <a:t>Barriers to Health Care</a:t>
            </a:r>
            <a:endParaRPr/>
          </a:p>
        </p:txBody>
      </p:sp>
      <p:sp>
        <p:nvSpPr>
          <p:cNvPr id="301" name="Google Shape;301;p43"/>
          <p:cNvSpPr txBox="1">
            <a:spLocks noGrp="1"/>
          </p:cNvSpPr>
          <p:nvPr>
            <p:ph type="body" idx="1"/>
          </p:nvPr>
        </p:nvSpPr>
        <p:spPr>
          <a:xfrm>
            <a:off x="628650" y="1214378"/>
            <a:ext cx="7886700" cy="2828306"/>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27241B"/>
              </a:buClr>
              <a:buSzPts val="1350"/>
              <a:buFont typeface="Noto Sans Symbols"/>
              <a:buChar char="❑"/>
            </a:pPr>
            <a:r>
              <a:rPr lang="en" sz="1350" b="0" i="0" u="none" strike="noStrike" cap="none">
                <a:solidFill>
                  <a:srgbClr val="27241B"/>
                </a:solidFill>
                <a:latin typeface="Calibri"/>
                <a:ea typeface="Calibri"/>
                <a:cs typeface="Calibri"/>
                <a:sym typeface="Calibri"/>
              </a:rPr>
              <a:t>Architectural</a:t>
            </a:r>
            <a:endParaRPr/>
          </a:p>
          <a:p>
            <a:pPr marL="0" marR="0" lvl="0" indent="0" algn="l" rtl="0">
              <a:lnSpc>
                <a:spcPct val="90000"/>
              </a:lnSpc>
              <a:spcBef>
                <a:spcPts val="1000"/>
              </a:spcBef>
              <a:spcAft>
                <a:spcPts val="0"/>
              </a:spcAft>
              <a:buClr>
                <a:srgbClr val="27241B"/>
              </a:buClr>
              <a:buSzPts val="1350"/>
              <a:buFont typeface="Noto Sans Symbols"/>
              <a:buChar char="❑"/>
            </a:pPr>
            <a:r>
              <a:rPr lang="en" sz="1350" b="0" i="0" u="none" strike="noStrike" cap="none">
                <a:solidFill>
                  <a:srgbClr val="27241B"/>
                </a:solidFill>
                <a:latin typeface="Calibri"/>
                <a:ea typeface="Calibri"/>
                <a:cs typeface="Calibri"/>
                <a:sym typeface="Calibri"/>
              </a:rPr>
              <a:t>Medical equipment</a:t>
            </a:r>
            <a:endParaRPr/>
          </a:p>
          <a:p>
            <a:pPr marL="0" marR="0" lvl="0" indent="0" algn="l" rtl="0">
              <a:lnSpc>
                <a:spcPct val="90000"/>
              </a:lnSpc>
              <a:spcBef>
                <a:spcPts val="1000"/>
              </a:spcBef>
              <a:spcAft>
                <a:spcPts val="0"/>
              </a:spcAft>
              <a:buClr>
                <a:srgbClr val="27241B"/>
              </a:buClr>
              <a:buSzPts val="1350"/>
              <a:buFont typeface="Noto Sans Symbols"/>
              <a:buChar char="❑"/>
            </a:pPr>
            <a:r>
              <a:rPr lang="en" sz="1350" b="0" i="0" u="none" strike="noStrike" cap="none">
                <a:solidFill>
                  <a:srgbClr val="27241B"/>
                </a:solidFill>
                <a:latin typeface="Calibri"/>
                <a:ea typeface="Calibri"/>
                <a:cs typeface="Calibri"/>
                <a:sym typeface="Calibri"/>
              </a:rPr>
              <a:t>Communication</a:t>
            </a:r>
            <a:endParaRPr/>
          </a:p>
          <a:p>
            <a:pPr marL="0" marR="0" lvl="0" indent="0" algn="l" rtl="0">
              <a:lnSpc>
                <a:spcPct val="90000"/>
              </a:lnSpc>
              <a:spcBef>
                <a:spcPts val="1000"/>
              </a:spcBef>
              <a:spcAft>
                <a:spcPts val="0"/>
              </a:spcAft>
              <a:buClr>
                <a:srgbClr val="27241B"/>
              </a:buClr>
              <a:buSzPts val="1350"/>
              <a:buFont typeface="Noto Sans Symbols"/>
              <a:buChar char="❑"/>
            </a:pPr>
            <a:r>
              <a:rPr lang="en" sz="1350" b="0" i="0" u="none" strike="noStrike" cap="none">
                <a:solidFill>
                  <a:srgbClr val="27241B"/>
                </a:solidFill>
                <a:latin typeface="Calibri"/>
                <a:ea typeface="Calibri"/>
                <a:cs typeface="Calibri"/>
                <a:sym typeface="Calibri"/>
              </a:rPr>
              <a:t>Economic</a:t>
            </a:r>
            <a:endParaRPr/>
          </a:p>
          <a:p>
            <a:pPr marL="0" marR="0" lvl="0" indent="0" algn="l" rtl="0">
              <a:lnSpc>
                <a:spcPct val="90000"/>
              </a:lnSpc>
              <a:spcBef>
                <a:spcPts val="1000"/>
              </a:spcBef>
              <a:spcAft>
                <a:spcPts val="0"/>
              </a:spcAft>
              <a:buClr>
                <a:srgbClr val="27241B"/>
              </a:buClr>
              <a:buSzPts val="1350"/>
              <a:buFont typeface="Noto Sans Symbols"/>
              <a:buChar char="❑"/>
            </a:pPr>
            <a:r>
              <a:rPr lang="en" sz="1350" b="0" i="0" u="none" strike="noStrike" cap="none">
                <a:solidFill>
                  <a:srgbClr val="27241B"/>
                </a:solidFill>
                <a:latin typeface="Calibri"/>
                <a:ea typeface="Calibri"/>
                <a:cs typeface="Calibri"/>
                <a:sym typeface="Calibri"/>
              </a:rPr>
              <a:t>Social policy</a:t>
            </a:r>
            <a:endParaRPr/>
          </a:p>
          <a:p>
            <a:pPr marL="0" marR="0" lvl="0" indent="0" algn="l" rtl="0">
              <a:lnSpc>
                <a:spcPct val="90000"/>
              </a:lnSpc>
              <a:spcBef>
                <a:spcPts val="1000"/>
              </a:spcBef>
              <a:spcAft>
                <a:spcPts val="0"/>
              </a:spcAft>
              <a:buClr>
                <a:srgbClr val="27241B"/>
              </a:buClr>
              <a:buSzPts val="1350"/>
              <a:buFont typeface="Noto Sans Symbols"/>
              <a:buChar char="❑"/>
            </a:pPr>
            <a:r>
              <a:rPr lang="en" sz="1350" b="0" i="0" u="none" strike="noStrike" cap="none">
                <a:solidFill>
                  <a:srgbClr val="27241B"/>
                </a:solidFill>
                <a:latin typeface="Calibri"/>
                <a:ea typeface="Calibri"/>
                <a:cs typeface="Calibri"/>
                <a:sym typeface="Calibri"/>
              </a:rPr>
              <a:t>Attitudinal</a:t>
            </a:r>
            <a:endParaRPr/>
          </a:p>
          <a:p>
            <a:pPr marL="0" marR="0" lvl="0" indent="0" algn="l" rtl="0">
              <a:lnSpc>
                <a:spcPct val="90000"/>
              </a:lnSpc>
              <a:spcBef>
                <a:spcPts val="1000"/>
              </a:spcBef>
              <a:spcAft>
                <a:spcPts val="0"/>
              </a:spcAft>
              <a:buClr>
                <a:srgbClr val="27241B"/>
              </a:buClr>
              <a:buSzPts val="1350"/>
              <a:buFont typeface="Noto Sans Symbols"/>
              <a:buChar char="❑"/>
            </a:pPr>
            <a:r>
              <a:rPr lang="en" sz="1350" b="0" i="0" u="none" strike="noStrike" cap="none">
                <a:solidFill>
                  <a:srgbClr val="27241B"/>
                </a:solidFill>
                <a:latin typeface="Calibri"/>
                <a:ea typeface="Calibri"/>
                <a:cs typeface="Calibri"/>
                <a:sym typeface="Calibri"/>
              </a:rPr>
              <a:t>Inadequate provider knowledge</a:t>
            </a:r>
            <a:endParaRPr/>
          </a:p>
          <a:p>
            <a:pPr marL="0" marR="0" lvl="0" indent="0" algn="l" rtl="0">
              <a:lnSpc>
                <a:spcPct val="90000"/>
              </a:lnSpc>
              <a:spcBef>
                <a:spcPts val="1000"/>
              </a:spcBef>
              <a:spcAft>
                <a:spcPts val="0"/>
              </a:spcAft>
              <a:buClr>
                <a:srgbClr val="27241B"/>
              </a:buClr>
              <a:buSzPts val="1350"/>
              <a:buFont typeface="Noto Sans Symbols"/>
              <a:buChar char="❑"/>
            </a:pPr>
            <a:r>
              <a:rPr lang="en" sz="1350" b="1" i="0" u="none" strike="noStrike" cap="none">
                <a:solidFill>
                  <a:srgbClr val="27241B"/>
                </a:solidFill>
                <a:latin typeface="Calibri"/>
                <a:ea typeface="Calibri"/>
                <a:cs typeface="Calibri"/>
                <a:sym typeface="Calibri"/>
              </a:rPr>
              <a:t>Emotional</a:t>
            </a:r>
            <a:endParaRPr/>
          </a:p>
          <a:p>
            <a:pPr marL="0" marR="0" lvl="0" indent="0" algn="l" rtl="0">
              <a:lnSpc>
                <a:spcPct val="90000"/>
              </a:lnSpc>
              <a:spcBef>
                <a:spcPts val="1000"/>
              </a:spcBef>
              <a:spcAft>
                <a:spcPts val="0"/>
              </a:spcAft>
              <a:buClr>
                <a:srgbClr val="27241B"/>
              </a:buClr>
              <a:buSzPts val="1350"/>
              <a:buFont typeface="Noto Sans Symbols"/>
              <a:buChar char="❑"/>
            </a:pPr>
            <a:r>
              <a:rPr lang="en" sz="1350" b="1" i="0" u="none" strike="noStrike" cap="none">
                <a:solidFill>
                  <a:srgbClr val="27241B"/>
                </a:solidFill>
                <a:latin typeface="Calibri"/>
                <a:ea typeface="Calibri"/>
                <a:cs typeface="Calibri"/>
                <a:sym typeface="Calibri"/>
              </a:rPr>
              <a:t>Behavioral</a:t>
            </a:r>
            <a:endParaRPr/>
          </a:p>
          <a:p>
            <a:pPr marL="0" marR="0" lvl="0" indent="0" algn="l" rtl="0">
              <a:lnSpc>
                <a:spcPct val="90000"/>
              </a:lnSpc>
              <a:spcBef>
                <a:spcPts val="1000"/>
              </a:spcBef>
              <a:spcAft>
                <a:spcPts val="1200"/>
              </a:spcAft>
              <a:buClr>
                <a:schemeClr val="dk1"/>
              </a:buClr>
              <a:buSzPts val="1350"/>
              <a:buFont typeface="Arial"/>
              <a:buNone/>
            </a:pPr>
            <a:endParaRPr sz="1350" b="0" i="0" u="none" strike="noStrike" cap="none">
              <a:solidFill>
                <a:schemeClr val="dk1"/>
              </a:solidFill>
              <a:latin typeface="Calibri"/>
              <a:ea typeface="Calibri"/>
              <a:cs typeface="Calibri"/>
              <a:sym typeface="Calibri"/>
            </a:endParaRPr>
          </a:p>
        </p:txBody>
      </p:sp>
      <p:pic>
        <p:nvPicPr>
          <p:cNvPr id="302" name="Google Shape;302;p43" descr="C:\Users\801004195\AppData\Local\Microsoft\Windows\Temporary Internet Files\Content.IE5\DLR4UNXA\46247-Royalty-Free-RF-Clipart-Illustration-Of-A-White-Smartoon-Character-Construction-Worker[1].jpg"/>
          <p:cNvPicPr preferRelativeResize="0"/>
          <p:nvPr/>
        </p:nvPicPr>
        <p:blipFill rotWithShape="1">
          <a:blip r:embed="rId3">
            <a:alphaModFix/>
          </a:blip>
          <a:srcRect/>
          <a:stretch/>
        </p:blipFill>
        <p:spPr>
          <a:xfrm>
            <a:off x="5117566" y="1628776"/>
            <a:ext cx="1425348" cy="1591583"/>
          </a:xfrm>
          <a:prstGeom prst="rect">
            <a:avLst/>
          </a:prstGeom>
          <a:noFill/>
          <a:ln>
            <a:noFill/>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44"/>
          <p:cNvSpPr txBox="1">
            <a:spLocks noGrp="1"/>
          </p:cNvSpPr>
          <p:nvPr>
            <p:ph type="title"/>
          </p:nvPr>
        </p:nvSpPr>
        <p:spPr>
          <a:xfrm>
            <a:off x="601614" y="331921"/>
            <a:ext cx="8119763" cy="428625"/>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1400"/>
              <a:buFont typeface="Calibri"/>
              <a:buNone/>
            </a:pPr>
            <a:r>
              <a:rPr lang="en" sz="2800" b="0" i="0" u="none" strike="noStrike" cap="none">
                <a:solidFill>
                  <a:schemeClr val="dk1"/>
                </a:solidFill>
                <a:latin typeface="Calibri"/>
                <a:ea typeface="Calibri"/>
                <a:cs typeface="Calibri"/>
                <a:sym typeface="Calibri"/>
              </a:rPr>
              <a:t>Recognizing Behavioral and Emotional Challenges</a:t>
            </a:r>
            <a:endParaRPr sz="2800" b="0" i="0" u="none" strike="noStrike" cap="none">
              <a:solidFill>
                <a:schemeClr val="dk1"/>
              </a:solidFill>
              <a:latin typeface="Calibri"/>
              <a:ea typeface="Calibri"/>
              <a:cs typeface="Calibri"/>
              <a:sym typeface="Calibri"/>
            </a:endParaRPr>
          </a:p>
        </p:txBody>
      </p:sp>
      <p:sp>
        <p:nvSpPr>
          <p:cNvPr id="309" name="Google Shape;309;p44"/>
          <p:cNvSpPr txBox="1">
            <a:spLocks noGrp="1"/>
          </p:cNvSpPr>
          <p:nvPr>
            <p:ph type="body" idx="1"/>
          </p:nvPr>
        </p:nvSpPr>
        <p:spPr>
          <a:xfrm>
            <a:off x="901292" y="1110431"/>
            <a:ext cx="6180956" cy="2528888"/>
          </a:xfrm>
          <a:prstGeom prst="rect">
            <a:avLst/>
          </a:prstGeom>
          <a:noFill/>
          <a:ln>
            <a:noFill/>
          </a:ln>
        </p:spPr>
        <p:txBody>
          <a:bodyPr spcFirstLastPara="1" wrap="square" lIns="0" tIns="0" rIns="0" bIns="0" anchor="t" anchorCtr="0">
            <a:noAutofit/>
          </a:bodyPr>
          <a:lstStyle/>
          <a:p>
            <a:pPr marL="64294" marR="0" lvl="0" indent="0" algn="l" rtl="0">
              <a:lnSpc>
                <a:spcPct val="90000"/>
              </a:lnSpc>
              <a:spcBef>
                <a:spcPts val="0"/>
              </a:spcBef>
              <a:spcAft>
                <a:spcPts val="0"/>
              </a:spcAft>
              <a:buClr>
                <a:schemeClr val="dk1"/>
              </a:buClr>
              <a:buSzPts val="1800"/>
              <a:buFont typeface="Arial"/>
              <a:buNone/>
            </a:pPr>
            <a:r>
              <a:rPr lang="en" sz="1600" b="0" i="0" u="none" strike="noStrike" cap="none">
                <a:solidFill>
                  <a:schemeClr val="dk1"/>
                </a:solidFill>
                <a:latin typeface="Calibri"/>
                <a:ea typeface="Calibri"/>
                <a:cs typeface="Calibri"/>
                <a:sym typeface="Calibri"/>
              </a:rPr>
              <a:t>For individuals with Autism or IDD, fear response may look like:</a:t>
            </a:r>
            <a:endParaRPr sz="1600" b="0" i="0" u="none" strike="noStrike" cap="none">
              <a:solidFill>
                <a:schemeClr val="dk1"/>
              </a:solidFill>
              <a:latin typeface="Calibri"/>
              <a:ea typeface="Calibri"/>
              <a:cs typeface="Calibri"/>
              <a:sym typeface="Calibri"/>
            </a:endParaRPr>
          </a:p>
          <a:p>
            <a:pPr marL="342900" marR="0" lvl="1" indent="-192881" algn="l" rtl="0">
              <a:lnSpc>
                <a:spcPct val="90000"/>
              </a:lnSpc>
              <a:spcBef>
                <a:spcPts val="0"/>
              </a:spcBef>
              <a:spcAft>
                <a:spcPts val="0"/>
              </a:spcAft>
              <a:buClr>
                <a:schemeClr val="dk1"/>
              </a:buClr>
              <a:buSzPts val="1800"/>
              <a:buFont typeface="Arial"/>
              <a:buChar char="•"/>
            </a:pPr>
            <a:r>
              <a:rPr lang="en" sz="1600" b="0" i="0" u="none" strike="noStrike" cap="none">
                <a:solidFill>
                  <a:schemeClr val="dk1"/>
                </a:solidFill>
                <a:latin typeface="Calibri"/>
                <a:ea typeface="Calibri"/>
                <a:cs typeface="Calibri"/>
                <a:sym typeface="Calibri"/>
              </a:rPr>
              <a:t>Non-compliance</a:t>
            </a:r>
            <a:endParaRPr sz="1600" b="0" i="0" u="none" strike="noStrike" cap="none">
              <a:solidFill>
                <a:schemeClr val="dk1"/>
              </a:solidFill>
              <a:latin typeface="Calibri"/>
              <a:ea typeface="Calibri"/>
              <a:cs typeface="Calibri"/>
              <a:sym typeface="Calibri"/>
            </a:endParaRPr>
          </a:p>
          <a:p>
            <a:pPr marL="342900" marR="0" lvl="1" indent="-192881" algn="l" rtl="0">
              <a:lnSpc>
                <a:spcPct val="90000"/>
              </a:lnSpc>
              <a:spcBef>
                <a:spcPts val="0"/>
              </a:spcBef>
              <a:spcAft>
                <a:spcPts val="0"/>
              </a:spcAft>
              <a:buClr>
                <a:schemeClr val="dk1"/>
              </a:buClr>
              <a:buSzPts val="1800"/>
              <a:buFont typeface="Arial"/>
              <a:buChar char="•"/>
            </a:pPr>
            <a:r>
              <a:rPr lang="en" sz="1600" b="0" i="0" u="none" strike="noStrike" cap="none">
                <a:solidFill>
                  <a:schemeClr val="dk1"/>
                </a:solidFill>
                <a:latin typeface="Calibri"/>
                <a:ea typeface="Calibri"/>
                <a:cs typeface="Calibri"/>
                <a:sym typeface="Calibri"/>
              </a:rPr>
              <a:t>Aggression</a:t>
            </a:r>
            <a:endParaRPr sz="1600" b="0" i="0" u="none" strike="noStrike" cap="none">
              <a:solidFill>
                <a:schemeClr val="dk1"/>
              </a:solidFill>
              <a:latin typeface="Calibri"/>
              <a:ea typeface="Calibri"/>
              <a:cs typeface="Calibri"/>
              <a:sym typeface="Calibri"/>
            </a:endParaRPr>
          </a:p>
          <a:p>
            <a:pPr marL="342900" marR="0" lvl="1" indent="-192881" algn="l" rtl="0">
              <a:lnSpc>
                <a:spcPct val="90000"/>
              </a:lnSpc>
              <a:spcBef>
                <a:spcPts val="0"/>
              </a:spcBef>
              <a:spcAft>
                <a:spcPts val="0"/>
              </a:spcAft>
              <a:buClr>
                <a:schemeClr val="dk1"/>
              </a:buClr>
              <a:buSzPts val="1800"/>
              <a:buFont typeface="Arial"/>
              <a:buChar char="•"/>
            </a:pPr>
            <a:r>
              <a:rPr lang="en" sz="1600" b="0" i="0" u="none" strike="noStrike" cap="none">
                <a:solidFill>
                  <a:schemeClr val="dk1"/>
                </a:solidFill>
                <a:latin typeface="Calibri"/>
                <a:ea typeface="Calibri"/>
                <a:cs typeface="Calibri"/>
                <a:sym typeface="Calibri"/>
              </a:rPr>
              <a:t>Withdrawal/escape/shut down</a:t>
            </a:r>
            <a:endParaRPr sz="1600" b="0" i="0" u="none" strike="noStrike" cap="none">
              <a:solidFill>
                <a:schemeClr val="dk1"/>
              </a:solidFill>
              <a:latin typeface="Calibri"/>
              <a:ea typeface="Calibri"/>
              <a:cs typeface="Calibri"/>
              <a:sym typeface="Calibri"/>
            </a:endParaRPr>
          </a:p>
          <a:p>
            <a:pPr marL="342900" marR="0" lvl="1" indent="-192881" algn="l" rtl="0">
              <a:lnSpc>
                <a:spcPct val="90000"/>
              </a:lnSpc>
              <a:spcBef>
                <a:spcPts val="0"/>
              </a:spcBef>
              <a:spcAft>
                <a:spcPts val="0"/>
              </a:spcAft>
              <a:buClr>
                <a:schemeClr val="dk1"/>
              </a:buClr>
              <a:buSzPts val="1800"/>
              <a:buFont typeface="Arial"/>
              <a:buChar char="•"/>
            </a:pPr>
            <a:r>
              <a:rPr lang="en" sz="1600" b="0" i="0" u="none" strike="noStrike" cap="none">
                <a:solidFill>
                  <a:schemeClr val="dk1"/>
                </a:solidFill>
                <a:latin typeface="Calibri"/>
                <a:ea typeface="Calibri"/>
                <a:cs typeface="Calibri"/>
                <a:sym typeface="Calibri"/>
              </a:rPr>
              <a:t>Meltdown</a:t>
            </a:r>
            <a:endParaRPr sz="1600" b="0" i="0" u="none" strike="noStrike" cap="none">
              <a:solidFill>
                <a:schemeClr val="dk1"/>
              </a:solidFill>
              <a:latin typeface="Calibri"/>
              <a:ea typeface="Calibri"/>
              <a:cs typeface="Calibri"/>
              <a:sym typeface="Calibri"/>
            </a:endParaRPr>
          </a:p>
          <a:p>
            <a:pPr marL="342900" marR="0" lvl="1" indent="-192881" algn="l" rtl="0">
              <a:lnSpc>
                <a:spcPct val="90000"/>
              </a:lnSpc>
              <a:spcBef>
                <a:spcPts val="0"/>
              </a:spcBef>
              <a:spcAft>
                <a:spcPts val="0"/>
              </a:spcAft>
              <a:buClr>
                <a:schemeClr val="dk1"/>
              </a:buClr>
              <a:buSzPts val="1800"/>
              <a:buFont typeface="Arial"/>
              <a:buChar char="•"/>
            </a:pPr>
            <a:r>
              <a:rPr lang="en" sz="1600" b="0" i="0" u="none" strike="noStrike" cap="none">
                <a:solidFill>
                  <a:schemeClr val="dk1"/>
                </a:solidFill>
                <a:latin typeface="Calibri"/>
                <a:ea typeface="Calibri"/>
                <a:cs typeface="Calibri"/>
                <a:sym typeface="Calibri"/>
              </a:rPr>
              <a:t>Fight, flight, freeze, fawn</a:t>
            </a:r>
            <a:endParaRPr/>
          </a:p>
          <a:p>
            <a:pPr marL="0" marR="0" lvl="0" indent="0" algn="l" rtl="0">
              <a:lnSpc>
                <a:spcPct val="90000"/>
              </a:lnSpc>
              <a:spcBef>
                <a:spcPts val="0"/>
              </a:spcBef>
              <a:spcAft>
                <a:spcPts val="0"/>
              </a:spcAft>
              <a:buClr>
                <a:schemeClr val="dk1"/>
              </a:buClr>
              <a:buSzPts val="1600"/>
              <a:buFont typeface="Arial"/>
              <a:buNone/>
            </a:pPr>
            <a:endParaRPr sz="1600" b="0" i="0" u="none" strike="noStrike" cap="none">
              <a:solidFill>
                <a:schemeClr val="dk1"/>
              </a:solidFill>
              <a:latin typeface="Calibri"/>
              <a:ea typeface="Calibri"/>
              <a:cs typeface="Calibri"/>
              <a:sym typeface="Calibri"/>
            </a:endParaRPr>
          </a:p>
          <a:p>
            <a:pPr marL="42863" marR="0" lvl="0" indent="0" algn="l" rtl="0">
              <a:lnSpc>
                <a:spcPct val="90000"/>
              </a:lnSpc>
              <a:spcBef>
                <a:spcPts val="0"/>
              </a:spcBef>
              <a:spcAft>
                <a:spcPts val="1200"/>
              </a:spcAft>
              <a:buClr>
                <a:schemeClr val="dk1"/>
              </a:buClr>
              <a:buSzPts val="2400"/>
              <a:buFont typeface="Arial"/>
              <a:buNone/>
            </a:pPr>
            <a:r>
              <a:rPr lang="en" sz="1600" b="1" i="1" u="none" strike="noStrike" cap="none">
                <a:solidFill>
                  <a:schemeClr val="dk1"/>
                </a:solidFill>
                <a:latin typeface="Calibri"/>
                <a:ea typeface="Calibri"/>
                <a:cs typeface="Calibri"/>
                <a:sym typeface="Calibri"/>
              </a:rPr>
              <a:t>Behavior is communication and coping</a:t>
            </a:r>
            <a:endParaRPr sz="1600" b="1" i="1" u="none" strike="noStrike" cap="none">
              <a:solidFill>
                <a:schemeClr val="dk1"/>
              </a:solidFill>
              <a:latin typeface="Calibri"/>
              <a:ea typeface="Calibri"/>
              <a:cs typeface="Calibri"/>
              <a:sym typeface="Calibri"/>
            </a:endParaRPr>
          </a:p>
        </p:txBody>
      </p:sp>
      <p:pic>
        <p:nvPicPr>
          <p:cNvPr id="310" name="Google Shape;310;p44"/>
          <p:cNvPicPr preferRelativeResize="0"/>
          <p:nvPr/>
        </p:nvPicPr>
        <p:blipFill rotWithShape="1">
          <a:blip r:embed="rId3">
            <a:alphaModFix/>
          </a:blip>
          <a:srcRect/>
          <a:stretch/>
        </p:blipFill>
        <p:spPr>
          <a:xfrm>
            <a:off x="1257300" y="3065116"/>
            <a:ext cx="1315887" cy="970467"/>
          </a:xfrm>
          <a:prstGeom prst="rect">
            <a:avLst/>
          </a:prstGeom>
          <a:noFill/>
          <a:ln>
            <a:noFill/>
          </a:ln>
        </p:spPr>
      </p:pic>
      <p:pic>
        <p:nvPicPr>
          <p:cNvPr id="311" name="Google Shape;311;p44"/>
          <p:cNvPicPr preferRelativeResize="0"/>
          <p:nvPr/>
        </p:nvPicPr>
        <p:blipFill rotWithShape="1">
          <a:blip r:embed="rId4">
            <a:alphaModFix/>
          </a:blip>
          <a:srcRect/>
          <a:stretch/>
        </p:blipFill>
        <p:spPr>
          <a:xfrm>
            <a:off x="3600450" y="3233049"/>
            <a:ext cx="1723059" cy="970467"/>
          </a:xfrm>
          <a:prstGeom prst="rect">
            <a:avLst/>
          </a:prstGeom>
          <a:noFill/>
          <a:ln>
            <a:noFill/>
          </a:ln>
        </p:spPr>
      </p:pic>
      <p:pic>
        <p:nvPicPr>
          <p:cNvPr id="312" name="Google Shape;312;p44"/>
          <p:cNvPicPr preferRelativeResize="0"/>
          <p:nvPr/>
        </p:nvPicPr>
        <p:blipFill rotWithShape="1">
          <a:blip r:embed="rId5">
            <a:alphaModFix/>
          </a:blip>
          <a:srcRect/>
          <a:stretch/>
        </p:blipFill>
        <p:spPr>
          <a:xfrm>
            <a:off x="6229350" y="1892937"/>
            <a:ext cx="1323206" cy="1988423"/>
          </a:xfrm>
          <a:prstGeom prst="rect">
            <a:avLst/>
          </a:prstGeom>
          <a:noFill/>
          <a:ln>
            <a:noFill/>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pic>
        <p:nvPicPr>
          <p:cNvPr id="317" name="Google Shape;317;p45"/>
          <p:cNvPicPr preferRelativeResize="0"/>
          <p:nvPr/>
        </p:nvPicPr>
        <p:blipFill rotWithShape="1">
          <a:blip r:embed="rId3">
            <a:alphaModFix/>
          </a:blip>
          <a:srcRect/>
          <a:stretch/>
        </p:blipFill>
        <p:spPr>
          <a:xfrm>
            <a:off x="4653163" y="851007"/>
            <a:ext cx="4293480" cy="2505674"/>
          </a:xfrm>
          <a:prstGeom prst="rect">
            <a:avLst/>
          </a:prstGeom>
          <a:noFill/>
          <a:ln>
            <a:noFill/>
          </a:ln>
        </p:spPr>
      </p:pic>
      <p:sp>
        <p:nvSpPr>
          <p:cNvPr id="318" name="Google Shape;318;p45"/>
          <p:cNvSpPr txBox="1">
            <a:spLocks noGrp="1"/>
          </p:cNvSpPr>
          <p:nvPr>
            <p:ph type="title"/>
          </p:nvPr>
        </p:nvSpPr>
        <p:spPr>
          <a:xfrm>
            <a:off x="870346" y="366113"/>
            <a:ext cx="6400800" cy="428625"/>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1400"/>
              <a:buFont typeface="Calibri"/>
              <a:buNone/>
            </a:pPr>
            <a:r>
              <a:rPr lang="en" sz="3200" b="1" i="0" u="none" strike="noStrike" cap="none">
                <a:solidFill>
                  <a:schemeClr val="dk1"/>
                </a:solidFill>
                <a:latin typeface="Calibri"/>
                <a:ea typeface="Calibri"/>
                <a:cs typeface="Calibri"/>
                <a:sym typeface="Calibri"/>
              </a:rPr>
              <a:t>Improving Access</a:t>
            </a:r>
            <a:endParaRPr sz="3200" b="1" i="0" u="none" strike="noStrike" cap="none">
              <a:solidFill>
                <a:schemeClr val="dk1"/>
              </a:solidFill>
              <a:latin typeface="Calibri"/>
              <a:ea typeface="Calibri"/>
              <a:cs typeface="Calibri"/>
              <a:sym typeface="Calibri"/>
            </a:endParaRPr>
          </a:p>
        </p:txBody>
      </p:sp>
      <p:sp>
        <p:nvSpPr>
          <p:cNvPr id="319" name="Google Shape;319;p45"/>
          <p:cNvSpPr txBox="1">
            <a:spLocks noGrp="1"/>
          </p:cNvSpPr>
          <p:nvPr>
            <p:ph type="body" idx="1"/>
          </p:nvPr>
        </p:nvSpPr>
        <p:spPr>
          <a:xfrm>
            <a:off x="928327" y="1007775"/>
            <a:ext cx="5657850" cy="1563975"/>
          </a:xfrm>
          <a:prstGeom prst="rect">
            <a:avLst/>
          </a:prstGeom>
          <a:noFill/>
          <a:ln>
            <a:noFill/>
          </a:ln>
        </p:spPr>
        <p:txBody>
          <a:bodyPr spcFirstLastPara="1" wrap="square" lIns="0" tIns="0" rIns="0" bIns="0" anchor="t" anchorCtr="0">
            <a:noAutofit/>
          </a:bodyPr>
          <a:lstStyle/>
          <a:p>
            <a:pPr marL="192881" marR="0" lvl="0" indent="-192881" algn="l" rtl="0">
              <a:lnSpc>
                <a:spcPct val="90000"/>
              </a:lnSpc>
              <a:spcBef>
                <a:spcPts val="0"/>
              </a:spcBef>
              <a:spcAft>
                <a:spcPts val="0"/>
              </a:spcAft>
              <a:buClr>
                <a:srgbClr val="7F5111"/>
              </a:buClr>
              <a:buSzPts val="2800"/>
              <a:buFont typeface="Arial"/>
              <a:buChar char="•"/>
            </a:pPr>
            <a:r>
              <a:rPr lang="en" sz="2000" b="0" i="0" u="none" strike="noStrike" cap="none">
                <a:solidFill>
                  <a:schemeClr val="dk1"/>
                </a:solidFill>
                <a:latin typeface="Calibri"/>
                <a:ea typeface="Calibri"/>
                <a:cs typeface="Calibri"/>
                <a:sym typeface="Calibri"/>
              </a:rPr>
              <a:t>Patient education and preparation</a:t>
            </a:r>
            <a:endParaRPr/>
          </a:p>
          <a:p>
            <a:pPr marL="192881" marR="0" lvl="0" indent="-192881" algn="l" rtl="0">
              <a:lnSpc>
                <a:spcPct val="90000"/>
              </a:lnSpc>
              <a:spcBef>
                <a:spcPts val="0"/>
              </a:spcBef>
              <a:spcAft>
                <a:spcPts val="0"/>
              </a:spcAft>
              <a:buClr>
                <a:srgbClr val="7F5111"/>
              </a:buClr>
              <a:buSzPts val="2800"/>
              <a:buFont typeface="Arial"/>
              <a:buChar char="•"/>
            </a:pPr>
            <a:r>
              <a:rPr lang="en" sz="2000" b="0" i="0" u="none" strike="noStrike" cap="none">
                <a:solidFill>
                  <a:schemeClr val="dk1"/>
                </a:solidFill>
                <a:latin typeface="Calibri"/>
                <a:ea typeface="Calibri"/>
                <a:cs typeface="Calibri"/>
                <a:sym typeface="Calibri"/>
              </a:rPr>
              <a:t>Sense of control</a:t>
            </a:r>
            <a:endParaRPr/>
          </a:p>
          <a:p>
            <a:pPr marL="192881" marR="0" lvl="0" indent="-192881" algn="l" rtl="0">
              <a:lnSpc>
                <a:spcPct val="90000"/>
              </a:lnSpc>
              <a:spcBef>
                <a:spcPts val="0"/>
              </a:spcBef>
              <a:spcAft>
                <a:spcPts val="0"/>
              </a:spcAft>
              <a:buClr>
                <a:srgbClr val="7F5111"/>
              </a:buClr>
              <a:buSzPts val="2800"/>
              <a:buFont typeface="Arial"/>
              <a:buChar char="•"/>
            </a:pPr>
            <a:r>
              <a:rPr lang="en" sz="2000" b="0" i="0" u="none" strike="noStrike" cap="none">
                <a:solidFill>
                  <a:schemeClr val="dk1"/>
                </a:solidFill>
                <a:latin typeface="Calibri"/>
                <a:ea typeface="Calibri"/>
                <a:cs typeface="Calibri"/>
                <a:sym typeface="Calibri"/>
              </a:rPr>
              <a:t>Treat anxiety and previous trauma</a:t>
            </a:r>
            <a:endParaRPr/>
          </a:p>
          <a:p>
            <a:pPr marL="192881" marR="0" lvl="0" indent="-192881" algn="l" rtl="0">
              <a:lnSpc>
                <a:spcPct val="90000"/>
              </a:lnSpc>
              <a:spcBef>
                <a:spcPts val="0"/>
              </a:spcBef>
              <a:spcAft>
                <a:spcPts val="0"/>
              </a:spcAft>
              <a:buClr>
                <a:srgbClr val="7F5111"/>
              </a:buClr>
              <a:buSzPts val="2800"/>
              <a:buFont typeface="Arial"/>
              <a:buChar char="•"/>
            </a:pPr>
            <a:r>
              <a:rPr lang="en" sz="2000" b="0" i="0" u="none" strike="noStrike" cap="none">
                <a:solidFill>
                  <a:schemeClr val="dk1"/>
                </a:solidFill>
                <a:latin typeface="Calibri"/>
                <a:ea typeface="Calibri"/>
                <a:cs typeface="Calibri"/>
                <a:sym typeface="Calibri"/>
              </a:rPr>
              <a:t>Avoid medical trauma</a:t>
            </a:r>
            <a:endParaRPr/>
          </a:p>
          <a:p>
            <a:pPr marL="192881" marR="0" lvl="0" indent="-192881" algn="l" rtl="0">
              <a:lnSpc>
                <a:spcPct val="90000"/>
              </a:lnSpc>
              <a:spcBef>
                <a:spcPts val="0"/>
              </a:spcBef>
              <a:spcAft>
                <a:spcPts val="0"/>
              </a:spcAft>
              <a:buClr>
                <a:srgbClr val="7F5111"/>
              </a:buClr>
              <a:buSzPts val="2800"/>
              <a:buFont typeface="Arial"/>
              <a:buChar char="•"/>
            </a:pPr>
            <a:r>
              <a:rPr lang="en" sz="2000" b="0" i="0" u="none" strike="noStrike" cap="none">
                <a:solidFill>
                  <a:schemeClr val="dk1"/>
                </a:solidFill>
                <a:latin typeface="Calibri"/>
                <a:ea typeface="Calibri"/>
                <a:cs typeface="Calibri"/>
                <a:sym typeface="Calibri"/>
              </a:rPr>
              <a:t>Assess sensory issues</a:t>
            </a:r>
            <a:endParaRPr/>
          </a:p>
          <a:p>
            <a:pPr marL="192881" marR="0" lvl="0" indent="-192881" algn="l" rtl="0">
              <a:lnSpc>
                <a:spcPct val="90000"/>
              </a:lnSpc>
              <a:spcBef>
                <a:spcPts val="0"/>
              </a:spcBef>
              <a:spcAft>
                <a:spcPts val="0"/>
              </a:spcAft>
              <a:buClr>
                <a:srgbClr val="7F5111"/>
              </a:buClr>
              <a:buSzPts val="2800"/>
              <a:buFont typeface="Arial"/>
              <a:buChar char="•"/>
            </a:pPr>
            <a:r>
              <a:rPr lang="en" sz="2000" b="0" i="0" u="none" strike="noStrike" cap="none">
                <a:solidFill>
                  <a:schemeClr val="dk1"/>
                </a:solidFill>
                <a:latin typeface="Calibri"/>
                <a:ea typeface="Calibri"/>
                <a:cs typeface="Calibri"/>
                <a:sym typeface="Calibri"/>
              </a:rPr>
              <a:t>Provider patience</a:t>
            </a:r>
            <a:endParaRPr sz="2000" b="0" i="0" u="none" strike="noStrike" cap="none">
              <a:solidFill>
                <a:schemeClr val="dk1"/>
              </a:solidFill>
              <a:latin typeface="Calibri"/>
              <a:ea typeface="Calibri"/>
              <a:cs typeface="Calibri"/>
              <a:sym typeface="Calibri"/>
            </a:endParaRPr>
          </a:p>
          <a:p>
            <a:pPr marL="192881" marR="0" lvl="0" indent="-192881" algn="l" rtl="0">
              <a:lnSpc>
                <a:spcPct val="90000"/>
              </a:lnSpc>
              <a:spcBef>
                <a:spcPts val="315"/>
              </a:spcBef>
              <a:spcAft>
                <a:spcPts val="1200"/>
              </a:spcAft>
              <a:buClr>
                <a:srgbClr val="7F5111"/>
              </a:buClr>
              <a:buSzPts val="2800"/>
              <a:buFont typeface="Arial"/>
              <a:buChar char="•"/>
            </a:pPr>
            <a:r>
              <a:rPr lang="en" sz="2000" b="0" i="0" u="none" strike="noStrike" cap="none">
                <a:solidFill>
                  <a:schemeClr val="dk1"/>
                </a:solidFill>
                <a:latin typeface="Calibri"/>
                <a:ea typeface="Calibri"/>
                <a:cs typeface="Calibri"/>
                <a:sym typeface="Calibri"/>
              </a:rPr>
              <a:t>Alternate procedure</a:t>
            </a:r>
            <a:endParaRPr sz="2000" b="0" i="0" u="none" strike="noStrike" cap="none">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46"/>
          <p:cNvSpPr txBox="1">
            <a:spLocks noGrp="1"/>
          </p:cNvSpPr>
          <p:nvPr>
            <p:ph type="title"/>
          </p:nvPr>
        </p:nvSpPr>
        <p:spPr>
          <a:xfrm>
            <a:off x="579216" y="414235"/>
            <a:ext cx="6400800" cy="428625"/>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1400"/>
              <a:buFont typeface="Calibri"/>
              <a:buNone/>
            </a:pPr>
            <a:r>
              <a:rPr lang="en" sz="2800" b="1" i="0" u="none" strike="noStrike" cap="none">
                <a:solidFill>
                  <a:schemeClr val="dk1"/>
                </a:solidFill>
                <a:latin typeface="Calibri"/>
                <a:ea typeface="Calibri"/>
                <a:cs typeface="Calibri"/>
                <a:sym typeface="Calibri"/>
              </a:rPr>
              <a:t>Accommodations</a:t>
            </a:r>
            <a:endParaRPr sz="2800" b="1" i="0" u="none" strike="noStrike" cap="none">
              <a:solidFill>
                <a:schemeClr val="dk1"/>
              </a:solidFill>
              <a:latin typeface="Calibri"/>
              <a:ea typeface="Calibri"/>
              <a:cs typeface="Calibri"/>
              <a:sym typeface="Calibri"/>
            </a:endParaRPr>
          </a:p>
        </p:txBody>
      </p:sp>
      <p:sp>
        <p:nvSpPr>
          <p:cNvPr id="325" name="Google Shape;325;p46"/>
          <p:cNvSpPr txBox="1"/>
          <p:nvPr/>
        </p:nvSpPr>
        <p:spPr>
          <a:xfrm>
            <a:off x="584557" y="1208833"/>
            <a:ext cx="2953252" cy="716934"/>
          </a:xfrm>
          <a:prstGeom prst="rect">
            <a:avLst/>
          </a:prstGeom>
          <a:noFill/>
          <a:ln>
            <a:noFill/>
          </a:ln>
        </p:spPr>
        <p:txBody>
          <a:bodyPr spcFirstLastPara="1" wrap="square" lIns="0" tIns="0" rIns="0" bIns="0" anchor="t" anchorCtr="0">
            <a:noAutofit/>
          </a:bodyPr>
          <a:lstStyle/>
          <a:p>
            <a:pPr marL="192881" marR="0" lvl="0" indent="-192881" algn="l" rtl="0">
              <a:lnSpc>
                <a:spcPct val="100000"/>
              </a:lnSpc>
              <a:spcBef>
                <a:spcPts val="0"/>
              </a:spcBef>
              <a:spcAft>
                <a:spcPts val="0"/>
              </a:spcAft>
              <a:buNone/>
            </a:pPr>
            <a:r>
              <a:rPr lang="en" sz="2000" b="0" i="0" u="none" strike="noStrike" cap="none">
                <a:solidFill>
                  <a:srgbClr val="27241B"/>
                </a:solidFill>
                <a:latin typeface="Calibri"/>
                <a:ea typeface="Calibri"/>
                <a:cs typeface="Calibri"/>
                <a:sym typeface="Calibri"/>
              </a:rPr>
              <a:t>Timing</a:t>
            </a:r>
            <a:endParaRPr/>
          </a:p>
          <a:p>
            <a:pPr marL="192881" marR="0" lvl="0" indent="-192881" algn="l" rtl="0">
              <a:lnSpc>
                <a:spcPct val="100000"/>
              </a:lnSpc>
              <a:spcBef>
                <a:spcPts val="0"/>
              </a:spcBef>
              <a:spcAft>
                <a:spcPts val="0"/>
              </a:spcAft>
              <a:buNone/>
            </a:pPr>
            <a:r>
              <a:rPr lang="en" sz="2000" b="0" i="0" u="none" strike="noStrike" cap="none">
                <a:solidFill>
                  <a:srgbClr val="27241B"/>
                </a:solidFill>
                <a:latin typeface="Calibri"/>
                <a:ea typeface="Calibri"/>
                <a:cs typeface="Calibri"/>
                <a:sym typeface="Calibri"/>
              </a:rPr>
              <a:t>Choice</a:t>
            </a:r>
            <a:endParaRPr/>
          </a:p>
          <a:p>
            <a:pPr marL="192881" marR="0" lvl="0" indent="-192881" algn="l" rtl="0">
              <a:lnSpc>
                <a:spcPct val="100000"/>
              </a:lnSpc>
              <a:spcBef>
                <a:spcPts val="0"/>
              </a:spcBef>
              <a:spcAft>
                <a:spcPts val="0"/>
              </a:spcAft>
              <a:buNone/>
            </a:pPr>
            <a:r>
              <a:rPr lang="en" sz="2000" b="0" i="0" u="none" strike="noStrike" cap="none">
                <a:solidFill>
                  <a:srgbClr val="27241B"/>
                </a:solidFill>
                <a:latin typeface="Calibri"/>
                <a:ea typeface="Calibri"/>
                <a:cs typeface="Calibri"/>
                <a:sym typeface="Calibri"/>
              </a:rPr>
              <a:t>Reduce Fear</a:t>
            </a:r>
            <a:endParaRPr/>
          </a:p>
          <a:p>
            <a:pPr marL="192881" marR="0" lvl="0" indent="-192881" algn="l" rtl="0">
              <a:lnSpc>
                <a:spcPct val="100000"/>
              </a:lnSpc>
              <a:spcBef>
                <a:spcPts val="0"/>
              </a:spcBef>
              <a:spcAft>
                <a:spcPts val="0"/>
              </a:spcAft>
              <a:buNone/>
            </a:pPr>
            <a:r>
              <a:rPr lang="en" sz="2000" b="0" i="0" u="none" strike="noStrike" cap="none">
                <a:solidFill>
                  <a:srgbClr val="27241B"/>
                </a:solidFill>
                <a:latin typeface="Calibri"/>
                <a:ea typeface="Calibri"/>
                <a:cs typeface="Calibri"/>
                <a:sym typeface="Calibri"/>
              </a:rPr>
              <a:t>Distraction/comfort objects</a:t>
            </a:r>
            <a:endParaRPr/>
          </a:p>
          <a:p>
            <a:pPr marL="192881" marR="0" lvl="0" indent="-192881" algn="l" rtl="0">
              <a:lnSpc>
                <a:spcPct val="100000"/>
              </a:lnSpc>
              <a:spcBef>
                <a:spcPts val="0"/>
              </a:spcBef>
              <a:spcAft>
                <a:spcPts val="0"/>
              </a:spcAft>
              <a:buNone/>
            </a:pPr>
            <a:r>
              <a:rPr lang="en" sz="2000" b="0" i="0" u="none" strike="noStrike" cap="none">
                <a:solidFill>
                  <a:srgbClr val="27241B"/>
                </a:solidFill>
                <a:latin typeface="Calibri"/>
                <a:ea typeface="Calibri"/>
                <a:cs typeface="Calibri"/>
                <a:sym typeface="Calibri"/>
              </a:rPr>
              <a:t>Pain control</a:t>
            </a:r>
            <a:endParaRPr/>
          </a:p>
          <a:p>
            <a:pPr marL="192881" marR="0" lvl="0" indent="-192881" algn="l" rtl="0">
              <a:lnSpc>
                <a:spcPct val="100000"/>
              </a:lnSpc>
              <a:spcBef>
                <a:spcPts val="0"/>
              </a:spcBef>
              <a:spcAft>
                <a:spcPts val="0"/>
              </a:spcAft>
              <a:buNone/>
            </a:pPr>
            <a:r>
              <a:rPr lang="en" sz="2000" b="0" i="0" u="none" strike="noStrike" cap="none">
                <a:solidFill>
                  <a:srgbClr val="27241B"/>
                </a:solidFill>
                <a:latin typeface="Calibri"/>
                <a:ea typeface="Calibri"/>
                <a:cs typeface="Calibri"/>
                <a:sym typeface="Calibri"/>
              </a:rPr>
              <a:t>Start/stop signals</a:t>
            </a:r>
            <a:endParaRPr/>
          </a:p>
          <a:p>
            <a:pPr marL="192881" marR="0" lvl="0" indent="-192881" algn="l" rtl="0">
              <a:lnSpc>
                <a:spcPct val="100000"/>
              </a:lnSpc>
              <a:spcBef>
                <a:spcPts val="0"/>
              </a:spcBef>
              <a:spcAft>
                <a:spcPts val="0"/>
              </a:spcAft>
              <a:buNone/>
            </a:pPr>
            <a:r>
              <a:rPr lang="en" sz="2000" b="0" i="0" u="none" strike="noStrike" cap="none">
                <a:solidFill>
                  <a:srgbClr val="27241B"/>
                </a:solidFill>
                <a:latin typeface="Calibri"/>
                <a:ea typeface="Calibri"/>
                <a:cs typeface="Calibri"/>
                <a:sym typeface="Calibri"/>
              </a:rPr>
              <a:t>Sensory Accommodations</a:t>
            </a:r>
            <a:endParaRPr/>
          </a:p>
        </p:txBody>
      </p:sp>
      <p:pic>
        <p:nvPicPr>
          <p:cNvPr id="326" name="Google Shape;326;p46" descr="How mindfulness and meditation can exclude people with disabilities — and  how to change it - Ragan's Workplace Wellness"/>
          <p:cNvPicPr preferRelativeResize="0"/>
          <p:nvPr/>
        </p:nvPicPr>
        <p:blipFill rotWithShape="1">
          <a:blip r:embed="rId3">
            <a:alphaModFix/>
          </a:blip>
          <a:srcRect/>
          <a:stretch/>
        </p:blipFill>
        <p:spPr>
          <a:xfrm>
            <a:off x="3536942" y="500261"/>
            <a:ext cx="1177403" cy="1351029"/>
          </a:xfrm>
          <a:prstGeom prst="rect">
            <a:avLst/>
          </a:prstGeom>
          <a:noFill/>
          <a:ln>
            <a:noFill/>
          </a:ln>
        </p:spPr>
      </p:pic>
      <p:pic>
        <p:nvPicPr>
          <p:cNvPr id="327" name="Google Shape;327;p46"/>
          <p:cNvPicPr preferRelativeResize="0"/>
          <p:nvPr/>
        </p:nvPicPr>
        <p:blipFill rotWithShape="1">
          <a:blip r:embed="rId4">
            <a:alphaModFix/>
          </a:blip>
          <a:srcRect/>
          <a:stretch/>
        </p:blipFill>
        <p:spPr>
          <a:xfrm>
            <a:off x="3779655" y="2445836"/>
            <a:ext cx="1586722" cy="2283429"/>
          </a:xfrm>
          <a:prstGeom prst="rect">
            <a:avLst/>
          </a:prstGeom>
          <a:noFill/>
          <a:ln>
            <a:noFill/>
          </a:ln>
        </p:spPr>
      </p:pic>
      <p:pic>
        <p:nvPicPr>
          <p:cNvPr id="328" name="Google Shape;328;p46"/>
          <p:cNvPicPr preferRelativeResize="0"/>
          <p:nvPr/>
        </p:nvPicPr>
        <p:blipFill rotWithShape="1">
          <a:blip r:embed="rId5">
            <a:alphaModFix/>
          </a:blip>
          <a:srcRect/>
          <a:stretch/>
        </p:blipFill>
        <p:spPr>
          <a:xfrm>
            <a:off x="4864328" y="81319"/>
            <a:ext cx="2500313" cy="1407319"/>
          </a:xfrm>
          <a:prstGeom prst="rect">
            <a:avLst/>
          </a:prstGeom>
          <a:noFill/>
          <a:ln>
            <a:noFill/>
          </a:ln>
        </p:spPr>
      </p:pic>
      <p:pic>
        <p:nvPicPr>
          <p:cNvPr id="329" name="Google Shape;329;p46"/>
          <p:cNvPicPr preferRelativeResize="0"/>
          <p:nvPr/>
        </p:nvPicPr>
        <p:blipFill rotWithShape="1">
          <a:blip r:embed="rId6">
            <a:alphaModFix/>
          </a:blip>
          <a:srcRect/>
          <a:stretch/>
        </p:blipFill>
        <p:spPr>
          <a:xfrm>
            <a:off x="7381435" y="98520"/>
            <a:ext cx="1634603" cy="1246927"/>
          </a:xfrm>
          <a:prstGeom prst="rect">
            <a:avLst/>
          </a:prstGeom>
          <a:noFill/>
          <a:ln>
            <a:noFill/>
          </a:ln>
        </p:spPr>
      </p:pic>
      <p:pic>
        <p:nvPicPr>
          <p:cNvPr id="330" name="Google Shape;330;p46"/>
          <p:cNvPicPr preferRelativeResize="0"/>
          <p:nvPr/>
        </p:nvPicPr>
        <p:blipFill rotWithShape="1">
          <a:blip r:embed="rId7">
            <a:alphaModFix/>
          </a:blip>
          <a:srcRect/>
          <a:stretch/>
        </p:blipFill>
        <p:spPr>
          <a:xfrm>
            <a:off x="5666343" y="1631829"/>
            <a:ext cx="3231768" cy="2958353"/>
          </a:xfrm>
          <a:prstGeom prst="rect">
            <a:avLst/>
          </a:prstGeom>
          <a:noFill/>
          <a:ln>
            <a:no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4" name="Google Shape;154;p21"/>
          <p:cNvSpPr txBox="1">
            <a:spLocks noGrp="1"/>
          </p:cNvSpPr>
          <p:nvPr>
            <p:ph type="sldNum" idx="12"/>
          </p:nvPr>
        </p:nvSpPr>
        <p:spPr>
          <a:prstGeom prst="rect">
            <a:avLst/>
          </a:prstGeom>
        </p:spPr>
        <p:txBody>
          <a:bodyPr spcFirstLastPara="1" vert="horz" wrap="square" lIns="0" tIns="0" rIns="0" bIns="0" rtlCol="0" anchor="ctr" anchorCtr="0">
            <a:noAutofit/>
          </a:bodyPr>
          <a:lstStyle/>
          <a:p>
            <a:pPr algn="ctr" defTabSz="685800">
              <a:buClrTx/>
            </a:pPr>
            <a:r>
              <a:rPr lang="en" kern="1200" dirty="0">
                <a:solidFill>
                  <a:prstClr val="black">
                    <a:tint val="82000"/>
                  </a:prstClr>
                </a:solidFill>
                <a:latin typeface="Aptos" panose="02110004020202020204"/>
                <a:ea typeface="+mn-ea"/>
                <a:cs typeface="+mn-cs"/>
              </a:rPr>
              <a:t>2</a:t>
            </a:r>
            <a:endParaRPr kern="1200" dirty="0">
              <a:solidFill>
                <a:prstClr val="black">
                  <a:tint val="82000"/>
                </a:prstClr>
              </a:solidFill>
              <a:latin typeface="Aptos" panose="02110004020202020204"/>
              <a:ea typeface="+mn-ea"/>
              <a:cs typeface="+mn-cs"/>
            </a:endParaRPr>
          </a:p>
        </p:txBody>
      </p:sp>
      <p:sp>
        <p:nvSpPr>
          <p:cNvPr id="151" name="Google Shape;151;p21"/>
          <p:cNvSpPr txBox="1">
            <a:spLocks noGrp="1"/>
          </p:cNvSpPr>
          <p:nvPr>
            <p:ph type="title"/>
          </p:nvPr>
        </p:nvSpPr>
        <p:spPr>
          <a:xfrm>
            <a:off x="542438" y="41704"/>
            <a:ext cx="4442400" cy="708300"/>
          </a:xfrm>
          <a:prstGeom prst="rect">
            <a:avLst/>
          </a:prstGeom>
        </p:spPr>
        <p:txBody>
          <a:bodyPr spcFirstLastPara="1" vert="horz" wrap="square" lIns="0" tIns="0" rIns="0" bIns="0" rtlCol="0" anchor="ctr" anchorCtr="0">
            <a:noAutofit/>
          </a:bodyPr>
          <a:lstStyle/>
          <a:p>
            <a:pPr lvl="0" algn="ctr"/>
            <a:r>
              <a:rPr lang="en-US" sz="3200" dirty="0">
                <a:latin typeface="Times New Roman" panose="02020603050405020304" pitchFamily="18" charset="0"/>
                <a:cs typeface="Times New Roman" panose="02020603050405020304" pitchFamily="18" charset="0"/>
              </a:rPr>
              <a:t>IDD Prevalence</a:t>
            </a:r>
            <a:endParaRPr sz="3200" dirty="0">
              <a:latin typeface="Times New Roman" panose="02020603050405020304" pitchFamily="18" charset="0"/>
              <a:cs typeface="Times New Roman" panose="02020603050405020304" pitchFamily="18" charset="0"/>
            </a:endParaRPr>
          </a:p>
        </p:txBody>
      </p:sp>
      <p:sp>
        <p:nvSpPr>
          <p:cNvPr id="152" name="Google Shape;152;p21"/>
          <p:cNvSpPr txBox="1">
            <a:spLocks noGrp="1"/>
          </p:cNvSpPr>
          <p:nvPr>
            <p:ph type="body" idx="1"/>
          </p:nvPr>
        </p:nvSpPr>
        <p:spPr>
          <a:xfrm>
            <a:off x="160799" y="1630009"/>
            <a:ext cx="2602839" cy="1274261"/>
          </a:xfrm>
          <a:prstGeom prst="rect">
            <a:avLst/>
          </a:prstGeom>
        </p:spPr>
        <p:txBody>
          <a:bodyPr spcFirstLastPara="1" vert="horz" wrap="square" lIns="0" tIns="0" rIns="0" bIns="0" rtlCol="0" anchor="t" anchorCtr="0">
            <a:noAutofit/>
          </a:bodyPr>
          <a:lstStyle/>
          <a:p>
            <a:pPr marL="0" indent="0">
              <a:buNone/>
            </a:pPr>
            <a:r>
              <a:rPr lang="en-US" dirty="0">
                <a:latin typeface="Times New Roman" panose="02020603050405020304" pitchFamily="18" charset="0"/>
                <a:cs typeface="Times New Roman" panose="02020603050405020304" pitchFamily="18" charset="0"/>
              </a:rPr>
              <a:t>Many say this is likely 10 to 16 million!!!</a:t>
            </a:r>
          </a:p>
          <a:p>
            <a:pPr marL="0" indent="0">
              <a:buNone/>
            </a:pPr>
            <a:endParaRPr dirty="0"/>
          </a:p>
        </p:txBody>
      </p:sp>
      <p:pic>
        <p:nvPicPr>
          <p:cNvPr id="9" name="Content Placeholder 6"/>
          <p:cNvPicPr>
            <a:picLocks noChangeAspect="1"/>
          </p:cNvPicPr>
          <p:nvPr/>
        </p:nvPicPr>
        <p:blipFill>
          <a:blip r:embed="rId3"/>
          <a:stretch>
            <a:fillRect/>
          </a:stretch>
        </p:blipFill>
        <p:spPr>
          <a:xfrm>
            <a:off x="3368533" y="818259"/>
            <a:ext cx="5095895" cy="4172022"/>
          </a:xfrm>
          <a:prstGeom prst="rect">
            <a:avLst/>
          </a:prstGeom>
          <a:noFill/>
          <a:ln>
            <a:noFill/>
          </a:ln>
        </p:spPr>
      </p:pic>
      <p:sp>
        <p:nvSpPr>
          <p:cNvPr id="10" name="Right Arrow 3"/>
          <p:cNvSpPr/>
          <p:nvPr/>
        </p:nvSpPr>
        <p:spPr>
          <a:xfrm rot="20273439">
            <a:off x="2299598" y="1008045"/>
            <a:ext cx="963477" cy="764122"/>
          </a:xfrm>
          <a:custGeom>
            <a:avLst/>
            <a:gdLst>
              <a:gd name="connsiteX0" fmla="*/ 0 w 978408"/>
              <a:gd name="connsiteY0" fmla="*/ 121158 h 484632"/>
              <a:gd name="connsiteX1" fmla="*/ 736092 w 978408"/>
              <a:gd name="connsiteY1" fmla="*/ 121158 h 484632"/>
              <a:gd name="connsiteX2" fmla="*/ 736092 w 978408"/>
              <a:gd name="connsiteY2" fmla="*/ 0 h 484632"/>
              <a:gd name="connsiteX3" fmla="*/ 978408 w 978408"/>
              <a:gd name="connsiteY3" fmla="*/ 242316 h 484632"/>
              <a:gd name="connsiteX4" fmla="*/ 736092 w 978408"/>
              <a:gd name="connsiteY4" fmla="*/ 484632 h 484632"/>
              <a:gd name="connsiteX5" fmla="*/ 736092 w 978408"/>
              <a:gd name="connsiteY5" fmla="*/ 363474 h 484632"/>
              <a:gd name="connsiteX6" fmla="*/ 0 w 978408"/>
              <a:gd name="connsiteY6" fmla="*/ 363474 h 484632"/>
              <a:gd name="connsiteX7" fmla="*/ 0 w 978408"/>
              <a:gd name="connsiteY7" fmla="*/ 121158 h 484632"/>
              <a:gd name="connsiteX0" fmla="*/ 0 w 978408"/>
              <a:gd name="connsiteY0" fmla="*/ 364998 h 728472"/>
              <a:gd name="connsiteX1" fmla="*/ 736092 w 978408"/>
              <a:gd name="connsiteY1" fmla="*/ 364998 h 728472"/>
              <a:gd name="connsiteX2" fmla="*/ 723900 w 978408"/>
              <a:gd name="connsiteY2" fmla="*/ 0 h 728472"/>
              <a:gd name="connsiteX3" fmla="*/ 978408 w 978408"/>
              <a:gd name="connsiteY3" fmla="*/ 486156 h 728472"/>
              <a:gd name="connsiteX4" fmla="*/ 736092 w 978408"/>
              <a:gd name="connsiteY4" fmla="*/ 728472 h 728472"/>
              <a:gd name="connsiteX5" fmla="*/ 736092 w 978408"/>
              <a:gd name="connsiteY5" fmla="*/ 607314 h 728472"/>
              <a:gd name="connsiteX6" fmla="*/ 0 w 978408"/>
              <a:gd name="connsiteY6" fmla="*/ 607314 h 728472"/>
              <a:gd name="connsiteX7" fmla="*/ 0 w 978408"/>
              <a:gd name="connsiteY7" fmla="*/ 364998 h 728472"/>
              <a:gd name="connsiteX0" fmla="*/ 0 w 978408"/>
              <a:gd name="connsiteY0" fmla="*/ 364998 h 728472"/>
              <a:gd name="connsiteX1" fmla="*/ 736092 w 978408"/>
              <a:gd name="connsiteY1" fmla="*/ 364998 h 728472"/>
              <a:gd name="connsiteX2" fmla="*/ 723900 w 978408"/>
              <a:gd name="connsiteY2" fmla="*/ 0 h 728472"/>
              <a:gd name="connsiteX3" fmla="*/ 978408 w 978408"/>
              <a:gd name="connsiteY3" fmla="*/ 486156 h 728472"/>
              <a:gd name="connsiteX4" fmla="*/ 736092 w 978408"/>
              <a:gd name="connsiteY4" fmla="*/ 728472 h 728472"/>
              <a:gd name="connsiteX5" fmla="*/ 708420 w 978408"/>
              <a:gd name="connsiteY5" fmla="*/ 580467 h 728472"/>
              <a:gd name="connsiteX6" fmla="*/ 0 w 978408"/>
              <a:gd name="connsiteY6" fmla="*/ 607314 h 728472"/>
              <a:gd name="connsiteX7" fmla="*/ 0 w 978408"/>
              <a:gd name="connsiteY7" fmla="*/ 364998 h 728472"/>
              <a:gd name="connsiteX0" fmla="*/ 0 w 978408"/>
              <a:gd name="connsiteY0" fmla="*/ 364998 h 1061692"/>
              <a:gd name="connsiteX1" fmla="*/ 736092 w 978408"/>
              <a:gd name="connsiteY1" fmla="*/ 364998 h 1061692"/>
              <a:gd name="connsiteX2" fmla="*/ 723900 w 978408"/>
              <a:gd name="connsiteY2" fmla="*/ 0 h 1061692"/>
              <a:gd name="connsiteX3" fmla="*/ 978408 w 978408"/>
              <a:gd name="connsiteY3" fmla="*/ 486156 h 1061692"/>
              <a:gd name="connsiteX4" fmla="*/ 697510 w 978408"/>
              <a:gd name="connsiteY4" fmla="*/ 1061692 h 1061692"/>
              <a:gd name="connsiteX5" fmla="*/ 708420 w 978408"/>
              <a:gd name="connsiteY5" fmla="*/ 580467 h 1061692"/>
              <a:gd name="connsiteX6" fmla="*/ 0 w 978408"/>
              <a:gd name="connsiteY6" fmla="*/ 607314 h 1061692"/>
              <a:gd name="connsiteX7" fmla="*/ 0 w 978408"/>
              <a:gd name="connsiteY7" fmla="*/ 364998 h 1061692"/>
              <a:gd name="connsiteX0" fmla="*/ 0 w 1277843"/>
              <a:gd name="connsiteY0" fmla="*/ 364998 h 1061692"/>
              <a:gd name="connsiteX1" fmla="*/ 736092 w 1277843"/>
              <a:gd name="connsiteY1" fmla="*/ 364998 h 1061692"/>
              <a:gd name="connsiteX2" fmla="*/ 723900 w 1277843"/>
              <a:gd name="connsiteY2" fmla="*/ 0 h 1061692"/>
              <a:gd name="connsiteX3" fmla="*/ 1277843 w 1277843"/>
              <a:gd name="connsiteY3" fmla="*/ 454360 h 1061692"/>
              <a:gd name="connsiteX4" fmla="*/ 697510 w 1277843"/>
              <a:gd name="connsiteY4" fmla="*/ 1061692 h 1061692"/>
              <a:gd name="connsiteX5" fmla="*/ 708420 w 1277843"/>
              <a:gd name="connsiteY5" fmla="*/ 580467 h 1061692"/>
              <a:gd name="connsiteX6" fmla="*/ 0 w 1277843"/>
              <a:gd name="connsiteY6" fmla="*/ 607314 h 1061692"/>
              <a:gd name="connsiteX7" fmla="*/ 0 w 1277843"/>
              <a:gd name="connsiteY7" fmla="*/ 364998 h 1061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7843" h="1061692">
                <a:moveTo>
                  <a:pt x="0" y="364998"/>
                </a:moveTo>
                <a:lnTo>
                  <a:pt x="736092" y="364998"/>
                </a:lnTo>
                <a:lnTo>
                  <a:pt x="723900" y="0"/>
                </a:lnTo>
                <a:lnTo>
                  <a:pt x="1277843" y="454360"/>
                </a:lnTo>
                <a:lnTo>
                  <a:pt x="697510" y="1061692"/>
                </a:lnTo>
                <a:lnTo>
                  <a:pt x="708420" y="580467"/>
                </a:lnTo>
                <a:lnTo>
                  <a:pt x="0" y="607314"/>
                </a:lnTo>
                <a:lnTo>
                  <a:pt x="0" y="364998"/>
                </a:lnTo>
                <a:close/>
              </a:path>
            </a:pathLst>
          </a:cu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800" kern="1200">
              <a:solidFill>
                <a:prstClr val="white"/>
              </a:solidFill>
              <a:latin typeface="Aptos" panose="02110004020202020204"/>
            </a:endParaRPr>
          </a:p>
        </p:txBody>
      </p:sp>
      <p:sp>
        <p:nvSpPr>
          <p:cNvPr id="11" name="&quot;No&quot; Symbol 10"/>
          <p:cNvSpPr/>
          <p:nvPr/>
        </p:nvSpPr>
        <p:spPr>
          <a:xfrm>
            <a:off x="3350833" y="750004"/>
            <a:ext cx="743712" cy="402336"/>
          </a:xfrm>
          <a:prstGeom prst="noSmoking">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800" kern="1200">
              <a:solidFill>
                <a:prstClr val="black"/>
              </a:solidFill>
              <a:latin typeface="Aptos" panose="02110004020202020204"/>
            </a:endParaRPr>
          </a:p>
        </p:txBody>
      </p:sp>
    </p:spTree>
    <p:extLst>
      <p:ext uri="{BB962C8B-B14F-4D97-AF65-F5344CB8AC3E}">
        <p14:creationId xmlns:p14="http://schemas.microsoft.com/office/powerpoint/2010/main" val="17006218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algn="ctr" defTabSz="685800">
              <a:buClrTx/>
            </a:pPr>
            <a:r>
              <a:rPr lang="en" kern="1200" dirty="0" smtClean="0">
                <a:solidFill>
                  <a:prstClr val="black">
                    <a:tint val="82000"/>
                  </a:prstClr>
                </a:solidFill>
                <a:latin typeface="Aptos" panose="02110004020202020204"/>
                <a:ea typeface="+mn-ea"/>
                <a:cs typeface="+mn-cs"/>
              </a:rPr>
              <a:t>3</a:t>
            </a:r>
            <a:endParaRPr lang="en" kern="1200" dirty="0">
              <a:solidFill>
                <a:prstClr val="black">
                  <a:tint val="82000"/>
                </a:prstClr>
              </a:solidFill>
              <a:latin typeface="Aptos" panose="02110004020202020204"/>
              <a:ea typeface="+mn-ea"/>
              <a:cs typeface="+mn-cs"/>
            </a:endParaRPr>
          </a:p>
        </p:txBody>
      </p:sp>
      <p:sp>
        <p:nvSpPr>
          <p:cNvPr id="3" name="Title 2"/>
          <p:cNvSpPr>
            <a:spLocks noGrp="1"/>
          </p:cNvSpPr>
          <p:nvPr>
            <p:ph type="title"/>
          </p:nvPr>
        </p:nvSpPr>
        <p:spPr>
          <a:xfrm>
            <a:off x="346364" y="173950"/>
            <a:ext cx="5608581" cy="708300"/>
          </a:xfrm>
        </p:spPr>
        <p:txBody>
          <a:bodyPr/>
          <a:lstStyle/>
          <a:p>
            <a:pPr algn="ctr"/>
            <a:r>
              <a:rPr lang="en-US" sz="2800" dirty="0">
                <a:latin typeface="Times New Roman" panose="02020603050405020304" pitchFamily="18" charset="0"/>
                <a:cs typeface="Times New Roman" panose="02020603050405020304" pitchFamily="18" charset="0"/>
              </a:rPr>
              <a:t>Age of People With IDD in the US</a:t>
            </a:r>
            <a:r>
              <a:rPr lang="en-US" sz="1600" dirty="0">
                <a:latin typeface="Times New Roman" panose="02020603050405020304" pitchFamily="18" charset="0"/>
                <a:cs typeface="Times New Roman" panose="02020603050405020304" pitchFamily="18" charset="0"/>
              </a:rPr>
              <a:t/>
            </a:r>
            <a:br>
              <a:rPr lang="en-US" sz="1600" dirty="0">
                <a:latin typeface="Times New Roman" panose="02020603050405020304" pitchFamily="18" charset="0"/>
                <a:cs typeface="Times New Roman" panose="02020603050405020304" pitchFamily="18" charset="0"/>
              </a:rPr>
            </a:br>
            <a:r>
              <a:rPr lang="en-US" sz="600" dirty="0" smtClean="0">
                <a:latin typeface="Times New Roman" panose="02020603050405020304" pitchFamily="18" charset="0"/>
                <a:cs typeface="Times New Roman" panose="02020603050405020304" pitchFamily="18" charset="0"/>
              </a:rPr>
              <a:t>Residential </a:t>
            </a:r>
            <a:r>
              <a:rPr lang="en-US" sz="600" dirty="0">
                <a:latin typeface="Times New Roman" panose="02020603050405020304" pitchFamily="18" charset="0"/>
                <a:cs typeface="Times New Roman" panose="02020603050405020304" pitchFamily="18" charset="0"/>
              </a:rPr>
              <a:t>Information Systems Project (Minneapolis: University of Minnesota, RISP, Research and Training Center on Community Living, Institute on Community Integration. </a:t>
            </a:r>
            <a:r>
              <a:rPr lang="en-US" sz="600" dirty="0">
                <a:latin typeface="Times New Roman" panose="02020603050405020304" pitchFamily="18" charset="0"/>
                <a:cs typeface="Times New Roman" panose="02020603050405020304" pitchFamily="18" charset="0"/>
              </a:rPr>
              <a:t>Retrieved from: https://risp.umn.edu.) </a:t>
            </a:r>
            <a:br>
              <a:rPr lang="en-US" sz="600" dirty="0">
                <a:latin typeface="Times New Roman" panose="02020603050405020304" pitchFamily="18" charset="0"/>
                <a:cs typeface="Times New Roman" panose="02020603050405020304" pitchFamily="18" charset="0"/>
              </a:rPr>
            </a:br>
            <a:endParaRPr lang="en-US" sz="800" dirty="0">
              <a:latin typeface="Times New Roman" panose="02020603050405020304" pitchFamily="18" charset="0"/>
              <a:cs typeface="Times New Roman" panose="02020603050405020304" pitchFamily="18" charset="0"/>
            </a:endParaRPr>
          </a:p>
        </p:txBody>
      </p:sp>
      <p:sp>
        <p:nvSpPr>
          <p:cNvPr id="4" name="Text Placeholder 3"/>
          <p:cNvSpPr>
            <a:spLocks noGrp="1"/>
          </p:cNvSpPr>
          <p:nvPr>
            <p:ph type="body" idx="1"/>
          </p:nvPr>
        </p:nvSpPr>
        <p:spPr>
          <a:xfrm>
            <a:off x="173899" y="2065856"/>
            <a:ext cx="2111828" cy="1379421"/>
          </a:xfrm>
        </p:spPr>
        <p:txBody>
          <a:bodyPr/>
          <a:lstStyle/>
          <a:p>
            <a:pPr marL="76198" indent="0">
              <a:buNone/>
            </a:pPr>
            <a:r>
              <a:rPr lang="en-US" sz="1800" dirty="0" smtClean="0">
                <a:latin typeface="Times New Roman" panose="02020603050405020304" pitchFamily="18" charset="0"/>
                <a:cs typeface="Times New Roman" panose="02020603050405020304" pitchFamily="18" charset="0"/>
              </a:rPr>
              <a:t>And if this is 10 to 16 million folks(and the ratios hold)……</a:t>
            </a:r>
          </a:p>
          <a:p>
            <a:endParaRPr lang="en-US" dirty="0">
              <a:solidFill>
                <a:schemeClr val="accent1"/>
              </a:solidFill>
            </a:endParaRPr>
          </a:p>
          <a:p>
            <a:endParaRPr lang="en-US" dirty="0"/>
          </a:p>
        </p:txBody>
      </p:sp>
      <p:pic>
        <p:nvPicPr>
          <p:cNvPr id="5" name="Content Placeholder 3"/>
          <p:cNvPicPr>
            <a:picLocks noChangeAspect="1"/>
          </p:cNvPicPr>
          <p:nvPr/>
        </p:nvPicPr>
        <p:blipFill>
          <a:blip r:embed="rId2"/>
          <a:stretch>
            <a:fillRect/>
          </a:stretch>
        </p:blipFill>
        <p:spPr>
          <a:xfrm>
            <a:off x="2479361" y="970830"/>
            <a:ext cx="6636068" cy="3478728"/>
          </a:xfrm>
          <a:prstGeom prst="rect">
            <a:avLst/>
          </a:prstGeom>
          <a:noFill/>
          <a:ln>
            <a:noFill/>
          </a:ln>
        </p:spPr>
      </p:pic>
      <p:sp>
        <p:nvSpPr>
          <p:cNvPr id="7" name="Rectangle 6"/>
          <p:cNvSpPr/>
          <p:nvPr/>
        </p:nvSpPr>
        <p:spPr>
          <a:xfrm>
            <a:off x="2931048" y="3729829"/>
            <a:ext cx="1066318" cy="276999"/>
          </a:xfrm>
          <a:prstGeom prst="rect">
            <a:avLst/>
          </a:prstGeom>
        </p:spPr>
        <p:txBody>
          <a:bodyPr wrap="none">
            <a:spAutoFit/>
          </a:bodyPr>
          <a:lstStyle/>
          <a:p>
            <a:pPr defTabSz="685800">
              <a:buClrTx/>
            </a:pPr>
            <a:r>
              <a:rPr lang="en-US" sz="1100" kern="1200" dirty="0">
                <a:solidFill>
                  <a:srgbClr val="FF0000"/>
                </a:solidFill>
                <a:latin typeface="Aptos" panose="02110004020202020204"/>
                <a:ea typeface="+mn-ea"/>
                <a:cs typeface="+mn-cs"/>
              </a:rPr>
              <a:t>Maybe </a:t>
            </a:r>
            <a:r>
              <a:rPr lang="en-US" sz="1200" kern="1200" dirty="0">
                <a:solidFill>
                  <a:srgbClr val="FF0000"/>
                </a:solidFill>
                <a:latin typeface="Aptos" panose="02110004020202020204"/>
                <a:ea typeface="+mn-ea"/>
                <a:cs typeface="+mn-cs"/>
              </a:rPr>
              <a:t>7-11</a:t>
            </a:r>
          </a:p>
        </p:txBody>
      </p:sp>
      <p:sp>
        <p:nvSpPr>
          <p:cNvPr id="8" name="&quot;No&quot; Symbol 7"/>
          <p:cNvSpPr/>
          <p:nvPr/>
        </p:nvSpPr>
        <p:spPr>
          <a:xfrm>
            <a:off x="3108959" y="4055611"/>
            <a:ext cx="374019" cy="286315"/>
          </a:xfrm>
          <a:prstGeom prst="noSmoking">
            <a:avLst/>
          </a:prstGeom>
          <a:solidFill>
            <a:srgbClr val="FF0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800" kern="1200">
              <a:solidFill>
                <a:prstClr val="white"/>
              </a:solidFill>
              <a:latin typeface="Aptos" panose="02110004020202020204"/>
            </a:endParaRPr>
          </a:p>
        </p:txBody>
      </p:sp>
      <p:sp>
        <p:nvSpPr>
          <p:cNvPr id="9" name="Right Arrow 8"/>
          <p:cNvSpPr/>
          <p:nvPr/>
        </p:nvSpPr>
        <p:spPr>
          <a:xfrm rot="8602975">
            <a:off x="4044795" y="3598875"/>
            <a:ext cx="603784" cy="268247"/>
          </a:xfrm>
          <a:prstGeom prst="rightArrow">
            <a:avLst>
              <a:gd name="adj1" fmla="val 50000"/>
              <a:gd name="adj2" fmla="val 36182"/>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800" kern="1200">
              <a:solidFill>
                <a:prstClr val="white"/>
              </a:solidFill>
              <a:latin typeface="Aptos" panose="02110004020202020204"/>
            </a:endParaRPr>
          </a:p>
        </p:txBody>
      </p:sp>
      <p:sp>
        <p:nvSpPr>
          <p:cNvPr id="10" name="Rectangle 9"/>
          <p:cNvSpPr/>
          <p:nvPr/>
        </p:nvSpPr>
        <p:spPr>
          <a:xfrm>
            <a:off x="5202653" y="3786512"/>
            <a:ext cx="1204176" cy="261610"/>
          </a:xfrm>
          <a:prstGeom prst="rect">
            <a:avLst/>
          </a:prstGeom>
        </p:spPr>
        <p:txBody>
          <a:bodyPr wrap="none">
            <a:spAutoFit/>
          </a:bodyPr>
          <a:lstStyle/>
          <a:p>
            <a:pPr defTabSz="685800">
              <a:buClrTx/>
            </a:pPr>
            <a:r>
              <a:rPr lang="en-US" sz="1100" kern="1200" dirty="0">
                <a:solidFill>
                  <a:srgbClr val="FF0000"/>
                </a:solidFill>
                <a:latin typeface="Aptos" panose="02110004020202020204"/>
                <a:ea typeface="+mn-ea"/>
                <a:cs typeface="+mn-cs"/>
              </a:rPr>
              <a:t>Maybe 3 -4.8</a:t>
            </a:r>
          </a:p>
        </p:txBody>
      </p:sp>
      <p:sp>
        <p:nvSpPr>
          <p:cNvPr id="11" name="Down Arrow 10"/>
          <p:cNvSpPr/>
          <p:nvPr/>
        </p:nvSpPr>
        <p:spPr>
          <a:xfrm rot="3619359">
            <a:off x="6327337" y="3458002"/>
            <a:ext cx="260436" cy="61067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800" kern="1200">
              <a:solidFill>
                <a:prstClr val="white"/>
              </a:solidFill>
              <a:latin typeface="Aptos" panose="02110004020202020204"/>
            </a:endParaRPr>
          </a:p>
        </p:txBody>
      </p:sp>
      <p:sp>
        <p:nvSpPr>
          <p:cNvPr id="12" name="&quot;No&quot; Symbol 11"/>
          <p:cNvSpPr/>
          <p:nvPr/>
        </p:nvSpPr>
        <p:spPr>
          <a:xfrm rot="6160489" flipV="1">
            <a:off x="5697609" y="3980631"/>
            <a:ext cx="199573" cy="278084"/>
          </a:xfrm>
          <a:prstGeom prst="noSmoking">
            <a:avLst/>
          </a:prstGeom>
          <a:solidFill>
            <a:srgbClr val="FF0000"/>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800" kern="1200">
              <a:solidFill>
                <a:prstClr val="black"/>
              </a:solidFill>
              <a:latin typeface="Aptos" panose="02110004020202020204"/>
            </a:endParaRPr>
          </a:p>
        </p:txBody>
      </p:sp>
    </p:spTree>
    <p:extLst>
      <p:ext uri="{BB962C8B-B14F-4D97-AF65-F5344CB8AC3E}">
        <p14:creationId xmlns:p14="http://schemas.microsoft.com/office/powerpoint/2010/main" val="39734068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0459" y="1752601"/>
            <a:ext cx="2949178" cy="2650333"/>
          </a:xfrm>
        </p:spPr>
        <p:txBody>
          <a:bodyPr>
            <a:normAutofit/>
          </a:bodyPr>
          <a:lstStyle/>
          <a:p>
            <a:r>
              <a:rPr lang="en-US" sz="1000" dirty="0" smtClean="0">
                <a:latin typeface="Times New Roman" panose="02020603050405020304" pitchFamily="18" charset="0"/>
                <a:cs typeface="Times New Roman" panose="02020603050405020304" pitchFamily="18" charset="0"/>
              </a:rPr>
              <a:t>Chronic Condition Prevalence in IDD Community</a:t>
            </a:r>
            <a:r>
              <a:rPr lang="en-US" sz="1000" dirty="0" smtClean="0">
                <a:solidFill>
                  <a:prstClr val="black"/>
                </a:solidFill>
                <a:latin typeface="Times New Roman" panose="02020603050405020304" pitchFamily="18" charset="0"/>
                <a:cs typeface="Times New Roman" panose="02020603050405020304" pitchFamily="18" charset="0"/>
              </a:rPr>
              <a:t/>
            </a:r>
            <a:br>
              <a:rPr lang="en-US" sz="1000" dirty="0" smtClean="0">
                <a:solidFill>
                  <a:prstClr val="black"/>
                </a:solidFill>
                <a:latin typeface="Times New Roman" panose="02020603050405020304" pitchFamily="18" charset="0"/>
                <a:cs typeface="Times New Roman" panose="02020603050405020304" pitchFamily="18" charset="0"/>
              </a:rPr>
            </a:br>
            <a:r>
              <a:rPr lang="en-US" sz="1000" dirty="0" smtClean="0">
                <a:solidFill>
                  <a:prstClr val="black"/>
                </a:solidFill>
                <a:latin typeface="Times New Roman" panose="02020603050405020304" pitchFamily="18" charset="0"/>
                <a:cs typeface="Times New Roman" panose="02020603050405020304" pitchFamily="18" charset="0"/>
              </a:rPr>
              <a:t>201Ervin, D. E., </a:t>
            </a:r>
            <a:r>
              <a:rPr lang="en-US" sz="1000" dirty="0" err="1" smtClean="0">
                <a:solidFill>
                  <a:prstClr val="black"/>
                </a:solidFill>
                <a:latin typeface="Times New Roman" panose="02020603050405020304" pitchFamily="18" charset="0"/>
                <a:cs typeface="Times New Roman" panose="02020603050405020304" pitchFamily="18" charset="0"/>
              </a:rPr>
              <a:t>Hennen</a:t>
            </a:r>
            <a:r>
              <a:rPr lang="en-US" sz="1000" dirty="0" smtClean="0">
                <a:solidFill>
                  <a:prstClr val="black"/>
                </a:solidFill>
                <a:latin typeface="Times New Roman" panose="02020603050405020304" pitchFamily="18" charset="0"/>
                <a:cs typeface="Times New Roman" panose="02020603050405020304" pitchFamily="18" charset="0"/>
              </a:rPr>
              <a:t>, B., Merrick, J., &amp; </a:t>
            </a:r>
            <a:r>
              <a:rPr lang="en-US" sz="1000" dirty="0" err="1" smtClean="0">
                <a:solidFill>
                  <a:prstClr val="black"/>
                </a:solidFill>
                <a:latin typeface="Times New Roman" panose="02020603050405020304" pitchFamily="18" charset="0"/>
                <a:cs typeface="Times New Roman" panose="02020603050405020304" pitchFamily="18" charset="0"/>
              </a:rPr>
              <a:t>Morad</a:t>
            </a:r>
            <a:r>
              <a:rPr lang="en-US" sz="1000" dirty="0" smtClean="0">
                <a:solidFill>
                  <a:prstClr val="black"/>
                </a:solidFill>
                <a:latin typeface="Times New Roman" panose="02020603050405020304" pitchFamily="18" charset="0"/>
                <a:cs typeface="Times New Roman" panose="02020603050405020304" pitchFamily="18" charset="0"/>
              </a:rPr>
              <a:t>, M. (4). Healthcare for Persons with Intellectual and Developmental Disability in the Community. </a:t>
            </a:r>
            <a:r>
              <a:rPr lang="en-US" sz="1000" i="1" dirty="0" smtClean="0">
                <a:solidFill>
                  <a:prstClr val="black"/>
                </a:solidFill>
                <a:latin typeface="Times New Roman" panose="02020603050405020304" pitchFamily="18" charset="0"/>
                <a:cs typeface="Times New Roman" panose="02020603050405020304" pitchFamily="18" charset="0"/>
              </a:rPr>
              <a:t>Frontiers in Public Health</a:t>
            </a:r>
            <a:r>
              <a:rPr lang="en-US" sz="1000" dirty="0" smtClean="0">
                <a:solidFill>
                  <a:prstClr val="black"/>
                </a:solidFill>
                <a:latin typeface="Times New Roman" panose="02020603050405020304" pitchFamily="18" charset="0"/>
                <a:cs typeface="Times New Roman" panose="02020603050405020304" pitchFamily="18" charset="0"/>
              </a:rPr>
              <a:t>, </a:t>
            </a:r>
            <a:r>
              <a:rPr lang="en-US" sz="1000" i="1" dirty="0" smtClean="0">
                <a:solidFill>
                  <a:prstClr val="black"/>
                </a:solidFill>
                <a:latin typeface="Times New Roman" panose="02020603050405020304" pitchFamily="18" charset="0"/>
                <a:cs typeface="Times New Roman" panose="02020603050405020304" pitchFamily="18" charset="0"/>
              </a:rPr>
              <a:t>2</a:t>
            </a:r>
            <a:r>
              <a:rPr lang="en-US" sz="1000" dirty="0" smtClean="0">
                <a:solidFill>
                  <a:prstClr val="black"/>
                </a:solidFill>
                <a:latin typeface="Times New Roman" panose="02020603050405020304" pitchFamily="18" charset="0"/>
                <a:cs typeface="Times New Roman" panose="02020603050405020304" pitchFamily="18" charset="0"/>
              </a:rPr>
              <a:t>. https://doi.org/10.3389/fpubh.2014.00083</a:t>
            </a:r>
            <a:r>
              <a:rPr lang="en-US" sz="1000" dirty="0">
                <a:solidFill>
                  <a:prstClr val="black"/>
                </a:solidFill>
                <a:latin typeface="Calibri Light" panose="020F0302020204030204"/>
              </a:rPr>
              <a:t/>
            </a:r>
            <a:br>
              <a:rPr lang="en-US" sz="1000" dirty="0">
                <a:solidFill>
                  <a:prstClr val="black"/>
                </a:solidFill>
                <a:latin typeface="Calibri Light" panose="020F0302020204030204"/>
              </a:rPr>
            </a:br>
            <a:endParaRPr lang="en-US" dirty="0"/>
          </a:p>
        </p:txBody>
      </p:sp>
      <p:pic>
        <p:nvPicPr>
          <p:cNvPr id="5" name="Content Placeholder 3"/>
          <p:cNvPicPr>
            <a:picLocks noGrp="1" noChangeAspect="1"/>
          </p:cNvPicPr>
          <p:nvPr>
            <p:ph idx="1"/>
          </p:nvPr>
        </p:nvPicPr>
        <p:blipFill>
          <a:blip r:embed="rId2"/>
          <a:stretch>
            <a:fillRect/>
          </a:stretch>
        </p:blipFill>
        <p:spPr>
          <a:xfrm>
            <a:off x="3733800" y="506302"/>
            <a:ext cx="4570401" cy="3896632"/>
          </a:xfrm>
          <a:prstGeom prst="rect">
            <a:avLst/>
          </a:prstGeom>
        </p:spPr>
      </p:pic>
      <p:sp>
        <p:nvSpPr>
          <p:cNvPr id="2" name="Slide Number Placeholder 1"/>
          <p:cNvSpPr>
            <a:spLocks noGrp="1"/>
          </p:cNvSpPr>
          <p:nvPr>
            <p:ph type="sldNum" sz="quarter" idx="12"/>
          </p:nvPr>
        </p:nvSpPr>
        <p:spPr/>
        <p:txBody>
          <a:bodyPr/>
          <a:lstStyle/>
          <a:p>
            <a:pPr algn="ctr" defTabSz="685800">
              <a:buClrTx/>
            </a:pPr>
            <a:fld id="{00000000-1234-1234-1234-123412341234}" type="slidenum">
              <a:rPr lang="en" kern="1200">
                <a:solidFill>
                  <a:prstClr val="black">
                    <a:tint val="82000"/>
                  </a:prstClr>
                </a:solidFill>
                <a:latin typeface="Aptos" panose="02110004020202020204"/>
                <a:ea typeface="+mn-ea"/>
                <a:cs typeface="+mn-cs"/>
              </a:rPr>
              <a:pPr algn="ctr" defTabSz="685800">
                <a:buClrTx/>
              </a:pPr>
              <a:t>6</a:t>
            </a:fld>
            <a:endParaRPr lang="en" kern="1200">
              <a:solidFill>
                <a:prstClr val="black">
                  <a:tint val="82000"/>
                </a:prstClr>
              </a:solidFill>
              <a:latin typeface="Aptos" panose="02110004020202020204"/>
              <a:ea typeface="+mn-ea"/>
              <a:cs typeface="+mn-cs"/>
            </a:endParaRPr>
          </a:p>
        </p:txBody>
      </p:sp>
    </p:spTree>
    <p:extLst>
      <p:ext uri="{BB962C8B-B14F-4D97-AF65-F5344CB8AC3E}">
        <p14:creationId xmlns:p14="http://schemas.microsoft.com/office/powerpoint/2010/main" val="15736416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6051A-27CA-83CF-8458-59D32A36B2AB}"/>
              </a:ext>
            </a:extLst>
          </p:cNvPr>
          <p:cNvSpPr>
            <a:spLocks noGrp="1"/>
          </p:cNvSpPr>
          <p:nvPr>
            <p:ph type="title"/>
          </p:nvPr>
        </p:nvSpPr>
        <p:spPr>
          <a:xfrm>
            <a:off x="606496" y="1"/>
            <a:ext cx="7938572" cy="990600"/>
          </a:xfrm>
        </p:spPr>
        <p:txBody>
          <a:bodyPr>
            <a:noAutofit/>
          </a:bodyPr>
          <a:lstStyle/>
          <a:p>
            <a:pPr algn="ctr"/>
            <a:r>
              <a:rPr lang="en-US" sz="1200" b="1" dirty="0">
                <a:solidFill>
                  <a:srgbClr val="646970"/>
                </a:solidFill>
                <a:latin typeface="Calibri" panose="020F0502020204030204" pitchFamily="34" charset="0"/>
                <a:ea typeface="Calibri" panose="020F0502020204030204" pitchFamily="34" charset="0"/>
                <a:cs typeface="Calibri" panose="020F0502020204030204" pitchFamily="34" charset="0"/>
              </a:rPr>
              <a:t/>
            </a:r>
            <a:br>
              <a:rPr lang="en-US" sz="1200" b="1" dirty="0">
                <a:solidFill>
                  <a:srgbClr val="646970"/>
                </a:solidFill>
                <a:latin typeface="Calibri" panose="020F0502020204030204" pitchFamily="34" charset="0"/>
                <a:ea typeface="Calibri" panose="020F0502020204030204" pitchFamily="34" charset="0"/>
                <a:cs typeface="Calibri" panose="020F0502020204030204" pitchFamily="34" charset="0"/>
              </a:rPr>
            </a:br>
            <a:r>
              <a:rPr lang="en-US" sz="1800" b="1" dirty="0">
                <a:solidFill>
                  <a:srgbClr val="646970"/>
                </a:solidFill>
                <a:latin typeface="Calibri" panose="020F0502020204030204" pitchFamily="34" charset="0"/>
                <a:ea typeface="Calibri" panose="020F0502020204030204" pitchFamily="34" charset="0"/>
                <a:cs typeface="Calibri" panose="020F0502020204030204" pitchFamily="34" charset="0"/>
              </a:rPr>
              <a:t/>
            </a:r>
            <a:br>
              <a:rPr lang="en-US" sz="1800" b="1" dirty="0">
                <a:solidFill>
                  <a:srgbClr val="646970"/>
                </a:solidFill>
                <a:latin typeface="Calibri" panose="020F0502020204030204" pitchFamily="34" charset="0"/>
                <a:ea typeface="Calibri" panose="020F0502020204030204" pitchFamily="34" charset="0"/>
                <a:cs typeface="Calibri" panose="020F0502020204030204" pitchFamily="34" charset="0"/>
              </a:rPr>
            </a:br>
            <a:r>
              <a:rPr lang="en-US" sz="1800" dirty="0">
                <a:latin typeface="Times New Roman" panose="02020603050405020304" pitchFamily="18" charset="0"/>
                <a:ea typeface="Calibri" panose="020F0502020204030204" pitchFamily="34" charset="0"/>
                <a:cs typeface="Times New Roman" panose="02020603050405020304" pitchFamily="18" charset="0"/>
              </a:rPr>
              <a:t/>
            </a:r>
            <a:br>
              <a:rPr lang="en-US" sz="1800" dirty="0">
                <a:latin typeface="Times New Roman" panose="02020603050405020304" pitchFamily="18" charset="0"/>
                <a:ea typeface="Calibri" panose="020F0502020204030204" pitchFamily="34" charset="0"/>
                <a:cs typeface="Times New Roman" panose="02020603050405020304" pitchFamily="18" charset="0"/>
              </a:rPr>
            </a:br>
            <a:r>
              <a:rPr lang="en-US" sz="1700" dirty="0">
                <a:latin typeface="Times New Roman" panose="02020603050405020304" pitchFamily="18" charset="0"/>
                <a:ea typeface="Calibri" panose="020F0502020204030204" pitchFamily="34" charset="0"/>
                <a:cs typeface="Times New Roman" panose="02020603050405020304" pitchFamily="18" charset="0"/>
              </a:rPr>
              <a:t>The Age-at-Death Gap Varies Widely by State Between Adults With and Without Intellectual and Developmental Disabilities</a:t>
            </a:r>
            <a:r>
              <a:rPr lang="en-US" sz="1800" dirty="0">
                <a:latin typeface="Times New Roman" panose="02020603050405020304" pitchFamily="18" charset="0"/>
                <a:ea typeface="Calibri" panose="020F0502020204030204" pitchFamily="34" charset="0"/>
                <a:cs typeface="Times New Roman" panose="02020603050405020304" pitchFamily="18" charset="0"/>
              </a:rPr>
              <a:t/>
            </a:r>
            <a:br>
              <a:rPr lang="en-US" sz="1800" dirty="0">
                <a:latin typeface="Times New Roman" panose="02020603050405020304" pitchFamily="18" charset="0"/>
                <a:ea typeface="Calibri" panose="020F0502020204030204" pitchFamily="34" charset="0"/>
                <a:cs typeface="Times New Roman" panose="02020603050405020304" pitchFamily="18" charset="0"/>
              </a:rPr>
            </a:br>
            <a:endParaRPr lang="en-US" sz="18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Content Placeholder 5" descr="A graph with red and blue dots&#10;&#10;Description automatically generated">
            <a:extLst>
              <a:ext uri="{FF2B5EF4-FFF2-40B4-BE49-F238E27FC236}">
                <a16:creationId xmlns:a16="http://schemas.microsoft.com/office/drawing/2014/main" id="{2FA9C008-456B-2D8C-D525-BD964B368948}"/>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51732" y="1261873"/>
            <a:ext cx="3378101" cy="3072384"/>
          </a:xfrm>
        </p:spPr>
      </p:pic>
      <p:pic>
        <p:nvPicPr>
          <p:cNvPr id="8" name="Content Placeholder 7" descr="A graph with red and blue dots&#10;&#10;Description automatically generated">
            <a:extLst>
              <a:ext uri="{FF2B5EF4-FFF2-40B4-BE49-F238E27FC236}">
                <a16:creationId xmlns:a16="http://schemas.microsoft.com/office/drawing/2014/main" id="{84D672F6-F0A6-1766-E76A-DB45216578B8}"/>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917133" y="1261873"/>
            <a:ext cx="3378101" cy="3072384"/>
          </a:xfrm>
        </p:spPr>
      </p:pic>
      <p:sp>
        <p:nvSpPr>
          <p:cNvPr id="9" name="Rectangle 1">
            <a:extLst>
              <a:ext uri="{FF2B5EF4-FFF2-40B4-BE49-F238E27FC236}">
                <a16:creationId xmlns:a16="http://schemas.microsoft.com/office/drawing/2014/main" id="{09407F71-600A-9E00-BA4A-D8A11645AFDA}"/>
              </a:ext>
            </a:extLst>
          </p:cNvPr>
          <p:cNvSpPr>
            <a:spLocks noChangeArrowheads="1"/>
          </p:cNvSpPr>
          <p:nvPr/>
        </p:nvSpPr>
        <p:spPr bwMode="auto">
          <a:xfrm>
            <a:off x="776818" y="4542422"/>
            <a:ext cx="7768250" cy="207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42792" tIns="0" rIns="68580" bIns="0" numCol="1" anchor="ctr" anchorCtr="0" compatLnSpc="1">
            <a:prstTxWarp prst="textNoShape">
              <a:avLst/>
            </a:prstTxWarp>
            <a:spAutoFit/>
          </a:bodyPr>
          <a:lstStyle/>
          <a:p>
            <a:pPr defTabSz="685800" eaLnBrk="0" fontAlgn="base" hangingPunct="0">
              <a:spcBef>
                <a:spcPct val="0"/>
              </a:spcBef>
              <a:spcAft>
                <a:spcPct val="0"/>
              </a:spcAft>
              <a:buClrTx/>
            </a:pPr>
            <a:r>
              <a:rPr lang="en-US" altLang="en-US" sz="675" i="1" kern="1200" dirty="0">
                <a:solidFill>
                  <a:prstClr val="black"/>
                </a:solidFill>
                <a:latin typeface="Times New Roman" panose="02020603050405020304" pitchFamily="18" charset="0"/>
                <a:ea typeface="+mn-ea"/>
                <a:cs typeface="Times New Roman" panose="02020603050405020304" pitchFamily="18" charset="0"/>
              </a:rPr>
              <a:t>U.S. Adults With Intellectual and Developmental Disabilities Are Living Longer, But COVID Threatens to Erase Recent Gains</a:t>
            </a:r>
            <a:r>
              <a:rPr lang="en-US" altLang="en-US" sz="675" kern="1200" dirty="0">
                <a:solidFill>
                  <a:prstClr val="black"/>
                </a:solidFill>
                <a:latin typeface="Times New Roman" panose="02020603050405020304" pitchFamily="18" charset="0"/>
                <a:ea typeface="+mn-ea"/>
                <a:cs typeface="Times New Roman" panose="02020603050405020304" pitchFamily="18" charset="0"/>
              </a:rPr>
              <a:t>. (n.d.). PRB. https://www.prb.org/articles/u-s-adults-with-intellectual-and-developmental-disabilities-are-living-longer-but-covid-threatens-to-erase-recent-gains/#:~:text=The%20age%2Dat%2Ddeath%20gap,in%20the%20Northeast%20or%20Midwest.</a:t>
            </a:r>
            <a:endParaRPr lang="en-US" altLang="en-US" sz="825" kern="1200" dirty="0">
              <a:solidFill>
                <a:prstClr val="black"/>
              </a:solidFill>
              <a:latin typeface="Arial" panose="020B0604020202020204" pitchFamily="34" charset="0"/>
              <a:ea typeface="+mn-ea"/>
              <a:cs typeface="+mn-cs"/>
            </a:endParaRPr>
          </a:p>
        </p:txBody>
      </p:sp>
    </p:spTree>
    <p:extLst>
      <p:ext uri="{BB962C8B-B14F-4D97-AF65-F5344CB8AC3E}">
        <p14:creationId xmlns:p14="http://schemas.microsoft.com/office/powerpoint/2010/main" val="26930239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CDF1A-EEC0-542D-92D9-0F85C998A91B}"/>
              </a:ext>
            </a:extLst>
          </p:cNvPr>
          <p:cNvSpPr>
            <a:spLocks noGrp="1"/>
          </p:cNvSpPr>
          <p:nvPr>
            <p:ph type="title"/>
          </p:nvPr>
        </p:nvSpPr>
        <p:spPr/>
        <p:txBody>
          <a:bodyPr>
            <a:normAutofit/>
          </a:bodyPr>
          <a:lstStyle/>
          <a:p>
            <a:pPr algn="ctr"/>
            <a:r>
              <a:rPr lang="en-US" dirty="0">
                <a:latin typeface="Times New Roman" panose="02020603050405020304" pitchFamily="18" charset="0"/>
                <a:cs typeface="Times New Roman" panose="02020603050405020304" pitchFamily="18" charset="0"/>
              </a:rPr>
              <a:t>Health </a:t>
            </a:r>
            <a:r>
              <a:rPr lang="en-US" dirty="0" smtClean="0">
                <a:latin typeface="Times New Roman" panose="02020603050405020304" pitchFamily="18" charset="0"/>
                <a:cs typeface="Times New Roman" panose="02020603050405020304" pitchFamily="18" charset="0"/>
              </a:rPr>
              <a:t>Inequity</a:t>
            </a:r>
            <a:r>
              <a:rPr lang="en-US" dirty="0">
                <a:latin typeface="Times New Roman" panose="02020603050405020304" pitchFamily="18" charset="0"/>
                <a:cs typeface="Times New Roman" panose="02020603050405020304" pitchFamily="18" charset="0"/>
              </a:rPr>
              <a:t>:</a:t>
            </a:r>
            <a:br>
              <a:rPr lang="en-US" dirty="0">
                <a:latin typeface="Times New Roman" panose="02020603050405020304" pitchFamily="18" charset="0"/>
                <a:cs typeface="Times New Roman" panose="02020603050405020304" pitchFamily="18" charset="0"/>
              </a:rPr>
            </a:br>
            <a:r>
              <a:rPr lang="en-US" sz="1350" dirty="0">
                <a:latin typeface="Times New Roman" panose="02020603050405020304" pitchFamily="18" charset="0"/>
                <a:cs typeface="Times New Roman" panose="02020603050405020304" pitchFamily="18" charset="0"/>
              </a:rPr>
              <a:t>Double Jeopardy for Non-White IDD Population</a:t>
            </a:r>
            <a:endParaRPr lang="en-US" dirty="0">
              <a:latin typeface="Times New Roman" panose="02020603050405020304" pitchFamily="18" charset="0"/>
              <a:cs typeface="Times New Roman" panose="02020603050405020304" pitchFamily="18" charset="0"/>
            </a:endParaRPr>
          </a:p>
        </p:txBody>
      </p:sp>
      <p:pic>
        <p:nvPicPr>
          <p:cNvPr id="5" name="Content Placeholder 4" descr="A graph of different colored bars&#10;&#10;Description automatically generated with medium confidence">
            <a:extLst>
              <a:ext uri="{FF2B5EF4-FFF2-40B4-BE49-F238E27FC236}">
                <a16:creationId xmlns:a16="http://schemas.microsoft.com/office/drawing/2014/main" id="{D52690D6-631F-F2A5-57A0-1D7F33028AF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62255" y="1295019"/>
            <a:ext cx="5760720" cy="3086100"/>
          </a:xfrm>
        </p:spPr>
      </p:pic>
      <p:sp>
        <p:nvSpPr>
          <p:cNvPr id="7" name="TextBox 6">
            <a:extLst>
              <a:ext uri="{FF2B5EF4-FFF2-40B4-BE49-F238E27FC236}">
                <a16:creationId xmlns:a16="http://schemas.microsoft.com/office/drawing/2014/main" id="{0BE7D2C1-2205-CE09-4713-6F9A3AF98507}"/>
              </a:ext>
            </a:extLst>
          </p:cNvPr>
          <p:cNvSpPr txBox="1"/>
          <p:nvPr/>
        </p:nvSpPr>
        <p:spPr>
          <a:xfrm>
            <a:off x="1562255" y="4496665"/>
            <a:ext cx="5760720" cy="438582"/>
          </a:xfrm>
          <a:prstGeom prst="rect">
            <a:avLst/>
          </a:prstGeom>
          <a:noFill/>
        </p:spPr>
        <p:txBody>
          <a:bodyPr wrap="square">
            <a:spAutoFit/>
          </a:bodyPr>
          <a:lstStyle/>
          <a:p>
            <a:pPr defTabSz="685800">
              <a:buClrTx/>
            </a:pPr>
            <a:r>
              <a:rPr lang="en-US" sz="750" kern="1200" dirty="0">
                <a:solidFill>
                  <a:prstClr val="black"/>
                </a:solidFill>
                <a:latin typeface="Times New Roman" panose="02020603050405020304" pitchFamily="18" charset="0"/>
                <a:ea typeface="+mn-ea"/>
                <a:cs typeface="Times New Roman" panose="02020603050405020304" pitchFamily="18" charset="0"/>
              </a:rPr>
              <a:t>U.S. Adults With Intellectual and Developmental Disabilities Are Living Longer, But COVID Threatens to Erase Recent Gains. (n.d.). PRB. https://www.prb.org/articles/u-s-adults-with-intellectual-and-developmental-disabilities-are-living-longer-but-covid-threatens-to-erase-recent-gains/#:~:text=The%20age%2Dat%2Ddeath%20gap,in%20the%20Northeast%20or%20Midwest.</a:t>
            </a:r>
          </a:p>
        </p:txBody>
      </p:sp>
    </p:spTree>
    <p:extLst>
      <p:ext uri="{BB962C8B-B14F-4D97-AF65-F5344CB8AC3E}">
        <p14:creationId xmlns:p14="http://schemas.microsoft.com/office/powerpoint/2010/main" val="32430181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C2A45-FB0A-AF22-A07A-F02F12B677E6}"/>
              </a:ext>
            </a:extLst>
          </p:cNvPr>
          <p:cNvSpPr>
            <a:spLocks noGrp="1"/>
          </p:cNvSpPr>
          <p:nvPr>
            <p:ph type="title"/>
          </p:nvPr>
        </p:nvSpPr>
        <p:spPr/>
        <p:txBody>
          <a:bodyPr>
            <a:normAutofit/>
          </a:bodyPr>
          <a:lstStyle/>
          <a:p>
            <a:pPr algn="ctr"/>
            <a:r>
              <a:rPr lang="en-US" sz="3200" dirty="0">
                <a:latin typeface="Times New Roman" panose="02020603050405020304" pitchFamily="18" charset="0"/>
                <a:cs typeface="Times New Roman" panose="02020603050405020304" pitchFamily="18" charset="0"/>
              </a:rPr>
              <a:t>Healthcare needs of the </a:t>
            </a:r>
            <a:r>
              <a:rPr lang="en-US" sz="3200" dirty="0" smtClean="0">
                <a:latin typeface="Times New Roman" panose="02020603050405020304" pitchFamily="18" charset="0"/>
                <a:cs typeface="Times New Roman" panose="02020603050405020304" pitchFamily="18" charset="0"/>
              </a:rPr>
              <a:t>IDD Community</a:t>
            </a:r>
            <a:endParaRPr lang="en-US" sz="3200"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A4F48EF7-B09D-5289-756F-688AB2CE0057}"/>
              </a:ext>
            </a:extLst>
          </p:cNvPr>
          <p:cNvSpPr>
            <a:spLocks noGrp="1"/>
          </p:cNvSpPr>
          <p:nvPr>
            <p:ph idx="1"/>
          </p:nvPr>
        </p:nvSpPr>
        <p:spPr/>
        <p:txBody>
          <a:bodyPr>
            <a:normAutofit fontScale="77500" lnSpcReduction="20000"/>
          </a:bodyPr>
          <a:lstStyle/>
          <a:p>
            <a:pPr marL="0" indent="0">
              <a:buNone/>
            </a:pPr>
            <a:r>
              <a:rPr lang="en-US" b="0" i="0" dirty="0">
                <a:solidFill>
                  <a:srgbClr val="282828"/>
                </a:solidFill>
                <a:effectLst/>
                <a:latin typeface="MuseoSans"/>
              </a:rPr>
              <a:t>• poorer health with higher rates of preventable mortality, co-morbidities, and chronic conditions;  less access to preventative care and health promotion;</a:t>
            </a:r>
          </a:p>
          <a:p>
            <a:pPr marL="0" indent="0">
              <a:buNone/>
            </a:pPr>
            <a:r>
              <a:rPr lang="en-US" b="0" i="0" dirty="0">
                <a:solidFill>
                  <a:srgbClr val="282828"/>
                </a:solidFill>
                <a:effectLst/>
                <a:latin typeface="MuseoSans"/>
              </a:rPr>
              <a:t>• inadequacies in mental and oral health services; preventive health screenings; and immunization updates;</a:t>
            </a:r>
          </a:p>
          <a:p>
            <a:pPr marL="0" indent="0">
              <a:buNone/>
            </a:pPr>
            <a:r>
              <a:rPr lang="en-US" b="0" i="0" dirty="0">
                <a:solidFill>
                  <a:srgbClr val="282828"/>
                </a:solidFill>
                <a:effectLst/>
                <a:latin typeface="MuseoSans"/>
              </a:rPr>
              <a:t>• cognitive challenges in understanding, recognizing, and self-reporting/communicating health problems which affect adherence to treatment;</a:t>
            </a:r>
          </a:p>
          <a:p>
            <a:pPr marL="0" indent="0">
              <a:buNone/>
            </a:pPr>
            <a:r>
              <a:rPr lang="en-US" b="0" i="0" dirty="0">
                <a:solidFill>
                  <a:srgbClr val="282828"/>
                </a:solidFill>
                <a:effectLst/>
                <a:latin typeface="MuseoSans"/>
              </a:rPr>
              <a:t>• financial barriers, even for the insured;</a:t>
            </a:r>
          </a:p>
          <a:p>
            <a:pPr marL="0" indent="0">
              <a:buNone/>
            </a:pPr>
            <a:r>
              <a:rPr lang="en-US" b="0" i="0" dirty="0">
                <a:solidFill>
                  <a:srgbClr val="282828"/>
                </a:solidFill>
                <a:effectLst/>
                <a:latin typeface="MuseoSans"/>
              </a:rPr>
              <a:t>• insufficient healthcare provider incentives to ensure the health of people with IDD;</a:t>
            </a:r>
          </a:p>
          <a:p>
            <a:pPr marL="0" indent="0">
              <a:buNone/>
            </a:pPr>
            <a:r>
              <a:rPr lang="en-US" b="0" i="0" dirty="0">
                <a:solidFill>
                  <a:srgbClr val="282828"/>
                </a:solidFill>
                <a:effectLst/>
                <a:latin typeface="MuseoSans"/>
              </a:rPr>
              <a:t>• mobility/access problems, social and attitudinal barriers, and societal misconceptions;</a:t>
            </a:r>
          </a:p>
          <a:p>
            <a:pPr marL="0" indent="0">
              <a:buNone/>
            </a:pPr>
            <a:r>
              <a:rPr lang="en-US" b="0" i="0" dirty="0">
                <a:solidFill>
                  <a:srgbClr val="282828"/>
                </a:solidFill>
                <a:effectLst/>
                <a:latin typeface="MuseoSans"/>
              </a:rPr>
              <a:t>• lack of research about the healthcare needs of people with IDD; and,</a:t>
            </a:r>
          </a:p>
          <a:p>
            <a:pPr marL="0" indent="0">
              <a:buNone/>
            </a:pPr>
            <a:r>
              <a:rPr lang="en-US" b="0" i="0" dirty="0">
                <a:solidFill>
                  <a:srgbClr val="282828"/>
                </a:solidFill>
                <a:effectLst/>
                <a:latin typeface="MuseoSans"/>
              </a:rPr>
              <a:t>• lack of formal training of healthcare providers, particularly around healthcare needs of adults with IDD, which results in lack of experienced providers in the community.</a:t>
            </a:r>
          </a:p>
          <a:p>
            <a:endParaRPr lang="en-US" dirty="0"/>
          </a:p>
        </p:txBody>
      </p:sp>
    </p:spTree>
    <p:extLst>
      <p:ext uri="{BB962C8B-B14F-4D97-AF65-F5344CB8AC3E}">
        <p14:creationId xmlns:p14="http://schemas.microsoft.com/office/powerpoint/2010/main" val="2207851682"/>
      </p:ext>
    </p:extLst>
  </p:cSld>
  <p:clrMapOvr>
    <a:masterClrMapping/>
  </p:clrMapOvr>
  <p:timing>
    <p:tnLst>
      <p:par>
        <p:cTn id="1" dur="indefinite" restart="never" nodeType="tmRoot"/>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45</TotalTime>
  <Words>1803</Words>
  <Application>Microsoft Office PowerPoint</Application>
  <PresentationFormat>On-screen Show (16:9)</PresentationFormat>
  <Paragraphs>213</Paragraphs>
  <Slides>33</Slides>
  <Notes>20</Notes>
  <HiddenSlides>0</HiddenSlides>
  <MMClips>0</MMClips>
  <ScaleCrop>false</ScaleCrop>
  <HeadingPairs>
    <vt:vector size="8" baseType="variant">
      <vt:variant>
        <vt:lpstr>Fonts Used</vt:lpstr>
      </vt:variant>
      <vt:variant>
        <vt:i4>11</vt:i4>
      </vt:variant>
      <vt:variant>
        <vt:lpstr>Theme</vt:lpstr>
      </vt:variant>
      <vt:variant>
        <vt:i4>3</vt:i4>
      </vt:variant>
      <vt:variant>
        <vt:lpstr>Embedded OLE Servers</vt:lpstr>
      </vt:variant>
      <vt:variant>
        <vt:i4>1</vt:i4>
      </vt:variant>
      <vt:variant>
        <vt:lpstr>Slide Titles</vt:lpstr>
      </vt:variant>
      <vt:variant>
        <vt:i4>33</vt:i4>
      </vt:variant>
    </vt:vector>
  </HeadingPairs>
  <TitlesOfParts>
    <vt:vector size="48" baseType="lpstr">
      <vt:lpstr>Calibri</vt:lpstr>
      <vt:lpstr>Aptos</vt:lpstr>
      <vt:lpstr>Noto Sans Symbols</vt:lpstr>
      <vt:lpstr>Times New Roman</vt:lpstr>
      <vt:lpstr>Play</vt:lpstr>
      <vt:lpstr>Arial</vt:lpstr>
      <vt:lpstr>Source Sans Pro</vt:lpstr>
      <vt:lpstr>Aptos Display</vt:lpstr>
      <vt:lpstr>Poppins</vt:lpstr>
      <vt:lpstr>Calibri Light</vt:lpstr>
      <vt:lpstr>MuseoSans</vt:lpstr>
      <vt:lpstr>Simple Light</vt:lpstr>
      <vt:lpstr>Office Theme</vt:lpstr>
      <vt:lpstr>1_Office Theme</vt:lpstr>
      <vt:lpstr>Presentation</vt:lpstr>
      <vt:lpstr>Beverly Roberts Memorial Healthcare Symposium</vt:lpstr>
      <vt:lpstr>Health Care and People with IDD: Better Care for a Better Future</vt:lpstr>
      <vt:lpstr>Navigating the Healthcare Landscape for Individuals with IDD: Challenges, Changes and Solutions</vt:lpstr>
      <vt:lpstr>IDD Prevalence</vt:lpstr>
      <vt:lpstr>Age of People With IDD in the US Residential Information Systems Project (Minneapolis: University of Minnesota, RISP, Research and Training Center on Community Living, Institute on Community Integration. Retrieved from: https://risp.umn.edu.)  </vt:lpstr>
      <vt:lpstr>Chronic Condition Prevalence in IDD Community 201Ervin, D. E., Hennen, B., Merrick, J., &amp; Morad, M. (4). Healthcare for Persons with Intellectual and Developmental Disability in the Community. Frontiers in Public Health, 2. https://doi.org/10.3389/fpubh.2014.00083 </vt:lpstr>
      <vt:lpstr>   The Age-at-Death Gap Varies Widely by State Between Adults With and Without Intellectual and Developmental Disabilities </vt:lpstr>
      <vt:lpstr>Health Inequity: Double Jeopardy for Non-White IDD Population</vt:lpstr>
      <vt:lpstr>Healthcare needs of the IDD Community</vt:lpstr>
      <vt:lpstr>Impact of these of Healthcare Needs</vt:lpstr>
      <vt:lpstr>PowerPoint Presentation</vt:lpstr>
      <vt:lpstr>Challenges to IDD Healthcare Funding I</vt:lpstr>
      <vt:lpstr>Challenges to IDD Healthcare Funding II</vt:lpstr>
      <vt:lpstr>PowerPoint Presentation</vt:lpstr>
      <vt:lpstr>PowerPoint Presentation</vt:lpstr>
      <vt:lpstr>Innovations in Healthcare Payment</vt:lpstr>
      <vt:lpstr>MUP-Medically Underserved Population</vt:lpstr>
      <vt:lpstr>Evan Spivack, D.D.S.</vt:lpstr>
      <vt:lpstr>The Special Care Treatment Center</vt:lpstr>
      <vt:lpstr> Who are our patients? </vt:lpstr>
      <vt:lpstr>  Philosophy of care  </vt:lpstr>
      <vt:lpstr>Challenges to obtaining and maintaining  dental care</vt:lpstr>
      <vt:lpstr>PowerPoint Presentation</vt:lpstr>
      <vt:lpstr>Provides South Jersey with its first special needs primary care facility with embedded behavioral health focused on care-coordination of integral services for the special needs population </vt:lpstr>
      <vt:lpstr>Our patients include</vt:lpstr>
      <vt:lpstr>PowerPoint Presentation</vt:lpstr>
      <vt:lpstr>PowerPoint Presentation</vt:lpstr>
      <vt:lpstr>FINALLY…</vt:lpstr>
      <vt:lpstr>So on a Court with TEN (10) athletes… </vt:lpstr>
      <vt:lpstr>Barriers to Health Care</vt:lpstr>
      <vt:lpstr>Recognizing Behavioral and Emotional Challenges</vt:lpstr>
      <vt:lpstr>Improving Access</vt:lpstr>
      <vt:lpstr>Accommodations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Beverly Roberts Memorial Healthcare Symposium</dc:title>
  <dc:creator>Connor Griffin</dc:creator>
  <cp:lastModifiedBy>Connor Griffin</cp:lastModifiedBy>
  <cp:revision>6</cp:revision>
  <dcterms:modified xsi:type="dcterms:W3CDTF">2024-10-10T15:46:13Z</dcterms:modified>
</cp:coreProperties>
</file>