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7010400" cy="9296400"/>
  <p:embeddedFontLst>
    <p:embeddedFont>
      <p:font typeface="Garamon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regular.fntdata"/><Relationship Id="rId14" Type="http://schemas.openxmlformats.org/officeDocument/2006/relationships/slide" Target="slides/slide9.xml"/><Relationship Id="rId17" Type="http://schemas.openxmlformats.org/officeDocument/2006/relationships/font" Target="fonts/Garamond-italic.fntdata"/><Relationship Id="rId16" Type="http://schemas.openxmlformats.org/officeDocument/2006/relationships/font" Target="fonts/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ba94ce6216_0_55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g2ba94ce6216_0_55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daf3d5bc28_1_24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" name="Google Shape;40;g2daf3d5bc28_1_24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daf3d5bc28_1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" name="Google Shape;46;g2daf3d5bc28_1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daf3d5bc28_1_7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" name="Google Shape;53;g2daf3d5bc28_1_7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af3d5bc28_1_12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" name="Google Shape;60;g2daf3d5bc28_1_12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b0ff86677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" name="Google Shape;66;g2db0ff86677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af3d5bc28_1_17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2" name="Google Shape;72;g2daf3d5bc28_1_17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94ce6216_0_6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" name="Google Shape;80;g2ba94ce6216_0_6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02091" y="1690684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690008" y="-7483"/>
            <a:ext cx="7453993" cy="140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8889" l="0" r="0" t="5696"/>
          <a:stretch/>
        </p:blipFill>
        <p:spPr>
          <a:xfrm>
            <a:off x="76200" y="124499"/>
            <a:ext cx="1964192" cy="125185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>
            <p:ph type="title"/>
          </p:nvPr>
        </p:nvSpPr>
        <p:spPr>
          <a:xfrm>
            <a:off x="3154476" y="50794"/>
            <a:ext cx="5829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87946" y="0"/>
            <a:ext cx="7456054" cy="1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2">
            <a:alphaModFix/>
          </a:blip>
          <a:srcRect b="8889" l="0" r="0" t="5696"/>
          <a:stretch/>
        </p:blipFill>
        <p:spPr>
          <a:xfrm>
            <a:off x="76200" y="124499"/>
            <a:ext cx="1964192" cy="12518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rcnj.org/programs/health-care-advocac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arcnj.org/programs/health-care-advocacy/" TargetMode="External"/><Relationship Id="rId4" Type="http://schemas.openxmlformats.org/officeDocument/2006/relationships/hyperlink" Target="https://www.arcnj.org/" TargetMode="External"/><Relationship Id="rId5" Type="http://schemas.openxmlformats.org/officeDocument/2006/relationships/hyperlink" Target="https://www.nj.gov/humanservices/doas/services/q-z/ship/" TargetMode="External"/><Relationship Id="rId6" Type="http://schemas.openxmlformats.org/officeDocument/2006/relationships/hyperlink" Target="http://medicare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8650" y="4265800"/>
            <a:ext cx="7886700" cy="23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298"/>
              <a:buNone/>
            </a:pPr>
            <a:r>
              <a:rPr b="1" lang="en-US" sz="2901">
                <a:latin typeface="Arial"/>
                <a:ea typeface="Arial"/>
                <a:cs typeface="Arial"/>
                <a:sym typeface="Arial"/>
              </a:rPr>
              <a:t>Connor Griffin, MPH</a:t>
            </a:r>
            <a:endParaRPr sz="1801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lang="en-US" sz="2118">
                <a:latin typeface="Arial"/>
                <a:ea typeface="Arial"/>
                <a:cs typeface="Arial"/>
                <a:sym typeface="Arial"/>
              </a:rPr>
              <a:t>Director, Health Care Advocacy Program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lang="en-US" sz="2118">
                <a:latin typeface="Arial"/>
                <a:ea typeface="Arial"/>
                <a:cs typeface="Arial"/>
                <a:sym typeface="Arial"/>
              </a:rPr>
              <a:t>The Arc of New Jersey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b="1" lang="en-US" sz="2118">
                <a:latin typeface="Arial"/>
                <a:ea typeface="Arial"/>
                <a:cs typeface="Arial"/>
                <a:sym typeface="Arial"/>
              </a:rPr>
              <a:t>healthcareadvocacy</a:t>
            </a:r>
            <a:r>
              <a:rPr b="1" lang="en-US" sz="2118">
                <a:latin typeface="Arial"/>
                <a:ea typeface="Arial"/>
                <a:cs typeface="Arial"/>
                <a:sym typeface="Arial"/>
              </a:rPr>
              <a:t>@arcnj.org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b="1" lang="en-US" sz="211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thearcnjhealthcareadvocacy.org</a:t>
            </a:r>
            <a:endParaRPr b="1" sz="211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solidFill>
                <a:srgbClr val="7030A0"/>
              </a:solidFill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609600" y="1524000"/>
            <a:ext cx="80772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b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Catching Up with Connor</a:t>
            </a: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t/>
            </a: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Medicare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federal health insurance program for individuals 65 years of age and older, certain younger individuals with 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disabilities, and those with End Stage Renal Disease (ESRD)</a:t>
            </a:r>
            <a:endParaRPr/>
          </a:p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Medicare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250" y="3463851"/>
            <a:ext cx="3630424" cy="24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/>
        </p:nvSpPr>
        <p:spPr>
          <a:xfrm>
            <a:off x="377500" y="3103925"/>
            <a:ext cx="5106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862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Different parts of Medicare cover different health services: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Medicare Part A - Hospital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Medicare Part B - Medical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Medicare Part C - Medicare Advantage Plans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➢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Medicare Part D - Prescription Drugs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Individuals eligible for Social Security Disability Insurance (SSDI) automatically become eligible for Medicare </a:t>
            </a: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after 24 months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SSDI can be based on the individual’s own work record, or may receive SSDI if a parent retires, becomes disabled, or passes away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Many individuals with IDD start receiving Medicare after 24 months because a parent retired and started collecting Social Security benefits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Able to receive Medicaid and Medicare 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“dual eligible”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enrollee 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2740152" y="1018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800">
                <a:latin typeface="Garamond"/>
                <a:ea typeface="Garamond"/>
                <a:cs typeface="Garamond"/>
                <a:sym typeface="Garamond"/>
              </a:rPr>
              <a:t>How do Individuals with IDD qualify before Age 65?</a:t>
            </a:r>
            <a:endParaRPr sz="31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Helps with inpatient care - hospitals, skilled nursing facilities, hospice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May cover some outpatient home care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Free if someone worked and paid Medicare taxes for at least 10 years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May also be eligible through a current or former 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spouse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’s record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Medicare Part A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049" y="4378700"/>
            <a:ext cx="3145902" cy="214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Medical insurance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 u="sng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Covers: </a:t>
            </a:r>
            <a:endParaRPr sz="2400" u="sng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services from healthcare providers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outpatient care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home health care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medical equipment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some preventive services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Many people pay a premium, which varies based on income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Individuals with IDD who receive Medicare based on SSDI have their Part B premium automatically paid for by NJ FamilyCare/Medicaid (dual eligible </a:t>
            </a: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enrollees</a:t>
            </a: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Medicare Part B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150" y="2029200"/>
            <a:ext cx="3240274" cy="2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Administered through private companies, but the federal 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government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 approves each plan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Costs and coverage vary by plan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Part C is more commonly known as </a:t>
            </a:r>
            <a:r>
              <a:rPr b="1" lang="en-US" sz="2400">
                <a:latin typeface="Garamond"/>
                <a:ea typeface="Garamond"/>
                <a:cs typeface="Garamond"/>
                <a:sym typeface="Garamond"/>
              </a:rPr>
              <a:t>“Medicare Advantage”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An </a:t>
            </a: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alternative to Parts A and B that bundles several coverage types, including Parts A, B, and usually D. It can also include: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1714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Vision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1714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Hearing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1714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Dental insurance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Must sign up for Part A or Part B before enrolling in a Medicare Advantage plan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Medicare Part C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Medicare Supplement Insurance or Medigap is extra insurance to supplement Medicare, available through private health insurance companies 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Generally, you must be on </a:t>
            </a:r>
            <a:r>
              <a:rPr b="1" lang="en-US" sz="2400">
                <a:latin typeface="Garamond"/>
                <a:ea typeface="Garamond"/>
                <a:cs typeface="Garamond"/>
                <a:sym typeface="Garamond"/>
              </a:rPr>
              <a:t>“Original Medicare” 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(Part A &amp; B)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If purchased prior to NJ FamilyCare/Medicaid eligibility, can keep the Medigap policy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Medicaid will </a:t>
            </a:r>
            <a:r>
              <a:rPr b="1" lang="en-US" sz="2400" u="sng"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 pay the premium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Once enrolled in Medicaid, cannot purchase or switch Medigap policy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Considered “duplicative coverage” by the federal government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9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“Medigap”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317925" y="1761675"/>
            <a:ext cx="48765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Administered through private companies, but the federal government approves each plan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Costs and coverage vary by plan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Helps cover prescription drug costs</a:t>
            </a:r>
            <a:endParaRPr b="1"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" name="Google Shape;75;p10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Medicare Part D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425" y="1630725"/>
            <a:ext cx="3210998" cy="21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/>
        </p:nvSpPr>
        <p:spPr>
          <a:xfrm>
            <a:off x="317925" y="3833775"/>
            <a:ext cx="8595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95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❖"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“Benchmark” plans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established by Medicare each year with </a:t>
            </a: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$0 monthly premium</a:t>
            </a: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for dual eligible persons with Medicaid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Other lower cost plans for dual eligibles who also qualify for extra help/low income subsidy (LIS) with Medicaid coverage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Must sign up for Part A or Part B before enrolling in Part D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❖"/>
            </a:pPr>
            <a:r>
              <a:rPr b="1" lang="en-US" sz="2400">
                <a:solidFill>
                  <a:schemeClr val="dk1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The Arc of NJ does an annual webinar in November that covers Part D plans for the upcoming year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b="1" lang="en-US" sz="2400">
                <a:latin typeface="Garamond"/>
                <a:ea typeface="Garamond"/>
                <a:cs typeface="Garamond"/>
                <a:sym typeface="Garamond"/>
              </a:rPr>
              <a:t>The Arc of New Jersey Health Care Advocacy Program</a:t>
            </a:r>
            <a:endParaRPr b="1"/>
          </a:p>
          <a:p>
            <a:pPr indent="-1841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aramond"/>
              <a:buChar char="➢"/>
            </a:pPr>
            <a:r>
              <a:rPr b="1" lang="en-US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thearcnjhealthcareadvocacy.org</a:t>
            </a:r>
            <a:endParaRPr b="1" sz="2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841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aramond"/>
              <a:buChar char="➢"/>
            </a:pPr>
            <a:r>
              <a:rPr lang="en-US" sz="2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Dual-Eligibles Resource Page</a:t>
            </a:r>
            <a:endParaRPr sz="2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Subscribe to our email list at </a:t>
            </a: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arcnj.org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-1841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Scroll to to the bottom of the page and click “Health care issues” then the subscribe button. </a:t>
            </a:r>
            <a:endParaRPr b="1" sz="2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NJ State Health Insurance Assistance Program (SHIP)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841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aramond"/>
              <a:buChar char="➢"/>
            </a:pP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Free help to NJ Medicare beneficiaries who have problems or questions about their health insurance. SHIP is a statewide program administered by the NJ Department of Human Services</a:t>
            </a:r>
            <a:endParaRPr sz="2000">
              <a:solidFill>
                <a:srgbClr val="212529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184150" lvl="1" marL="514350" rtl="0" algn="l">
              <a:spcBef>
                <a:spcPts val="375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Garamond"/>
              <a:buChar char="➢"/>
            </a:pPr>
            <a:r>
              <a:rPr lang="en-US" sz="2000" u="sng">
                <a:solidFill>
                  <a:schemeClr val="hlink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  <a:hlinkClick r:id="rId5"/>
              </a:rPr>
              <a:t>https://www.nj.gov/humanservices/doas/services/q-z/ship/</a:t>
            </a:r>
            <a:endParaRPr sz="2000">
              <a:solidFill>
                <a:srgbClr val="212529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6"/>
              </a:rPr>
              <a:t>Medicare.gov</a:t>
            </a:r>
            <a:endParaRPr/>
          </a:p>
        </p:txBody>
      </p:sp>
      <p:sp>
        <p:nvSpPr>
          <p:cNvPr id="83" name="Google Shape;83;p11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More Information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c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