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7010400" cy="9296400"/>
  <p:embeddedFontLst>
    <p:embeddedFont>
      <p:font typeface="Garamond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Garamond-regular.fntdata"/><Relationship Id="rId14" Type="http://schemas.openxmlformats.org/officeDocument/2006/relationships/slide" Target="slides/slide9.xml"/><Relationship Id="rId17" Type="http://schemas.openxmlformats.org/officeDocument/2006/relationships/font" Target="fonts/Garamond-italic.fntdata"/><Relationship Id="rId16" Type="http://schemas.openxmlformats.org/officeDocument/2006/relationships/font" Target="fonts/Garamon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Garamond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338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2ba94ce6216_0_55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" name="Google Shape;32;g2ba94ce6216_0_55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2daf3d5bc28_1_24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0" name="Google Shape;40;g2daf3d5bc28_1_24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daf3d5bc28_1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6" name="Google Shape;46;g2daf3d5bc28_1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daf3d5bc28_1_7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3" name="Google Shape;53;g2daf3d5bc28_1_7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daf3d5bc28_1_12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0" name="Google Shape;60;g2daf3d5bc28_1_12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db0ff86677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6" name="Google Shape;66;g2db0ff86677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daf3d5bc28_1_17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2" name="Google Shape;72;g2daf3d5bc28_1_17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ba94ce6216_0_6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0" name="Google Shape;80;g2ba94ce6216_0_6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02091" y="1690684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1690008" y="-7483"/>
            <a:ext cx="7453993" cy="140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3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"/>
          <p:cNvSpPr txBox="1"/>
          <p:nvPr>
            <p:ph type="title"/>
          </p:nvPr>
        </p:nvSpPr>
        <p:spPr>
          <a:xfrm>
            <a:off x="3154476" y="50794"/>
            <a:ext cx="58293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87946" y="0"/>
            <a:ext cx="7456054" cy="140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"/>
          <p:cNvPicPr preferRelativeResize="0"/>
          <p:nvPr/>
        </p:nvPicPr>
        <p:blipFill rotWithShape="1">
          <a:blip r:embed="rId2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arcnj.org/programs/health-care-advocacy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arcnj.org/programs/health-care-advocacy/" TargetMode="External"/><Relationship Id="rId4" Type="http://schemas.openxmlformats.org/officeDocument/2006/relationships/hyperlink" Target="https://www.arcnj.org/" TargetMode="External"/><Relationship Id="rId5" Type="http://schemas.openxmlformats.org/officeDocument/2006/relationships/hyperlink" Target="https://www.nj.gov/humanservices/doas/services/q-z/ship/" TargetMode="External"/><Relationship Id="rId6" Type="http://schemas.openxmlformats.org/officeDocument/2006/relationships/hyperlink" Target="http://medicare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/>
          <p:nvPr>
            <p:ph idx="1" type="body"/>
          </p:nvPr>
        </p:nvSpPr>
        <p:spPr>
          <a:xfrm>
            <a:off x="628650" y="4265800"/>
            <a:ext cx="7886700" cy="23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298"/>
              <a:buNone/>
            </a:pPr>
            <a:r>
              <a:rPr b="1" lang="en-US" sz="2901">
                <a:latin typeface="Arial"/>
                <a:ea typeface="Arial"/>
                <a:cs typeface="Arial"/>
                <a:sym typeface="Arial"/>
              </a:rPr>
              <a:t>Connor Griffin, MPH</a:t>
            </a:r>
            <a:endParaRPr sz="1801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Director, Health Care Advocacy Program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The Arc of New Jersey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healthcareadvocacy</a:t>
            </a: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@arcnj.org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thearcnjhealthcareadvocacy.org</a:t>
            </a:r>
            <a:endParaRPr b="1" sz="2118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rgbClr val="7030A0"/>
              </a:solidFill>
            </a:endParaRPr>
          </a:p>
        </p:txBody>
      </p:sp>
      <p:sp>
        <p:nvSpPr>
          <p:cNvPr id="29" name="Google Shape;29;p3"/>
          <p:cNvSpPr txBox="1"/>
          <p:nvPr>
            <p:ph type="title"/>
          </p:nvPr>
        </p:nvSpPr>
        <p:spPr>
          <a:xfrm>
            <a:off x="609600" y="1524000"/>
            <a:ext cx="8077200" cy="18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b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Catching Up with Connor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t/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Medicare</a:t>
            </a:r>
            <a:endParaRPr i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The federal health insurance program for individuals 65 years of age and older, certain younger individuals with 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disabilities, and those with End Stage Renal Disease (ESRD)</a:t>
            </a:r>
            <a:endParaRPr/>
          </a:p>
        </p:txBody>
      </p:sp>
      <p:sp>
        <p:nvSpPr>
          <p:cNvPr id="35" name="Google Shape;35;p4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Medicare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6" name="Google Shape;36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8250" y="3463851"/>
            <a:ext cx="3630424" cy="2420225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4"/>
          <p:cNvSpPr txBox="1"/>
          <p:nvPr/>
        </p:nvSpPr>
        <p:spPr>
          <a:xfrm>
            <a:off x="377500" y="3103925"/>
            <a:ext cx="51069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862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Different parts of Medicare cover different health services: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Medicare Part A - Hospital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Medicare Part B - Medical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Medicare Part C - Medicare Advantage Plans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Medicare Part D - Prescription Drugs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Individuals eligible for Social Security Disability Insurance (SSDI) automatically become eligible for Medicare </a:t>
            </a: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after 24 months</a:t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SSDI can be based on the individual’s own work record, or may receive SSDI if a parent retires, becomes disabled, or passes away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Many individuals with IDD start receiving Medicare after 24 months because a parent retired and started collecting Social Security benefits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Able to receive Medicaid and Medicare 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 </a:t>
            </a: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“dual eligible”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enrollee 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3" name="Google Shape;43;p5"/>
          <p:cNvSpPr txBox="1"/>
          <p:nvPr>
            <p:ph type="title"/>
          </p:nvPr>
        </p:nvSpPr>
        <p:spPr>
          <a:xfrm>
            <a:off x="2740152" y="1018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800">
                <a:latin typeface="Garamond"/>
                <a:ea typeface="Garamond"/>
                <a:cs typeface="Garamond"/>
                <a:sym typeface="Garamond"/>
              </a:rPr>
              <a:t>How do Individuals with IDD qualify before Age 65?</a:t>
            </a:r>
            <a:endParaRPr sz="31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Helps with inpatient care - hospitals, skilled nursing facilities, hospice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May cover some outpatient home care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Free if someone worked and paid Medicare taxes for at least 10 years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May also be eligible through a current or former 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spouse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’s record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9" name="Google Shape;49;p6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Medicare Part A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50" name="Google Shape;50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9049" y="4378700"/>
            <a:ext cx="3145902" cy="2141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Medical insurance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 u="sng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Covers: </a:t>
            </a:r>
            <a:endParaRPr sz="2400" u="sng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services from healthcare providers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outpatient care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home health care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medical equipment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some preventive services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Many people pay a premium, which varies based on income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Individuals with IDD who receive Medicare based on SSDI have their Part B premium automatically paid for by NJ FamilyCare/Medicaid (dual eligible </a:t>
            </a: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enrollees</a:t>
            </a: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)</a:t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6" name="Google Shape;56;p7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Medicare Part B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57" name="Google Shape;57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9150" y="2029200"/>
            <a:ext cx="3240274" cy="2159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oto Sans Symbols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Administered through private companies, but the federal </a:t>
            </a: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government</a:t>
            </a: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 approves each plan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Costs and coverage vary by plan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Part C is more commonly known as </a:t>
            </a:r>
            <a:r>
              <a:rPr b="1" lang="en-US" sz="2400">
                <a:latin typeface="Garamond"/>
                <a:ea typeface="Garamond"/>
                <a:cs typeface="Garamond"/>
                <a:sym typeface="Garamond"/>
              </a:rPr>
              <a:t>“Medicare Advantage”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An </a:t>
            </a: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alternative to Parts A and B that bundles several coverage types, including Parts A, B, and usually D. It can also include:</a:t>
            </a:r>
            <a:endParaRPr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1714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Vision</a:t>
            </a:r>
            <a:endParaRPr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1714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Hearing</a:t>
            </a:r>
            <a:endParaRPr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1714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Dental insurance</a:t>
            </a:r>
            <a:endParaRPr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Must sign up for Part A or Part B before enrolling in a Medicare Advantage plan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3" name="Google Shape;63;p8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Medicare Part C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oto Sans Symbols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Medicare Supplement Insurance or Medigap is extra insurance to supplement Medicare, available through private health insurance companies 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oto Sans Symbols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Generally, you must be on </a:t>
            </a:r>
            <a:r>
              <a:rPr b="1" lang="en-US" sz="2400">
                <a:latin typeface="Garamond"/>
                <a:ea typeface="Garamond"/>
                <a:cs typeface="Garamond"/>
                <a:sym typeface="Garamond"/>
              </a:rPr>
              <a:t>“Original Medicare” </a:t>
            </a: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(Part A &amp; B)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If purchased prior to NJ FamilyCare/Medicaid eligibility, can keep the Medigap policy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Medicaid will </a:t>
            </a:r>
            <a:r>
              <a:rPr b="1" lang="en-US" sz="2400" u="sng">
                <a:latin typeface="Garamond"/>
                <a:ea typeface="Garamond"/>
                <a:cs typeface="Garamond"/>
                <a:sym typeface="Garamond"/>
              </a:rPr>
              <a:t>not</a:t>
            </a: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 pay the premium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Once enrolled in Medicaid, cannot purchase or switch Medigap policy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Considered “duplicative coverage” by the federal government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9" name="Google Shape;69;p9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“Medigap”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/>
          <p:nvPr>
            <p:ph idx="1" type="body"/>
          </p:nvPr>
        </p:nvSpPr>
        <p:spPr>
          <a:xfrm>
            <a:off x="317925" y="1761675"/>
            <a:ext cx="48765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oto Sans Symbols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Administered through private companies, but the federal government approves each plan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Costs and coverage vary by plan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Helps cover prescription drug costs</a:t>
            </a:r>
            <a:endParaRPr b="1"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5" name="Google Shape;75;p10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Medicare Part D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76" name="Google Shape;76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4425" y="1630725"/>
            <a:ext cx="3210998" cy="2140125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0"/>
          <p:cNvSpPr txBox="1"/>
          <p:nvPr/>
        </p:nvSpPr>
        <p:spPr>
          <a:xfrm>
            <a:off x="317925" y="3833775"/>
            <a:ext cx="85953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095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❖"/>
            </a:pPr>
            <a:r>
              <a:rPr b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“Benchmark” plans</a:t>
            </a: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established by Medicare each year with </a:t>
            </a:r>
            <a:r>
              <a:rPr b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$0 monthly premium</a:t>
            </a: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for dual eligible persons with Medicaid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Other lower cost plans for dual eligibles who also qualify for extra help/low income subsidy (LIS) with Medicaid coverage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chemeClr val="dk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Must sign up for Part A or Part B before enrolling in Part D</a:t>
            </a:r>
            <a:endParaRPr sz="2400">
              <a:solidFill>
                <a:schemeClr val="dk1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❖"/>
            </a:pPr>
            <a:r>
              <a:rPr b="1" lang="en-US" sz="2400">
                <a:solidFill>
                  <a:schemeClr val="dk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The Arc of NJ does an annual webinar in November that covers Part D plans for the upcoming year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b="1" lang="en-US" sz="2400">
                <a:latin typeface="Garamond"/>
                <a:ea typeface="Garamond"/>
                <a:cs typeface="Garamond"/>
                <a:sym typeface="Garamond"/>
              </a:rPr>
              <a:t>The Arc of New Jersey Health Care Advocacy Program</a:t>
            </a:r>
            <a:endParaRPr b="1"/>
          </a:p>
          <a:p>
            <a:pPr indent="-18415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aramond"/>
              <a:buChar char="➢"/>
            </a:pPr>
            <a:r>
              <a:rPr b="1" lang="en-US" sz="20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thearcnjhealthcareadvocacy.org</a:t>
            </a:r>
            <a:endParaRPr b="1" sz="20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8415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aramond"/>
              <a:buChar char="➢"/>
            </a:pPr>
            <a:r>
              <a:rPr lang="en-US" sz="20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Dual-Eligibles Resource Page</a:t>
            </a:r>
            <a:endParaRPr sz="20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Subscribe to our email list at </a:t>
            </a: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arcnj.org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1841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Garamond"/>
              <a:buChar char="➢"/>
            </a:pPr>
            <a:r>
              <a:rPr lang="en-US" sz="2000">
                <a:latin typeface="Garamond"/>
                <a:ea typeface="Garamond"/>
                <a:cs typeface="Garamond"/>
                <a:sym typeface="Garamond"/>
              </a:rPr>
              <a:t>Scroll to to the bottom of the page and click “Health care issues” then the subscribe button. </a:t>
            </a:r>
            <a:endParaRPr b="1" sz="20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NJ State Health Insurance Assistance Program (SHIP)</a:t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8415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aramond"/>
              <a:buChar char="➢"/>
            </a:pPr>
            <a:r>
              <a:rPr lang="en-US" sz="20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Free help to NJ Medicare beneficiaries who have problems or questions about their health insurance. SHIP is a statewide program administered by the NJ Department of Human Services</a:t>
            </a:r>
            <a:endParaRPr sz="20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184150" lvl="1" marL="514350" rtl="0" algn="l">
              <a:spcBef>
                <a:spcPts val="375"/>
              </a:spcBef>
              <a:spcAft>
                <a:spcPts val="0"/>
              </a:spcAft>
              <a:buClr>
                <a:srgbClr val="212529"/>
              </a:buClr>
              <a:buSzPts val="2000"/>
              <a:buFont typeface="Garamond"/>
              <a:buChar char="➢"/>
            </a:pPr>
            <a:r>
              <a:rPr lang="en-US" sz="2000" u="sng">
                <a:solidFill>
                  <a:schemeClr val="hlink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  <a:hlinkClick r:id="rId5"/>
              </a:rPr>
              <a:t>https://www.nj.gov/humanservices/doas/services/q-z/ship/</a:t>
            </a:r>
            <a:endParaRPr sz="20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6"/>
              </a:rPr>
              <a:t>Medicare.gov</a:t>
            </a:r>
            <a:endParaRPr/>
          </a:p>
        </p:txBody>
      </p:sp>
      <p:sp>
        <p:nvSpPr>
          <p:cNvPr id="83" name="Google Shape;83;p11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More Information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rc1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