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7010400" cy="9296400"/>
  <p:embeddedFontLst>
    <p:embeddedFont>
      <p:font typeface="Garamond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aramond-regular.fntdata"/><Relationship Id="rId14" Type="http://schemas.openxmlformats.org/officeDocument/2006/relationships/slide" Target="slides/slide9.xml"/><Relationship Id="rId17" Type="http://schemas.openxmlformats.org/officeDocument/2006/relationships/font" Target="fonts/Garamond-italic.fntdata"/><Relationship Id="rId16" Type="http://schemas.openxmlformats.org/officeDocument/2006/relationships/font" Target="fonts/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Garamon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ca99b58a85_0_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g2ca99b58a85_0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cfc48e81bd_0_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" name="Google Shape;39;g2cfc48e81bd_0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ba94ce6216_0_55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" name="Google Shape;46;g2ba94ce6216_0_55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fc48e81bd_0_9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2" name="Google Shape;52;g2cfc48e81bd_0_9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fc48e81bd_0_15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8" name="Google Shape;58;g2cfc48e81bd_0_15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fc48e81bd_0_21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5" name="Google Shape;65;g2cfc48e81bd_0_21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d2ff661d7_0_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1" name="Google Shape;71;g2cd2ff661d7_0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a94ce6216_0_6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8" name="Google Shape;78;g2ba94ce6216_0_6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02091" y="1690684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690008" y="-7483"/>
            <a:ext cx="7453993" cy="140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 b="8889" l="0" r="0" t="5696"/>
          <a:stretch/>
        </p:blipFill>
        <p:spPr>
          <a:xfrm>
            <a:off x="76200" y="124499"/>
            <a:ext cx="1964192" cy="125185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>
            <p:ph type="title"/>
          </p:nvPr>
        </p:nvSpPr>
        <p:spPr>
          <a:xfrm>
            <a:off x="3154476" y="50794"/>
            <a:ext cx="58293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87946" y="0"/>
            <a:ext cx="7456054" cy="140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2">
            <a:alphaModFix/>
          </a:blip>
          <a:srcRect b="8889" l="0" r="0" t="5696"/>
          <a:stretch/>
        </p:blipFill>
        <p:spPr>
          <a:xfrm>
            <a:off x="76200" y="124499"/>
            <a:ext cx="1964192" cy="12518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arcnj.org/programs/health-care-advocac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arcnj.org/file_download/inline/f77f8cc3-9d19-48ca-a62b-12d7a0d371b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arcnj.org/file_download/inline/69369039-3bf6-4de0-a674-b769e9f118e8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ssa.gov" TargetMode="External"/><Relationship Id="rId4" Type="http://schemas.openxmlformats.org/officeDocument/2006/relationships/hyperlink" Target="https://www.ssa.gov/locator/" TargetMode="External"/><Relationship Id="rId5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arcnj.org/programs/health-care-advocacy/social-security-resources.html" TargetMode="External"/><Relationship Id="rId4" Type="http://schemas.openxmlformats.org/officeDocument/2006/relationships/hyperlink" Target="https://www.arcnj.org/programs/health-care-advocacy/resources.html" TargetMode="External"/><Relationship Id="rId5" Type="http://schemas.openxmlformats.org/officeDocument/2006/relationships/hyperlink" Target="https://www.thearcfamilyinstitute.org/resources/social-security-go-bag.html" TargetMode="External"/><Relationship Id="rId6" Type="http://schemas.openxmlformats.org/officeDocument/2006/relationships/hyperlink" Target="http://ssa.gov" TargetMode="External"/><Relationship Id="rId7" Type="http://schemas.openxmlformats.org/officeDocument/2006/relationships/hyperlink" Target="https://www.arcnj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8650" y="4265800"/>
            <a:ext cx="7886700" cy="23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298"/>
              <a:buNone/>
            </a:pPr>
            <a:r>
              <a:rPr b="1" lang="en-US" sz="2901">
                <a:latin typeface="Arial"/>
                <a:ea typeface="Arial"/>
                <a:cs typeface="Arial"/>
                <a:sym typeface="Arial"/>
              </a:rPr>
              <a:t>Connor Griffin, MPH</a:t>
            </a:r>
            <a:endParaRPr sz="1801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lang="en-US" sz="2118">
                <a:latin typeface="Arial"/>
                <a:ea typeface="Arial"/>
                <a:cs typeface="Arial"/>
                <a:sym typeface="Arial"/>
              </a:rPr>
              <a:t>Director, Health Care Advocacy Program</a:t>
            </a:r>
            <a:endParaRPr sz="1018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lang="en-US" sz="2118">
                <a:latin typeface="Arial"/>
                <a:ea typeface="Arial"/>
                <a:cs typeface="Arial"/>
                <a:sym typeface="Arial"/>
              </a:rPr>
              <a:t>The Arc of New Jersey</a:t>
            </a:r>
            <a:endParaRPr sz="1018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b="1" lang="en-US" sz="2118">
                <a:latin typeface="Arial"/>
                <a:ea typeface="Arial"/>
                <a:cs typeface="Arial"/>
                <a:sym typeface="Arial"/>
              </a:rPr>
              <a:t>healthcareadvocacy</a:t>
            </a:r>
            <a:r>
              <a:rPr b="1" lang="en-US" sz="2118">
                <a:latin typeface="Arial"/>
                <a:ea typeface="Arial"/>
                <a:cs typeface="Arial"/>
                <a:sym typeface="Arial"/>
              </a:rPr>
              <a:t>@arcnj.org</a:t>
            </a:r>
            <a:endParaRPr sz="1018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b="1" lang="en-US" sz="2118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thearcnjhealthcareadvocacy.org</a:t>
            </a:r>
            <a:endParaRPr b="1" sz="2118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>
              <a:solidFill>
                <a:srgbClr val="7030A0"/>
              </a:solidFill>
            </a:endParaRPr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609600" y="1524000"/>
            <a:ext cx="8077200" cy="18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br>
              <a:rPr b="1" i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Catching Up with Connor</a:t>
            </a:r>
            <a:endParaRPr b="1" i="1"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t/>
            </a:r>
            <a:endParaRPr b="1" i="1" sz="3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b="1" i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Social Security Disability Insurance (SSDI)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SSDI or “Disability” provides monthly payments to people who have a disability that stops or limits their ability to work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You may qualify if you have a disability or blindness </a:t>
            </a:r>
            <a:r>
              <a:rPr b="1"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and </a:t>
            </a: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enough work history</a:t>
            </a:r>
            <a:endParaRPr/>
          </a:p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2740150" y="62925"/>
            <a:ext cx="58293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Social Security Disability Insurance (SSDI)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325" y="3476050"/>
            <a:ext cx="4065701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If you have a disability or blindness and continue to work, you must remain under the earning income limit, or </a:t>
            </a:r>
            <a:r>
              <a:rPr b="1"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substantial gainful activity (SGA)</a:t>
            </a: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threshold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 2024, SGA is </a:t>
            </a:r>
            <a:r>
              <a:rPr b="1"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$1,550/month</a:t>
            </a: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or $2,590 if you’re considered blind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Generally need to have worked 5 of the past 10 years to qualify, but exceptions for individuals under the age of 24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2740150" y="62925"/>
            <a:ext cx="58293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Social Security Disability Insurance (SSDI)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0513" y="4666751"/>
            <a:ext cx="2958925" cy="19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Some individuals with IDD become eligible to receive SSDI upon their own work record, while other individuals begin receiving SSDI </a:t>
            </a:r>
            <a:r>
              <a:rPr b="1"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based upon a parent's work record</a:t>
            </a:r>
            <a:endParaRPr b="1"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When a parent retires or becomes disabled, and starts receiving Social Security benefits, the </a:t>
            </a: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individual</a:t>
            </a: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 will need to re-apply to Social Security in order to receive SSDI</a:t>
            </a:r>
            <a:endParaRPr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➢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Usually amounts to </a:t>
            </a:r>
            <a:r>
              <a:rPr b="1"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50%</a:t>
            </a: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 of the parent’s benefit</a:t>
            </a:r>
            <a:endParaRPr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In cases where a parent passes away, the Social Security benefit is referred to as a </a:t>
            </a:r>
            <a:r>
              <a:rPr b="1"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Survivors benefit</a:t>
            </a:r>
            <a:endParaRPr i="1"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➢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Usually amounts to </a:t>
            </a:r>
            <a:r>
              <a:rPr b="1"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75%</a:t>
            </a: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 of the deceased parent’s benefit</a:t>
            </a:r>
            <a:endParaRPr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6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Individuals with IDD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When an individual </a:t>
            </a: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begins</a:t>
            </a: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 receiving SSDI from a parent’s work record, </a:t>
            </a:r>
            <a:r>
              <a:rPr lang="en-US" sz="2400" u="sng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the amount is often too high to receive SSI</a:t>
            </a:r>
            <a:endParaRPr sz="2400" u="sng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This may result in termination of SSI and Medicaid</a:t>
            </a:r>
            <a:endParaRPr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The person may qualify as a </a:t>
            </a:r>
            <a:r>
              <a:rPr b="1"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Section 1634 Disabled Adult Child (“DAC”)</a:t>
            </a:r>
            <a:endParaRPr b="1"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Need to re-enroll with Medicaid as a DAC, and the monthly SSDI benefit is disregarded when considering income</a:t>
            </a:r>
            <a:endParaRPr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b="1"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Remember, Medicaid is needed for DDD!</a:t>
            </a:r>
            <a:endParaRPr b="1"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Must remain under the Medicaid monthly resource limit of $2,000 </a:t>
            </a:r>
            <a:endParaRPr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  <a:hlinkClick r:id="rId3"/>
              </a:rPr>
              <a:t>DAC FAQs fact sheet</a:t>
            </a:r>
            <a:endParaRPr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3700">
                <a:latin typeface="Garamond"/>
                <a:ea typeface="Garamond"/>
                <a:cs typeface="Garamond"/>
                <a:sym typeface="Garamond"/>
              </a:rPr>
              <a:t>Disabled Adult Child (DAC)</a:t>
            </a:r>
            <a:endParaRPr sz="30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3700">
                <a:latin typeface="Garamond"/>
                <a:ea typeface="Garamond"/>
                <a:cs typeface="Garamond"/>
                <a:sym typeface="Garamond"/>
              </a:rPr>
              <a:t>Disabled Adult Child (DAC)</a:t>
            </a:r>
            <a:endParaRPr sz="30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1" name="Google Shape;6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725" y="1546150"/>
            <a:ext cx="3819522" cy="521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250" y="1618075"/>
            <a:ext cx="4821344" cy="507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Some school-age individuals begin receiving SSDI, prior to turning 18 or being able to apply for SSI</a:t>
            </a:r>
            <a:endParaRPr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These individuals have too much income for SSI and most Medicaid programs</a:t>
            </a:r>
            <a:endParaRPr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But they do qualify for an exception to DDD’s Medicaid requirement, through approval via the DDD Waiver Unit</a:t>
            </a:r>
            <a:endParaRPr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Provided the opportunity to apply for Medicaid upon turning 21 and being approved for DDD services</a:t>
            </a:r>
            <a:endParaRPr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  <a:hlinkClick r:id="rId3"/>
              </a:rPr>
              <a:t>Non-DAC fact sheet</a:t>
            </a:r>
            <a:endParaRPr sz="24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3700">
                <a:latin typeface="Garamond"/>
                <a:ea typeface="Garamond"/>
                <a:cs typeface="Garamond"/>
                <a:sym typeface="Garamond"/>
              </a:rPr>
              <a:t>Non-DAC</a:t>
            </a:r>
            <a:endParaRPr sz="30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Online via the SSA website: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SSA.gov</a:t>
            </a:r>
            <a:endParaRPr b="1"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Call or visit your local SSA office in person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ssa.gov/locator</a:t>
            </a:r>
            <a:endParaRPr b="1"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86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Questions? You can call Social Security at 1-800-772-1213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680"/>
              <a:buNone/>
            </a:pPr>
            <a:r>
              <a:t/>
            </a:r>
            <a:endParaRPr sz="2200"/>
          </a:p>
          <a:p>
            <a:pPr indent="-23622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How to Apply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5" name="Google Shape;75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7950" y="3984775"/>
            <a:ext cx="3748326" cy="249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The Arc of NJ Health Care Advocacy Social Security Resources</a:t>
            </a:r>
            <a:endParaRPr/>
          </a:p>
          <a:p>
            <a:pPr indent="-209550" lvl="1" marL="51435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b="1" lang="en-US" sz="2418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Social Security Resources</a:t>
            </a:r>
            <a:endParaRPr b="1" sz="27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Arc of NJ Fact sheets on DAC and Non-DAC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Fact Sheets &amp; Flyers</a:t>
            </a:r>
            <a:endParaRPr b="1"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Arc of NJ Family Institute Social Security Go Bag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/>
              </a:rPr>
              <a:t>Social Security Go Bag</a:t>
            </a:r>
            <a:endParaRPr b="1"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Social Security Administration Website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6"/>
              </a:rPr>
              <a:t>SSA.gov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Subscribe to our email list at </a:t>
            </a: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7"/>
              </a:rPr>
              <a:t>arcnj.org</a:t>
            </a:r>
            <a:endParaRPr b="1" sz="2400"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Scroll to to the bottom of the page and click “Health care issues” then the subscribe button. </a:t>
            </a:r>
            <a:endParaRPr b="1"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More Information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c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