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</p:sldIdLst>
  <p:sldSz cy="6858000" cx="9144000"/>
  <p:notesSz cx="7010400" cy="9296400"/>
  <p:embeddedFontLst>
    <p:embeddedFont>
      <p:font typeface="Garamond"/>
      <p:regular r:id="rId15"/>
      <p:bold r:id="rId16"/>
      <p:italic r:id="rId17"/>
      <p:boldItalic r:id="rId18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font" Target="fonts/Garamond-regular.fntdata"/><Relationship Id="rId14" Type="http://schemas.openxmlformats.org/officeDocument/2006/relationships/slide" Target="slides/slide9.xml"/><Relationship Id="rId17" Type="http://schemas.openxmlformats.org/officeDocument/2006/relationships/font" Target="fonts/Garamond-italic.fntdata"/><Relationship Id="rId16" Type="http://schemas.openxmlformats.org/officeDocument/2006/relationships/font" Target="fonts/Garamond-bold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18" Type="http://schemas.openxmlformats.org/officeDocument/2006/relationships/font" Target="fonts/Garamond-boldItalic.fntdata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3038475" cy="466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970338" y="0"/>
            <a:ext cx="3038475" cy="466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1414463" y="1162050"/>
            <a:ext cx="4181475" cy="3136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701675" y="4473575"/>
            <a:ext cx="5607050" cy="3660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829675"/>
            <a:ext cx="3038475" cy="4667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970338" y="8829675"/>
            <a:ext cx="3038475" cy="4667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1:notes"/>
          <p:cNvSpPr txBox="1"/>
          <p:nvPr>
            <p:ph idx="1" type="body"/>
          </p:nvPr>
        </p:nvSpPr>
        <p:spPr>
          <a:xfrm>
            <a:off x="701675" y="4473575"/>
            <a:ext cx="5607050" cy="3660775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" name="Google Shape;26;p1:notes"/>
          <p:cNvSpPr/>
          <p:nvPr>
            <p:ph idx="2" type="sldImg"/>
          </p:nvPr>
        </p:nvSpPr>
        <p:spPr>
          <a:xfrm>
            <a:off x="1414463" y="1162050"/>
            <a:ext cx="4181475" cy="3136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g2ca99b58a85_0_0:notes"/>
          <p:cNvSpPr txBox="1"/>
          <p:nvPr>
            <p:ph idx="1" type="body"/>
          </p:nvPr>
        </p:nvSpPr>
        <p:spPr>
          <a:xfrm>
            <a:off x="701675" y="4473575"/>
            <a:ext cx="5607000" cy="3660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32" name="Google Shape;32;g2ca99b58a85_0_0:notes"/>
          <p:cNvSpPr/>
          <p:nvPr>
            <p:ph idx="2" type="sldImg"/>
          </p:nvPr>
        </p:nvSpPr>
        <p:spPr>
          <a:xfrm>
            <a:off x="1414463" y="1162050"/>
            <a:ext cx="4181400" cy="31368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g2cfc48e81bd_0_0:notes"/>
          <p:cNvSpPr txBox="1"/>
          <p:nvPr>
            <p:ph idx="1" type="body"/>
          </p:nvPr>
        </p:nvSpPr>
        <p:spPr>
          <a:xfrm>
            <a:off x="701675" y="4473575"/>
            <a:ext cx="5607000" cy="3660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39" name="Google Shape;39;g2cfc48e81bd_0_0:notes"/>
          <p:cNvSpPr/>
          <p:nvPr>
            <p:ph idx="2" type="sldImg"/>
          </p:nvPr>
        </p:nvSpPr>
        <p:spPr>
          <a:xfrm>
            <a:off x="1414463" y="1162050"/>
            <a:ext cx="4181400" cy="31368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g2ba94ce6216_0_55:notes"/>
          <p:cNvSpPr txBox="1"/>
          <p:nvPr>
            <p:ph idx="1" type="body"/>
          </p:nvPr>
        </p:nvSpPr>
        <p:spPr>
          <a:xfrm>
            <a:off x="701675" y="4473575"/>
            <a:ext cx="5607000" cy="3660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46" name="Google Shape;46;g2ba94ce6216_0_55:notes"/>
          <p:cNvSpPr/>
          <p:nvPr>
            <p:ph idx="2" type="sldImg"/>
          </p:nvPr>
        </p:nvSpPr>
        <p:spPr>
          <a:xfrm>
            <a:off x="1414463" y="1162050"/>
            <a:ext cx="4181400" cy="31368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2cfc48e81bd_0_9:notes"/>
          <p:cNvSpPr txBox="1"/>
          <p:nvPr>
            <p:ph idx="1" type="body"/>
          </p:nvPr>
        </p:nvSpPr>
        <p:spPr>
          <a:xfrm>
            <a:off x="701675" y="4473575"/>
            <a:ext cx="5607000" cy="3660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52" name="Google Shape;52;g2cfc48e81bd_0_9:notes"/>
          <p:cNvSpPr/>
          <p:nvPr>
            <p:ph idx="2" type="sldImg"/>
          </p:nvPr>
        </p:nvSpPr>
        <p:spPr>
          <a:xfrm>
            <a:off x="1414463" y="1162050"/>
            <a:ext cx="4181400" cy="31368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2cfc48e81bd_0_15:notes"/>
          <p:cNvSpPr txBox="1"/>
          <p:nvPr>
            <p:ph idx="1" type="body"/>
          </p:nvPr>
        </p:nvSpPr>
        <p:spPr>
          <a:xfrm>
            <a:off x="701675" y="4473575"/>
            <a:ext cx="5607000" cy="3660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58" name="Google Shape;58;g2cfc48e81bd_0_15:notes"/>
          <p:cNvSpPr/>
          <p:nvPr>
            <p:ph idx="2" type="sldImg"/>
          </p:nvPr>
        </p:nvSpPr>
        <p:spPr>
          <a:xfrm>
            <a:off x="1414463" y="1162050"/>
            <a:ext cx="4181400" cy="31368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g2cfc48e81bd_0_21:notes"/>
          <p:cNvSpPr txBox="1"/>
          <p:nvPr>
            <p:ph idx="1" type="body"/>
          </p:nvPr>
        </p:nvSpPr>
        <p:spPr>
          <a:xfrm>
            <a:off x="701675" y="4473575"/>
            <a:ext cx="5607000" cy="3660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65" name="Google Shape;65;g2cfc48e81bd_0_21:notes"/>
          <p:cNvSpPr/>
          <p:nvPr>
            <p:ph idx="2" type="sldImg"/>
          </p:nvPr>
        </p:nvSpPr>
        <p:spPr>
          <a:xfrm>
            <a:off x="1414463" y="1162050"/>
            <a:ext cx="4181400" cy="31368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g2cd2ff661d7_0_0:notes"/>
          <p:cNvSpPr txBox="1"/>
          <p:nvPr>
            <p:ph idx="1" type="body"/>
          </p:nvPr>
        </p:nvSpPr>
        <p:spPr>
          <a:xfrm>
            <a:off x="701675" y="4473575"/>
            <a:ext cx="5607000" cy="3660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71" name="Google Shape;71;g2cd2ff661d7_0_0:notes"/>
          <p:cNvSpPr/>
          <p:nvPr>
            <p:ph idx="2" type="sldImg"/>
          </p:nvPr>
        </p:nvSpPr>
        <p:spPr>
          <a:xfrm>
            <a:off x="1414463" y="1162050"/>
            <a:ext cx="4181400" cy="31368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g2ba94ce6216_0_60:notes"/>
          <p:cNvSpPr txBox="1"/>
          <p:nvPr>
            <p:ph idx="1" type="body"/>
          </p:nvPr>
        </p:nvSpPr>
        <p:spPr>
          <a:xfrm>
            <a:off x="701675" y="4473575"/>
            <a:ext cx="5607000" cy="3660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78" name="Google Shape;78;g2ba94ce6216_0_60:notes"/>
          <p:cNvSpPr/>
          <p:nvPr>
            <p:ph idx="2" type="sldImg"/>
          </p:nvPr>
        </p:nvSpPr>
        <p:spPr>
          <a:xfrm>
            <a:off x="1414463" y="1162050"/>
            <a:ext cx="4181400" cy="31368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jpg"/><Relationship Id="rId3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2"/>
          <p:cNvSpPr txBox="1"/>
          <p:nvPr>
            <p:ph idx="1" type="body"/>
          </p:nvPr>
        </p:nvSpPr>
        <p:spPr>
          <a:xfrm>
            <a:off x="402091" y="1690684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" name="Google Shape;18;p2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2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2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21" name="Google Shape;21;p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10800000">
            <a:off x="1690008" y="-7483"/>
            <a:ext cx="7453993" cy="140458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Google Shape;22;p2"/>
          <p:cNvPicPr preferRelativeResize="0"/>
          <p:nvPr/>
        </p:nvPicPr>
        <p:blipFill rotWithShape="1">
          <a:blip r:embed="rId3">
            <a:alphaModFix/>
          </a:blip>
          <a:srcRect b="8889" l="0" r="0" t="5696"/>
          <a:stretch/>
        </p:blipFill>
        <p:spPr>
          <a:xfrm>
            <a:off x="76200" y="124499"/>
            <a:ext cx="1964192" cy="1251856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Google Shape;23;p2"/>
          <p:cNvSpPr txBox="1"/>
          <p:nvPr>
            <p:ph type="title"/>
          </p:nvPr>
        </p:nvSpPr>
        <p:spPr>
          <a:xfrm>
            <a:off x="3154476" y="50794"/>
            <a:ext cx="58293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300"/>
              <a:buFont typeface="Calibri"/>
              <a:buNone/>
              <a:defRPr b="0" i="0" sz="33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image" Target="../media/image9.png"/><Relationship Id="rId2" Type="http://schemas.openxmlformats.org/officeDocument/2006/relationships/image" Target="../media/image2.png"/><Relationship Id="rId3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/>
          <p:nvPr>
            <p:ph idx="1" type="body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61950" lvl="0" marL="457200" marR="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b="0" i="0" sz="21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23850" lvl="2" marL="13716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14325" lvl="3" marL="18288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14325" lvl="4" marL="22860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14325" lvl="5" marL="27432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14325" lvl="6" marL="32004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14325" lvl="7" marL="36576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14325" lvl="8" marL="41148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1" name="Google Shape;11;p1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" name="Google Shape;12;p1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" name="Google Shape;13;p1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14" name="Google Shape;14;p1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1687946" y="0"/>
            <a:ext cx="7456054" cy="1402202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Google Shape;15;p1"/>
          <p:cNvPicPr preferRelativeResize="0"/>
          <p:nvPr/>
        </p:nvPicPr>
        <p:blipFill rotWithShape="1">
          <a:blip r:embed="rId2">
            <a:alphaModFix/>
          </a:blip>
          <a:srcRect b="8889" l="0" r="0" t="5696"/>
          <a:stretch/>
        </p:blipFill>
        <p:spPr>
          <a:xfrm>
            <a:off x="76200" y="124499"/>
            <a:ext cx="1964192" cy="1251856"/>
          </a:xfrm>
          <a:prstGeom prst="rect">
            <a:avLst/>
          </a:prstGeom>
          <a:noFill/>
          <a:ln>
            <a:noFill/>
          </a:ln>
        </p:spPr>
      </p:pic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3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hyperlink" Target="https://www.arcnj.org/programs/health-care-advocacy/" TargetMode="Externa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5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3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hyperlink" Target="https://www.arcnj.org/file_download/inline/f77f8cc3-9d19-48ca-a62b-12d7a0d371be" TargetMode="Externa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6.png"/><Relationship Id="rId4" Type="http://schemas.openxmlformats.org/officeDocument/2006/relationships/image" Target="../media/image7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hyperlink" Target="https://www.arcnj.org/file_download/inline/69369039-3bf6-4de0-a674-b769e9f118e8" TargetMode="Externa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hyperlink" Target="http://ssa.gov" TargetMode="External"/><Relationship Id="rId4" Type="http://schemas.openxmlformats.org/officeDocument/2006/relationships/hyperlink" Target="https://www.ssa.gov/locator/" TargetMode="External"/><Relationship Id="rId5" Type="http://schemas.openxmlformats.org/officeDocument/2006/relationships/image" Target="../media/image8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hyperlink" Target="https://www.arcnj.org/programs/health-care-advocacy/social-security-resources.html" TargetMode="External"/><Relationship Id="rId4" Type="http://schemas.openxmlformats.org/officeDocument/2006/relationships/hyperlink" Target="https://www.arcnj.org/programs/health-care-advocacy/resources.html" TargetMode="External"/><Relationship Id="rId5" Type="http://schemas.openxmlformats.org/officeDocument/2006/relationships/hyperlink" Target="https://www.thearcfamilyinstitute.org/resources/social-security-go-bag.html" TargetMode="External"/><Relationship Id="rId6" Type="http://schemas.openxmlformats.org/officeDocument/2006/relationships/hyperlink" Target="http://ssa.gov" TargetMode="External"/><Relationship Id="rId7" Type="http://schemas.openxmlformats.org/officeDocument/2006/relationships/hyperlink" Target="https://www.arcnj.org/" TargetMode="Externa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3"/>
          <p:cNvSpPr txBox="1"/>
          <p:nvPr>
            <p:ph idx="1" type="body"/>
          </p:nvPr>
        </p:nvSpPr>
        <p:spPr>
          <a:xfrm>
            <a:off x="628650" y="4265800"/>
            <a:ext cx="7886700" cy="2384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85000" lnSpcReduction="20000"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10298"/>
              <a:buNone/>
            </a:pPr>
            <a:r>
              <a:rPr b="1" lang="en-US" sz="2901">
                <a:latin typeface="Arial"/>
                <a:ea typeface="Arial"/>
                <a:cs typeface="Arial"/>
                <a:sym typeface="Arial"/>
              </a:rPr>
              <a:t>Connor Griffin, MPH</a:t>
            </a:r>
            <a:endParaRPr sz="1801"/>
          </a:p>
          <a:p>
            <a:pPr indent="0" lvl="0" marL="0" rtl="0" algn="ctr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ct val="151080"/>
              <a:buNone/>
            </a:pPr>
            <a:r>
              <a:rPr lang="en-US" sz="2118">
                <a:latin typeface="Arial"/>
                <a:ea typeface="Arial"/>
                <a:cs typeface="Arial"/>
                <a:sym typeface="Arial"/>
              </a:rPr>
              <a:t>Director, Health Care Advocacy Program</a:t>
            </a:r>
            <a:endParaRPr sz="1018"/>
          </a:p>
          <a:p>
            <a:pPr indent="0" lvl="0" marL="0" rtl="0" algn="ctr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ct val="151080"/>
              <a:buNone/>
            </a:pPr>
            <a:r>
              <a:rPr lang="en-US" sz="2118">
                <a:latin typeface="Arial"/>
                <a:ea typeface="Arial"/>
                <a:cs typeface="Arial"/>
                <a:sym typeface="Arial"/>
              </a:rPr>
              <a:t>The Arc of New Jersey</a:t>
            </a:r>
            <a:endParaRPr sz="1018"/>
          </a:p>
          <a:p>
            <a:pPr indent="0" lvl="0" marL="0" rtl="0" algn="ctr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ct val="151080"/>
              <a:buNone/>
            </a:pPr>
            <a:r>
              <a:rPr b="1" lang="en-US" sz="2118">
                <a:latin typeface="Arial"/>
                <a:ea typeface="Arial"/>
                <a:cs typeface="Arial"/>
                <a:sym typeface="Arial"/>
              </a:rPr>
              <a:t>healthcareadvocacy</a:t>
            </a:r>
            <a:r>
              <a:rPr b="1" lang="en-US" sz="2118">
                <a:latin typeface="Arial"/>
                <a:ea typeface="Arial"/>
                <a:cs typeface="Arial"/>
                <a:sym typeface="Arial"/>
              </a:rPr>
              <a:t>@arcnj.org</a:t>
            </a:r>
            <a:endParaRPr sz="1018"/>
          </a:p>
          <a:p>
            <a:pPr indent="0" lvl="0" marL="0" rtl="0" algn="ctr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ct val="151080"/>
              <a:buNone/>
            </a:pPr>
            <a:r>
              <a:rPr b="1" lang="en-US" sz="2118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thearcnjhealthcareadvocacy.org</a:t>
            </a:r>
            <a:endParaRPr b="1" sz="2118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ctr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t/>
            </a:r>
            <a:endParaRPr b="1" sz="3200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ctr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t/>
            </a:r>
            <a:endParaRPr sz="3200">
              <a:solidFill>
                <a:srgbClr val="7030A0"/>
              </a:solidFill>
            </a:endParaRPr>
          </a:p>
        </p:txBody>
      </p:sp>
      <p:sp>
        <p:nvSpPr>
          <p:cNvPr id="29" name="Google Shape;29;p3"/>
          <p:cNvSpPr txBox="1"/>
          <p:nvPr>
            <p:ph type="title"/>
          </p:nvPr>
        </p:nvSpPr>
        <p:spPr>
          <a:xfrm>
            <a:off x="609600" y="1524000"/>
            <a:ext cx="8077200" cy="1859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030A0"/>
              </a:buClr>
              <a:buSzPts val="3200"/>
              <a:buFont typeface="Arial"/>
              <a:buNone/>
            </a:pPr>
            <a:br>
              <a:rPr b="1" i="1" lang="en-US" sz="3200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1" i="1" lang="en-US" sz="3200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  <a:t>Catching Up with Connor</a:t>
            </a:r>
            <a:endParaRPr b="1" i="1" sz="3200">
              <a:solidFill>
                <a:srgbClr val="7030A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030A0"/>
              </a:buClr>
              <a:buSzPts val="3200"/>
              <a:buFont typeface="Arial"/>
              <a:buNone/>
            </a:pPr>
            <a:r>
              <a:t/>
            </a:r>
            <a:endParaRPr b="1" i="1" sz="3400">
              <a:solidFill>
                <a:srgbClr val="7030A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030A0"/>
              </a:buClr>
              <a:buSzPts val="3200"/>
              <a:buFont typeface="Arial"/>
              <a:buNone/>
            </a:pPr>
            <a:r>
              <a:rPr b="1" i="1" lang="en-US" sz="3200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  <a:t>Social Security Disability Insurance (SSDI)</a:t>
            </a:r>
            <a:endParaRPr i="1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4"/>
          <p:cNvSpPr txBox="1"/>
          <p:nvPr>
            <p:ph idx="1" type="body"/>
          </p:nvPr>
        </p:nvSpPr>
        <p:spPr>
          <a:xfrm>
            <a:off x="628662" y="1829944"/>
            <a:ext cx="7886700" cy="4351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09550" lvl="0" marL="17145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Garamond"/>
              <a:buChar char="❖"/>
            </a:pPr>
            <a:r>
              <a:rPr lang="en-US" sz="2400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rPr>
              <a:t>SSDI or “Disability” provides monthly payments to people who have a disability that stops or limits their ability to work</a:t>
            </a:r>
            <a:endParaRPr sz="2400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indent="-209550" lvl="0" marL="17145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Garamond"/>
              <a:buChar char="❖"/>
            </a:pPr>
            <a:r>
              <a:rPr lang="en-US" sz="2400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rPr>
              <a:t>You may qualify if you have a disability or blindness </a:t>
            </a:r>
            <a:r>
              <a:rPr b="1" lang="en-US" sz="2400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rPr>
              <a:t>and </a:t>
            </a:r>
            <a:r>
              <a:rPr lang="en-US" sz="2400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rPr>
              <a:t>enough work history</a:t>
            </a:r>
            <a:endParaRPr/>
          </a:p>
        </p:txBody>
      </p:sp>
      <p:sp>
        <p:nvSpPr>
          <p:cNvPr id="35" name="Google Shape;35;p4"/>
          <p:cNvSpPr txBox="1"/>
          <p:nvPr>
            <p:ph type="title"/>
          </p:nvPr>
        </p:nvSpPr>
        <p:spPr>
          <a:xfrm>
            <a:off x="2740150" y="62925"/>
            <a:ext cx="5829300" cy="12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Arial"/>
              <a:buNone/>
            </a:pPr>
            <a:r>
              <a:rPr b="1" lang="en-US" sz="4000">
                <a:latin typeface="Garamond"/>
                <a:ea typeface="Garamond"/>
                <a:cs typeface="Garamond"/>
                <a:sym typeface="Garamond"/>
              </a:rPr>
              <a:t>Social Security Disability Insurance (SSDI)</a:t>
            </a:r>
            <a:endParaRPr>
              <a:latin typeface="Garamond"/>
              <a:ea typeface="Garamond"/>
              <a:cs typeface="Garamond"/>
              <a:sym typeface="Garamond"/>
            </a:endParaRPr>
          </a:p>
        </p:txBody>
      </p:sp>
      <p:pic>
        <p:nvPicPr>
          <p:cNvPr id="36" name="Google Shape;36;p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565325" y="3476050"/>
            <a:ext cx="4065701" cy="2705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5"/>
          <p:cNvSpPr txBox="1"/>
          <p:nvPr>
            <p:ph idx="1" type="body"/>
          </p:nvPr>
        </p:nvSpPr>
        <p:spPr>
          <a:xfrm>
            <a:off x="628662" y="1829944"/>
            <a:ext cx="7886700" cy="4351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09550" lvl="0" marL="17145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Garamond"/>
              <a:buChar char="❖"/>
            </a:pPr>
            <a:r>
              <a:rPr lang="en-US" sz="2400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rPr>
              <a:t>If you have a disability or blindness and continue to work, you must remain under the earning income limit, or </a:t>
            </a:r>
            <a:r>
              <a:rPr b="1" lang="en-US" sz="2400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rPr>
              <a:t>substantial gainful activity (SGA)</a:t>
            </a:r>
            <a:r>
              <a:rPr lang="en-US" sz="2400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rPr>
              <a:t> threshold</a:t>
            </a:r>
            <a:endParaRPr sz="2400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indent="-209550" lvl="0" marL="17145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Garamond"/>
              <a:buChar char="❖"/>
            </a:pPr>
            <a:r>
              <a:rPr lang="en-US" sz="2400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rPr>
              <a:t>In 2024, SGA is </a:t>
            </a:r>
            <a:r>
              <a:rPr b="1" lang="en-US" sz="2400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rPr>
              <a:t>$1,550/month</a:t>
            </a:r>
            <a:r>
              <a:rPr lang="en-US" sz="2400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rPr>
              <a:t>, or $2,590 if you’re considered blind</a:t>
            </a:r>
            <a:endParaRPr sz="2400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indent="-209550" lvl="0" marL="17145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Garamond"/>
              <a:buChar char="❖"/>
            </a:pPr>
            <a:r>
              <a:rPr lang="en-US" sz="2400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rPr>
              <a:t>Generally need to have worked 5 of the past 10 years to qualify, but exceptions for individuals under the age of 24</a:t>
            </a:r>
            <a:endParaRPr sz="2400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42" name="Google Shape;42;p5"/>
          <p:cNvSpPr txBox="1"/>
          <p:nvPr>
            <p:ph type="title"/>
          </p:nvPr>
        </p:nvSpPr>
        <p:spPr>
          <a:xfrm>
            <a:off x="2740150" y="62925"/>
            <a:ext cx="5829300" cy="12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Arial"/>
              <a:buNone/>
            </a:pPr>
            <a:r>
              <a:rPr b="1" lang="en-US" sz="4000">
                <a:latin typeface="Garamond"/>
                <a:ea typeface="Garamond"/>
                <a:cs typeface="Garamond"/>
                <a:sym typeface="Garamond"/>
              </a:rPr>
              <a:t>Social Security Disability Insurance (SSDI)</a:t>
            </a:r>
            <a:endParaRPr>
              <a:latin typeface="Garamond"/>
              <a:ea typeface="Garamond"/>
              <a:cs typeface="Garamond"/>
              <a:sym typeface="Garamond"/>
            </a:endParaRPr>
          </a:p>
        </p:txBody>
      </p:sp>
      <p:pic>
        <p:nvPicPr>
          <p:cNvPr id="43" name="Google Shape;43;p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610513" y="4666751"/>
            <a:ext cx="2958925" cy="1970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7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6"/>
          <p:cNvSpPr txBox="1"/>
          <p:nvPr>
            <p:ph idx="1" type="body"/>
          </p:nvPr>
        </p:nvSpPr>
        <p:spPr>
          <a:xfrm>
            <a:off x="628662" y="1829944"/>
            <a:ext cx="7886700" cy="4351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8862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Garamond"/>
              <a:buChar char="❖"/>
            </a:pPr>
            <a:r>
              <a:rPr lang="en-US" sz="2400">
                <a:highlight>
                  <a:srgbClr val="FFFFFF"/>
                </a:highlight>
                <a:latin typeface="Garamond"/>
                <a:ea typeface="Garamond"/>
                <a:cs typeface="Garamond"/>
                <a:sym typeface="Garamond"/>
              </a:rPr>
              <a:t>Some individuals with IDD become eligible to receive SSDI upon their own work record, while other individuals begin receiving SSDI </a:t>
            </a:r>
            <a:r>
              <a:rPr b="1" lang="en-US" sz="2400">
                <a:highlight>
                  <a:srgbClr val="FFFFFF"/>
                </a:highlight>
                <a:latin typeface="Garamond"/>
                <a:ea typeface="Garamond"/>
                <a:cs typeface="Garamond"/>
                <a:sym typeface="Garamond"/>
              </a:rPr>
              <a:t>based upon a parent's work record</a:t>
            </a:r>
            <a:endParaRPr b="1" sz="2400">
              <a:highlight>
                <a:srgbClr val="FFFFFF"/>
              </a:highlight>
              <a:latin typeface="Garamond"/>
              <a:ea typeface="Garamond"/>
              <a:cs typeface="Garamond"/>
              <a:sym typeface="Garamond"/>
            </a:endParaRPr>
          </a:p>
          <a:p>
            <a:pPr indent="-38862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Garamond"/>
              <a:buChar char="❖"/>
            </a:pPr>
            <a:r>
              <a:rPr lang="en-US" sz="2400">
                <a:highlight>
                  <a:srgbClr val="FFFFFF"/>
                </a:highlight>
                <a:latin typeface="Garamond"/>
                <a:ea typeface="Garamond"/>
                <a:cs typeface="Garamond"/>
                <a:sym typeface="Garamond"/>
              </a:rPr>
              <a:t>When a parent retires or becomes disabled, and starts receiving Social Security benefits, the </a:t>
            </a:r>
            <a:r>
              <a:rPr lang="en-US" sz="2400">
                <a:highlight>
                  <a:srgbClr val="FFFFFF"/>
                </a:highlight>
                <a:latin typeface="Garamond"/>
                <a:ea typeface="Garamond"/>
                <a:cs typeface="Garamond"/>
                <a:sym typeface="Garamond"/>
              </a:rPr>
              <a:t>individual</a:t>
            </a:r>
            <a:r>
              <a:rPr lang="en-US" sz="2400">
                <a:highlight>
                  <a:srgbClr val="FFFFFF"/>
                </a:highlight>
                <a:latin typeface="Garamond"/>
                <a:ea typeface="Garamond"/>
                <a:cs typeface="Garamond"/>
                <a:sym typeface="Garamond"/>
              </a:rPr>
              <a:t> will need to re-apply to Social Security in order to receive SSDI</a:t>
            </a:r>
            <a:endParaRPr sz="2400">
              <a:highlight>
                <a:srgbClr val="FFFFFF"/>
              </a:highlight>
              <a:latin typeface="Garamond"/>
              <a:ea typeface="Garamond"/>
              <a:cs typeface="Garamond"/>
              <a:sym typeface="Garamond"/>
            </a:endParaRPr>
          </a:p>
          <a:p>
            <a:pPr indent="-209550" lvl="1" marL="51435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Garamond"/>
              <a:buChar char="➢"/>
            </a:pPr>
            <a:r>
              <a:rPr lang="en-US" sz="2400">
                <a:highlight>
                  <a:srgbClr val="FFFFFF"/>
                </a:highlight>
                <a:latin typeface="Garamond"/>
                <a:ea typeface="Garamond"/>
                <a:cs typeface="Garamond"/>
                <a:sym typeface="Garamond"/>
              </a:rPr>
              <a:t>Usually amounts to </a:t>
            </a:r>
            <a:r>
              <a:rPr b="1" lang="en-US" sz="2400">
                <a:highlight>
                  <a:srgbClr val="FFFFFF"/>
                </a:highlight>
                <a:latin typeface="Garamond"/>
                <a:ea typeface="Garamond"/>
                <a:cs typeface="Garamond"/>
                <a:sym typeface="Garamond"/>
              </a:rPr>
              <a:t>50%</a:t>
            </a:r>
            <a:r>
              <a:rPr lang="en-US" sz="2400">
                <a:highlight>
                  <a:srgbClr val="FFFFFF"/>
                </a:highlight>
                <a:latin typeface="Garamond"/>
                <a:ea typeface="Garamond"/>
                <a:cs typeface="Garamond"/>
                <a:sym typeface="Garamond"/>
              </a:rPr>
              <a:t> of the parent’s benefit</a:t>
            </a:r>
            <a:endParaRPr sz="2400">
              <a:highlight>
                <a:srgbClr val="FFFFFF"/>
              </a:highlight>
              <a:latin typeface="Garamond"/>
              <a:ea typeface="Garamond"/>
              <a:cs typeface="Garamond"/>
              <a:sym typeface="Garamond"/>
            </a:endParaRPr>
          </a:p>
          <a:p>
            <a:pPr indent="-38862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Garamond"/>
              <a:buChar char="❖"/>
            </a:pPr>
            <a:r>
              <a:rPr lang="en-US" sz="2400">
                <a:highlight>
                  <a:srgbClr val="FFFFFF"/>
                </a:highlight>
                <a:latin typeface="Garamond"/>
                <a:ea typeface="Garamond"/>
                <a:cs typeface="Garamond"/>
                <a:sym typeface="Garamond"/>
              </a:rPr>
              <a:t>In cases where a parent passes away, the Social Security benefit is referred to as a </a:t>
            </a:r>
            <a:r>
              <a:rPr b="1" lang="en-US" sz="2400">
                <a:highlight>
                  <a:srgbClr val="FFFFFF"/>
                </a:highlight>
                <a:latin typeface="Garamond"/>
                <a:ea typeface="Garamond"/>
                <a:cs typeface="Garamond"/>
                <a:sym typeface="Garamond"/>
              </a:rPr>
              <a:t>Survivors benefit</a:t>
            </a:r>
            <a:endParaRPr i="1" sz="2400">
              <a:highlight>
                <a:srgbClr val="FFFFFF"/>
              </a:highlight>
              <a:latin typeface="Garamond"/>
              <a:ea typeface="Garamond"/>
              <a:cs typeface="Garamond"/>
              <a:sym typeface="Garamond"/>
            </a:endParaRPr>
          </a:p>
          <a:p>
            <a:pPr indent="-209550" lvl="1" marL="51435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Garamond"/>
              <a:buChar char="➢"/>
            </a:pPr>
            <a:r>
              <a:rPr lang="en-US" sz="2400">
                <a:highlight>
                  <a:srgbClr val="FFFFFF"/>
                </a:highlight>
                <a:latin typeface="Garamond"/>
                <a:ea typeface="Garamond"/>
                <a:cs typeface="Garamond"/>
                <a:sym typeface="Garamond"/>
              </a:rPr>
              <a:t>Usually amounts to </a:t>
            </a:r>
            <a:r>
              <a:rPr b="1" lang="en-US" sz="2400">
                <a:highlight>
                  <a:srgbClr val="FFFFFF"/>
                </a:highlight>
                <a:latin typeface="Garamond"/>
                <a:ea typeface="Garamond"/>
                <a:cs typeface="Garamond"/>
                <a:sym typeface="Garamond"/>
              </a:rPr>
              <a:t>75%</a:t>
            </a:r>
            <a:r>
              <a:rPr lang="en-US" sz="2400">
                <a:highlight>
                  <a:srgbClr val="FFFFFF"/>
                </a:highlight>
                <a:latin typeface="Garamond"/>
                <a:ea typeface="Garamond"/>
                <a:cs typeface="Garamond"/>
                <a:sym typeface="Garamond"/>
              </a:rPr>
              <a:t> of the deceased parent’s benefit</a:t>
            </a:r>
            <a:endParaRPr sz="2400">
              <a:highlight>
                <a:srgbClr val="FFFFFF"/>
              </a:highlight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49" name="Google Shape;49;p6"/>
          <p:cNvSpPr txBox="1"/>
          <p:nvPr>
            <p:ph type="title"/>
          </p:nvPr>
        </p:nvSpPr>
        <p:spPr>
          <a:xfrm>
            <a:off x="2740152" y="353500"/>
            <a:ext cx="5829300" cy="924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Arial"/>
              <a:buNone/>
            </a:pPr>
            <a:r>
              <a:rPr b="1" lang="en-US" sz="4000">
                <a:latin typeface="Garamond"/>
                <a:ea typeface="Garamond"/>
                <a:cs typeface="Garamond"/>
                <a:sym typeface="Garamond"/>
              </a:rPr>
              <a:t>Individuals with IDD</a:t>
            </a:r>
            <a:endParaRPr>
              <a:latin typeface="Garamond"/>
              <a:ea typeface="Garamond"/>
              <a:cs typeface="Garamond"/>
              <a:sym typeface="Garamond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7"/>
          <p:cNvSpPr txBox="1"/>
          <p:nvPr>
            <p:ph idx="1" type="body"/>
          </p:nvPr>
        </p:nvSpPr>
        <p:spPr>
          <a:xfrm>
            <a:off x="628662" y="1829944"/>
            <a:ext cx="7886700" cy="4351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8862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Garamond"/>
              <a:buChar char="❖"/>
            </a:pPr>
            <a:r>
              <a:rPr lang="en-US" sz="2400">
                <a:highlight>
                  <a:srgbClr val="FFFFFF"/>
                </a:highlight>
                <a:latin typeface="Garamond"/>
                <a:ea typeface="Garamond"/>
                <a:cs typeface="Garamond"/>
                <a:sym typeface="Garamond"/>
              </a:rPr>
              <a:t>When an individual </a:t>
            </a:r>
            <a:r>
              <a:rPr lang="en-US" sz="2400">
                <a:highlight>
                  <a:srgbClr val="FFFFFF"/>
                </a:highlight>
                <a:latin typeface="Garamond"/>
                <a:ea typeface="Garamond"/>
                <a:cs typeface="Garamond"/>
                <a:sym typeface="Garamond"/>
              </a:rPr>
              <a:t>begins</a:t>
            </a:r>
            <a:r>
              <a:rPr lang="en-US" sz="2400">
                <a:highlight>
                  <a:srgbClr val="FFFFFF"/>
                </a:highlight>
                <a:latin typeface="Garamond"/>
                <a:ea typeface="Garamond"/>
                <a:cs typeface="Garamond"/>
                <a:sym typeface="Garamond"/>
              </a:rPr>
              <a:t> receiving SSDI from a parent’s work record, </a:t>
            </a:r>
            <a:r>
              <a:rPr lang="en-US" sz="2400" u="sng">
                <a:highlight>
                  <a:srgbClr val="FFFFFF"/>
                </a:highlight>
                <a:latin typeface="Garamond"/>
                <a:ea typeface="Garamond"/>
                <a:cs typeface="Garamond"/>
                <a:sym typeface="Garamond"/>
              </a:rPr>
              <a:t>the amount is often too high to receive SSI</a:t>
            </a:r>
            <a:endParaRPr sz="2400" u="sng">
              <a:highlight>
                <a:srgbClr val="FFFFFF"/>
              </a:highlight>
              <a:latin typeface="Garamond"/>
              <a:ea typeface="Garamond"/>
              <a:cs typeface="Garamond"/>
              <a:sym typeface="Garamond"/>
            </a:endParaRPr>
          </a:p>
          <a:p>
            <a:pPr indent="-38862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Garamond"/>
              <a:buChar char="❖"/>
            </a:pPr>
            <a:r>
              <a:rPr lang="en-US" sz="2400">
                <a:highlight>
                  <a:srgbClr val="FFFFFF"/>
                </a:highlight>
                <a:latin typeface="Garamond"/>
                <a:ea typeface="Garamond"/>
                <a:cs typeface="Garamond"/>
                <a:sym typeface="Garamond"/>
              </a:rPr>
              <a:t>This may result in termination of SSI and Medicaid</a:t>
            </a:r>
            <a:endParaRPr sz="2400">
              <a:highlight>
                <a:srgbClr val="FFFFFF"/>
              </a:highlight>
              <a:latin typeface="Garamond"/>
              <a:ea typeface="Garamond"/>
              <a:cs typeface="Garamond"/>
              <a:sym typeface="Garamond"/>
            </a:endParaRPr>
          </a:p>
          <a:p>
            <a:pPr indent="-38862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Garamond"/>
              <a:buChar char="❖"/>
            </a:pPr>
            <a:r>
              <a:rPr lang="en-US" sz="2400">
                <a:highlight>
                  <a:srgbClr val="FFFFFF"/>
                </a:highlight>
                <a:latin typeface="Garamond"/>
                <a:ea typeface="Garamond"/>
                <a:cs typeface="Garamond"/>
                <a:sym typeface="Garamond"/>
              </a:rPr>
              <a:t>The person may qualify as a </a:t>
            </a:r>
            <a:r>
              <a:rPr b="1" lang="en-US" sz="2400">
                <a:highlight>
                  <a:srgbClr val="FFFFFF"/>
                </a:highlight>
                <a:latin typeface="Garamond"/>
                <a:ea typeface="Garamond"/>
                <a:cs typeface="Garamond"/>
                <a:sym typeface="Garamond"/>
              </a:rPr>
              <a:t>Section 1634 Disabled Adult Child (“DAC”)</a:t>
            </a:r>
            <a:endParaRPr b="1" sz="2400">
              <a:highlight>
                <a:srgbClr val="FFFFFF"/>
              </a:highlight>
              <a:latin typeface="Garamond"/>
              <a:ea typeface="Garamond"/>
              <a:cs typeface="Garamond"/>
              <a:sym typeface="Garamond"/>
            </a:endParaRPr>
          </a:p>
          <a:p>
            <a:pPr indent="-38862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Garamond"/>
              <a:buChar char="❖"/>
            </a:pPr>
            <a:r>
              <a:rPr lang="en-US" sz="2400">
                <a:highlight>
                  <a:srgbClr val="FFFFFF"/>
                </a:highlight>
                <a:latin typeface="Garamond"/>
                <a:ea typeface="Garamond"/>
                <a:cs typeface="Garamond"/>
                <a:sym typeface="Garamond"/>
              </a:rPr>
              <a:t>Need to re-enroll with Medicaid as a DAC, and the monthly SSDI benefit is disregarded when considering income</a:t>
            </a:r>
            <a:endParaRPr sz="2400">
              <a:highlight>
                <a:srgbClr val="FFFFFF"/>
              </a:highlight>
              <a:latin typeface="Garamond"/>
              <a:ea typeface="Garamond"/>
              <a:cs typeface="Garamond"/>
              <a:sym typeface="Garamond"/>
            </a:endParaRPr>
          </a:p>
          <a:p>
            <a:pPr indent="-209550" lvl="1" marL="51435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Garamond"/>
              <a:buChar char="➢"/>
            </a:pPr>
            <a:r>
              <a:rPr b="1" lang="en-US" sz="2400">
                <a:highlight>
                  <a:srgbClr val="FFFFFF"/>
                </a:highlight>
                <a:latin typeface="Garamond"/>
                <a:ea typeface="Garamond"/>
                <a:cs typeface="Garamond"/>
                <a:sym typeface="Garamond"/>
              </a:rPr>
              <a:t>Remember, Medicaid is needed for DDD!</a:t>
            </a:r>
            <a:endParaRPr b="1" sz="2400">
              <a:highlight>
                <a:srgbClr val="FFFFFF"/>
              </a:highlight>
              <a:latin typeface="Garamond"/>
              <a:ea typeface="Garamond"/>
              <a:cs typeface="Garamond"/>
              <a:sym typeface="Garamond"/>
            </a:endParaRPr>
          </a:p>
          <a:p>
            <a:pPr indent="-209550" lvl="1" marL="51435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Garamond"/>
              <a:buChar char="➢"/>
            </a:pPr>
            <a:r>
              <a:rPr lang="en-US" sz="2400">
                <a:highlight>
                  <a:srgbClr val="FFFFFF"/>
                </a:highlight>
                <a:latin typeface="Garamond"/>
                <a:ea typeface="Garamond"/>
                <a:cs typeface="Garamond"/>
                <a:sym typeface="Garamond"/>
              </a:rPr>
              <a:t>Must remain under the Medicaid monthly resource limit of $2,000 </a:t>
            </a:r>
            <a:endParaRPr sz="2400">
              <a:highlight>
                <a:srgbClr val="FFFFFF"/>
              </a:highlight>
              <a:latin typeface="Garamond"/>
              <a:ea typeface="Garamond"/>
              <a:cs typeface="Garamond"/>
              <a:sym typeface="Garamond"/>
            </a:endParaRPr>
          </a:p>
          <a:p>
            <a:pPr indent="-209550" lvl="0" marL="17145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Garamond"/>
              <a:buChar char="❖"/>
            </a:pPr>
            <a:r>
              <a:rPr lang="en-US" sz="2400" u="sng">
                <a:solidFill>
                  <a:schemeClr val="hlink"/>
                </a:solidFill>
                <a:highlight>
                  <a:srgbClr val="FFFFFF"/>
                </a:highlight>
                <a:latin typeface="Garamond"/>
                <a:ea typeface="Garamond"/>
                <a:cs typeface="Garamond"/>
                <a:sym typeface="Garamond"/>
                <a:hlinkClick r:id="rId3"/>
              </a:rPr>
              <a:t>DAC FAQs fact sheet</a:t>
            </a:r>
            <a:endParaRPr sz="2400">
              <a:highlight>
                <a:srgbClr val="FFFFFF"/>
              </a:highlight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55" name="Google Shape;55;p7"/>
          <p:cNvSpPr txBox="1"/>
          <p:nvPr>
            <p:ph type="title"/>
          </p:nvPr>
        </p:nvSpPr>
        <p:spPr>
          <a:xfrm>
            <a:off x="2740152" y="353500"/>
            <a:ext cx="5829300" cy="924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Arial"/>
              <a:buNone/>
            </a:pPr>
            <a:r>
              <a:rPr b="1" lang="en-US" sz="3700">
                <a:latin typeface="Garamond"/>
                <a:ea typeface="Garamond"/>
                <a:cs typeface="Garamond"/>
                <a:sym typeface="Garamond"/>
              </a:rPr>
              <a:t>Disabled Adult Child (DAC)</a:t>
            </a:r>
            <a:endParaRPr sz="3000">
              <a:latin typeface="Garamond"/>
              <a:ea typeface="Garamond"/>
              <a:cs typeface="Garamond"/>
              <a:sym typeface="Garamond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8"/>
          <p:cNvSpPr txBox="1"/>
          <p:nvPr>
            <p:ph type="title"/>
          </p:nvPr>
        </p:nvSpPr>
        <p:spPr>
          <a:xfrm>
            <a:off x="2740152" y="353500"/>
            <a:ext cx="5829300" cy="924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Arial"/>
              <a:buNone/>
            </a:pPr>
            <a:r>
              <a:rPr b="1" lang="en-US" sz="3700">
                <a:latin typeface="Garamond"/>
                <a:ea typeface="Garamond"/>
                <a:cs typeface="Garamond"/>
                <a:sym typeface="Garamond"/>
              </a:rPr>
              <a:t>Disabled Adult Child (DAC)</a:t>
            </a:r>
            <a:endParaRPr sz="3000">
              <a:latin typeface="Garamond"/>
              <a:ea typeface="Garamond"/>
              <a:cs typeface="Garamond"/>
              <a:sym typeface="Garamond"/>
            </a:endParaRPr>
          </a:p>
        </p:txBody>
      </p:sp>
      <p:pic>
        <p:nvPicPr>
          <p:cNvPr id="61" name="Google Shape;61;p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80725" y="1546150"/>
            <a:ext cx="3819522" cy="5215776"/>
          </a:xfrm>
          <a:prstGeom prst="rect">
            <a:avLst/>
          </a:prstGeom>
          <a:noFill/>
          <a:ln>
            <a:noFill/>
          </a:ln>
        </p:spPr>
      </p:pic>
      <p:pic>
        <p:nvPicPr>
          <p:cNvPr id="62" name="Google Shape;62;p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200250" y="1618075"/>
            <a:ext cx="4821344" cy="50719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9"/>
          <p:cNvSpPr txBox="1"/>
          <p:nvPr>
            <p:ph idx="1" type="body"/>
          </p:nvPr>
        </p:nvSpPr>
        <p:spPr>
          <a:xfrm>
            <a:off x="628662" y="1829944"/>
            <a:ext cx="7886700" cy="4351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8862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Garamond"/>
              <a:buChar char="❖"/>
            </a:pPr>
            <a:r>
              <a:rPr lang="en-US" sz="2400">
                <a:highlight>
                  <a:srgbClr val="FFFFFF"/>
                </a:highlight>
                <a:latin typeface="Garamond"/>
                <a:ea typeface="Garamond"/>
                <a:cs typeface="Garamond"/>
                <a:sym typeface="Garamond"/>
              </a:rPr>
              <a:t>Some school-age individuals begin receiving SSDI, prior to turning 18 or being able to apply for SSI</a:t>
            </a:r>
            <a:endParaRPr sz="2400">
              <a:highlight>
                <a:srgbClr val="FFFFFF"/>
              </a:highlight>
              <a:latin typeface="Garamond"/>
              <a:ea typeface="Garamond"/>
              <a:cs typeface="Garamond"/>
              <a:sym typeface="Garamond"/>
            </a:endParaRPr>
          </a:p>
          <a:p>
            <a:pPr indent="-38862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Garamond"/>
              <a:buChar char="❖"/>
            </a:pPr>
            <a:r>
              <a:rPr lang="en-US" sz="2400">
                <a:highlight>
                  <a:srgbClr val="FFFFFF"/>
                </a:highlight>
                <a:latin typeface="Garamond"/>
                <a:ea typeface="Garamond"/>
                <a:cs typeface="Garamond"/>
                <a:sym typeface="Garamond"/>
              </a:rPr>
              <a:t>These individuals have too much income for SSI and most Medicaid programs</a:t>
            </a:r>
            <a:endParaRPr sz="2400">
              <a:highlight>
                <a:srgbClr val="FFFFFF"/>
              </a:highlight>
              <a:latin typeface="Garamond"/>
              <a:ea typeface="Garamond"/>
              <a:cs typeface="Garamond"/>
              <a:sym typeface="Garamond"/>
            </a:endParaRPr>
          </a:p>
          <a:p>
            <a:pPr indent="-38862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Garamond"/>
              <a:buChar char="❖"/>
            </a:pPr>
            <a:r>
              <a:rPr lang="en-US" sz="2400">
                <a:highlight>
                  <a:srgbClr val="FFFFFF"/>
                </a:highlight>
                <a:latin typeface="Garamond"/>
                <a:ea typeface="Garamond"/>
                <a:cs typeface="Garamond"/>
                <a:sym typeface="Garamond"/>
              </a:rPr>
              <a:t>But they do qualify for an exception to DDD’s Medicaid requirement, through approval via the DDD Waiver Unit</a:t>
            </a:r>
            <a:endParaRPr sz="2400">
              <a:highlight>
                <a:srgbClr val="FFFFFF"/>
              </a:highlight>
              <a:latin typeface="Garamond"/>
              <a:ea typeface="Garamond"/>
              <a:cs typeface="Garamond"/>
              <a:sym typeface="Garamond"/>
            </a:endParaRPr>
          </a:p>
          <a:p>
            <a:pPr indent="-38862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Garamond"/>
              <a:buChar char="❖"/>
            </a:pPr>
            <a:r>
              <a:rPr lang="en-US" sz="2400">
                <a:highlight>
                  <a:srgbClr val="FFFFFF"/>
                </a:highlight>
                <a:latin typeface="Garamond"/>
                <a:ea typeface="Garamond"/>
                <a:cs typeface="Garamond"/>
                <a:sym typeface="Garamond"/>
              </a:rPr>
              <a:t>Provided the opportunity to apply for Medicaid upon turning 21 and being approved for DDD services</a:t>
            </a:r>
            <a:endParaRPr sz="2400">
              <a:highlight>
                <a:srgbClr val="FFFFFF"/>
              </a:highlight>
              <a:latin typeface="Garamond"/>
              <a:ea typeface="Garamond"/>
              <a:cs typeface="Garamond"/>
              <a:sym typeface="Garamond"/>
            </a:endParaRPr>
          </a:p>
          <a:p>
            <a:pPr indent="-38862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Garamond"/>
              <a:buChar char="❖"/>
            </a:pPr>
            <a:r>
              <a:rPr lang="en-US" sz="2400" u="sng">
                <a:solidFill>
                  <a:schemeClr val="hlink"/>
                </a:solidFill>
                <a:highlight>
                  <a:srgbClr val="FFFFFF"/>
                </a:highlight>
                <a:latin typeface="Garamond"/>
                <a:ea typeface="Garamond"/>
                <a:cs typeface="Garamond"/>
                <a:sym typeface="Garamond"/>
                <a:hlinkClick r:id="rId3"/>
              </a:rPr>
              <a:t>Non-DAC fact sheet</a:t>
            </a:r>
            <a:endParaRPr sz="2400">
              <a:highlight>
                <a:srgbClr val="FFFFFF"/>
              </a:highlight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68" name="Google Shape;68;p9"/>
          <p:cNvSpPr txBox="1"/>
          <p:nvPr>
            <p:ph type="title"/>
          </p:nvPr>
        </p:nvSpPr>
        <p:spPr>
          <a:xfrm>
            <a:off x="2740152" y="353500"/>
            <a:ext cx="5829300" cy="924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Arial"/>
              <a:buNone/>
            </a:pPr>
            <a:r>
              <a:rPr b="1" lang="en-US" sz="3700">
                <a:latin typeface="Garamond"/>
                <a:ea typeface="Garamond"/>
                <a:cs typeface="Garamond"/>
                <a:sym typeface="Garamond"/>
              </a:rPr>
              <a:t>Non-DAC</a:t>
            </a:r>
            <a:endParaRPr sz="3000">
              <a:latin typeface="Garamond"/>
              <a:ea typeface="Garamond"/>
              <a:cs typeface="Garamond"/>
              <a:sym typeface="Garamond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0"/>
          <p:cNvSpPr txBox="1"/>
          <p:nvPr>
            <p:ph idx="1" type="body"/>
          </p:nvPr>
        </p:nvSpPr>
        <p:spPr>
          <a:xfrm>
            <a:off x="628662" y="1829944"/>
            <a:ext cx="7886700" cy="4351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8862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Garamond"/>
              <a:buChar char="❖"/>
            </a:pPr>
            <a:r>
              <a:rPr lang="en-US" sz="2400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rPr>
              <a:t>Online via the SSA website:</a:t>
            </a:r>
            <a:endParaRPr sz="2400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indent="-209550" lvl="1" marL="51435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Garamond"/>
              <a:buChar char="➢"/>
            </a:pPr>
            <a:r>
              <a:rPr b="1" lang="en-US" sz="2400" u="sng">
                <a:solidFill>
                  <a:schemeClr val="hlink"/>
                </a:solidFill>
                <a:latin typeface="Garamond"/>
                <a:ea typeface="Garamond"/>
                <a:cs typeface="Garamond"/>
                <a:sym typeface="Garamond"/>
                <a:hlinkClick r:id="rId3"/>
              </a:rPr>
              <a:t>SSA.gov</a:t>
            </a:r>
            <a:endParaRPr b="1" sz="2400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indent="-38862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Garamond"/>
              <a:buChar char="❖"/>
            </a:pPr>
            <a:r>
              <a:rPr lang="en-US" sz="2400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rPr>
              <a:t>Call or visit your local SSA office in person</a:t>
            </a:r>
            <a:endParaRPr sz="2400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indent="-209550" lvl="1" marL="51435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Garamond"/>
              <a:buChar char="➢"/>
            </a:pPr>
            <a:r>
              <a:rPr b="1" lang="en-US" sz="2400" u="sng">
                <a:solidFill>
                  <a:schemeClr val="hlink"/>
                </a:solidFill>
                <a:latin typeface="Garamond"/>
                <a:ea typeface="Garamond"/>
                <a:cs typeface="Garamond"/>
                <a:sym typeface="Garamond"/>
                <a:hlinkClick r:id="rId4"/>
              </a:rPr>
              <a:t>ssa.gov/locator</a:t>
            </a:r>
            <a:endParaRPr b="1" sz="2400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indent="-38862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Garamond"/>
              <a:buChar char="❖"/>
            </a:pPr>
            <a:r>
              <a:rPr lang="en-US" sz="2400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rPr>
              <a:t>Questions? You can call Social Security at 1-800-772-1213</a:t>
            </a:r>
            <a:endParaRPr sz="2400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indent="0" lvl="0" marL="17145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indent="0" lvl="0" marL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000000"/>
              </a:buClr>
              <a:buSzPts val="1680"/>
              <a:buNone/>
            </a:pPr>
            <a:r>
              <a:t/>
            </a:r>
            <a:endParaRPr sz="2200"/>
          </a:p>
          <a:p>
            <a:pPr indent="-236220" lvl="0" marL="34290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680"/>
              <a:buFont typeface="Noto Sans Symbols"/>
              <a:buNone/>
            </a:pPr>
            <a:r>
              <a:t/>
            </a:r>
            <a:endParaRPr b="1" sz="2400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indent="-38100" lvl="0" marL="17145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</a:pPr>
            <a:r>
              <a:t/>
            </a:r>
            <a:endParaRPr/>
          </a:p>
        </p:txBody>
      </p:sp>
      <p:sp>
        <p:nvSpPr>
          <p:cNvPr id="74" name="Google Shape;74;p10"/>
          <p:cNvSpPr txBox="1"/>
          <p:nvPr>
            <p:ph type="title"/>
          </p:nvPr>
        </p:nvSpPr>
        <p:spPr>
          <a:xfrm>
            <a:off x="2740152" y="353500"/>
            <a:ext cx="5829300" cy="924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Arial"/>
              <a:buNone/>
            </a:pPr>
            <a:r>
              <a:rPr b="1" lang="en-US" sz="4000">
                <a:latin typeface="Garamond"/>
                <a:ea typeface="Garamond"/>
                <a:cs typeface="Garamond"/>
                <a:sym typeface="Garamond"/>
              </a:rPr>
              <a:t>How to Apply</a:t>
            </a:r>
            <a:endParaRPr>
              <a:latin typeface="Garamond"/>
              <a:ea typeface="Garamond"/>
              <a:cs typeface="Garamond"/>
              <a:sym typeface="Garamond"/>
            </a:endParaRPr>
          </a:p>
        </p:txBody>
      </p:sp>
      <p:pic>
        <p:nvPicPr>
          <p:cNvPr id="75" name="Google Shape;75;p1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517950" y="3984775"/>
            <a:ext cx="3748326" cy="24988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1"/>
          <p:cNvSpPr txBox="1"/>
          <p:nvPr>
            <p:ph idx="1" type="body"/>
          </p:nvPr>
        </p:nvSpPr>
        <p:spPr>
          <a:xfrm>
            <a:off x="628662" y="1829944"/>
            <a:ext cx="7886700" cy="4351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lnSpcReduction="10000"/>
          </a:bodyPr>
          <a:lstStyle/>
          <a:p>
            <a:pPr indent="-209550" lvl="0" marL="17145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Garamond"/>
              <a:buChar char="❖"/>
            </a:pPr>
            <a:r>
              <a:rPr lang="en-US" sz="2400">
                <a:latin typeface="Garamond"/>
                <a:ea typeface="Garamond"/>
                <a:cs typeface="Garamond"/>
                <a:sym typeface="Garamond"/>
              </a:rPr>
              <a:t>The Arc of NJ Health Care Advocacy Social Security Resources</a:t>
            </a:r>
            <a:endParaRPr/>
          </a:p>
          <a:p>
            <a:pPr indent="-209550" lvl="1" marL="514350" rtl="0" algn="l">
              <a:spcBef>
                <a:spcPts val="375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Garamond"/>
              <a:buChar char="➢"/>
            </a:pPr>
            <a:r>
              <a:rPr b="1" lang="en-US" sz="2418" u="sng">
                <a:solidFill>
                  <a:schemeClr val="hlink"/>
                </a:solidFill>
                <a:latin typeface="Garamond"/>
                <a:ea typeface="Garamond"/>
                <a:cs typeface="Garamond"/>
                <a:sym typeface="Garamond"/>
                <a:hlinkClick r:id="rId3"/>
              </a:rPr>
              <a:t>Social Security Resources</a:t>
            </a:r>
            <a:endParaRPr b="1" sz="2700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indent="-209550" lvl="0" marL="171450" rtl="0" algn="l">
              <a:spcBef>
                <a:spcPts val="75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Garamond"/>
              <a:buChar char="❖"/>
            </a:pPr>
            <a:r>
              <a:rPr lang="en-US" sz="2400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rPr>
              <a:t>The Arc of NJ Fact sheets on DAC and Non-DAC</a:t>
            </a:r>
            <a:endParaRPr sz="2400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indent="-209550" lvl="1" marL="514350" rtl="0" algn="l">
              <a:spcBef>
                <a:spcPts val="375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Garamond"/>
              <a:buChar char="➢"/>
            </a:pPr>
            <a:r>
              <a:rPr b="1" lang="en-US" sz="2400" u="sng">
                <a:solidFill>
                  <a:schemeClr val="hlink"/>
                </a:solidFill>
                <a:latin typeface="Garamond"/>
                <a:ea typeface="Garamond"/>
                <a:cs typeface="Garamond"/>
                <a:sym typeface="Garamond"/>
                <a:hlinkClick r:id="rId4"/>
              </a:rPr>
              <a:t>Fact Sheets &amp; Flyers</a:t>
            </a:r>
            <a:endParaRPr b="1" sz="2400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indent="-209550" lvl="0" marL="171450" rtl="0" algn="l">
              <a:spcBef>
                <a:spcPts val="75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Garamond"/>
              <a:buChar char="❖"/>
            </a:pPr>
            <a:r>
              <a:rPr lang="en-US" sz="2400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rPr>
              <a:t>The Arc of NJ Family Institute Social Security Go Bag</a:t>
            </a:r>
            <a:endParaRPr sz="2400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indent="-209550" lvl="1" marL="514350" rtl="0" algn="l">
              <a:spcBef>
                <a:spcPts val="375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Garamond"/>
              <a:buChar char="➢"/>
            </a:pPr>
            <a:r>
              <a:rPr b="1" lang="en-US" sz="2400" u="sng">
                <a:solidFill>
                  <a:schemeClr val="hlink"/>
                </a:solidFill>
                <a:latin typeface="Garamond"/>
                <a:ea typeface="Garamond"/>
                <a:cs typeface="Garamond"/>
                <a:sym typeface="Garamond"/>
                <a:hlinkClick r:id="rId5"/>
              </a:rPr>
              <a:t>Social Security Go Bag</a:t>
            </a:r>
            <a:endParaRPr b="1" sz="2400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indent="-209550" lvl="0" marL="171450" rtl="0" algn="l">
              <a:spcBef>
                <a:spcPts val="75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Garamond"/>
              <a:buChar char="❖"/>
            </a:pPr>
            <a:r>
              <a:rPr lang="en-US" sz="2400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rPr>
              <a:t>Social Security Administration Website</a:t>
            </a:r>
            <a:endParaRPr sz="2400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indent="-209550" lvl="1" marL="514350" rtl="0" algn="l">
              <a:spcBef>
                <a:spcPts val="375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Garamond"/>
              <a:buChar char="➢"/>
            </a:pPr>
            <a:r>
              <a:rPr b="1" lang="en-US" sz="2400" u="sng">
                <a:solidFill>
                  <a:schemeClr val="hlink"/>
                </a:solidFill>
                <a:latin typeface="Garamond"/>
                <a:ea typeface="Garamond"/>
                <a:cs typeface="Garamond"/>
                <a:sym typeface="Garamond"/>
                <a:hlinkClick r:id="rId6"/>
              </a:rPr>
              <a:t>SSA.gov</a:t>
            </a:r>
            <a:endParaRPr sz="2400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indent="-209550" lvl="0" marL="17145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Garamond"/>
              <a:buChar char="❖"/>
            </a:pPr>
            <a:r>
              <a:rPr lang="en-US" sz="2400">
                <a:latin typeface="Garamond"/>
                <a:ea typeface="Garamond"/>
                <a:cs typeface="Garamond"/>
                <a:sym typeface="Garamond"/>
              </a:rPr>
              <a:t>Subscribe to our email list at </a:t>
            </a:r>
            <a:r>
              <a:rPr b="1" lang="en-US" sz="2400" u="sng">
                <a:solidFill>
                  <a:schemeClr val="hlink"/>
                </a:solidFill>
                <a:latin typeface="Garamond"/>
                <a:ea typeface="Garamond"/>
                <a:cs typeface="Garamond"/>
                <a:sym typeface="Garamond"/>
                <a:hlinkClick r:id="rId7"/>
              </a:rPr>
              <a:t>arcnj.org</a:t>
            </a:r>
            <a:endParaRPr b="1" sz="2400">
              <a:latin typeface="Garamond"/>
              <a:ea typeface="Garamond"/>
              <a:cs typeface="Garamond"/>
              <a:sym typeface="Garamond"/>
            </a:endParaRPr>
          </a:p>
          <a:p>
            <a:pPr indent="-209550" lvl="1" marL="51435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Garamond"/>
              <a:buChar char="➢"/>
            </a:pPr>
            <a:r>
              <a:rPr lang="en-US" sz="2400">
                <a:latin typeface="Garamond"/>
                <a:ea typeface="Garamond"/>
                <a:cs typeface="Garamond"/>
                <a:sym typeface="Garamond"/>
              </a:rPr>
              <a:t>Scroll to to the bottom of the page and click “Health care issues” then the subscribe button. </a:t>
            </a:r>
            <a:endParaRPr b="1" sz="2400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indent="-38100" lvl="0" marL="17145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</a:pPr>
            <a:r>
              <a:t/>
            </a:r>
            <a:endParaRPr/>
          </a:p>
        </p:txBody>
      </p:sp>
      <p:sp>
        <p:nvSpPr>
          <p:cNvPr id="81" name="Google Shape;81;p11"/>
          <p:cNvSpPr txBox="1"/>
          <p:nvPr>
            <p:ph type="title"/>
          </p:nvPr>
        </p:nvSpPr>
        <p:spPr>
          <a:xfrm>
            <a:off x="2740152" y="353500"/>
            <a:ext cx="5829300" cy="924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Arial"/>
              <a:buNone/>
            </a:pPr>
            <a:r>
              <a:rPr b="1" lang="en-US" sz="4000">
                <a:latin typeface="Garamond"/>
                <a:ea typeface="Garamond"/>
                <a:cs typeface="Garamond"/>
                <a:sym typeface="Garamond"/>
              </a:rPr>
              <a:t>More Information</a:t>
            </a:r>
            <a:endParaRPr>
              <a:latin typeface="Garamond"/>
              <a:ea typeface="Garamond"/>
              <a:cs typeface="Garamond"/>
              <a:sym typeface="Garamond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Arc1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