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45.xml"/>
  <Override ContentType="application/vnd.openxmlformats-officedocument.presentationml.notesSlide+xml" PartName="/ppt/notesSlides/notesSlide3.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43.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48.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8.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47.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Lst>
  <p:sldSz cy="6858000" cx="9144000"/>
  <p:notesSz cx="7315200" cy="9601200"/>
  <p:embeddedFontLst>
    <p:embeddedFont>
      <p:font typeface="Poppins"/>
      <p:regular r:id="rId54"/>
      <p:bold r:id="rId55"/>
      <p:italic r:id="rId56"/>
      <p:boldItalic r:id="rId57"/>
    </p:embeddedFont>
    <p:embeddedFont>
      <p:font typeface="Century Gothic"/>
      <p:regular r:id="rId58"/>
      <p:bold r:id="rId59"/>
      <p:italic r:id="rId60"/>
      <p:boldItalic r:id="rId6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 uri="GoogleSlidesCustomDataVersion2">
      <go:slidesCustomData xmlns:go="http://customooxmlschemas.google.com/" r:id="rId62" roundtripDataSignature="AMtx7mgBYPaXFp8uzzN4C3odR49PYsjFp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62" Type="http://customschemas.google.com/relationships/presentationmetadata" Target="metadata"/><Relationship Id="rId61" Type="http://schemas.openxmlformats.org/officeDocument/2006/relationships/font" Target="fonts/CenturyGothic-boldItalic.fntdata"/><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60" Type="http://schemas.openxmlformats.org/officeDocument/2006/relationships/font" Target="fonts/CenturyGothic-italic.fntdata"/><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slide" Target="slides/slide46.xml"/><Relationship Id="rId50" Type="http://schemas.openxmlformats.org/officeDocument/2006/relationships/slide" Target="slides/slide45.xml"/><Relationship Id="rId53" Type="http://schemas.openxmlformats.org/officeDocument/2006/relationships/slide" Target="slides/slide48.xml"/><Relationship Id="rId52" Type="http://schemas.openxmlformats.org/officeDocument/2006/relationships/slide" Target="slides/slide47.xml"/><Relationship Id="rId11" Type="http://schemas.openxmlformats.org/officeDocument/2006/relationships/slide" Target="slides/slide6.xml"/><Relationship Id="rId55" Type="http://schemas.openxmlformats.org/officeDocument/2006/relationships/font" Target="fonts/Poppins-bold.fntdata"/><Relationship Id="rId10" Type="http://schemas.openxmlformats.org/officeDocument/2006/relationships/slide" Target="slides/slide5.xml"/><Relationship Id="rId54" Type="http://schemas.openxmlformats.org/officeDocument/2006/relationships/font" Target="fonts/Poppins-regular.fntdata"/><Relationship Id="rId13" Type="http://schemas.openxmlformats.org/officeDocument/2006/relationships/slide" Target="slides/slide8.xml"/><Relationship Id="rId57" Type="http://schemas.openxmlformats.org/officeDocument/2006/relationships/font" Target="fonts/Poppins-boldItalic.fntdata"/><Relationship Id="rId12" Type="http://schemas.openxmlformats.org/officeDocument/2006/relationships/slide" Target="slides/slide7.xml"/><Relationship Id="rId56" Type="http://schemas.openxmlformats.org/officeDocument/2006/relationships/font" Target="fonts/Poppins-italic.fntdata"/><Relationship Id="rId15" Type="http://schemas.openxmlformats.org/officeDocument/2006/relationships/slide" Target="slides/slide10.xml"/><Relationship Id="rId59" Type="http://schemas.openxmlformats.org/officeDocument/2006/relationships/font" Target="fonts/CenturyGothic-bold.fntdata"/><Relationship Id="rId14" Type="http://schemas.openxmlformats.org/officeDocument/2006/relationships/slide" Target="slides/slide9.xml"/><Relationship Id="rId58" Type="http://schemas.openxmlformats.org/officeDocument/2006/relationships/font" Target="fonts/CenturyGothic-regular.fntdata"/><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2" y="0"/>
            <a:ext cx="3170583" cy="480388"/>
          </a:xfrm>
          <a:prstGeom prst="rect">
            <a:avLst/>
          </a:prstGeom>
          <a:noFill/>
          <a:ln>
            <a:noFill/>
          </a:ln>
        </p:spPr>
        <p:txBody>
          <a:bodyPr anchorCtr="0" anchor="t" bIns="47400" lIns="94800" spcFirstLastPara="1" rIns="94800" wrap="square" tIns="474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4" name="Google Shape;4;n"/>
          <p:cNvSpPr txBox="1"/>
          <p:nvPr>
            <p:ph idx="10" type="dt"/>
          </p:nvPr>
        </p:nvSpPr>
        <p:spPr>
          <a:xfrm>
            <a:off x="4142964" y="0"/>
            <a:ext cx="3170583" cy="480388"/>
          </a:xfrm>
          <a:prstGeom prst="rect">
            <a:avLst/>
          </a:prstGeom>
          <a:noFill/>
          <a:ln>
            <a:noFill/>
          </a:ln>
        </p:spPr>
        <p:txBody>
          <a:bodyPr anchorCtr="0" anchor="t" bIns="47400" lIns="94800" spcFirstLastPara="1" rIns="94800" wrap="square" tIns="474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5" name="Google Shape;5;n"/>
          <p:cNvSpPr/>
          <p:nvPr>
            <p:ph idx="3" type="sldImg"/>
          </p:nvPr>
        </p:nvSpPr>
        <p:spPr>
          <a:xfrm>
            <a:off x="1257300" y="719138"/>
            <a:ext cx="4800600" cy="36004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6" name="Google Shape;6;n"/>
          <p:cNvSpPr txBox="1"/>
          <p:nvPr>
            <p:ph idx="1" type="body"/>
          </p:nvPr>
        </p:nvSpPr>
        <p:spPr>
          <a:xfrm>
            <a:off x="730527" y="4561228"/>
            <a:ext cx="5854148" cy="4320213"/>
          </a:xfrm>
          <a:prstGeom prst="rect">
            <a:avLst/>
          </a:prstGeom>
          <a:noFill/>
          <a:ln>
            <a:noFill/>
          </a:ln>
        </p:spPr>
        <p:txBody>
          <a:bodyPr anchorCtr="0" anchor="t" bIns="47400" lIns="94800" spcFirstLastPara="1" rIns="94800" wrap="square" tIns="47400">
            <a:noAutofit/>
          </a:bodyPr>
          <a:lstStyle>
            <a:lvl1pPr indent="-228600" lvl="0" marL="457200" marR="0" rtl="0" algn="l">
              <a:lnSpc>
                <a:spcPct val="100000"/>
              </a:lnSpc>
              <a:spcBef>
                <a:spcPts val="36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36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36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36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36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2" y="9119173"/>
            <a:ext cx="3170583" cy="480388"/>
          </a:xfrm>
          <a:prstGeom prst="rect">
            <a:avLst/>
          </a:prstGeom>
          <a:noFill/>
          <a:ln>
            <a:noFill/>
          </a:ln>
        </p:spPr>
        <p:txBody>
          <a:bodyPr anchorCtr="0" anchor="b" bIns="47400" lIns="94800" spcFirstLastPara="1" rIns="94800" wrap="square" tIns="474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8" name="Google Shape;8;n"/>
          <p:cNvSpPr txBox="1"/>
          <p:nvPr>
            <p:ph idx="12" type="sldNum"/>
          </p:nvPr>
        </p:nvSpPr>
        <p:spPr>
          <a:xfrm>
            <a:off x="4142964" y="9119173"/>
            <a:ext cx="3170583" cy="480388"/>
          </a:xfrm>
          <a:prstGeom prst="rect">
            <a:avLst/>
          </a:prstGeom>
          <a:noFill/>
          <a:ln>
            <a:noFill/>
          </a:ln>
        </p:spPr>
        <p:txBody>
          <a:bodyPr anchorCtr="0" anchor="b" bIns="47400" lIns="94800" spcFirstLastPara="1" rIns="94800"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p1:notes"/>
          <p:cNvSpPr/>
          <p:nvPr>
            <p:ph idx="2" type="sldImg"/>
          </p:nvPr>
        </p:nvSpPr>
        <p:spPr>
          <a:xfrm>
            <a:off x="1257300" y="719138"/>
            <a:ext cx="4800600" cy="36004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23" name="Google Shape;123;p1:notes"/>
          <p:cNvSpPr txBox="1"/>
          <p:nvPr>
            <p:ph idx="1" type="body"/>
          </p:nvPr>
        </p:nvSpPr>
        <p:spPr>
          <a:xfrm>
            <a:off x="730527" y="4561228"/>
            <a:ext cx="5854148" cy="4320213"/>
          </a:xfrm>
          <a:prstGeom prst="rect">
            <a:avLst/>
          </a:prstGeom>
          <a:noFill/>
          <a:ln>
            <a:noFill/>
          </a:ln>
        </p:spPr>
        <p:txBody>
          <a:bodyPr anchorCtr="0" anchor="t" bIns="47400" lIns="94800" spcFirstLastPara="1" rIns="94800" wrap="square" tIns="47400">
            <a:noAutofit/>
          </a:bodyPr>
          <a:lstStyle/>
          <a:p>
            <a:pPr indent="0" lvl="0" marL="0" rtl="0" algn="l">
              <a:lnSpc>
                <a:spcPct val="100000"/>
              </a:lnSpc>
              <a:spcBef>
                <a:spcPts val="0"/>
              </a:spcBef>
              <a:spcAft>
                <a:spcPts val="0"/>
              </a:spcAft>
              <a:buSzPts val="1400"/>
              <a:buNone/>
            </a:pPr>
            <a:r>
              <a:t/>
            </a:r>
            <a:endParaRPr/>
          </a:p>
        </p:txBody>
      </p:sp>
      <p:sp>
        <p:nvSpPr>
          <p:cNvPr id="124" name="Google Shape;124;p1:notes"/>
          <p:cNvSpPr txBox="1"/>
          <p:nvPr>
            <p:ph idx="12" type="sldNum"/>
          </p:nvPr>
        </p:nvSpPr>
        <p:spPr>
          <a:xfrm>
            <a:off x="4142964" y="9119173"/>
            <a:ext cx="3170583" cy="480388"/>
          </a:xfrm>
          <a:prstGeom prst="rect">
            <a:avLst/>
          </a:prstGeom>
          <a:noFill/>
          <a:ln>
            <a:noFill/>
          </a:ln>
        </p:spPr>
        <p:txBody>
          <a:bodyPr anchorCtr="0" anchor="b" bIns="47400" lIns="94800" spcFirstLastPara="1" rIns="94800" wrap="square" tIns="474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
        <p:nvSpPr>
          <p:cNvPr id="125" name="Google Shape;125;p1:notes"/>
          <p:cNvSpPr txBox="1"/>
          <p:nvPr>
            <p:ph idx="11" type="ftr"/>
          </p:nvPr>
        </p:nvSpPr>
        <p:spPr>
          <a:xfrm>
            <a:off x="2" y="9119173"/>
            <a:ext cx="3170583" cy="480388"/>
          </a:xfrm>
          <a:prstGeom prst="rect">
            <a:avLst/>
          </a:prstGeom>
          <a:noFill/>
          <a:ln>
            <a:noFill/>
          </a:ln>
        </p:spPr>
        <p:txBody>
          <a:bodyPr anchorCtr="0" anchor="b" bIns="47400" lIns="94800" spcFirstLastPara="1" rIns="94800" wrap="square" tIns="47400">
            <a:noAutofit/>
          </a:bodyPr>
          <a:lstStyle/>
          <a:p>
            <a:pPr indent="0" lvl="0" marL="0" rtl="0" algn="l">
              <a:lnSpc>
                <a:spcPct val="100000"/>
              </a:lnSpc>
              <a:spcBef>
                <a:spcPts val="0"/>
              </a:spcBef>
              <a:spcAft>
                <a:spcPts val="0"/>
              </a:spcAft>
              <a:buSzPts val="1400"/>
              <a:buNone/>
            </a:pPr>
            <a:r>
              <a:rPr lang="en-US"/>
              <a:t>April 14, 2022</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p9:notes"/>
          <p:cNvSpPr/>
          <p:nvPr>
            <p:ph idx="2" type="sldImg"/>
          </p:nvPr>
        </p:nvSpPr>
        <p:spPr>
          <a:xfrm>
            <a:off x="1257300" y="719138"/>
            <a:ext cx="4800600" cy="36004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82" name="Google Shape;182;p9:notes"/>
          <p:cNvSpPr txBox="1"/>
          <p:nvPr>
            <p:ph idx="1" type="body"/>
          </p:nvPr>
        </p:nvSpPr>
        <p:spPr>
          <a:xfrm>
            <a:off x="730527" y="4561228"/>
            <a:ext cx="5854148" cy="4320213"/>
          </a:xfrm>
          <a:prstGeom prst="rect">
            <a:avLst/>
          </a:prstGeom>
          <a:noFill/>
          <a:ln>
            <a:noFill/>
          </a:ln>
        </p:spPr>
        <p:txBody>
          <a:bodyPr anchorCtr="0" anchor="t" bIns="47400" lIns="94800" spcFirstLastPara="1" rIns="94800" wrap="square" tIns="47400">
            <a:noAutofit/>
          </a:bodyPr>
          <a:lstStyle/>
          <a:p>
            <a:pPr indent="0" lvl="0" marL="0" rtl="0" algn="l">
              <a:lnSpc>
                <a:spcPct val="100000"/>
              </a:lnSpc>
              <a:spcBef>
                <a:spcPts val="0"/>
              </a:spcBef>
              <a:spcAft>
                <a:spcPts val="0"/>
              </a:spcAft>
              <a:buSzPts val="1400"/>
              <a:buNone/>
            </a:pPr>
            <a:r>
              <a:t/>
            </a:r>
            <a:endParaRPr/>
          </a:p>
        </p:txBody>
      </p:sp>
      <p:sp>
        <p:nvSpPr>
          <p:cNvPr id="183" name="Google Shape;183;p9:notes"/>
          <p:cNvSpPr txBox="1"/>
          <p:nvPr>
            <p:ph idx="12" type="sldNum"/>
          </p:nvPr>
        </p:nvSpPr>
        <p:spPr>
          <a:xfrm>
            <a:off x="4142964" y="9119173"/>
            <a:ext cx="3170583" cy="480388"/>
          </a:xfrm>
          <a:prstGeom prst="rect">
            <a:avLst/>
          </a:prstGeom>
          <a:noFill/>
          <a:ln>
            <a:noFill/>
          </a:ln>
        </p:spPr>
        <p:txBody>
          <a:bodyPr anchorCtr="0" anchor="b" bIns="47400" lIns="94800" spcFirstLastPara="1" rIns="94800" wrap="square" tIns="474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
        <p:nvSpPr>
          <p:cNvPr id="184" name="Google Shape;184;p9:notes"/>
          <p:cNvSpPr txBox="1"/>
          <p:nvPr>
            <p:ph idx="11" type="ftr"/>
          </p:nvPr>
        </p:nvSpPr>
        <p:spPr>
          <a:xfrm>
            <a:off x="2" y="9119173"/>
            <a:ext cx="3170583" cy="480388"/>
          </a:xfrm>
          <a:prstGeom prst="rect">
            <a:avLst/>
          </a:prstGeom>
          <a:noFill/>
          <a:ln>
            <a:noFill/>
          </a:ln>
        </p:spPr>
        <p:txBody>
          <a:bodyPr anchorCtr="0" anchor="b" bIns="47400" lIns="94800" spcFirstLastPara="1" rIns="94800" wrap="square" tIns="47400">
            <a:noAutofit/>
          </a:bodyPr>
          <a:lstStyle/>
          <a:p>
            <a:pPr indent="0" lvl="0" marL="0" rtl="0" algn="l">
              <a:lnSpc>
                <a:spcPct val="100000"/>
              </a:lnSpc>
              <a:spcBef>
                <a:spcPts val="0"/>
              </a:spcBef>
              <a:spcAft>
                <a:spcPts val="0"/>
              </a:spcAft>
              <a:buSzPts val="1400"/>
              <a:buNone/>
            </a:pPr>
            <a:r>
              <a:rPr lang="en-US"/>
              <a:t>April 14, 2022</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p10:notes"/>
          <p:cNvSpPr/>
          <p:nvPr>
            <p:ph idx="2" type="sldImg"/>
          </p:nvPr>
        </p:nvSpPr>
        <p:spPr>
          <a:xfrm>
            <a:off x="1257300" y="719138"/>
            <a:ext cx="4800600" cy="36004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90" name="Google Shape;190;p10:notes"/>
          <p:cNvSpPr txBox="1"/>
          <p:nvPr>
            <p:ph idx="1" type="body"/>
          </p:nvPr>
        </p:nvSpPr>
        <p:spPr>
          <a:xfrm>
            <a:off x="730527" y="4561228"/>
            <a:ext cx="5854148" cy="4320213"/>
          </a:xfrm>
          <a:prstGeom prst="rect">
            <a:avLst/>
          </a:prstGeom>
          <a:noFill/>
          <a:ln>
            <a:noFill/>
          </a:ln>
        </p:spPr>
        <p:txBody>
          <a:bodyPr anchorCtr="0" anchor="t" bIns="47400" lIns="94800" spcFirstLastPara="1" rIns="94800" wrap="square" tIns="47400">
            <a:noAutofit/>
          </a:bodyPr>
          <a:lstStyle/>
          <a:p>
            <a:pPr indent="0" lvl="0" marL="0" rtl="0" algn="l">
              <a:lnSpc>
                <a:spcPct val="100000"/>
              </a:lnSpc>
              <a:spcBef>
                <a:spcPts val="0"/>
              </a:spcBef>
              <a:spcAft>
                <a:spcPts val="0"/>
              </a:spcAft>
              <a:buSzPts val="1400"/>
              <a:buNone/>
            </a:pPr>
            <a:r>
              <a:t/>
            </a:r>
            <a:endParaRPr/>
          </a:p>
        </p:txBody>
      </p:sp>
      <p:sp>
        <p:nvSpPr>
          <p:cNvPr id="191" name="Google Shape;191;p10:notes"/>
          <p:cNvSpPr txBox="1"/>
          <p:nvPr>
            <p:ph idx="12" type="sldNum"/>
          </p:nvPr>
        </p:nvSpPr>
        <p:spPr>
          <a:xfrm>
            <a:off x="4142964" y="9119173"/>
            <a:ext cx="3170583" cy="480388"/>
          </a:xfrm>
          <a:prstGeom prst="rect">
            <a:avLst/>
          </a:prstGeom>
          <a:noFill/>
          <a:ln>
            <a:noFill/>
          </a:ln>
        </p:spPr>
        <p:txBody>
          <a:bodyPr anchorCtr="0" anchor="b" bIns="47400" lIns="94800" spcFirstLastPara="1" rIns="94800" wrap="square" tIns="474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
        <p:nvSpPr>
          <p:cNvPr id="192" name="Google Shape;192;p10:notes"/>
          <p:cNvSpPr txBox="1"/>
          <p:nvPr>
            <p:ph idx="11" type="ftr"/>
          </p:nvPr>
        </p:nvSpPr>
        <p:spPr>
          <a:xfrm>
            <a:off x="2" y="9119173"/>
            <a:ext cx="3170583" cy="480388"/>
          </a:xfrm>
          <a:prstGeom prst="rect">
            <a:avLst/>
          </a:prstGeom>
          <a:noFill/>
          <a:ln>
            <a:noFill/>
          </a:ln>
        </p:spPr>
        <p:txBody>
          <a:bodyPr anchorCtr="0" anchor="b" bIns="47400" lIns="94800" spcFirstLastPara="1" rIns="94800" wrap="square" tIns="47400">
            <a:noAutofit/>
          </a:bodyPr>
          <a:lstStyle/>
          <a:p>
            <a:pPr indent="0" lvl="0" marL="0" rtl="0" algn="l">
              <a:lnSpc>
                <a:spcPct val="100000"/>
              </a:lnSpc>
              <a:spcBef>
                <a:spcPts val="0"/>
              </a:spcBef>
              <a:spcAft>
                <a:spcPts val="0"/>
              </a:spcAft>
              <a:buSzPts val="1400"/>
              <a:buNone/>
            </a:pPr>
            <a:r>
              <a:rPr lang="en-US"/>
              <a:t>April 14, 2022</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g305e2e70a17_1_6:notes"/>
          <p:cNvSpPr/>
          <p:nvPr>
            <p:ph idx="2" type="sldImg"/>
          </p:nvPr>
        </p:nvSpPr>
        <p:spPr>
          <a:xfrm>
            <a:off x="1257300" y="719138"/>
            <a:ext cx="4800600" cy="36006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98" name="Google Shape;198;g305e2e70a17_1_6:notes"/>
          <p:cNvSpPr txBox="1"/>
          <p:nvPr>
            <p:ph idx="1" type="body"/>
          </p:nvPr>
        </p:nvSpPr>
        <p:spPr>
          <a:xfrm>
            <a:off x="730527" y="4561228"/>
            <a:ext cx="5854200" cy="4320300"/>
          </a:xfrm>
          <a:prstGeom prst="rect">
            <a:avLst/>
          </a:prstGeom>
          <a:noFill/>
          <a:ln>
            <a:noFill/>
          </a:ln>
        </p:spPr>
        <p:txBody>
          <a:bodyPr anchorCtr="0" anchor="t" bIns="47400" lIns="94800" spcFirstLastPara="1" rIns="94800" wrap="square" tIns="47400">
            <a:noAutofit/>
          </a:bodyPr>
          <a:lstStyle/>
          <a:p>
            <a:pPr indent="0" lvl="0" marL="0" rtl="0" algn="l">
              <a:lnSpc>
                <a:spcPct val="100000"/>
              </a:lnSpc>
              <a:spcBef>
                <a:spcPts val="0"/>
              </a:spcBef>
              <a:spcAft>
                <a:spcPts val="0"/>
              </a:spcAft>
              <a:buSzPts val="1400"/>
              <a:buNone/>
            </a:pPr>
            <a:r>
              <a:t/>
            </a:r>
            <a:endParaRPr/>
          </a:p>
        </p:txBody>
      </p:sp>
      <p:sp>
        <p:nvSpPr>
          <p:cNvPr id="199" name="Google Shape;199;g305e2e70a17_1_6:notes"/>
          <p:cNvSpPr txBox="1"/>
          <p:nvPr>
            <p:ph idx="12" type="sldNum"/>
          </p:nvPr>
        </p:nvSpPr>
        <p:spPr>
          <a:xfrm>
            <a:off x="4142964" y="9119173"/>
            <a:ext cx="3170700" cy="480300"/>
          </a:xfrm>
          <a:prstGeom prst="rect">
            <a:avLst/>
          </a:prstGeom>
          <a:noFill/>
          <a:ln>
            <a:noFill/>
          </a:ln>
        </p:spPr>
        <p:txBody>
          <a:bodyPr anchorCtr="0" anchor="b" bIns="47400" lIns="94800" spcFirstLastPara="1" rIns="94800" wrap="square" tIns="474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
        <p:nvSpPr>
          <p:cNvPr id="200" name="Google Shape;200;g305e2e70a17_1_6:notes"/>
          <p:cNvSpPr txBox="1"/>
          <p:nvPr>
            <p:ph idx="11" type="ftr"/>
          </p:nvPr>
        </p:nvSpPr>
        <p:spPr>
          <a:xfrm>
            <a:off x="2" y="9119173"/>
            <a:ext cx="3170700" cy="480300"/>
          </a:xfrm>
          <a:prstGeom prst="rect">
            <a:avLst/>
          </a:prstGeom>
          <a:noFill/>
          <a:ln>
            <a:noFill/>
          </a:ln>
        </p:spPr>
        <p:txBody>
          <a:bodyPr anchorCtr="0" anchor="b" bIns="47400" lIns="94800" spcFirstLastPara="1" rIns="94800" wrap="square" tIns="47400">
            <a:noAutofit/>
          </a:bodyPr>
          <a:lstStyle/>
          <a:p>
            <a:pPr indent="0" lvl="0" marL="0" rtl="0" algn="l">
              <a:lnSpc>
                <a:spcPct val="100000"/>
              </a:lnSpc>
              <a:spcBef>
                <a:spcPts val="0"/>
              </a:spcBef>
              <a:spcAft>
                <a:spcPts val="0"/>
              </a:spcAft>
              <a:buSzPts val="1400"/>
              <a:buNone/>
            </a:pPr>
            <a:r>
              <a:rPr lang="en-US"/>
              <a:t>April 14, 2022</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p12:notes"/>
          <p:cNvSpPr txBox="1"/>
          <p:nvPr>
            <p:ph idx="1" type="body"/>
          </p:nvPr>
        </p:nvSpPr>
        <p:spPr>
          <a:xfrm>
            <a:off x="730527" y="4561228"/>
            <a:ext cx="5854148" cy="4320213"/>
          </a:xfrm>
          <a:prstGeom prst="rect">
            <a:avLst/>
          </a:prstGeom>
          <a:noFill/>
          <a:ln>
            <a:noFill/>
          </a:ln>
        </p:spPr>
        <p:txBody>
          <a:bodyPr anchorCtr="0" anchor="t" bIns="47400" lIns="94800" spcFirstLastPara="1" rIns="94800" wrap="square" tIns="47400">
            <a:noAutofit/>
          </a:bodyPr>
          <a:lstStyle/>
          <a:p>
            <a:pPr indent="0" lvl="0" marL="0" rtl="0" algn="l">
              <a:lnSpc>
                <a:spcPct val="100000"/>
              </a:lnSpc>
              <a:spcBef>
                <a:spcPts val="360"/>
              </a:spcBef>
              <a:spcAft>
                <a:spcPts val="0"/>
              </a:spcAft>
              <a:buSzPts val="1400"/>
              <a:buNone/>
            </a:pPr>
            <a:r>
              <a:t/>
            </a:r>
            <a:endParaRPr/>
          </a:p>
        </p:txBody>
      </p:sp>
      <p:sp>
        <p:nvSpPr>
          <p:cNvPr id="206" name="Google Shape;206;p12:notes"/>
          <p:cNvSpPr/>
          <p:nvPr>
            <p:ph idx="2" type="sldImg"/>
          </p:nvPr>
        </p:nvSpPr>
        <p:spPr>
          <a:xfrm>
            <a:off x="1257300" y="719138"/>
            <a:ext cx="4800600" cy="36004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p14:notes"/>
          <p:cNvSpPr txBox="1"/>
          <p:nvPr>
            <p:ph idx="1" type="body"/>
          </p:nvPr>
        </p:nvSpPr>
        <p:spPr>
          <a:xfrm>
            <a:off x="730527" y="4561228"/>
            <a:ext cx="5854148" cy="4320213"/>
          </a:xfrm>
          <a:prstGeom prst="rect">
            <a:avLst/>
          </a:prstGeom>
          <a:noFill/>
          <a:ln>
            <a:noFill/>
          </a:ln>
        </p:spPr>
        <p:txBody>
          <a:bodyPr anchorCtr="0" anchor="t" bIns="47400" lIns="94800" spcFirstLastPara="1" rIns="94800" wrap="square" tIns="47400">
            <a:noAutofit/>
          </a:bodyPr>
          <a:lstStyle/>
          <a:p>
            <a:pPr indent="0" lvl="0" marL="0" rtl="0" algn="l">
              <a:lnSpc>
                <a:spcPct val="100000"/>
              </a:lnSpc>
              <a:spcBef>
                <a:spcPts val="360"/>
              </a:spcBef>
              <a:spcAft>
                <a:spcPts val="0"/>
              </a:spcAft>
              <a:buSzPts val="1400"/>
              <a:buNone/>
            </a:pPr>
            <a:r>
              <a:t/>
            </a:r>
            <a:endParaRPr/>
          </a:p>
        </p:txBody>
      </p:sp>
      <p:sp>
        <p:nvSpPr>
          <p:cNvPr id="212" name="Google Shape;212;p14:notes"/>
          <p:cNvSpPr/>
          <p:nvPr>
            <p:ph idx="2" type="sldImg"/>
          </p:nvPr>
        </p:nvSpPr>
        <p:spPr>
          <a:xfrm>
            <a:off x="1257300" y="719138"/>
            <a:ext cx="4800600" cy="36004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p15:notes"/>
          <p:cNvSpPr/>
          <p:nvPr>
            <p:ph idx="2" type="sldImg"/>
          </p:nvPr>
        </p:nvSpPr>
        <p:spPr>
          <a:xfrm>
            <a:off x="1257300" y="719138"/>
            <a:ext cx="4800600" cy="360045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18" name="Google Shape;218;p15:notes"/>
          <p:cNvSpPr txBox="1"/>
          <p:nvPr>
            <p:ph idx="1" type="body"/>
          </p:nvPr>
        </p:nvSpPr>
        <p:spPr>
          <a:xfrm>
            <a:off x="730527" y="4561228"/>
            <a:ext cx="5854148" cy="4320213"/>
          </a:xfrm>
          <a:prstGeom prst="rect">
            <a:avLst/>
          </a:prstGeom>
          <a:noFill/>
          <a:ln>
            <a:noFill/>
          </a:ln>
        </p:spPr>
        <p:txBody>
          <a:bodyPr anchorCtr="0" anchor="t" bIns="47400" lIns="94800" spcFirstLastPara="1" rIns="94800" wrap="square" tIns="47400">
            <a:noAutofit/>
          </a:bodyPr>
          <a:lstStyle/>
          <a:p>
            <a:pPr indent="0" lvl="0" marL="0" rtl="0" algn="l">
              <a:lnSpc>
                <a:spcPct val="100000"/>
              </a:lnSpc>
              <a:spcBef>
                <a:spcPts val="0"/>
              </a:spcBef>
              <a:spcAft>
                <a:spcPts val="0"/>
              </a:spcAft>
              <a:buSzPts val="1400"/>
              <a:buNone/>
            </a:pPr>
            <a:r>
              <a:t/>
            </a:r>
            <a:endParaRPr/>
          </a:p>
        </p:txBody>
      </p:sp>
      <p:sp>
        <p:nvSpPr>
          <p:cNvPr id="219" name="Google Shape;219;p15:notes"/>
          <p:cNvSpPr txBox="1"/>
          <p:nvPr>
            <p:ph idx="12" type="sldNum"/>
          </p:nvPr>
        </p:nvSpPr>
        <p:spPr>
          <a:xfrm>
            <a:off x="4142964" y="9119173"/>
            <a:ext cx="3170583" cy="480388"/>
          </a:xfrm>
          <a:prstGeom prst="rect">
            <a:avLst/>
          </a:prstGeom>
          <a:noFill/>
          <a:ln>
            <a:noFill/>
          </a:ln>
        </p:spPr>
        <p:txBody>
          <a:bodyPr anchorCtr="0" anchor="b" bIns="47400" lIns="94800" spcFirstLastPara="1" rIns="94800" wrap="square" tIns="47400">
            <a:noAutofit/>
          </a:bodyPr>
          <a:lstStyle/>
          <a:p>
            <a:pPr indent="0" lvl="0" marL="0" rtl="0" algn="r">
              <a:lnSpc>
                <a:spcPct val="100000"/>
              </a:lnSpc>
              <a:spcBef>
                <a:spcPts val="0"/>
              </a:spcBef>
              <a:spcAft>
                <a:spcPts val="0"/>
              </a:spcAft>
              <a:buSzPts val="1200"/>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
        <p:nvSpPr>
          <p:cNvPr id="220" name="Google Shape;220;p15:notes"/>
          <p:cNvSpPr txBox="1"/>
          <p:nvPr>
            <p:ph idx="11" type="ftr"/>
          </p:nvPr>
        </p:nvSpPr>
        <p:spPr>
          <a:xfrm>
            <a:off x="2" y="9119173"/>
            <a:ext cx="3170583" cy="480388"/>
          </a:xfrm>
          <a:prstGeom prst="rect">
            <a:avLst/>
          </a:prstGeom>
          <a:noFill/>
          <a:ln>
            <a:noFill/>
          </a:ln>
        </p:spPr>
        <p:txBody>
          <a:bodyPr anchorCtr="0" anchor="b" bIns="47400" lIns="94800" spcFirstLastPara="1" rIns="94800" wrap="square" tIns="47400">
            <a:noAutofit/>
          </a:bodyPr>
          <a:lstStyle/>
          <a:p>
            <a:pPr indent="0" lvl="0" marL="0" rtl="0" algn="l">
              <a:lnSpc>
                <a:spcPct val="100000"/>
              </a:lnSpc>
              <a:spcBef>
                <a:spcPts val="0"/>
              </a:spcBef>
              <a:spcAft>
                <a:spcPts val="0"/>
              </a:spcAft>
              <a:buSzPts val="1400"/>
              <a:buNone/>
            </a:pPr>
            <a:r>
              <a:rPr lang="en-US"/>
              <a:t>April 14, 2022</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p27:notes"/>
          <p:cNvSpPr/>
          <p:nvPr>
            <p:ph idx="2" type="sldImg"/>
          </p:nvPr>
        </p:nvSpPr>
        <p:spPr>
          <a:xfrm>
            <a:off x="1257300" y="719138"/>
            <a:ext cx="4800600" cy="36004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226" name="Google Shape;226;p27:notes"/>
          <p:cNvSpPr txBox="1"/>
          <p:nvPr>
            <p:ph idx="1" type="body"/>
          </p:nvPr>
        </p:nvSpPr>
        <p:spPr>
          <a:xfrm>
            <a:off x="730527" y="4561228"/>
            <a:ext cx="5854148" cy="4320213"/>
          </a:xfrm>
          <a:prstGeom prst="rect">
            <a:avLst/>
          </a:prstGeom>
          <a:noFill/>
          <a:ln>
            <a:noFill/>
          </a:ln>
        </p:spPr>
        <p:txBody>
          <a:bodyPr anchorCtr="0" anchor="t" bIns="47400" lIns="94800" spcFirstLastPara="1" rIns="94800" wrap="square" tIns="47400">
            <a:noAutofit/>
          </a:bodyPr>
          <a:lstStyle/>
          <a:p>
            <a:pPr indent="0" lvl="0" marL="0" rtl="0" algn="l">
              <a:lnSpc>
                <a:spcPct val="100000"/>
              </a:lnSpc>
              <a:spcBef>
                <a:spcPts val="0"/>
              </a:spcBef>
              <a:spcAft>
                <a:spcPts val="0"/>
              </a:spcAft>
              <a:buSzPts val="1400"/>
              <a:buNone/>
            </a:pPr>
            <a:r>
              <a:t/>
            </a:r>
            <a:endParaRPr/>
          </a:p>
        </p:txBody>
      </p:sp>
      <p:sp>
        <p:nvSpPr>
          <p:cNvPr id="227" name="Google Shape;227;p27:notes"/>
          <p:cNvSpPr txBox="1"/>
          <p:nvPr>
            <p:ph idx="12" type="sldNum"/>
          </p:nvPr>
        </p:nvSpPr>
        <p:spPr>
          <a:xfrm>
            <a:off x="4142964" y="9119173"/>
            <a:ext cx="3170583" cy="480388"/>
          </a:xfrm>
          <a:prstGeom prst="rect">
            <a:avLst/>
          </a:prstGeom>
          <a:noFill/>
          <a:ln>
            <a:noFill/>
          </a:ln>
        </p:spPr>
        <p:txBody>
          <a:bodyPr anchorCtr="0" anchor="b" bIns="47400" lIns="94800" spcFirstLastPara="1" rIns="94800" wrap="square" tIns="474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
        <p:nvSpPr>
          <p:cNvPr id="228" name="Google Shape;228;p27:notes"/>
          <p:cNvSpPr txBox="1"/>
          <p:nvPr>
            <p:ph idx="11" type="ftr"/>
          </p:nvPr>
        </p:nvSpPr>
        <p:spPr>
          <a:xfrm>
            <a:off x="2" y="9119173"/>
            <a:ext cx="3170583" cy="480388"/>
          </a:xfrm>
          <a:prstGeom prst="rect">
            <a:avLst/>
          </a:prstGeom>
          <a:noFill/>
          <a:ln>
            <a:noFill/>
          </a:ln>
        </p:spPr>
        <p:txBody>
          <a:bodyPr anchorCtr="0" anchor="b" bIns="47400" lIns="94800" spcFirstLastPara="1" rIns="94800" wrap="square" tIns="47400">
            <a:noAutofit/>
          </a:bodyPr>
          <a:lstStyle/>
          <a:p>
            <a:pPr indent="0" lvl="0" marL="0" rtl="0" algn="l">
              <a:lnSpc>
                <a:spcPct val="100000"/>
              </a:lnSpc>
              <a:spcBef>
                <a:spcPts val="0"/>
              </a:spcBef>
              <a:spcAft>
                <a:spcPts val="0"/>
              </a:spcAft>
              <a:buSzPts val="1400"/>
              <a:buNone/>
            </a:pPr>
            <a:r>
              <a:rPr lang="en-US"/>
              <a:t>April 14, 2022</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p28:notes"/>
          <p:cNvSpPr/>
          <p:nvPr>
            <p:ph idx="2" type="sldImg"/>
          </p:nvPr>
        </p:nvSpPr>
        <p:spPr>
          <a:xfrm>
            <a:off x="1257300" y="719138"/>
            <a:ext cx="4800600" cy="36004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234" name="Google Shape;234;p28:notes"/>
          <p:cNvSpPr txBox="1"/>
          <p:nvPr>
            <p:ph idx="1" type="body"/>
          </p:nvPr>
        </p:nvSpPr>
        <p:spPr>
          <a:xfrm>
            <a:off x="730527" y="4561228"/>
            <a:ext cx="5854148" cy="4320213"/>
          </a:xfrm>
          <a:prstGeom prst="rect">
            <a:avLst/>
          </a:prstGeom>
          <a:noFill/>
          <a:ln>
            <a:noFill/>
          </a:ln>
        </p:spPr>
        <p:txBody>
          <a:bodyPr anchorCtr="0" anchor="t" bIns="47400" lIns="94800" spcFirstLastPara="1" rIns="94800" wrap="square" tIns="47400">
            <a:noAutofit/>
          </a:bodyPr>
          <a:lstStyle/>
          <a:p>
            <a:pPr indent="0" lvl="0" marL="0" rtl="0" algn="l">
              <a:lnSpc>
                <a:spcPct val="100000"/>
              </a:lnSpc>
              <a:spcBef>
                <a:spcPts val="0"/>
              </a:spcBef>
              <a:spcAft>
                <a:spcPts val="0"/>
              </a:spcAft>
              <a:buSzPts val="1400"/>
              <a:buNone/>
            </a:pPr>
            <a:r>
              <a:t/>
            </a:r>
            <a:endParaRPr/>
          </a:p>
        </p:txBody>
      </p:sp>
      <p:sp>
        <p:nvSpPr>
          <p:cNvPr id="235" name="Google Shape;235;p28:notes"/>
          <p:cNvSpPr txBox="1"/>
          <p:nvPr>
            <p:ph idx="12" type="sldNum"/>
          </p:nvPr>
        </p:nvSpPr>
        <p:spPr>
          <a:xfrm>
            <a:off x="4142964" y="9119173"/>
            <a:ext cx="3170583" cy="480388"/>
          </a:xfrm>
          <a:prstGeom prst="rect">
            <a:avLst/>
          </a:prstGeom>
          <a:noFill/>
          <a:ln>
            <a:noFill/>
          </a:ln>
        </p:spPr>
        <p:txBody>
          <a:bodyPr anchorCtr="0" anchor="b" bIns="47400" lIns="94800" spcFirstLastPara="1" rIns="94800" wrap="square" tIns="474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
        <p:nvSpPr>
          <p:cNvPr id="236" name="Google Shape;236;p28:notes"/>
          <p:cNvSpPr txBox="1"/>
          <p:nvPr>
            <p:ph idx="11" type="ftr"/>
          </p:nvPr>
        </p:nvSpPr>
        <p:spPr>
          <a:xfrm>
            <a:off x="2" y="9119173"/>
            <a:ext cx="3170583" cy="480388"/>
          </a:xfrm>
          <a:prstGeom prst="rect">
            <a:avLst/>
          </a:prstGeom>
          <a:noFill/>
          <a:ln>
            <a:noFill/>
          </a:ln>
        </p:spPr>
        <p:txBody>
          <a:bodyPr anchorCtr="0" anchor="b" bIns="47400" lIns="94800" spcFirstLastPara="1" rIns="94800" wrap="square" tIns="47400">
            <a:noAutofit/>
          </a:bodyPr>
          <a:lstStyle/>
          <a:p>
            <a:pPr indent="0" lvl="0" marL="0" rtl="0" algn="l">
              <a:lnSpc>
                <a:spcPct val="100000"/>
              </a:lnSpc>
              <a:spcBef>
                <a:spcPts val="0"/>
              </a:spcBef>
              <a:spcAft>
                <a:spcPts val="0"/>
              </a:spcAft>
              <a:buSzPts val="1400"/>
              <a:buNone/>
            </a:pPr>
            <a:r>
              <a:rPr lang="en-US"/>
              <a:t>April 14, 2022</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 name="Shape 240"/>
        <p:cNvGrpSpPr/>
        <p:nvPr/>
      </p:nvGrpSpPr>
      <p:grpSpPr>
        <a:xfrm>
          <a:off x="0" y="0"/>
          <a:ext cx="0" cy="0"/>
          <a:chOff x="0" y="0"/>
          <a:chExt cx="0" cy="0"/>
        </a:xfrm>
      </p:grpSpPr>
      <p:sp>
        <p:nvSpPr>
          <p:cNvPr id="241" name="Google Shape;241;p30:notes"/>
          <p:cNvSpPr/>
          <p:nvPr>
            <p:ph idx="2" type="sldImg"/>
          </p:nvPr>
        </p:nvSpPr>
        <p:spPr>
          <a:xfrm>
            <a:off x="1257300" y="719138"/>
            <a:ext cx="4800600" cy="360045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42" name="Google Shape;242;p30:notes"/>
          <p:cNvSpPr txBox="1"/>
          <p:nvPr>
            <p:ph idx="1" type="body"/>
          </p:nvPr>
        </p:nvSpPr>
        <p:spPr>
          <a:xfrm>
            <a:off x="730527" y="4561228"/>
            <a:ext cx="5854148" cy="4320213"/>
          </a:xfrm>
          <a:prstGeom prst="rect">
            <a:avLst/>
          </a:prstGeom>
          <a:noFill/>
          <a:ln>
            <a:noFill/>
          </a:ln>
        </p:spPr>
        <p:txBody>
          <a:bodyPr anchorCtr="0" anchor="t" bIns="47400" lIns="94800" spcFirstLastPara="1" rIns="94800" wrap="square" tIns="47400">
            <a:noAutofit/>
          </a:bodyPr>
          <a:lstStyle/>
          <a:p>
            <a:pPr indent="0" lvl="0" marL="0" rtl="0" algn="l">
              <a:lnSpc>
                <a:spcPct val="100000"/>
              </a:lnSpc>
              <a:spcBef>
                <a:spcPts val="0"/>
              </a:spcBef>
              <a:spcAft>
                <a:spcPts val="0"/>
              </a:spcAft>
              <a:buSzPts val="1400"/>
              <a:buNone/>
            </a:pPr>
            <a:r>
              <a:t/>
            </a:r>
            <a:endParaRPr/>
          </a:p>
        </p:txBody>
      </p:sp>
      <p:sp>
        <p:nvSpPr>
          <p:cNvPr id="243" name="Google Shape;243;p30:notes"/>
          <p:cNvSpPr txBox="1"/>
          <p:nvPr>
            <p:ph idx="12" type="sldNum"/>
          </p:nvPr>
        </p:nvSpPr>
        <p:spPr>
          <a:xfrm>
            <a:off x="4142964" y="9119173"/>
            <a:ext cx="3170583" cy="480388"/>
          </a:xfrm>
          <a:prstGeom prst="rect">
            <a:avLst/>
          </a:prstGeom>
          <a:noFill/>
          <a:ln>
            <a:noFill/>
          </a:ln>
        </p:spPr>
        <p:txBody>
          <a:bodyPr anchorCtr="0" anchor="b" bIns="47400" lIns="94800" spcFirstLastPara="1" rIns="94800" wrap="square" tIns="47400">
            <a:noAutofit/>
          </a:bodyPr>
          <a:lstStyle/>
          <a:p>
            <a:pPr indent="0" lvl="0" marL="0" rtl="0" algn="r">
              <a:lnSpc>
                <a:spcPct val="100000"/>
              </a:lnSpc>
              <a:spcBef>
                <a:spcPts val="0"/>
              </a:spcBef>
              <a:spcAft>
                <a:spcPts val="0"/>
              </a:spcAft>
              <a:buSzPts val="1200"/>
              <a:buNone/>
            </a:pPr>
            <a:fld id="{00000000-1234-1234-1234-123412341234}" type="slidenum">
              <a:rPr lang="en-US"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
        <p:nvSpPr>
          <p:cNvPr id="244" name="Google Shape;244;p30:notes"/>
          <p:cNvSpPr txBox="1"/>
          <p:nvPr>
            <p:ph idx="11" type="ftr"/>
          </p:nvPr>
        </p:nvSpPr>
        <p:spPr>
          <a:xfrm>
            <a:off x="2" y="9119173"/>
            <a:ext cx="3170583" cy="480388"/>
          </a:xfrm>
          <a:prstGeom prst="rect">
            <a:avLst/>
          </a:prstGeom>
          <a:noFill/>
          <a:ln>
            <a:noFill/>
          </a:ln>
        </p:spPr>
        <p:txBody>
          <a:bodyPr anchorCtr="0" anchor="b" bIns="47400" lIns="94800" spcFirstLastPara="1" rIns="94800" wrap="square" tIns="47400">
            <a:noAutofit/>
          </a:bodyPr>
          <a:lstStyle/>
          <a:p>
            <a:pPr indent="0" lvl="0" marL="0" rtl="0" algn="l">
              <a:lnSpc>
                <a:spcPct val="100000"/>
              </a:lnSpc>
              <a:spcBef>
                <a:spcPts val="0"/>
              </a:spcBef>
              <a:spcAft>
                <a:spcPts val="0"/>
              </a:spcAft>
              <a:buSzPts val="1400"/>
              <a:buNone/>
            </a:pPr>
            <a:r>
              <a:rPr lang="en-US"/>
              <a:t>April 14, 2022</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g2bfb33eba05_0_0:notes"/>
          <p:cNvSpPr/>
          <p:nvPr>
            <p:ph idx="2" type="sldImg"/>
          </p:nvPr>
        </p:nvSpPr>
        <p:spPr>
          <a:xfrm>
            <a:off x="1257300" y="719138"/>
            <a:ext cx="4800600" cy="36006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250" name="Google Shape;250;g2bfb33eba05_0_0:notes"/>
          <p:cNvSpPr txBox="1"/>
          <p:nvPr>
            <p:ph idx="1" type="body"/>
          </p:nvPr>
        </p:nvSpPr>
        <p:spPr>
          <a:xfrm>
            <a:off x="730527" y="4561228"/>
            <a:ext cx="5854200" cy="4320300"/>
          </a:xfrm>
          <a:prstGeom prst="rect">
            <a:avLst/>
          </a:prstGeom>
          <a:noFill/>
          <a:ln>
            <a:noFill/>
          </a:ln>
        </p:spPr>
        <p:txBody>
          <a:bodyPr anchorCtr="0" anchor="t" bIns="47400" lIns="94800" spcFirstLastPara="1" rIns="94800" wrap="square" tIns="47400">
            <a:noAutofit/>
          </a:bodyPr>
          <a:lstStyle/>
          <a:p>
            <a:pPr indent="0" lvl="0" marL="0" rtl="0" algn="l">
              <a:lnSpc>
                <a:spcPct val="100000"/>
              </a:lnSpc>
              <a:spcBef>
                <a:spcPts val="0"/>
              </a:spcBef>
              <a:spcAft>
                <a:spcPts val="0"/>
              </a:spcAft>
              <a:buClr>
                <a:schemeClr val="dk1"/>
              </a:buClr>
              <a:buSzPts val="1400"/>
              <a:buFont typeface="Arial"/>
              <a:buNone/>
            </a:pPr>
            <a:r>
              <a:t/>
            </a:r>
            <a:endParaRPr/>
          </a:p>
        </p:txBody>
      </p:sp>
      <p:sp>
        <p:nvSpPr>
          <p:cNvPr id="251" name="Google Shape;251;g2bfb33eba05_0_0:notes"/>
          <p:cNvSpPr txBox="1"/>
          <p:nvPr>
            <p:ph idx="12" type="sldNum"/>
          </p:nvPr>
        </p:nvSpPr>
        <p:spPr>
          <a:xfrm>
            <a:off x="4142964" y="9119173"/>
            <a:ext cx="3170700" cy="480300"/>
          </a:xfrm>
          <a:prstGeom prst="rect">
            <a:avLst/>
          </a:prstGeom>
          <a:noFill/>
          <a:ln>
            <a:noFill/>
          </a:ln>
        </p:spPr>
        <p:txBody>
          <a:bodyPr anchorCtr="0" anchor="b" bIns="47400" lIns="94800" spcFirstLastPara="1" rIns="94800" wrap="square" tIns="474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p2:notes"/>
          <p:cNvSpPr txBox="1"/>
          <p:nvPr>
            <p:ph idx="1" type="body"/>
          </p:nvPr>
        </p:nvSpPr>
        <p:spPr>
          <a:xfrm>
            <a:off x="730527" y="4561228"/>
            <a:ext cx="5854148" cy="4320213"/>
          </a:xfrm>
          <a:prstGeom prst="rect">
            <a:avLst/>
          </a:prstGeom>
          <a:noFill/>
          <a:ln>
            <a:noFill/>
          </a:ln>
        </p:spPr>
        <p:txBody>
          <a:bodyPr anchorCtr="0" anchor="t" bIns="47400" lIns="94800" spcFirstLastPara="1" rIns="94800" wrap="square" tIns="47400">
            <a:noAutofit/>
          </a:bodyPr>
          <a:lstStyle/>
          <a:p>
            <a:pPr indent="0" lvl="0" marL="0" rtl="0" algn="l">
              <a:lnSpc>
                <a:spcPct val="100000"/>
              </a:lnSpc>
              <a:spcBef>
                <a:spcPts val="360"/>
              </a:spcBef>
              <a:spcAft>
                <a:spcPts val="0"/>
              </a:spcAft>
              <a:buSzPts val="1400"/>
              <a:buNone/>
            </a:pPr>
            <a:r>
              <a:t/>
            </a:r>
            <a:endParaRPr/>
          </a:p>
        </p:txBody>
      </p:sp>
      <p:sp>
        <p:nvSpPr>
          <p:cNvPr id="131" name="Google Shape;131;p2:notes"/>
          <p:cNvSpPr/>
          <p:nvPr>
            <p:ph idx="2" type="sldImg"/>
          </p:nvPr>
        </p:nvSpPr>
        <p:spPr>
          <a:xfrm>
            <a:off x="1257300" y="719138"/>
            <a:ext cx="4800600" cy="36004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g2bfb33eba05_0_11:notes"/>
          <p:cNvSpPr/>
          <p:nvPr>
            <p:ph idx="2" type="sldImg"/>
          </p:nvPr>
        </p:nvSpPr>
        <p:spPr>
          <a:xfrm>
            <a:off x="1257300" y="719138"/>
            <a:ext cx="4800600" cy="36006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257" name="Google Shape;257;g2bfb33eba05_0_11:notes"/>
          <p:cNvSpPr txBox="1"/>
          <p:nvPr>
            <p:ph idx="1" type="body"/>
          </p:nvPr>
        </p:nvSpPr>
        <p:spPr>
          <a:xfrm>
            <a:off x="730527" y="4561228"/>
            <a:ext cx="5854200" cy="4320300"/>
          </a:xfrm>
          <a:prstGeom prst="rect">
            <a:avLst/>
          </a:prstGeom>
          <a:noFill/>
          <a:ln>
            <a:noFill/>
          </a:ln>
        </p:spPr>
        <p:txBody>
          <a:bodyPr anchorCtr="0" anchor="t" bIns="47400" lIns="94800" spcFirstLastPara="1" rIns="94800" wrap="square" tIns="47400">
            <a:noAutofit/>
          </a:bodyPr>
          <a:lstStyle/>
          <a:p>
            <a:pPr indent="0" lvl="0" marL="0" rtl="0" algn="l">
              <a:lnSpc>
                <a:spcPct val="100000"/>
              </a:lnSpc>
              <a:spcBef>
                <a:spcPts val="360"/>
              </a:spcBef>
              <a:spcAft>
                <a:spcPts val="0"/>
              </a:spcAft>
              <a:buSzPts val="1400"/>
              <a:buNone/>
            </a:pPr>
            <a:r>
              <a:t/>
            </a:r>
            <a:endParaRPr/>
          </a:p>
        </p:txBody>
      </p:sp>
      <p:sp>
        <p:nvSpPr>
          <p:cNvPr id="258" name="Google Shape;258;g2bfb33eba05_0_11:notes"/>
          <p:cNvSpPr txBox="1"/>
          <p:nvPr>
            <p:ph idx="12" type="sldNum"/>
          </p:nvPr>
        </p:nvSpPr>
        <p:spPr>
          <a:xfrm>
            <a:off x="4142964" y="9119173"/>
            <a:ext cx="3170700" cy="480300"/>
          </a:xfrm>
          <a:prstGeom prst="rect">
            <a:avLst/>
          </a:prstGeom>
          <a:noFill/>
          <a:ln>
            <a:noFill/>
          </a:ln>
        </p:spPr>
        <p:txBody>
          <a:bodyPr anchorCtr="0" anchor="b" bIns="47400" lIns="94800" spcFirstLastPara="1" rIns="94800" wrap="square" tIns="474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 name="Shape 262"/>
        <p:cNvGrpSpPr/>
        <p:nvPr/>
      </p:nvGrpSpPr>
      <p:grpSpPr>
        <a:xfrm>
          <a:off x="0" y="0"/>
          <a:ext cx="0" cy="0"/>
          <a:chOff x="0" y="0"/>
          <a:chExt cx="0" cy="0"/>
        </a:xfrm>
      </p:grpSpPr>
      <p:sp>
        <p:nvSpPr>
          <p:cNvPr id="263" name="Google Shape;263;g305e2e70a17_1_49:notes"/>
          <p:cNvSpPr/>
          <p:nvPr>
            <p:ph idx="2" type="sldImg"/>
          </p:nvPr>
        </p:nvSpPr>
        <p:spPr>
          <a:xfrm>
            <a:off x="1257300" y="719138"/>
            <a:ext cx="4800600" cy="36006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264" name="Google Shape;264;g305e2e70a17_1_49:notes"/>
          <p:cNvSpPr txBox="1"/>
          <p:nvPr>
            <p:ph idx="1" type="body"/>
          </p:nvPr>
        </p:nvSpPr>
        <p:spPr>
          <a:xfrm>
            <a:off x="730527" y="4561228"/>
            <a:ext cx="5854200" cy="4320300"/>
          </a:xfrm>
          <a:prstGeom prst="rect">
            <a:avLst/>
          </a:prstGeom>
          <a:noFill/>
          <a:ln>
            <a:noFill/>
          </a:ln>
        </p:spPr>
        <p:txBody>
          <a:bodyPr anchorCtr="0" anchor="t" bIns="47400" lIns="94800" spcFirstLastPara="1" rIns="94800" wrap="square" tIns="47400">
            <a:noAutofit/>
          </a:bodyPr>
          <a:lstStyle/>
          <a:p>
            <a:pPr indent="0" lvl="0" marL="0" rtl="0" algn="l">
              <a:lnSpc>
                <a:spcPct val="100000"/>
              </a:lnSpc>
              <a:spcBef>
                <a:spcPts val="360"/>
              </a:spcBef>
              <a:spcAft>
                <a:spcPts val="0"/>
              </a:spcAft>
              <a:buSzPts val="1400"/>
              <a:buNone/>
            </a:pPr>
            <a:r>
              <a:t/>
            </a:r>
            <a:endParaRPr/>
          </a:p>
        </p:txBody>
      </p:sp>
      <p:sp>
        <p:nvSpPr>
          <p:cNvPr id="265" name="Google Shape;265;g305e2e70a17_1_49:notes"/>
          <p:cNvSpPr txBox="1"/>
          <p:nvPr>
            <p:ph idx="12" type="sldNum"/>
          </p:nvPr>
        </p:nvSpPr>
        <p:spPr>
          <a:xfrm>
            <a:off x="4142964" y="9119173"/>
            <a:ext cx="3170700" cy="480300"/>
          </a:xfrm>
          <a:prstGeom prst="rect">
            <a:avLst/>
          </a:prstGeom>
          <a:noFill/>
          <a:ln>
            <a:noFill/>
          </a:ln>
        </p:spPr>
        <p:txBody>
          <a:bodyPr anchorCtr="0" anchor="b" bIns="47400" lIns="94800" spcFirstLastPara="1" rIns="94800" wrap="square" tIns="474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 name="Shape 270"/>
        <p:cNvGrpSpPr/>
        <p:nvPr/>
      </p:nvGrpSpPr>
      <p:grpSpPr>
        <a:xfrm>
          <a:off x="0" y="0"/>
          <a:ext cx="0" cy="0"/>
          <a:chOff x="0" y="0"/>
          <a:chExt cx="0" cy="0"/>
        </a:xfrm>
      </p:grpSpPr>
      <p:sp>
        <p:nvSpPr>
          <p:cNvPr id="271" name="Google Shape;271;g305e2e70a17_1_63:notes"/>
          <p:cNvSpPr/>
          <p:nvPr>
            <p:ph idx="2" type="sldImg"/>
          </p:nvPr>
        </p:nvSpPr>
        <p:spPr>
          <a:xfrm>
            <a:off x="1257300" y="719138"/>
            <a:ext cx="4800600" cy="36006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272" name="Google Shape;272;g305e2e70a17_1_63:notes"/>
          <p:cNvSpPr txBox="1"/>
          <p:nvPr>
            <p:ph idx="1" type="body"/>
          </p:nvPr>
        </p:nvSpPr>
        <p:spPr>
          <a:xfrm>
            <a:off x="730527" y="4561228"/>
            <a:ext cx="5854200" cy="4320300"/>
          </a:xfrm>
          <a:prstGeom prst="rect">
            <a:avLst/>
          </a:prstGeom>
          <a:noFill/>
          <a:ln>
            <a:noFill/>
          </a:ln>
        </p:spPr>
        <p:txBody>
          <a:bodyPr anchorCtr="0" anchor="t" bIns="47400" lIns="94800" spcFirstLastPara="1" rIns="94800" wrap="square" tIns="47400">
            <a:noAutofit/>
          </a:bodyPr>
          <a:lstStyle/>
          <a:p>
            <a:pPr indent="0" lvl="0" marL="0" rtl="0" algn="l">
              <a:lnSpc>
                <a:spcPct val="100000"/>
              </a:lnSpc>
              <a:spcBef>
                <a:spcPts val="360"/>
              </a:spcBef>
              <a:spcAft>
                <a:spcPts val="0"/>
              </a:spcAft>
              <a:buSzPts val="1400"/>
              <a:buNone/>
            </a:pPr>
            <a:r>
              <a:t/>
            </a:r>
            <a:endParaRPr/>
          </a:p>
        </p:txBody>
      </p:sp>
      <p:sp>
        <p:nvSpPr>
          <p:cNvPr id="273" name="Google Shape;273;g305e2e70a17_1_63:notes"/>
          <p:cNvSpPr txBox="1"/>
          <p:nvPr>
            <p:ph idx="12" type="sldNum"/>
          </p:nvPr>
        </p:nvSpPr>
        <p:spPr>
          <a:xfrm>
            <a:off x="4142964" y="9119173"/>
            <a:ext cx="3170700" cy="480300"/>
          </a:xfrm>
          <a:prstGeom prst="rect">
            <a:avLst/>
          </a:prstGeom>
          <a:noFill/>
          <a:ln>
            <a:noFill/>
          </a:ln>
        </p:spPr>
        <p:txBody>
          <a:bodyPr anchorCtr="0" anchor="b" bIns="47400" lIns="94800" spcFirstLastPara="1" rIns="94800" wrap="square" tIns="474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 name="Shape 277"/>
        <p:cNvGrpSpPr/>
        <p:nvPr/>
      </p:nvGrpSpPr>
      <p:grpSpPr>
        <a:xfrm>
          <a:off x="0" y="0"/>
          <a:ext cx="0" cy="0"/>
          <a:chOff x="0" y="0"/>
          <a:chExt cx="0" cy="0"/>
        </a:xfrm>
      </p:grpSpPr>
      <p:sp>
        <p:nvSpPr>
          <p:cNvPr id="278" name="Google Shape;278;g2bfb33eba05_0_29:notes"/>
          <p:cNvSpPr/>
          <p:nvPr>
            <p:ph idx="2" type="sldImg"/>
          </p:nvPr>
        </p:nvSpPr>
        <p:spPr>
          <a:xfrm>
            <a:off x="1257300" y="719138"/>
            <a:ext cx="4800600" cy="36006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279" name="Google Shape;279;g2bfb33eba05_0_29:notes"/>
          <p:cNvSpPr txBox="1"/>
          <p:nvPr>
            <p:ph idx="1" type="body"/>
          </p:nvPr>
        </p:nvSpPr>
        <p:spPr>
          <a:xfrm>
            <a:off x="730527" y="4561228"/>
            <a:ext cx="5854200" cy="4320300"/>
          </a:xfrm>
          <a:prstGeom prst="rect">
            <a:avLst/>
          </a:prstGeom>
          <a:noFill/>
          <a:ln>
            <a:noFill/>
          </a:ln>
        </p:spPr>
        <p:txBody>
          <a:bodyPr anchorCtr="0" anchor="t" bIns="47400" lIns="94800" spcFirstLastPara="1" rIns="94800" wrap="square" tIns="47400">
            <a:noAutofit/>
          </a:bodyPr>
          <a:lstStyle/>
          <a:p>
            <a:pPr indent="0" lvl="0" marL="0" rtl="0" algn="l">
              <a:lnSpc>
                <a:spcPct val="100000"/>
              </a:lnSpc>
              <a:spcBef>
                <a:spcPts val="360"/>
              </a:spcBef>
              <a:spcAft>
                <a:spcPts val="0"/>
              </a:spcAft>
              <a:buSzPts val="1400"/>
              <a:buNone/>
            </a:pPr>
            <a:r>
              <a:t/>
            </a:r>
            <a:endParaRPr/>
          </a:p>
        </p:txBody>
      </p:sp>
      <p:sp>
        <p:nvSpPr>
          <p:cNvPr id="280" name="Google Shape;280;g2bfb33eba05_0_29:notes"/>
          <p:cNvSpPr txBox="1"/>
          <p:nvPr>
            <p:ph idx="12" type="sldNum"/>
          </p:nvPr>
        </p:nvSpPr>
        <p:spPr>
          <a:xfrm>
            <a:off x="4142964" y="9119173"/>
            <a:ext cx="3170700" cy="480300"/>
          </a:xfrm>
          <a:prstGeom prst="rect">
            <a:avLst/>
          </a:prstGeom>
          <a:noFill/>
          <a:ln>
            <a:noFill/>
          </a:ln>
        </p:spPr>
        <p:txBody>
          <a:bodyPr anchorCtr="0" anchor="b" bIns="47400" lIns="94800" spcFirstLastPara="1" rIns="94800" wrap="square" tIns="474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g305e2e70a17_1_69:notes"/>
          <p:cNvSpPr/>
          <p:nvPr>
            <p:ph idx="2" type="sldImg"/>
          </p:nvPr>
        </p:nvSpPr>
        <p:spPr>
          <a:xfrm>
            <a:off x="1257300" y="719138"/>
            <a:ext cx="4800600" cy="36006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286" name="Google Shape;286;g305e2e70a17_1_69:notes"/>
          <p:cNvSpPr txBox="1"/>
          <p:nvPr>
            <p:ph idx="1" type="body"/>
          </p:nvPr>
        </p:nvSpPr>
        <p:spPr>
          <a:xfrm>
            <a:off x="730527" y="4561228"/>
            <a:ext cx="5854200" cy="4320300"/>
          </a:xfrm>
          <a:prstGeom prst="rect">
            <a:avLst/>
          </a:prstGeom>
          <a:noFill/>
          <a:ln>
            <a:noFill/>
          </a:ln>
        </p:spPr>
        <p:txBody>
          <a:bodyPr anchorCtr="0" anchor="t" bIns="47400" lIns="94800" spcFirstLastPara="1" rIns="94800" wrap="square" tIns="47400">
            <a:noAutofit/>
          </a:bodyPr>
          <a:lstStyle/>
          <a:p>
            <a:pPr indent="0" lvl="0" marL="0" rtl="0" algn="l">
              <a:lnSpc>
                <a:spcPct val="100000"/>
              </a:lnSpc>
              <a:spcBef>
                <a:spcPts val="360"/>
              </a:spcBef>
              <a:spcAft>
                <a:spcPts val="0"/>
              </a:spcAft>
              <a:buSzPts val="1400"/>
              <a:buNone/>
            </a:pPr>
            <a:r>
              <a:t/>
            </a:r>
            <a:endParaRPr/>
          </a:p>
        </p:txBody>
      </p:sp>
      <p:sp>
        <p:nvSpPr>
          <p:cNvPr id="287" name="Google Shape;287;g305e2e70a17_1_69:notes"/>
          <p:cNvSpPr txBox="1"/>
          <p:nvPr>
            <p:ph idx="12" type="sldNum"/>
          </p:nvPr>
        </p:nvSpPr>
        <p:spPr>
          <a:xfrm>
            <a:off x="4142964" y="9119173"/>
            <a:ext cx="3170700" cy="480300"/>
          </a:xfrm>
          <a:prstGeom prst="rect">
            <a:avLst/>
          </a:prstGeom>
          <a:noFill/>
          <a:ln>
            <a:noFill/>
          </a:ln>
        </p:spPr>
        <p:txBody>
          <a:bodyPr anchorCtr="0" anchor="b" bIns="47400" lIns="94800" spcFirstLastPara="1" rIns="94800" wrap="square" tIns="474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 name="Shape 291"/>
        <p:cNvGrpSpPr/>
        <p:nvPr/>
      </p:nvGrpSpPr>
      <p:grpSpPr>
        <a:xfrm>
          <a:off x="0" y="0"/>
          <a:ext cx="0" cy="0"/>
          <a:chOff x="0" y="0"/>
          <a:chExt cx="0" cy="0"/>
        </a:xfrm>
      </p:grpSpPr>
      <p:sp>
        <p:nvSpPr>
          <p:cNvPr id="292" name="Google Shape;292;p31:notes"/>
          <p:cNvSpPr/>
          <p:nvPr>
            <p:ph idx="2" type="sldImg"/>
          </p:nvPr>
        </p:nvSpPr>
        <p:spPr>
          <a:xfrm>
            <a:off x="1257300" y="719138"/>
            <a:ext cx="4800600" cy="36004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293" name="Google Shape;293;p31:notes"/>
          <p:cNvSpPr txBox="1"/>
          <p:nvPr>
            <p:ph idx="1" type="body"/>
          </p:nvPr>
        </p:nvSpPr>
        <p:spPr>
          <a:xfrm>
            <a:off x="730527" y="4561228"/>
            <a:ext cx="5854148" cy="4320213"/>
          </a:xfrm>
          <a:prstGeom prst="rect">
            <a:avLst/>
          </a:prstGeom>
          <a:noFill/>
          <a:ln>
            <a:noFill/>
          </a:ln>
        </p:spPr>
        <p:txBody>
          <a:bodyPr anchorCtr="0" anchor="t" bIns="47400" lIns="94800" spcFirstLastPara="1" rIns="94800" wrap="square" tIns="47400">
            <a:noAutofit/>
          </a:bodyPr>
          <a:lstStyle/>
          <a:p>
            <a:pPr indent="0" lvl="0" marL="0" rtl="0" algn="l">
              <a:lnSpc>
                <a:spcPct val="100000"/>
              </a:lnSpc>
              <a:spcBef>
                <a:spcPts val="0"/>
              </a:spcBef>
              <a:spcAft>
                <a:spcPts val="0"/>
              </a:spcAft>
              <a:buSzPts val="1400"/>
              <a:buNone/>
            </a:pPr>
            <a:r>
              <a:t/>
            </a:r>
            <a:endParaRPr/>
          </a:p>
        </p:txBody>
      </p:sp>
      <p:sp>
        <p:nvSpPr>
          <p:cNvPr id="294" name="Google Shape;294;p31:notes"/>
          <p:cNvSpPr txBox="1"/>
          <p:nvPr>
            <p:ph idx="12" type="sldNum"/>
          </p:nvPr>
        </p:nvSpPr>
        <p:spPr>
          <a:xfrm>
            <a:off x="4142964" y="9119173"/>
            <a:ext cx="3170583" cy="480388"/>
          </a:xfrm>
          <a:prstGeom prst="rect">
            <a:avLst/>
          </a:prstGeom>
          <a:noFill/>
          <a:ln>
            <a:noFill/>
          </a:ln>
        </p:spPr>
        <p:txBody>
          <a:bodyPr anchorCtr="0" anchor="b" bIns="47400" lIns="94800" spcFirstLastPara="1" rIns="94800" wrap="square" tIns="474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
        <p:nvSpPr>
          <p:cNvPr id="295" name="Google Shape;295;p31:notes"/>
          <p:cNvSpPr txBox="1"/>
          <p:nvPr>
            <p:ph idx="11" type="ftr"/>
          </p:nvPr>
        </p:nvSpPr>
        <p:spPr>
          <a:xfrm>
            <a:off x="2" y="9119173"/>
            <a:ext cx="3170583" cy="480388"/>
          </a:xfrm>
          <a:prstGeom prst="rect">
            <a:avLst/>
          </a:prstGeom>
          <a:noFill/>
          <a:ln>
            <a:noFill/>
          </a:ln>
        </p:spPr>
        <p:txBody>
          <a:bodyPr anchorCtr="0" anchor="b" bIns="47400" lIns="94800" spcFirstLastPara="1" rIns="94800" wrap="square" tIns="47400">
            <a:noAutofit/>
          </a:bodyPr>
          <a:lstStyle/>
          <a:p>
            <a:pPr indent="0" lvl="0" marL="0" rtl="0" algn="l">
              <a:lnSpc>
                <a:spcPct val="100000"/>
              </a:lnSpc>
              <a:spcBef>
                <a:spcPts val="0"/>
              </a:spcBef>
              <a:spcAft>
                <a:spcPts val="0"/>
              </a:spcAft>
              <a:buSzPts val="1400"/>
              <a:buNone/>
            </a:pPr>
            <a:r>
              <a:rPr lang="en-US"/>
              <a:t>April 14, 2022</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9" name="Shape 299"/>
        <p:cNvGrpSpPr/>
        <p:nvPr/>
      </p:nvGrpSpPr>
      <p:grpSpPr>
        <a:xfrm>
          <a:off x="0" y="0"/>
          <a:ext cx="0" cy="0"/>
          <a:chOff x="0" y="0"/>
          <a:chExt cx="0" cy="0"/>
        </a:xfrm>
      </p:grpSpPr>
      <p:sp>
        <p:nvSpPr>
          <p:cNvPr id="300" name="Google Shape;300;g305e2e70a17_1_24:notes"/>
          <p:cNvSpPr/>
          <p:nvPr>
            <p:ph idx="2" type="sldImg"/>
          </p:nvPr>
        </p:nvSpPr>
        <p:spPr>
          <a:xfrm>
            <a:off x="1257300" y="719138"/>
            <a:ext cx="4800600" cy="36006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301" name="Google Shape;301;g305e2e70a17_1_24:notes"/>
          <p:cNvSpPr txBox="1"/>
          <p:nvPr>
            <p:ph idx="1" type="body"/>
          </p:nvPr>
        </p:nvSpPr>
        <p:spPr>
          <a:xfrm>
            <a:off x="730527" y="4561228"/>
            <a:ext cx="5854200" cy="4320300"/>
          </a:xfrm>
          <a:prstGeom prst="rect">
            <a:avLst/>
          </a:prstGeom>
          <a:noFill/>
          <a:ln>
            <a:noFill/>
          </a:ln>
        </p:spPr>
        <p:txBody>
          <a:bodyPr anchorCtr="0" anchor="t" bIns="47400" lIns="94800" spcFirstLastPara="1" rIns="94800" wrap="square" tIns="47400">
            <a:noAutofit/>
          </a:bodyPr>
          <a:lstStyle/>
          <a:p>
            <a:pPr indent="0" lvl="0" marL="0" rtl="0" algn="l">
              <a:lnSpc>
                <a:spcPct val="100000"/>
              </a:lnSpc>
              <a:spcBef>
                <a:spcPts val="0"/>
              </a:spcBef>
              <a:spcAft>
                <a:spcPts val="0"/>
              </a:spcAft>
              <a:buSzPts val="1400"/>
              <a:buNone/>
            </a:pPr>
            <a:r>
              <a:t/>
            </a:r>
            <a:endParaRPr/>
          </a:p>
        </p:txBody>
      </p:sp>
      <p:sp>
        <p:nvSpPr>
          <p:cNvPr id="302" name="Google Shape;302;g305e2e70a17_1_24:notes"/>
          <p:cNvSpPr txBox="1"/>
          <p:nvPr>
            <p:ph idx="12" type="sldNum"/>
          </p:nvPr>
        </p:nvSpPr>
        <p:spPr>
          <a:xfrm>
            <a:off x="4142964" y="9119173"/>
            <a:ext cx="3170700" cy="480300"/>
          </a:xfrm>
          <a:prstGeom prst="rect">
            <a:avLst/>
          </a:prstGeom>
          <a:noFill/>
          <a:ln>
            <a:noFill/>
          </a:ln>
        </p:spPr>
        <p:txBody>
          <a:bodyPr anchorCtr="0" anchor="b" bIns="47400" lIns="94800" spcFirstLastPara="1" rIns="94800" wrap="square" tIns="474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
        <p:nvSpPr>
          <p:cNvPr id="303" name="Google Shape;303;g305e2e70a17_1_24:notes"/>
          <p:cNvSpPr txBox="1"/>
          <p:nvPr>
            <p:ph idx="11" type="ftr"/>
          </p:nvPr>
        </p:nvSpPr>
        <p:spPr>
          <a:xfrm>
            <a:off x="2" y="9119173"/>
            <a:ext cx="3170700" cy="480300"/>
          </a:xfrm>
          <a:prstGeom prst="rect">
            <a:avLst/>
          </a:prstGeom>
          <a:noFill/>
          <a:ln>
            <a:noFill/>
          </a:ln>
        </p:spPr>
        <p:txBody>
          <a:bodyPr anchorCtr="0" anchor="b" bIns="47400" lIns="94800" spcFirstLastPara="1" rIns="94800" wrap="square" tIns="47400">
            <a:noAutofit/>
          </a:bodyPr>
          <a:lstStyle/>
          <a:p>
            <a:pPr indent="0" lvl="0" marL="0" rtl="0" algn="l">
              <a:lnSpc>
                <a:spcPct val="100000"/>
              </a:lnSpc>
              <a:spcBef>
                <a:spcPts val="0"/>
              </a:spcBef>
              <a:spcAft>
                <a:spcPts val="0"/>
              </a:spcAft>
              <a:buSzPts val="1400"/>
              <a:buNone/>
            </a:pPr>
            <a:r>
              <a:rPr lang="en-US"/>
              <a:t>April 14, 2022</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 name="Shape 308"/>
        <p:cNvGrpSpPr/>
        <p:nvPr/>
      </p:nvGrpSpPr>
      <p:grpSpPr>
        <a:xfrm>
          <a:off x="0" y="0"/>
          <a:ext cx="0" cy="0"/>
          <a:chOff x="0" y="0"/>
          <a:chExt cx="0" cy="0"/>
        </a:xfrm>
      </p:grpSpPr>
      <p:sp>
        <p:nvSpPr>
          <p:cNvPr id="309" name="Google Shape;309;g314308bdb96_0_14:notes"/>
          <p:cNvSpPr/>
          <p:nvPr>
            <p:ph idx="2" type="sldImg"/>
          </p:nvPr>
        </p:nvSpPr>
        <p:spPr>
          <a:xfrm>
            <a:off x="1257300" y="719138"/>
            <a:ext cx="4800600" cy="36006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310" name="Google Shape;310;g314308bdb96_0_14:notes"/>
          <p:cNvSpPr txBox="1"/>
          <p:nvPr>
            <p:ph idx="1" type="body"/>
          </p:nvPr>
        </p:nvSpPr>
        <p:spPr>
          <a:xfrm>
            <a:off x="730527" y="4561228"/>
            <a:ext cx="5854200" cy="4320300"/>
          </a:xfrm>
          <a:prstGeom prst="rect">
            <a:avLst/>
          </a:prstGeom>
          <a:noFill/>
          <a:ln>
            <a:noFill/>
          </a:ln>
        </p:spPr>
        <p:txBody>
          <a:bodyPr anchorCtr="0" anchor="t" bIns="47400" lIns="94800" spcFirstLastPara="1" rIns="94800" wrap="square" tIns="47400">
            <a:noAutofit/>
          </a:bodyPr>
          <a:lstStyle/>
          <a:p>
            <a:pPr indent="0" lvl="0" marL="0" rtl="0" algn="l">
              <a:lnSpc>
                <a:spcPct val="100000"/>
              </a:lnSpc>
              <a:spcBef>
                <a:spcPts val="0"/>
              </a:spcBef>
              <a:spcAft>
                <a:spcPts val="0"/>
              </a:spcAft>
              <a:buSzPts val="1400"/>
              <a:buNone/>
            </a:pPr>
            <a:r>
              <a:t/>
            </a:r>
            <a:endParaRPr/>
          </a:p>
        </p:txBody>
      </p:sp>
      <p:sp>
        <p:nvSpPr>
          <p:cNvPr id="311" name="Google Shape;311;g314308bdb96_0_14:notes"/>
          <p:cNvSpPr txBox="1"/>
          <p:nvPr>
            <p:ph idx="12" type="sldNum"/>
          </p:nvPr>
        </p:nvSpPr>
        <p:spPr>
          <a:xfrm>
            <a:off x="4142964" y="9119173"/>
            <a:ext cx="3170700" cy="480300"/>
          </a:xfrm>
          <a:prstGeom prst="rect">
            <a:avLst/>
          </a:prstGeom>
          <a:noFill/>
          <a:ln>
            <a:noFill/>
          </a:ln>
        </p:spPr>
        <p:txBody>
          <a:bodyPr anchorCtr="0" anchor="b" bIns="47400" lIns="94800" spcFirstLastPara="1" rIns="94800" wrap="square" tIns="474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
        <p:nvSpPr>
          <p:cNvPr id="312" name="Google Shape;312;g314308bdb96_0_14:notes"/>
          <p:cNvSpPr txBox="1"/>
          <p:nvPr>
            <p:ph idx="11" type="ftr"/>
          </p:nvPr>
        </p:nvSpPr>
        <p:spPr>
          <a:xfrm>
            <a:off x="2" y="9119173"/>
            <a:ext cx="3170700" cy="480300"/>
          </a:xfrm>
          <a:prstGeom prst="rect">
            <a:avLst/>
          </a:prstGeom>
          <a:noFill/>
          <a:ln>
            <a:noFill/>
          </a:ln>
        </p:spPr>
        <p:txBody>
          <a:bodyPr anchorCtr="0" anchor="b" bIns="47400" lIns="94800" spcFirstLastPara="1" rIns="94800" wrap="square" tIns="47400">
            <a:noAutofit/>
          </a:bodyPr>
          <a:lstStyle/>
          <a:p>
            <a:pPr indent="0" lvl="0" marL="0" rtl="0" algn="l">
              <a:lnSpc>
                <a:spcPct val="100000"/>
              </a:lnSpc>
              <a:spcBef>
                <a:spcPts val="0"/>
              </a:spcBef>
              <a:spcAft>
                <a:spcPts val="0"/>
              </a:spcAft>
              <a:buSzPts val="1400"/>
              <a:buNone/>
            </a:pPr>
            <a:r>
              <a:rPr lang="en-US"/>
              <a:t>April 14, 2022</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6" name="Shape 316"/>
        <p:cNvGrpSpPr/>
        <p:nvPr/>
      </p:nvGrpSpPr>
      <p:grpSpPr>
        <a:xfrm>
          <a:off x="0" y="0"/>
          <a:ext cx="0" cy="0"/>
          <a:chOff x="0" y="0"/>
          <a:chExt cx="0" cy="0"/>
        </a:xfrm>
      </p:grpSpPr>
      <p:sp>
        <p:nvSpPr>
          <p:cNvPr id="317" name="Google Shape;317;p34:notes"/>
          <p:cNvSpPr txBox="1"/>
          <p:nvPr>
            <p:ph idx="1" type="body"/>
          </p:nvPr>
        </p:nvSpPr>
        <p:spPr>
          <a:xfrm>
            <a:off x="730527" y="4561228"/>
            <a:ext cx="5854148" cy="4320213"/>
          </a:xfrm>
          <a:prstGeom prst="rect">
            <a:avLst/>
          </a:prstGeom>
          <a:noFill/>
          <a:ln>
            <a:noFill/>
          </a:ln>
        </p:spPr>
        <p:txBody>
          <a:bodyPr anchorCtr="0" anchor="t" bIns="47400" lIns="94800" spcFirstLastPara="1" rIns="94800" wrap="square" tIns="47400">
            <a:noAutofit/>
          </a:bodyPr>
          <a:lstStyle/>
          <a:p>
            <a:pPr indent="0" lvl="0" marL="0" rtl="0" algn="l">
              <a:lnSpc>
                <a:spcPct val="100000"/>
              </a:lnSpc>
              <a:spcBef>
                <a:spcPts val="360"/>
              </a:spcBef>
              <a:spcAft>
                <a:spcPts val="0"/>
              </a:spcAft>
              <a:buSzPts val="1400"/>
              <a:buNone/>
            </a:pPr>
            <a:r>
              <a:t/>
            </a:r>
            <a:endParaRPr/>
          </a:p>
        </p:txBody>
      </p:sp>
      <p:sp>
        <p:nvSpPr>
          <p:cNvPr id="318" name="Google Shape;318;p34:notes"/>
          <p:cNvSpPr/>
          <p:nvPr>
            <p:ph idx="2" type="sldImg"/>
          </p:nvPr>
        </p:nvSpPr>
        <p:spPr>
          <a:xfrm>
            <a:off x="1257300" y="719138"/>
            <a:ext cx="4800600" cy="36004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2" name="Shape 322"/>
        <p:cNvGrpSpPr/>
        <p:nvPr/>
      </p:nvGrpSpPr>
      <p:grpSpPr>
        <a:xfrm>
          <a:off x="0" y="0"/>
          <a:ext cx="0" cy="0"/>
          <a:chOff x="0" y="0"/>
          <a:chExt cx="0" cy="0"/>
        </a:xfrm>
      </p:grpSpPr>
      <p:sp>
        <p:nvSpPr>
          <p:cNvPr id="323" name="Google Shape;323;g2bfb33eba05_0_36:notes"/>
          <p:cNvSpPr/>
          <p:nvPr>
            <p:ph idx="2" type="sldImg"/>
          </p:nvPr>
        </p:nvSpPr>
        <p:spPr>
          <a:xfrm>
            <a:off x="1257300" y="719138"/>
            <a:ext cx="4800600" cy="36006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324" name="Google Shape;324;g2bfb33eba05_0_36:notes"/>
          <p:cNvSpPr txBox="1"/>
          <p:nvPr>
            <p:ph idx="1" type="body"/>
          </p:nvPr>
        </p:nvSpPr>
        <p:spPr>
          <a:xfrm>
            <a:off x="730527" y="4561228"/>
            <a:ext cx="5854200" cy="4320300"/>
          </a:xfrm>
          <a:prstGeom prst="rect">
            <a:avLst/>
          </a:prstGeom>
          <a:noFill/>
          <a:ln>
            <a:noFill/>
          </a:ln>
        </p:spPr>
        <p:txBody>
          <a:bodyPr anchorCtr="0" anchor="t" bIns="47400" lIns="94800" spcFirstLastPara="1" rIns="94800" wrap="square" tIns="47400">
            <a:noAutofit/>
          </a:bodyPr>
          <a:lstStyle/>
          <a:p>
            <a:pPr indent="0" lvl="0" marL="0" rtl="0" algn="l">
              <a:lnSpc>
                <a:spcPct val="100000"/>
              </a:lnSpc>
              <a:spcBef>
                <a:spcPts val="360"/>
              </a:spcBef>
              <a:spcAft>
                <a:spcPts val="0"/>
              </a:spcAft>
              <a:buSzPts val="1400"/>
              <a:buNone/>
            </a:pPr>
            <a:r>
              <a:t/>
            </a:r>
            <a:endParaRPr/>
          </a:p>
        </p:txBody>
      </p:sp>
      <p:sp>
        <p:nvSpPr>
          <p:cNvPr id="325" name="Google Shape;325;g2bfb33eba05_0_36:notes"/>
          <p:cNvSpPr txBox="1"/>
          <p:nvPr>
            <p:ph idx="12" type="sldNum"/>
          </p:nvPr>
        </p:nvSpPr>
        <p:spPr>
          <a:xfrm>
            <a:off x="4142964" y="9119173"/>
            <a:ext cx="3170700" cy="480300"/>
          </a:xfrm>
          <a:prstGeom prst="rect">
            <a:avLst/>
          </a:prstGeom>
          <a:noFill/>
          <a:ln>
            <a:noFill/>
          </a:ln>
        </p:spPr>
        <p:txBody>
          <a:bodyPr anchorCtr="0" anchor="b" bIns="47400" lIns="94800" spcFirstLastPara="1" rIns="94800" wrap="square" tIns="474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g3142297b33d_0_0:notes"/>
          <p:cNvSpPr txBox="1"/>
          <p:nvPr>
            <p:ph idx="1" type="body"/>
          </p:nvPr>
        </p:nvSpPr>
        <p:spPr>
          <a:xfrm>
            <a:off x="730527" y="4561228"/>
            <a:ext cx="5854200" cy="4320300"/>
          </a:xfrm>
          <a:prstGeom prst="rect">
            <a:avLst/>
          </a:prstGeom>
          <a:noFill/>
          <a:ln>
            <a:noFill/>
          </a:ln>
        </p:spPr>
        <p:txBody>
          <a:bodyPr anchorCtr="0" anchor="t" bIns="47400" lIns="94800" spcFirstLastPara="1" rIns="94800" wrap="square" tIns="47400">
            <a:noAutofit/>
          </a:bodyPr>
          <a:lstStyle/>
          <a:p>
            <a:pPr indent="0" lvl="0" marL="0" rtl="0" algn="l">
              <a:lnSpc>
                <a:spcPct val="100000"/>
              </a:lnSpc>
              <a:spcBef>
                <a:spcPts val="360"/>
              </a:spcBef>
              <a:spcAft>
                <a:spcPts val="0"/>
              </a:spcAft>
              <a:buSzPts val="1400"/>
              <a:buNone/>
            </a:pPr>
            <a:r>
              <a:t/>
            </a:r>
            <a:endParaRPr/>
          </a:p>
        </p:txBody>
      </p:sp>
      <p:sp>
        <p:nvSpPr>
          <p:cNvPr id="137" name="Google Shape;137;g3142297b33d_0_0:notes"/>
          <p:cNvSpPr/>
          <p:nvPr>
            <p:ph idx="2" type="sldImg"/>
          </p:nvPr>
        </p:nvSpPr>
        <p:spPr>
          <a:xfrm>
            <a:off x="1257300" y="719138"/>
            <a:ext cx="4800600" cy="36006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9" name="Shape 329"/>
        <p:cNvGrpSpPr/>
        <p:nvPr/>
      </p:nvGrpSpPr>
      <p:grpSpPr>
        <a:xfrm>
          <a:off x="0" y="0"/>
          <a:ext cx="0" cy="0"/>
          <a:chOff x="0" y="0"/>
          <a:chExt cx="0" cy="0"/>
        </a:xfrm>
      </p:grpSpPr>
      <p:sp>
        <p:nvSpPr>
          <p:cNvPr id="330" name="Google Shape;330;g305e2e70a17_1_82:notes"/>
          <p:cNvSpPr/>
          <p:nvPr>
            <p:ph idx="2" type="sldImg"/>
          </p:nvPr>
        </p:nvSpPr>
        <p:spPr>
          <a:xfrm>
            <a:off x="1257300" y="719138"/>
            <a:ext cx="4800600" cy="36006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331" name="Google Shape;331;g305e2e70a17_1_82:notes"/>
          <p:cNvSpPr txBox="1"/>
          <p:nvPr>
            <p:ph idx="1" type="body"/>
          </p:nvPr>
        </p:nvSpPr>
        <p:spPr>
          <a:xfrm>
            <a:off x="730527" y="4561228"/>
            <a:ext cx="5854200" cy="4320300"/>
          </a:xfrm>
          <a:prstGeom prst="rect">
            <a:avLst/>
          </a:prstGeom>
          <a:noFill/>
          <a:ln>
            <a:noFill/>
          </a:ln>
        </p:spPr>
        <p:txBody>
          <a:bodyPr anchorCtr="0" anchor="t" bIns="47400" lIns="94800" spcFirstLastPara="1" rIns="94800" wrap="square" tIns="47400">
            <a:noAutofit/>
          </a:bodyPr>
          <a:lstStyle/>
          <a:p>
            <a:pPr indent="0" lvl="0" marL="0" rtl="0" algn="l">
              <a:lnSpc>
                <a:spcPct val="100000"/>
              </a:lnSpc>
              <a:spcBef>
                <a:spcPts val="360"/>
              </a:spcBef>
              <a:spcAft>
                <a:spcPts val="0"/>
              </a:spcAft>
              <a:buSzPts val="1400"/>
              <a:buNone/>
            </a:pPr>
            <a:r>
              <a:t/>
            </a:r>
            <a:endParaRPr/>
          </a:p>
        </p:txBody>
      </p:sp>
      <p:sp>
        <p:nvSpPr>
          <p:cNvPr id="332" name="Google Shape;332;g305e2e70a17_1_82:notes"/>
          <p:cNvSpPr txBox="1"/>
          <p:nvPr>
            <p:ph idx="12" type="sldNum"/>
          </p:nvPr>
        </p:nvSpPr>
        <p:spPr>
          <a:xfrm>
            <a:off x="4142964" y="9119173"/>
            <a:ext cx="3170700" cy="480300"/>
          </a:xfrm>
          <a:prstGeom prst="rect">
            <a:avLst/>
          </a:prstGeom>
          <a:noFill/>
          <a:ln>
            <a:noFill/>
          </a:ln>
        </p:spPr>
        <p:txBody>
          <a:bodyPr anchorCtr="0" anchor="b" bIns="47400" lIns="94800" spcFirstLastPara="1" rIns="94800" wrap="square" tIns="474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6" name="Shape 336"/>
        <p:cNvGrpSpPr/>
        <p:nvPr/>
      </p:nvGrpSpPr>
      <p:grpSpPr>
        <a:xfrm>
          <a:off x="0" y="0"/>
          <a:ext cx="0" cy="0"/>
          <a:chOff x="0" y="0"/>
          <a:chExt cx="0" cy="0"/>
        </a:xfrm>
      </p:grpSpPr>
      <p:sp>
        <p:nvSpPr>
          <p:cNvPr id="337" name="Google Shape;337;g305e2e70a17_1_89:notes"/>
          <p:cNvSpPr/>
          <p:nvPr>
            <p:ph idx="2" type="sldImg"/>
          </p:nvPr>
        </p:nvSpPr>
        <p:spPr>
          <a:xfrm>
            <a:off x="1257300" y="719138"/>
            <a:ext cx="4800600" cy="36006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338" name="Google Shape;338;g305e2e70a17_1_89:notes"/>
          <p:cNvSpPr txBox="1"/>
          <p:nvPr>
            <p:ph idx="1" type="body"/>
          </p:nvPr>
        </p:nvSpPr>
        <p:spPr>
          <a:xfrm>
            <a:off x="730527" y="4561228"/>
            <a:ext cx="5854200" cy="4320300"/>
          </a:xfrm>
          <a:prstGeom prst="rect">
            <a:avLst/>
          </a:prstGeom>
          <a:noFill/>
          <a:ln>
            <a:noFill/>
          </a:ln>
        </p:spPr>
        <p:txBody>
          <a:bodyPr anchorCtr="0" anchor="t" bIns="47400" lIns="94800" spcFirstLastPara="1" rIns="94800" wrap="square" tIns="47400">
            <a:noAutofit/>
          </a:bodyPr>
          <a:lstStyle/>
          <a:p>
            <a:pPr indent="0" lvl="0" marL="0" rtl="0" algn="l">
              <a:lnSpc>
                <a:spcPct val="100000"/>
              </a:lnSpc>
              <a:spcBef>
                <a:spcPts val="360"/>
              </a:spcBef>
              <a:spcAft>
                <a:spcPts val="0"/>
              </a:spcAft>
              <a:buSzPts val="1400"/>
              <a:buNone/>
            </a:pPr>
            <a:r>
              <a:t/>
            </a:r>
            <a:endParaRPr/>
          </a:p>
        </p:txBody>
      </p:sp>
      <p:sp>
        <p:nvSpPr>
          <p:cNvPr id="339" name="Google Shape;339;g305e2e70a17_1_89:notes"/>
          <p:cNvSpPr txBox="1"/>
          <p:nvPr>
            <p:ph idx="12" type="sldNum"/>
          </p:nvPr>
        </p:nvSpPr>
        <p:spPr>
          <a:xfrm>
            <a:off x="4142964" y="9119173"/>
            <a:ext cx="3170700" cy="480300"/>
          </a:xfrm>
          <a:prstGeom prst="rect">
            <a:avLst/>
          </a:prstGeom>
          <a:noFill/>
          <a:ln>
            <a:noFill/>
          </a:ln>
        </p:spPr>
        <p:txBody>
          <a:bodyPr anchorCtr="0" anchor="b" bIns="47400" lIns="94800" spcFirstLastPara="1" rIns="94800" wrap="square" tIns="474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3" name="Shape 343"/>
        <p:cNvGrpSpPr/>
        <p:nvPr/>
      </p:nvGrpSpPr>
      <p:grpSpPr>
        <a:xfrm>
          <a:off x="0" y="0"/>
          <a:ext cx="0" cy="0"/>
          <a:chOff x="0" y="0"/>
          <a:chExt cx="0" cy="0"/>
        </a:xfrm>
      </p:grpSpPr>
      <p:sp>
        <p:nvSpPr>
          <p:cNvPr id="344" name="Google Shape;344;g305e2e70a17_1_76:notes"/>
          <p:cNvSpPr/>
          <p:nvPr>
            <p:ph idx="2" type="sldImg"/>
          </p:nvPr>
        </p:nvSpPr>
        <p:spPr>
          <a:xfrm>
            <a:off x="1257300" y="719138"/>
            <a:ext cx="4800600" cy="36006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345" name="Google Shape;345;g305e2e70a17_1_76:notes"/>
          <p:cNvSpPr txBox="1"/>
          <p:nvPr>
            <p:ph idx="1" type="body"/>
          </p:nvPr>
        </p:nvSpPr>
        <p:spPr>
          <a:xfrm>
            <a:off x="730527" y="4561228"/>
            <a:ext cx="5854200" cy="4320300"/>
          </a:xfrm>
          <a:prstGeom prst="rect">
            <a:avLst/>
          </a:prstGeom>
          <a:noFill/>
          <a:ln>
            <a:noFill/>
          </a:ln>
        </p:spPr>
        <p:txBody>
          <a:bodyPr anchorCtr="0" anchor="t" bIns="47400" lIns="94800" spcFirstLastPara="1" rIns="94800" wrap="square" tIns="47400">
            <a:noAutofit/>
          </a:bodyPr>
          <a:lstStyle/>
          <a:p>
            <a:pPr indent="0" lvl="0" marL="0" rtl="0" algn="l">
              <a:lnSpc>
                <a:spcPct val="100000"/>
              </a:lnSpc>
              <a:spcBef>
                <a:spcPts val="360"/>
              </a:spcBef>
              <a:spcAft>
                <a:spcPts val="0"/>
              </a:spcAft>
              <a:buSzPts val="1400"/>
              <a:buNone/>
            </a:pPr>
            <a:r>
              <a:t/>
            </a:r>
            <a:endParaRPr/>
          </a:p>
        </p:txBody>
      </p:sp>
      <p:sp>
        <p:nvSpPr>
          <p:cNvPr id="346" name="Google Shape;346;g305e2e70a17_1_76:notes"/>
          <p:cNvSpPr txBox="1"/>
          <p:nvPr>
            <p:ph idx="12" type="sldNum"/>
          </p:nvPr>
        </p:nvSpPr>
        <p:spPr>
          <a:xfrm>
            <a:off x="4142964" y="9119173"/>
            <a:ext cx="3170700" cy="480300"/>
          </a:xfrm>
          <a:prstGeom prst="rect">
            <a:avLst/>
          </a:prstGeom>
          <a:noFill/>
          <a:ln>
            <a:noFill/>
          </a:ln>
        </p:spPr>
        <p:txBody>
          <a:bodyPr anchorCtr="0" anchor="b" bIns="47400" lIns="94800" spcFirstLastPara="1" rIns="94800" wrap="square" tIns="474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0" name="Shape 350"/>
        <p:cNvGrpSpPr/>
        <p:nvPr/>
      </p:nvGrpSpPr>
      <p:grpSpPr>
        <a:xfrm>
          <a:off x="0" y="0"/>
          <a:ext cx="0" cy="0"/>
          <a:chOff x="0" y="0"/>
          <a:chExt cx="0" cy="0"/>
        </a:xfrm>
      </p:grpSpPr>
      <p:sp>
        <p:nvSpPr>
          <p:cNvPr id="351" name="Google Shape;351;g2bfb33eba05_0_41:notes"/>
          <p:cNvSpPr/>
          <p:nvPr>
            <p:ph idx="2" type="sldImg"/>
          </p:nvPr>
        </p:nvSpPr>
        <p:spPr>
          <a:xfrm>
            <a:off x="1257300" y="719138"/>
            <a:ext cx="4800600" cy="36006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352" name="Google Shape;352;g2bfb33eba05_0_41:notes"/>
          <p:cNvSpPr txBox="1"/>
          <p:nvPr>
            <p:ph idx="1" type="body"/>
          </p:nvPr>
        </p:nvSpPr>
        <p:spPr>
          <a:xfrm>
            <a:off x="730527" y="4561228"/>
            <a:ext cx="5854200" cy="4320300"/>
          </a:xfrm>
          <a:prstGeom prst="rect">
            <a:avLst/>
          </a:prstGeom>
          <a:noFill/>
          <a:ln>
            <a:noFill/>
          </a:ln>
        </p:spPr>
        <p:txBody>
          <a:bodyPr anchorCtr="0" anchor="t" bIns="47400" lIns="94800" spcFirstLastPara="1" rIns="94800" wrap="square" tIns="47400">
            <a:noAutofit/>
          </a:bodyPr>
          <a:lstStyle/>
          <a:p>
            <a:pPr indent="0" lvl="0" marL="0" rtl="0" algn="l">
              <a:lnSpc>
                <a:spcPct val="100000"/>
              </a:lnSpc>
              <a:spcBef>
                <a:spcPts val="360"/>
              </a:spcBef>
              <a:spcAft>
                <a:spcPts val="0"/>
              </a:spcAft>
              <a:buSzPts val="1400"/>
              <a:buNone/>
            </a:pPr>
            <a:r>
              <a:t/>
            </a:r>
            <a:endParaRPr/>
          </a:p>
        </p:txBody>
      </p:sp>
      <p:sp>
        <p:nvSpPr>
          <p:cNvPr id="353" name="Google Shape;353;g2bfb33eba05_0_41:notes"/>
          <p:cNvSpPr txBox="1"/>
          <p:nvPr>
            <p:ph idx="12" type="sldNum"/>
          </p:nvPr>
        </p:nvSpPr>
        <p:spPr>
          <a:xfrm>
            <a:off x="4142964" y="9119173"/>
            <a:ext cx="3170700" cy="480300"/>
          </a:xfrm>
          <a:prstGeom prst="rect">
            <a:avLst/>
          </a:prstGeom>
          <a:noFill/>
          <a:ln>
            <a:noFill/>
          </a:ln>
        </p:spPr>
        <p:txBody>
          <a:bodyPr anchorCtr="0" anchor="b" bIns="47400" lIns="94800" spcFirstLastPara="1" rIns="94800" wrap="square" tIns="474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7" name="Shape 357"/>
        <p:cNvGrpSpPr/>
        <p:nvPr/>
      </p:nvGrpSpPr>
      <p:grpSpPr>
        <a:xfrm>
          <a:off x="0" y="0"/>
          <a:ext cx="0" cy="0"/>
          <a:chOff x="0" y="0"/>
          <a:chExt cx="0" cy="0"/>
        </a:xfrm>
      </p:grpSpPr>
      <p:sp>
        <p:nvSpPr>
          <p:cNvPr id="358" name="Google Shape;358;g3148e9f7b85_0_0:notes"/>
          <p:cNvSpPr/>
          <p:nvPr>
            <p:ph idx="2" type="sldImg"/>
          </p:nvPr>
        </p:nvSpPr>
        <p:spPr>
          <a:xfrm>
            <a:off x="1257300" y="719138"/>
            <a:ext cx="4800600" cy="36006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359" name="Google Shape;359;g3148e9f7b85_0_0:notes"/>
          <p:cNvSpPr txBox="1"/>
          <p:nvPr>
            <p:ph idx="1" type="body"/>
          </p:nvPr>
        </p:nvSpPr>
        <p:spPr>
          <a:xfrm>
            <a:off x="730527" y="4561228"/>
            <a:ext cx="5854200" cy="4320300"/>
          </a:xfrm>
          <a:prstGeom prst="rect">
            <a:avLst/>
          </a:prstGeom>
          <a:noFill/>
          <a:ln>
            <a:noFill/>
          </a:ln>
        </p:spPr>
        <p:txBody>
          <a:bodyPr anchorCtr="0" anchor="t" bIns="47400" lIns="94800" spcFirstLastPara="1" rIns="94800" wrap="square" tIns="47400">
            <a:noAutofit/>
          </a:bodyPr>
          <a:lstStyle/>
          <a:p>
            <a:pPr indent="0" lvl="0" marL="0" rtl="0" algn="l">
              <a:lnSpc>
                <a:spcPct val="100000"/>
              </a:lnSpc>
              <a:spcBef>
                <a:spcPts val="360"/>
              </a:spcBef>
              <a:spcAft>
                <a:spcPts val="0"/>
              </a:spcAft>
              <a:buSzPts val="1400"/>
              <a:buNone/>
            </a:pPr>
            <a:r>
              <a:t/>
            </a:r>
            <a:endParaRPr/>
          </a:p>
        </p:txBody>
      </p:sp>
      <p:sp>
        <p:nvSpPr>
          <p:cNvPr id="360" name="Google Shape;360;g3148e9f7b85_0_0:notes"/>
          <p:cNvSpPr txBox="1"/>
          <p:nvPr>
            <p:ph idx="12" type="sldNum"/>
          </p:nvPr>
        </p:nvSpPr>
        <p:spPr>
          <a:xfrm>
            <a:off x="4142964" y="9119173"/>
            <a:ext cx="3170700" cy="480300"/>
          </a:xfrm>
          <a:prstGeom prst="rect">
            <a:avLst/>
          </a:prstGeom>
          <a:noFill/>
          <a:ln>
            <a:noFill/>
          </a:ln>
        </p:spPr>
        <p:txBody>
          <a:bodyPr anchorCtr="0" anchor="b" bIns="47400" lIns="94800" spcFirstLastPara="1" rIns="94800" wrap="square" tIns="474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4" name="Shape 364"/>
        <p:cNvGrpSpPr/>
        <p:nvPr/>
      </p:nvGrpSpPr>
      <p:grpSpPr>
        <a:xfrm>
          <a:off x="0" y="0"/>
          <a:ext cx="0" cy="0"/>
          <a:chOff x="0" y="0"/>
          <a:chExt cx="0" cy="0"/>
        </a:xfrm>
      </p:grpSpPr>
      <p:sp>
        <p:nvSpPr>
          <p:cNvPr id="365" name="Google Shape;365;g314308bdb96_0_21:notes"/>
          <p:cNvSpPr/>
          <p:nvPr>
            <p:ph idx="2" type="sldImg"/>
          </p:nvPr>
        </p:nvSpPr>
        <p:spPr>
          <a:xfrm>
            <a:off x="1257300" y="719138"/>
            <a:ext cx="4800600" cy="36006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366" name="Google Shape;366;g314308bdb96_0_21:notes"/>
          <p:cNvSpPr txBox="1"/>
          <p:nvPr>
            <p:ph idx="1" type="body"/>
          </p:nvPr>
        </p:nvSpPr>
        <p:spPr>
          <a:xfrm>
            <a:off x="730527" y="4561228"/>
            <a:ext cx="5854200" cy="4320300"/>
          </a:xfrm>
          <a:prstGeom prst="rect">
            <a:avLst/>
          </a:prstGeom>
          <a:noFill/>
          <a:ln>
            <a:noFill/>
          </a:ln>
        </p:spPr>
        <p:txBody>
          <a:bodyPr anchorCtr="0" anchor="t" bIns="47400" lIns="94800" spcFirstLastPara="1" rIns="94800" wrap="square" tIns="47400">
            <a:noAutofit/>
          </a:bodyPr>
          <a:lstStyle/>
          <a:p>
            <a:pPr indent="0" lvl="0" marL="0" rtl="0" algn="l">
              <a:lnSpc>
                <a:spcPct val="100000"/>
              </a:lnSpc>
              <a:spcBef>
                <a:spcPts val="360"/>
              </a:spcBef>
              <a:spcAft>
                <a:spcPts val="0"/>
              </a:spcAft>
              <a:buSzPts val="1400"/>
              <a:buNone/>
            </a:pPr>
            <a:r>
              <a:t/>
            </a:r>
            <a:endParaRPr/>
          </a:p>
        </p:txBody>
      </p:sp>
      <p:sp>
        <p:nvSpPr>
          <p:cNvPr id="367" name="Google Shape;367;g314308bdb96_0_21:notes"/>
          <p:cNvSpPr txBox="1"/>
          <p:nvPr>
            <p:ph idx="12" type="sldNum"/>
          </p:nvPr>
        </p:nvSpPr>
        <p:spPr>
          <a:xfrm>
            <a:off x="4142964" y="9119173"/>
            <a:ext cx="3170700" cy="480300"/>
          </a:xfrm>
          <a:prstGeom prst="rect">
            <a:avLst/>
          </a:prstGeom>
          <a:noFill/>
          <a:ln>
            <a:noFill/>
          </a:ln>
        </p:spPr>
        <p:txBody>
          <a:bodyPr anchorCtr="0" anchor="b" bIns="47400" lIns="94800" spcFirstLastPara="1" rIns="94800" wrap="square" tIns="474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1" name="Shape 371"/>
        <p:cNvGrpSpPr/>
        <p:nvPr/>
      </p:nvGrpSpPr>
      <p:grpSpPr>
        <a:xfrm>
          <a:off x="0" y="0"/>
          <a:ext cx="0" cy="0"/>
          <a:chOff x="0" y="0"/>
          <a:chExt cx="0" cy="0"/>
        </a:xfrm>
      </p:grpSpPr>
      <p:sp>
        <p:nvSpPr>
          <p:cNvPr id="372" name="Google Shape;372;g305e2e70a17_1_105:notes"/>
          <p:cNvSpPr/>
          <p:nvPr>
            <p:ph idx="2" type="sldImg"/>
          </p:nvPr>
        </p:nvSpPr>
        <p:spPr>
          <a:xfrm>
            <a:off x="1257300" y="719138"/>
            <a:ext cx="4800600" cy="36006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373" name="Google Shape;373;g305e2e70a17_1_105:notes"/>
          <p:cNvSpPr txBox="1"/>
          <p:nvPr>
            <p:ph idx="1" type="body"/>
          </p:nvPr>
        </p:nvSpPr>
        <p:spPr>
          <a:xfrm>
            <a:off x="730527" y="4561228"/>
            <a:ext cx="5854200" cy="4320300"/>
          </a:xfrm>
          <a:prstGeom prst="rect">
            <a:avLst/>
          </a:prstGeom>
          <a:noFill/>
          <a:ln>
            <a:noFill/>
          </a:ln>
        </p:spPr>
        <p:txBody>
          <a:bodyPr anchorCtr="0" anchor="t" bIns="47400" lIns="94800" spcFirstLastPara="1" rIns="94800" wrap="square" tIns="47400">
            <a:noAutofit/>
          </a:bodyPr>
          <a:lstStyle/>
          <a:p>
            <a:pPr indent="0" lvl="0" marL="0" rtl="0" algn="l">
              <a:lnSpc>
                <a:spcPct val="100000"/>
              </a:lnSpc>
              <a:spcBef>
                <a:spcPts val="360"/>
              </a:spcBef>
              <a:spcAft>
                <a:spcPts val="0"/>
              </a:spcAft>
              <a:buSzPts val="1400"/>
              <a:buNone/>
            </a:pPr>
            <a:r>
              <a:t/>
            </a:r>
            <a:endParaRPr/>
          </a:p>
        </p:txBody>
      </p:sp>
      <p:sp>
        <p:nvSpPr>
          <p:cNvPr id="374" name="Google Shape;374;g305e2e70a17_1_105:notes"/>
          <p:cNvSpPr txBox="1"/>
          <p:nvPr>
            <p:ph idx="12" type="sldNum"/>
          </p:nvPr>
        </p:nvSpPr>
        <p:spPr>
          <a:xfrm>
            <a:off x="4142964" y="9119173"/>
            <a:ext cx="3170700" cy="480300"/>
          </a:xfrm>
          <a:prstGeom prst="rect">
            <a:avLst/>
          </a:prstGeom>
          <a:noFill/>
          <a:ln>
            <a:noFill/>
          </a:ln>
        </p:spPr>
        <p:txBody>
          <a:bodyPr anchorCtr="0" anchor="b" bIns="47400" lIns="94800" spcFirstLastPara="1" rIns="94800" wrap="square" tIns="474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8" name="Shape 378"/>
        <p:cNvGrpSpPr/>
        <p:nvPr/>
      </p:nvGrpSpPr>
      <p:grpSpPr>
        <a:xfrm>
          <a:off x="0" y="0"/>
          <a:ext cx="0" cy="0"/>
          <a:chOff x="0" y="0"/>
          <a:chExt cx="0" cy="0"/>
        </a:xfrm>
      </p:grpSpPr>
      <p:sp>
        <p:nvSpPr>
          <p:cNvPr id="379" name="Google Shape;379;g305e2e70a17_1_117:notes"/>
          <p:cNvSpPr/>
          <p:nvPr>
            <p:ph idx="2" type="sldImg"/>
          </p:nvPr>
        </p:nvSpPr>
        <p:spPr>
          <a:xfrm>
            <a:off x="1257300" y="719138"/>
            <a:ext cx="4800600" cy="36006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380" name="Google Shape;380;g305e2e70a17_1_117:notes"/>
          <p:cNvSpPr txBox="1"/>
          <p:nvPr>
            <p:ph idx="1" type="body"/>
          </p:nvPr>
        </p:nvSpPr>
        <p:spPr>
          <a:xfrm>
            <a:off x="730527" y="4561228"/>
            <a:ext cx="5854200" cy="4320300"/>
          </a:xfrm>
          <a:prstGeom prst="rect">
            <a:avLst/>
          </a:prstGeom>
          <a:noFill/>
          <a:ln>
            <a:noFill/>
          </a:ln>
        </p:spPr>
        <p:txBody>
          <a:bodyPr anchorCtr="0" anchor="t" bIns="47400" lIns="94800" spcFirstLastPara="1" rIns="94800" wrap="square" tIns="47400">
            <a:noAutofit/>
          </a:bodyPr>
          <a:lstStyle/>
          <a:p>
            <a:pPr indent="0" lvl="0" marL="0" rtl="0" algn="l">
              <a:lnSpc>
                <a:spcPct val="100000"/>
              </a:lnSpc>
              <a:spcBef>
                <a:spcPts val="360"/>
              </a:spcBef>
              <a:spcAft>
                <a:spcPts val="0"/>
              </a:spcAft>
              <a:buSzPts val="1400"/>
              <a:buNone/>
            </a:pPr>
            <a:r>
              <a:t/>
            </a:r>
            <a:endParaRPr/>
          </a:p>
        </p:txBody>
      </p:sp>
      <p:sp>
        <p:nvSpPr>
          <p:cNvPr id="381" name="Google Shape;381;g305e2e70a17_1_117:notes"/>
          <p:cNvSpPr txBox="1"/>
          <p:nvPr>
            <p:ph idx="12" type="sldNum"/>
          </p:nvPr>
        </p:nvSpPr>
        <p:spPr>
          <a:xfrm>
            <a:off x="4142964" y="9119173"/>
            <a:ext cx="3170700" cy="480300"/>
          </a:xfrm>
          <a:prstGeom prst="rect">
            <a:avLst/>
          </a:prstGeom>
          <a:noFill/>
          <a:ln>
            <a:noFill/>
          </a:ln>
        </p:spPr>
        <p:txBody>
          <a:bodyPr anchorCtr="0" anchor="b" bIns="47400" lIns="94800" spcFirstLastPara="1" rIns="94800" wrap="square" tIns="474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5" name="Shape 385"/>
        <p:cNvGrpSpPr/>
        <p:nvPr/>
      </p:nvGrpSpPr>
      <p:grpSpPr>
        <a:xfrm>
          <a:off x="0" y="0"/>
          <a:ext cx="0" cy="0"/>
          <a:chOff x="0" y="0"/>
          <a:chExt cx="0" cy="0"/>
        </a:xfrm>
      </p:grpSpPr>
      <p:sp>
        <p:nvSpPr>
          <p:cNvPr id="386" name="Google Shape;386;g2a46e3f4474_0_0:notes"/>
          <p:cNvSpPr/>
          <p:nvPr>
            <p:ph idx="2" type="sldImg"/>
          </p:nvPr>
        </p:nvSpPr>
        <p:spPr>
          <a:xfrm>
            <a:off x="1257300" y="719138"/>
            <a:ext cx="4800600" cy="36006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387" name="Google Shape;387;g2a46e3f4474_0_0:notes"/>
          <p:cNvSpPr txBox="1"/>
          <p:nvPr>
            <p:ph idx="1" type="body"/>
          </p:nvPr>
        </p:nvSpPr>
        <p:spPr>
          <a:xfrm>
            <a:off x="730527" y="4561228"/>
            <a:ext cx="5854200" cy="4320300"/>
          </a:xfrm>
          <a:prstGeom prst="rect">
            <a:avLst/>
          </a:prstGeom>
          <a:noFill/>
          <a:ln>
            <a:noFill/>
          </a:ln>
        </p:spPr>
        <p:txBody>
          <a:bodyPr anchorCtr="0" anchor="t" bIns="47400" lIns="94800" spcFirstLastPara="1" rIns="94800" wrap="square" tIns="47400">
            <a:noAutofit/>
          </a:bodyPr>
          <a:lstStyle/>
          <a:p>
            <a:pPr indent="0" lvl="0" marL="0" rtl="0" algn="l">
              <a:lnSpc>
                <a:spcPct val="100000"/>
              </a:lnSpc>
              <a:spcBef>
                <a:spcPts val="360"/>
              </a:spcBef>
              <a:spcAft>
                <a:spcPts val="0"/>
              </a:spcAft>
              <a:buSzPts val="1400"/>
              <a:buNone/>
            </a:pPr>
            <a:r>
              <a:t/>
            </a:r>
            <a:endParaRPr/>
          </a:p>
        </p:txBody>
      </p:sp>
      <p:sp>
        <p:nvSpPr>
          <p:cNvPr id="388" name="Google Shape;388;g2a46e3f4474_0_0:notes"/>
          <p:cNvSpPr txBox="1"/>
          <p:nvPr>
            <p:ph idx="12" type="sldNum"/>
          </p:nvPr>
        </p:nvSpPr>
        <p:spPr>
          <a:xfrm>
            <a:off x="4142964" y="9119173"/>
            <a:ext cx="3170700" cy="480300"/>
          </a:xfrm>
          <a:prstGeom prst="rect">
            <a:avLst/>
          </a:prstGeom>
          <a:noFill/>
          <a:ln>
            <a:noFill/>
          </a:ln>
        </p:spPr>
        <p:txBody>
          <a:bodyPr anchorCtr="0" anchor="b" bIns="47400" lIns="94800" spcFirstLastPara="1" rIns="94800" wrap="square" tIns="474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3" name="Shape 393"/>
        <p:cNvGrpSpPr/>
        <p:nvPr/>
      </p:nvGrpSpPr>
      <p:grpSpPr>
        <a:xfrm>
          <a:off x="0" y="0"/>
          <a:ext cx="0" cy="0"/>
          <a:chOff x="0" y="0"/>
          <a:chExt cx="0" cy="0"/>
        </a:xfrm>
      </p:grpSpPr>
      <p:sp>
        <p:nvSpPr>
          <p:cNvPr id="394" name="Google Shape;394;g314308bdb96_0_0:notes"/>
          <p:cNvSpPr/>
          <p:nvPr>
            <p:ph idx="2" type="sldImg"/>
          </p:nvPr>
        </p:nvSpPr>
        <p:spPr>
          <a:xfrm>
            <a:off x="1257300" y="719138"/>
            <a:ext cx="4800600" cy="36006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395" name="Google Shape;395;g314308bdb96_0_0:notes"/>
          <p:cNvSpPr txBox="1"/>
          <p:nvPr>
            <p:ph idx="1" type="body"/>
          </p:nvPr>
        </p:nvSpPr>
        <p:spPr>
          <a:xfrm>
            <a:off x="730527" y="4561228"/>
            <a:ext cx="5854200" cy="4320300"/>
          </a:xfrm>
          <a:prstGeom prst="rect">
            <a:avLst/>
          </a:prstGeom>
          <a:noFill/>
          <a:ln>
            <a:noFill/>
          </a:ln>
        </p:spPr>
        <p:txBody>
          <a:bodyPr anchorCtr="0" anchor="t" bIns="47400" lIns="94800" spcFirstLastPara="1" rIns="94800" wrap="square" tIns="47400">
            <a:noAutofit/>
          </a:bodyPr>
          <a:lstStyle/>
          <a:p>
            <a:pPr indent="0" lvl="0" marL="0" rtl="0" algn="l">
              <a:lnSpc>
                <a:spcPct val="100000"/>
              </a:lnSpc>
              <a:spcBef>
                <a:spcPts val="0"/>
              </a:spcBef>
              <a:spcAft>
                <a:spcPts val="0"/>
              </a:spcAft>
              <a:buSzPts val="1400"/>
              <a:buNone/>
            </a:pPr>
            <a:r>
              <a:t/>
            </a:r>
            <a:endParaRPr/>
          </a:p>
        </p:txBody>
      </p:sp>
      <p:sp>
        <p:nvSpPr>
          <p:cNvPr id="396" name="Google Shape;396;g314308bdb96_0_0:notes"/>
          <p:cNvSpPr txBox="1"/>
          <p:nvPr>
            <p:ph idx="12" type="sldNum"/>
          </p:nvPr>
        </p:nvSpPr>
        <p:spPr>
          <a:xfrm>
            <a:off x="4142964" y="9119173"/>
            <a:ext cx="3170700" cy="480300"/>
          </a:xfrm>
          <a:prstGeom prst="rect">
            <a:avLst/>
          </a:prstGeom>
          <a:noFill/>
          <a:ln>
            <a:noFill/>
          </a:ln>
        </p:spPr>
        <p:txBody>
          <a:bodyPr anchorCtr="0" anchor="b" bIns="47400" lIns="94800" spcFirstLastPara="1" rIns="94800" wrap="square" tIns="474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
        <p:nvSpPr>
          <p:cNvPr id="397" name="Google Shape;397;g314308bdb96_0_0:notes"/>
          <p:cNvSpPr txBox="1"/>
          <p:nvPr>
            <p:ph idx="11" type="ftr"/>
          </p:nvPr>
        </p:nvSpPr>
        <p:spPr>
          <a:xfrm>
            <a:off x="2" y="9119173"/>
            <a:ext cx="3170700" cy="480300"/>
          </a:xfrm>
          <a:prstGeom prst="rect">
            <a:avLst/>
          </a:prstGeom>
          <a:noFill/>
          <a:ln>
            <a:noFill/>
          </a:ln>
        </p:spPr>
        <p:txBody>
          <a:bodyPr anchorCtr="0" anchor="b" bIns="47400" lIns="94800" spcFirstLastPara="1" rIns="94800" wrap="square" tIns="47400">
            <a:noAutofit/>
          </a:bodyPr>
          <a:lstStyle/>
          <a:p>
            <a:pPr indent="0" lvl="0" marL="0" rtl="0" algn="l">
              <a:lnSpc>
                <a:spcPct val="100000"/>
              </a:lnSpc>
              <a:spcBef>
                <a:spcPts val="0"/>
              </a:spcBef>
              <a:spcAft>
                <a:spcPts val="0"/>
              </a:spcAft>
              <a:buSzPts val="1400"/>
              <a:buNone/>
            </a:pPr>
            <a:r>
              <a:rPr lang="en-US"/>
              <a:t>April 14, 2022</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p3:notes"/>
          <p:cNvSpPr txBox="1"/>
          <p:nvPr>
            <p:ph idx="1" type="body"/>
          </p:nvPr>
        </p:nvSpPr>
        <p:spPr>
          <a:xfrm>
            <a:off x="730527" y="4561228"/>
            <a:ext cx="5854148" cy="4320213"/>
          </a:xfrm>
          <a:prstGeom prst="rect">
            <a:avLst/>
          </a:prstGeom>
          <a:noFill/>
          <a:ln>
            <a:noFill/>
          </a:ln>
        </p:spPr>
        <p:txBody>
          <a:bodyPr anchorCtr="0" anchor="t" bIns="47400" lIns="94800" spcFirstLastPara="1" rIns="94800" wrap="square" tIns="47400">
            <a:noAutofit/>
          </a:bodyPr>
          <a:lstStyle/>
          <a:p>
            <a:pPr indent="0" lvl="0" marL="0" rtl="0" algn="l">
              <a:lnSpc>
                <a:spcPct val="100000"/>
              </a:lnSpc>
              <a:spcBef>
                <a:spcPts val="360"/>
              </a:spcBef>
              <a:spcAft>
                <a:spcPts val="0"/>
              </a:spcAft>
              <a:buSzPts val="1400"/>
              <a:buNone/>
            </a:pPr>
            <a:r>
              <a:t/>
            </a:r>
            <a:endParaRPr/>
          </a:p>
        </p:txBody>
      </p:sp>
      <p:sp>
        <p:nvSpPr>
          <p:cNvPr id="143" name="Google Shape;143;p3:notes"/>
          <p:cNvSpPr/>
          <p:nvPr>
            <p:ph idx="2" type="sldImg"/>
          </p:nvPr>
        </p:nvSpPr>
        <p:spPr>
          <a:xfrm>
            <a:off x="1257300" y="719138"/>
            <a:ext cx="4800600" cy="36004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1" name="Shape 401"/>
        <p:cNvGrpSpPr/>
        <p:nvPr/>
      </p:nvGrpSpPr>
      <p:grpSpPr>
        <a:xfrm>
          <a:off x="0" y="0"/>
          <a:ext cx="0" cy="0"/>
          <a:chOff x="0" y="0"/>
          <a:chExt cx="0" cy="0"/>
        </a:xfrm>
      </p:grpSpPr>
      <p:sp>
        <p:nvSpPr>
          <p:cNvPr id="402" name="Google Shape;402;g2d665e7248b_1_0:notes"/>
          <p:cNvSpPr/>
          <p:nvPr>
            <p:ph idx="2" type="sldImg"/>
          </p:nvPr>
        </p:nvSpPr>
        <p:spPr>
          <a:xfrm>
            <a:off x="1257300" y="719138"/>
            <a:ext cx="4800600" cy="36006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403" name="Google Shape;403;g2d665e7248b_1_0:notes"/>
          <p:cNvSpPr txBox="1"/>
          <p:nvPr>
            <p:ph idx="1" type="body"/>
          </p:nvPr>
        </p:nvSpPr>
        <p:spPr>
          <a:xfrm>
            <a:off x="730527" y="4561228"/>
            <a:ext cx="5854200" cy="4320300"/>
          </a:xfrm>
          <a:prstGeom prst="rect">
            <a:avLst/>
          </a:prstGeom>
          <a:noFill/>
          <a:ln>
            <a:noFill/>
          </a:ln>
        </p:spPr>
        <p:txBody>
          <a:bodyPr anchorCtr="0" anchor="t" bIns="47400" lIns="94800" spcFirstLastPara="1" rIns="94800" wrap="square" tIns="47400">
            <a:noAutofit/>
          </a:bodyPr>
          <a:lstStyle/>
          <a:p>
            <a:pPr indent="0" lvl="0" marL="0" rtl="0" algn="l">
              <a:lnSpc>
                <a:spcPct val="100000"/>
              </a:lnSpc>
              <a:spcBef>
                <a:spcPts val="0"/>
              </a:spcBef>
              <a:spcAft>
                <a:spcPts val="0"/>
              </a:spcAft>
              <a:buSzPts val="1400"/>
              <a:buNone/>
            </a:pPr>
            <a:r>
              <a:t/>
            </a:r>
            <a:endParaRPr/>
          </a:p>
        </p:txBody>
      </p:sp>
      <p:sp>
        <p:nvSpPr>
          <p:cNvPr id="404" name="Google Shape;404;g2d665e7248b_1_0:notes"/>
          <p:cNvSpPr txBox="1"/>
          <p:nvPr>
            <p:ph idx="12" type="sldNum"/>
          </p:nvPr>
        </p:nvSpPr>
        <p:spPr>
          <a:xfrm>
            <a:off x="4142964" y="9119173"/>
            <a:ext cx="3170700" cy="480300"/>
          </a:xfrm>
          <a:prstGeom prst="rect">
            <a:avLst/>
          </a:prstGeom>
          <a:noFill/>
          <a:ln>
            <a:noFill/>
          </a:ln>
        </p:spPr>
        <p:txBody>
          <a:bodyPr anchorCtr="0" anchor="b" bIns="47400" lIns="94800" spcFirstLastPara="1" rIns="94800" wrap="square" tIns="474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
        <p:nvSpPr>
          <p:cNvPr id="405" name="Google Shape;405;g2d665e7248b_1_0:notes"/>
          <p:cNvSpPr txBox="1"/>
          <p:nvPr>
            <p:ph idx="11" type="ftr"/>
          </p:nvPr>
        </p:nvSpPr>
        <p:spPr>
          <a:xfrm>
            <a:off x="2" y="9119173"/>
            <a:ext cx="3170700" cy="480300"/>
          </a:xfrm>
          <a:prstGeom prst="rect">
            <a:avLst/>
          </a:prstGeom>
          <a:noFill/>
          <a:ln>
            <a:noFill/>
          </a:ln>
        </p:spPr>
        <p:txBody>
          <a:bodyPr anchorCtr="0" anchor="b" bIns="47400" lIns="94800" spcFirstLastPara="1" rIns="94800" wrap="square" tIns="47400">
            <a:noAutofit/>
          </a:bodyPr>
          <a:lstStyle/>
          <a:p>
            <a:pPr indent="0" lvl="0" marL="0" rtl="0" algn="l">
              <a:lnSpc>
                <a:spcPct val="100000"/>
              </a:lnSpc>
              <a:spcBef>
                <a:spcPts val="0"/>
              </a:spcBef>
              <a:spcAft>
                <a:spcPts val="0"/>
              </a:spcAft>
              <a:buSzPts val="1400"/>
              <a:buNone/>
            </a:pPr>
            <a:r>
              <a:rPr lang="en-US"/>
              <a:t>April 14, 2022</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9" name="Shape 409"/>
        <p:cNvGrpSpPr/>
        <p:nvPr/>
      </p:nvGrpSpPr>
      <p:grpSpPr>
        <a:xfrm>
          <a:off x="0" y="0"/>
          <a:ext cx="0" cy="0"/>
          <a:chOff x="0" y="0"/>
          <a:chExt cx="0" cy="0"/>
        </a:xfrm>
      </p:grpSpPr>
      <p:sp>
        <p:nvSpPr>
          <p:cNvPr id="410" name="Google Shape;410;p36:notes"/>
          <p:cNvSpPr txBox="1"/>
          <p:nvPr>
            <p:ph idx="1" type="body"/>
          </p:nvPr>
        </p:nvSpPr>
        <p:spPr>
          <a:xfrm>
            <a:off x="730527" y="4561228"/>
            <a:ext cx="5854148" cy="4320213"/>
          </a:xfrm>
          <a:prstGeom prst="rect">
            <a:avLst/>
          </a:prstGeom>
          <a:noFill/>
          <a:ln>
            <a:noFill/>
          </a:ln>
        </p:spPr>
        <p:txBody>
          <a:bodyPr anchorCtr="0" anchor="t" bIns="47400" lIns="94800" spcFirstLastPara="1" rIns="94800" wrap="square" tIns="47400">
            <a:noAutofit/>
          </a:bodyPr>
          <a:lstStyle/>
          <a:p>
            <a:pPr indent="0" lvl="0" marL="0" rtl="0" algn="l">
              <a:lnSpc>
                <a:spcPct val="100000"/>
              </a:lnSpc>
              <a:spcBef>
                <a:spcPts val="360"/>
              </a:spcBef>
              <a:spcAft>
                <a:spcPts val="0"/>
              </a:spcAft>
              <a:buSzPts val="1400"/>
              <a:buNone/>
            </a:pPr>
            <a:r>
              <a:t/>
            </a:r>
            <a:endParaRPr/>
          </a:p>
        </p:txBody>
      </p:sp>
      <p:sp>
        <p:nvSpPr>
          <p:cNvPr id="411" name="Google Shape;411;p36:notes"/>
          <p:cNvSpPr/>
          <p:nvPr>
            <p:ph idx="2" type="sldImg"/>
          </p:nvPr>
        </p:nvSpPr>
        <p:spPr>
          <a:xfrm>
            <a:off x="1257300" y="719138"/>
            <a:ext cx="4800600" cy="36004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4" name="Shape 414"/>
        <p:cNvGrpSpPr/>
        <p:nvPr/>
      </p:nvGrpSpPr>
      <p:grpSpPr>
        <a:xfrm>
          <a:off x="0" y="0"/>
          <a:ext cx="0" cy="0"/>
          <a:chOff x="0" y="0"/>
          <a:chExt cx="0" cy="0"/>
        </a:xfrm>
      </p:grpSpPr>
      <p:sp>
        <p:nvSpPr>
          <p:cNvPr id="415" name="Google Shape;415;p35:notes"/>
          <p:cNvSpPr txBox="1"/>
          <p:nvPr>
            <p:ph idx="1" type="body"/>
          </p:nvPr>
        </p:nvSpPr>
        <p:spPr>
          <a:xfrm>
            <a:off x="730527" y="4561228"/>
            <a:ext cx="5854148" cy="4320213"/>
          </a:xfrm>
          <a:prstGeom prst="rect">
            <a:avLst/>
          </a:prstGeom>
          <a:noFill/>
          <a:ln>
            <a:noFill/>
          </a:ln>
        </p:spPr>
        <p:txBody>
          <a:bodyPr anchorCtr="0" anchor="t" bIns="47400" lIns="94800" spcFirstLastPara="1" rIns="94800" wrap="square" tIns="47400">
            <a:noAutofit/>
          </a:bodyPr>
          <a:lstStyle/>
          <a:p>
            <a:pPr indent="0" lvl="0" marL="0" rtl="0" algn="l">
              <a:lnSpc>
                <a:spcPct val="100000"/>
              </a:lnSpc>
              <a:spcBef>
                <a:spcPts val="360"/>
              </a:spcBef>
              <a:spcAft>
                <a:spcPts val="0"/>
              </a:spcAft>
              <a:buSzPts val="1400"/>
              <a:buNone/>
            </a:pPr>
            <a:r>
              <a:t/>
            </a:r>
            <a:endParaRPr/>
          </a:p>
        </p:txBody>
      </p:sp>
      <p:sp>
        <p:nvSpPr>
          <p:cNvPr id="416" name="Google Shape;416;p35:notes"/>
          <p:cNvSpPr/>
          <p:nvPr>
            <p:ph idx="2" type="sldImg"/>
          </p:nvPr>
        </p:nvSpPr>
        <p:spPr>
          <a:xfrm>
            <a:off x="1257300" y="719138"/>
            <a:ext cx="4800600" cy="36004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9" name="Shape 419"/>
        <p:cNvGrpSpPr/>
        <p:nvPr/>
      </p:nvGrpSpPr>
      <p:grpSpPr>
        <a:xfrm>
          <a:off x="0" y="0"/>
          <a:ext cx="0" cy="0"/>
          <a:chOff x="0" y="0"/>
          <a:chExt cx="0" cy="0"/>
        </a:xfrm>
      </p:grpSpPr>
      <p:sp>
        <p:nvSpPr>
          <p:cNvPr id="420" name="Google Shape;420;p4:notes"/>
          <p:cNvSpPr txBox="1"/>
          <p:nvPr>
            <p:ph idx="1" type="body"/>
          </p:nvPr>
        </p:nvSpPr>
        <p:spPr>
          <a:xfrm>
            <a:off x="730527" y="4561228"/>
            <a:ext cx="5854148" cy="4320213"/>
          </a:xfrm>
          <a:prstGeom prst="rect">
            <a:avLst/>
          </a:prstGeom>
          <a:noFill/>
          <a:ln>
            <a:noFill/>
          </a:ln>
        </p:spPr>
        <p:txBody>
          <a:bodyPr anchorCtr="0" anchor="t" bIns="47400" lIns="94800" spcFirstLastPara="1" rIns="94800" wrap="square" tIns="47400">
            <a:noAutofit/>
          </a:bodyPr>
          <a:lstStyle/>
          <a:p>
            <a:pPr indent="0" lvl="0" marL="0" rtl="0" algn="l">
              <a:lnSpc>
                <a:spcPct val="100000"/>
              </a:lnSpc>
              <a:spcBef>
                <a:spcPts val="360"/>
              </a:spcBef>
              <a:spcAft>
                <a:spcPts val="0"/>
              </a:spcAft>
              <a:buSzPts val="1400"/>
              <a:buNone/>
            </a:pPr>
            <a:r>
              <a:t/>
            </a:r>
            <a:endParaRPr/>
          </a:p>
        </p:txBody>
      </p:sp>
      <p:sp>
        <p:nvSpPr>
          <p:cNvPr id="421" name="Google Shape;421;p4:notes"/>
          <p:cNvSpPr/>
          <p:nvPr>
            <p:ph idx="2" type="sldImg"/>
          </p:nvPr>
        </p:nvSpPr>
        <p:spPr>
          <a:xfrm>
            <a:off x="1257300" y="719138"/>
            <a:ext cx="4800600" cy="36004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5" name="Shape 425"/>
        <p:cNvGrpSpPr/>
        <p:nvPr/>
      </p:nvGrpSpPr>
      <p:grpSpPr>
        <a:xfrm>
          <a:off x="0" y="0"/>
          <a:ext cx="0" cy="0"/>
          <a:chOff x="0" y="0"/>
          <a:chExt cx="0" cy="0"/>
        </a:xfrm>
      </p:grpSpPr>
      <p:sp>
        <p:nvSpPr>
          <p:cNvPr id="426" name="Google Shape;426;g3148e9f7b85_0_7:notes"/>
          <p:cNvSpPr txBox="1"/>
          <p:nvPr>
            <p:ph idx="1" type="body"/>
          </p:nvPr>
        </p:nvSpPr>
        <p:spPr>
          <a:xfrm>
            <a:off x="730527" y="4561228"/>
            <a:ext cx="5854200" cy="4320300"/>
          </a:xfrm>
          <a:prstGeom prst="rect">
            <a:avLst/>
          </a:prstGeom>
          <a:noFill/>
          <a:ln>
            <a:noFill/>
          </a:ln>
        </p:spPr>
        <p:txBody>
          <a:bodyPr anchorCtr="0" anchor="t" bIns="47400" lIns="94800" spcFirstLastPara="1" rIns="94800" wrap="square" tIns="47400">
            <a:noAutofit/>
          </a:bodyPr>
          <a:lstStyle/>
          <a:p>
            <a:pPr indent="0" lvl="0" marL="0" rtl="0" algn="l">
              <a:lnSpc>
                <a:spcPct val="100000"/>
              </a:lnSpc>
              <a:spcBef>
                <a:spcPts val="360"/>
              </a:spcBef>
              <a:spcAft>
                <a:spcPts val="0"/>
              </a:spcAft>
              <a:buSzPts val="1400"/>
              <a:buNone/>
            </a:pPr>
            <a:r>
              <a:t/>
            </a:r>
            <a:endParaRPr/>
          </a:p>
        </p:txBody>
      </p:sp>
      <p:sp>
        <p:nvSpPr>
          <p:cNvPr id="427" name="Google Shape;427;g3148e9f7b85_0_7:notes"/>
          <p:cNvSpPr/>
          <p:nvPr>
            <p:ph idx="2" type="sldImg"/>
          </p:nvPr>
        </p:nvSpPr>
        <p:spPr>
          <a:xfrm>
            <a:off x="1257300" y="719138"/>
            <a:ext cx="4800600" cy="36006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1" name="Shape 431"/>
        <p:cNvGrpSpPr/>
        <p:nvPr/>
      </p:nvGrpSpPr>
      <p:grpSpPr>
        <a:xfrm>
          <a:off x="0" y="0"/>
          <a:ext cx="0" cy="0"/>
          <a:chOff x="0" y="0"/>
          <a:chExt cx="0" cy="0"/>
        </a:xfrm>
      </p:grpSpPr>
      <p:sp>
        <p:nvSpPr>
          <p:cNvPr id="432" name="Google Shape;432;g305e2e70a17_1_148:notes"/>
          <p:cNvSpPr txBox="1"/>
          <p:nvPr>
            <p:ph idx="1" type="body"/>
          </p:nvPr>
        </p:nvSpPr>
        <p:spPr>
          <a:xfrm>
            <a:off x="730527" y="4561228"/>
            <a:ext cx="5854200" cy="4320300"/>
          </a:xfrm>
          <a:prstGeom prst="rect">
            <a:avLst/>
          </a:prstGeom>
          <a:noFill/>
          <a:ln>
            <a:noFill/>
          </a:ln>
        </p:spPr>
        <p:txBody>
          <a:bodyPr anchorCtr="0" anchor="t" bIns="47400" lIns="94800" spcFirstLastPara="1" rIns="94800" wrap="square" tIns="47400">
            <a:noAutofit/>
          </a:bodyPr>
          <a:lstStyle/>
          <a:p>
            <a:pPr indent="0" lvl="0" marL="0" rtl="0" algn="l">
              <a:lnSpc>
                <a:spcPct val="100000"/>
              </a:lnSpc>
              <a:spcBef>
                <a:spcPts val="360"/>
              </a:spcBef>
              <a:spcAft>
                <a:spcPts val="0"/>
              </a:spcAft>
              <a:buSzPts val="1400"/>
              <a:buNone/>
            </a:pPr>
            <a:r>
              <a:t/>
            </a:r>
            <a:endParaRPr/>
          </a:p>
        </p:txBody>
      </p:sp>
      <p:sp>
        <p:nvSpPr>
          <p:cNvPr id="433" name="Google Shape;433;g305e2e70a17_1_148:notes"/>
          <p:cNvSpPr/>
          <p:nvPr>
            <p:ph idx="2" type="sldImg"/>
          </p:nvPr>
        </p:nvSpPr>
        <p:spPr>
          <a:xfrm>
            <a:off x="1257300" y="719138"/>
            <a:ext cx="4800600" cy="36006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7" name="Shape 437"/>
        <p:cNvGrpSpPr/>
        <p:nvPr/>
      </p:nvGrpSpPr>
      <p:grpSpPr>
        <a:xfrm>
          <a:off x="0" y="0"/>
          <a:ext cx="0" cy="0"/>
          <a:chOff x="0" y="0"/>
          <a:chExt cx="0" cy="0"/>
        </a:xfrm>
      </p:grpSpPr>
      <p:sp>
        <p:nvSpPr>
          <p:cNvPr id="438" name="Google Shape;438;g2d665e7248b_1_7:notes"/>
          <p:cNvSpPr txBox="1"/>
          <p:nvPr>
            <p:ph idx="1" type="body"/>
          </p:nvPr>
        </p:nvSpPr>
        <p:spPr>
          <a:xfrm>
            <a:off x="730527" y="4561228"/>
            <a:ext cx="5854200" cy="4320300"/>
          </a:xfrm>
          <a:prstGeom prst="rect">
            <a:avLst/>
          </a:prstGeom>
          <a:noFill/>
          <a:ln>
            <a:noFill/>
          </a:ln>
        </p:spPr>
        <p:txBody>
          <a:bodyPr anchorCtr="0" anchor="t" bIns="47400" lIns="94800" spcFirstLastPara="1" rIns="94800" wrap="square" tIns="47400">
            <a:noAutofit/>
          </a:bodyPr>
          <a:lstStyle/>
          <a:p>
            <a:pPr indent="0" lvl="0" marL="0" rtl="0" algn="l">
              <a:lnSpc>
                <a:spcPct val="100000"/>
              </a:lnSpc>
              <a:spcBef>
                <a:spcPts val="360"/>
              </a:spcBef>
              <a:spcAft>
                <a:spcPts val="0"/>
              </a:spcAft>
              <a:buSzPts val="1400"/>
              <a:buNone/>
            </a:pPr>
            <a:r>
              <a:t/>
            </a:r>
            <a:endParaRPr/>
          </a:p>
        </p:txBody>
      </p:sp>
      <p:sp>
        <p:nvSpPr>
          <p:cNvPr id="439" name="Google Shape;439;g2d665e7248b_1_7:notes"/>
          <p:cNvSpPr/>
          <p:nvPr>
            <p:ph idx="2" type="sldImg"/>
          </p:nvPr>
        </p:nvSpPr>
        <p:spPr>
          <a:xfrm>
            <a:off x="1257300" y="719138"/>
            <a:ext cx="4800600" cy="36006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3" name="Shape 443"/>
        <p:cNvGrpSpPr/>
        <p:nvPr/>
      </p:nvGrpSpPr>
      <p:grpSpPr>
        <a:xfrm>
          <a:off x="0" y="0"/>
          <a:ext cx="0" cy="0"/>
          <a:chOff x="0" y="0"/>
          <a:chExt cx="0" cy="0"/>
        </a:xfrm>
      </p:grpSpPr>
      <p:sp>
        <p:nvSpPr>
          <p:cNvPr id="444" name="Google Shape;444;g305e2e70a17_1_136:notes"/>
          <p:cNvSpPr txBox="1"/>
          <p:nvPr>
            <p:ph idx="1" type="body"/>
          </p:nvPr>
        </p:nvSpPr>
        <p:spPr>
          <a:xfrm>
            <a:off x="730527" y="4561228"/>
            <a:ext cx="5854200" cy="4320300"/>
          </a:xfrm>
          <a:prstGeom prst="rect">
            <a:avLst/>
          </a:prstGeom>
          <a:noFill/>
          <a:ln>
            <a:noFill/>
          </a:ln>
        </p:spPr>
        <p:txBody>
          <a:bodyPr anchorCtr="0" anchor="t" bIns="47400" lIns="94800" spcFirstLastPara="1" rIns="94800" wrap="square" tIns="47400">
            <a:noAutofit/>
          </a:bodyPr>
          <a:lstStyle/>
          <a:p>
            <a:pPr indent="0" lvl="0" marL="0" rtl="0" algn="l">
              <a:lnSpc>
                <a:spcPct val="100000"/>
              </a:lnSpc>
              <a:spcBef>
                <a:spcPts val="360"/>
              </a:spcBef>
              <a:spcAft>
                <a:spcPts val="0"/>
              </a:spcAft>
              <a:buSzPts val="1400"/>
              <a:buNone/>
            </a:pPr>
            <a:r>
              <a:t/>
            </a:r>
            <a:endParaRPr/>
          </a:p>
        </p:txBody>
      </p:sp>
      <p:sp>
        <p:nvSpPr>
          <p:cNvPr id="445" name="Google Shape;445;g305e2e70a17_1_136:notes"/>
          <p:cNvSpPr/>
          <p:nvPr>
            <p:ph idx="2" type="sldImg"/>
          </p:nvPr>
        </p:nvSpPr>
        <p:spPr>
          <a:xfrm>
            <a:off x="1257300" y="719138"/>
            <a:ext cx="4800600" cy="36006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9" name="Shape 449"/>
        <p:cNvGrpSpPr/>
        <p:nvPr/>
      </p:nvGrpSpPr>
      <p:grpSpPr>
        <a:xfrm>
          <a:off x="0" y="0"/>
          <a:ext cx="0" cy="0"/>
          <a:chOff x="0" y="0"/>
          <a:chExt cx="0" cy="0"/>
        </a:xfrm>
      </p:grpSpPr>
      <p:sp>
        <p:nvSpPr>
          <p:cNvPr id="450" name="Google Shape;450;p44:notes"/>
          <p:cNvSpPr/>
          <p:nvPr>
            <p:ph idx="2" type="sldImg"/>
          </p:nvPr>
        </p:nvSpPr>
        <p:spPr>
          <a:xfrm>
            <a:off x="1257300" y="719138"/>
            <a:ext cx="4800600" cy="36004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451" name="Google Shape;451;p44:notes"/>
          <p:cNvSpPr txBox="1"/>
          <p:nvPr>
            <p:ph idx="1" type="body"/>
          </p:nvPr>
        </p:nvSpPr>
        <p:spPr>
          <a:xfrm>
            <a:off x="730527" y="4561228"/>
            <a:ext cx="5854148" cy="4320213"/>
          </a:xfrm>
          <a:prstGeom prst="rect">
            <a:avLst/>
          </a:prstGeom>
          <a:noFill/>
          <a:ln>
            <a:noFill/>
          </a:ln>
        </p:spPr>
        <p:txBody>
          <a:bodyPr anchorCtr="0" anchor="t" bIns="47400" lIns="94800" spcFirstLastPara="1" rIns="94800" wrap="square" tIns="47400">
            <a:noAutofit/>
          </a:bodyPr>
          <a:lstStyle/>
          <a:p>
            <a:pPr indent="0" lvl="0" marL="0" rtl="0" algn="l">
              <a:lnSpc>
                <a:spcPct val="100000"/>
              </a:lnSpc>
              <a:spcBef>
                <a:spcPts val="0"/>
              </a:spcBef>
              <a:spcAft>
                <a:spcPts val="0"/>
              </a:spcAft>
              <a:buSzPts val="1400"/>
              <a:buNone/>
            </a:pPr>
            <a:r>
              <a:t/>
            </a:r>
            <a:endParaRPr/>
          </a:p>
        </p:txBody>
      </p:sp>
      <p:sp>
        <p:nvSpPr>
          <p:cNvPr id="452" name="Google Shape;452;p44:notes"/>
          <p:cNvSpPr txBox="1"/>
          <p:nvPr>
            <p:ph idx="12" type="sldNum"/>
          </p:nvPr>
        </p:nvSpPr>
        <p:spPr>
          <a:xfrm>
            <a:off x="4142964" y="9119173"/>
            <a:ext cx="3170583" cy="480388"/>
          </a:xfrm>
          <a:prstGeom prst="rect">
            <a:avLst/>
          </a:prstGeom>
          <a:noFill/>
          <a:ln>
            <a:noFill/>
          </a:ln>
        </p:spPr>
        <p:txBody>
          <a:bodyPr anchorCtr="0" anchor="b" bIns="47400" lIns="94800" spcFirstLastPara="1" rIns="94800" wrap="square" tIns="474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
        <p:nvSpPr>
          <p:cNvPr id="453" name="Google Shape;453;p44:notes"/>
          <p:cNvSpPr txBox="1"/>
          <p:nvPr>
            <p:ph idx="11" type="ftr"/>
          </p:nvPr>
        </p:nvSpPr>
        <p:spPr>
          <a:xfrm>
            <a:off x="2" y="9119173"/>
            <a:ext cx="3170583" cy="480388"/>
          </a:xfrm>
          <a:prstGeom prst="rect">
            <a:avLst/>
          </a:prstGeom>
          <a:noFill/>
          <a:ln>
            <a:noFill/>
          </a:ln>
        </p:spPr>
        <p:txBody>
          <a:bodyPr anchorCtr="0" anchor="b" bIns="47400" lIns="94800" spcFirstLastPara="1" rIns="94800" wrap="square" tIns="47400">
            <a:noAutofit/>
          </a:bodyPr>
          <a:lstStyle/>
          <a:p>
            <a:pPr indent="0" lvl="0" marL="0" rtl="0" algn="l">
              <a:lnSpc>
                <a:spcPct val="100000"/>
              </a:lnSpc>
              <a:spcBef>
                <a:spcPts val="0"/>
              </a:spcBef>
              <a:spcAft>
                <a:spcPts val="0"/>
              </a:spcAft>
              <a:buSzPts val="1400"/>
              <a:buNone/>
            </a:pPr>
            <a:r>
              <a:rPr lang="en-US"/>
              <a:t>April 14, 2022</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g3142297b33d_0_5:notes"/>
          <p:cNvSpPr txBox="1"/>
          <p:nvPr>
            <p:ph idx="1" type="body"/>
          </p:nvPr>
        </p:nvSpPr>
        <p:spPr>
          <a:xfrm>
            <a:off x="730527" y="4561228"/>
            <a:ext cx="5854200" cy="4320300"/>
          </a:xfrm>
          <a:prstGeom prst="rect">
            <a:avLst/>
          </a:prstGeom>
          <a:noFill/>
          <a:ln>
            <a:noFill/>
          </a:ln>
        </p:spPr>
        <p:txBody>
          <a:bodyPr anchorCtr="0" anchor="t" bIns="47400" lIns="94800" spcFirstLastPara="1" rIns="94800" wrap="square" tIns="47400">
            <a:noAutofit/>
          </a:bodyPr>
          <a:lstStyle/>
          <a:p>
            <a:pPr indent="0" lvl="0" marL="0" rtl="0" algn="l">
              <a:lnSpc>
                <a:spcPct val="100000"/>
              </a:lnSpc>
              <a:spcBef>
                <a:spcPts val="360"/>
              </a:spcBef>
              <a:spcAft>
                <a:spcPts val="0"/>
              </a:spcAft>
              <a:buSzPts val="1400"/>
              <a:buNone/>
            </a:pPr>
            <a:r>
              <a:t/>
            </a:r>
            <a:endParaRPr/>
          </a:p>
        </p:txBody>
      </p:sp>
      <p:sp>
        <p:nvSpPr>
          <p:cNvPr id="149" name="Google Shape;149;g3142297b33d_0_5:notes"/>
          <p:cNvSpPr/>
          <p:nvPr>
            <p:ph idx="2" type="sldImg"/>
          </p:nvPr>
        </p:nvSpPr>
        <p:spPr>
          <a:xfrm>
            <a:off x="1257300" y="719138"/>
            <a:ext cx="4800600" cy="36006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p5:notes"/>
          <p:cNvSpPr txBox="1"/>
          <p:nvPr>
            <p:ph idx="1" type="body"/>
          </p:nvPr>
        </p:nvSpPr>
        <p:spPr>
          <a:xfrm>
            <a:off x="730527" y="4561228"/>
            <a:ext cx="5854148" cy="4320213"/>
          </a:xfrm>
          <a:prstGeom prst="rect">
            <a:avLst/>
          </a:prstGeom>
          <a:noFill/>
          <a:ln>
            <a:noFill/>
          </a:ln>
        </p:spPr>
        <p:txBody>
          <a:bodyPr anchorCtr="0" anchor="t" bIns="47400" lIns="94800" spcFirstLastPara="1" rIns="94800" wrap="square" tIns="47400">
            <a:noAutofit/>
          </a:bodyPr>
          <a:lstStyle/>
          <a:p>
            <a:pPr indent="0" lvl="0" marL="0" rtl="0" algn="l">
              <a:lnSpc>
                <a:spcPct val="100000"/>
              </a:lnSpc>
              <a:spcBef>
                <a:spcPts val="360"/>
              </a:spcBef>
              <a:spcAft>
                <a:spcPts val="0"/>
              </a:spcAft>
              <a:buSzPts val="1400"/>
              <a:buNone/>
            </a:pPr>
            <a:r>
              <a:t/>
            </a:r>
            <a:endParaRPr/>
          </a:p>
        </p:txBody>
      </p:sp>
      <p:sp>
        <p:nvSpPr>
          <p:cNvPr id="155" name="Google Shape;155;p5:notes"/>
          <p:cNvSpPr/>
          <p:nvPr>
            <p:ph idx="2" type="sldImg"/>
          </p:nvPr>
        </p:nvSpPr>
        <p:spPr>
          <a:xfrm>
            <a:off x="1257300" y="719138"/>
            <a:ext cx="4800600" cy="36004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p6:notes"/>
          <p:cNvSpPr/>
          <p:nvPr>
            <p:ph idx="2" type="sldImg"/>
          </p:nvPr>
        </p:nvSpPr>
        <p:spPr>
          <a:xfrm>
            <a:off x="1257300" y="719138"/>
            <a:ext cx="4800600" cy="36004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61" name="Google Shape;161;p6:notes"/>
          <p:cNvSpPr txBox="1"/>
          <p:nvPr>
            <p:ph idx="1" type="body"/>
          </p:nvPr>
        </p:nvSpPr>
        <p:spPr>
          <a:xfrm>
            <a:off x="730527" y="4561228"/>
            <a:ext cx="5854148" cy="4320213"/>
          </a:xfrm>
          <a:prstGeom prst="rect">
            <a:avLst/>
          </a:prstGeom>
          <a:noFill/>
          <a:ln>
            <a:noFill/>
          </a:ln>
        </p:spPr>
        <p:txBody>
          <a:bodyPr anchorCtr="0" anchor="t" bIns="47400" lIns="94800" spcFirstLastPara="1" rIns="94800" wrap="square" tIns="47400">
            <a:noAutofit/>
          </a:bodyPr>
          <a:lstStyle/>
          <a:p>
            <a:pPr indent="0" lvl="0" marL="0" rtl="0" algn="l">
              <a:lnSpc>
                <a:spcPct val="100000"/>
              </a:lnSpc>
              <a:spcBef>
                <a:spcPts val="0"/>
              </a:spcBef>
              <a:spcAft>
                <a:spcPts val="0"/>
              </a:spcAft>
              <a:buSzPts val="1400"/>
              <a:buNone/>
            </a:pPr>
            <a:r>
              <a:t/>
            </a:r>
            <a:endParaRPr/>
          </a:p>
        </p:txBody>
      </p:sp>
      <p:sp>
        <p:nvSpPr>
          <p:cNvPr id="162" name="Google Shape;162;p6:notes"/>
          <p:cNvSpPr txBox="1"/>
          <p:nvPr>
            <p:ph idx="12" type="sldNum"/>
          </p:nvPr>
        </p:nvSpPr>
        <p:spPr>
          <a:xfrm>
            <a:off x="4142964" y="9119173"/>
            <a:ext cx="3170583" cy="480388"/>
          </a:xfrm>
          <a:prstGeom prst="rect">
            <a:avLst/>
          </a:prstGeom>
          <a:noFill/>
          <a:ln>
            <a:noFill/>
          </a:ln>
        </p:spPr>
        <p:txBody>
          <a:bodyPr anchorCtr="0" anchor="b" bIns="47400" lIns="94800" spcFirstLastPara="1" rIns="94800" wrap="square" tIns="474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
        <p:nvSpPr>
          <p:cNvPr id="163" name="Google Shape;163;p6:notes"/>
          <p:cNvSpPr txBox="1"/>
          <p:nvPr>
            <p:ph idx="11" type="ftr"/>
          </p:nvPr>
        </p:nvSpPr>
        <p:spPr>
          <a:xfrm>
            <a:off x="2" y="9119173"/>
            <a:ext cx="3170583" cy="480388"/>
          </a:xfrm>
          <a:prstGeom prst="rect">
            <a:avLst/>
          </a:prstGeom>
          <a:noFill/>
          <a:ln>
            <a:noFill/>
          </a:ln>
        </p:spPr>
        <p:txBody>
          <a:bodyPr anchorCtr="0" anchor="b" bIns="47400" lIns="94800" spcFirstLastPara="1" rIns="94800" wrap="square" tIns="47400">
            <a:noAutofit/>
          </a:bodyPr>
          <a:lstStyle/>
          <a:p>
            <a:pPr indent="0" lvl="0" marL="0" rtl="0" algn="l">
              <a:lnSpc>
                <a:spcPct val="100000"/>
              </a:lnSpc>
              <a:spcBef>
                <a:spcPts val="0"/>
              </a:spcBef>
              <a:spcAft>
                <a:spcPts val="0"/>
              </a:spcAft>
              <a:buSzPts val="1400"/>
              <a:buNone/>
            </a:pPr>
            <a:r>
              <a:rPr lang="en-US"/>
              <a:t>April 14, 2022</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p8:notes"/>
          <p:cNvSpPr txBox="1"/>
          <p:nvPr>
            <p:ph idx="1" type="body"/>
          </p:nvPr>
        </p:nvSpPr>
        <p:spPr>
          <a:xfrm>
            <a:off x="730527" y="4561228"/>
            <a:ext cx="5854148" cy="4320213"/>
          </a:xfrm>
          <a:prstGeom prst="rect">
            <a:avLst/>
          </a:prstGeom>
          <a:noFill/>
          <a:ln>
            <a:noFill/>
          </a:ln>
        </p:spPr>
        <p:txBody>
          <a:bodyPr anchorCtr="0" anchor="t" bIns="47400" lIns="94800" spcFirstLastPara="1" rIns="94800" wrap="square" tIns="47400">
            <a:noAutofit/>
          </a:bodyPr>
          <a:lstStyle/>
          <a:p>
            <a:pPr indent="0" lvl="0" marL="0" rtl="0" algn="l">
              <a:lnSpc>
                <a:spcPct val="100000"/>
              </a:lnSpc>
              <a:spcBef>
                <a:spcPts val="360"/>
              </a:spcBef>
              <a:spcAft>
                <a:spcPts val="0"/>
              </a:spcAft>
              <a:buSzPts val="1400"/>
              <a:buNone/>
            </a:pPr>
            <a:r>
              <a:t/>
            </a:r>
            <a:endParaRPr/>
          </a:p>
        </p:txBody>
      </p:sp>
      <p:sp>
        <p:nvSpPr>
          <p:cNvPr id="170" name="Google Shape;170;p8:notes"/>
          <p:cNvSpPr/>
          <p:nvPr>
            <p:ph idx="2" type="sldImg"/>
          </p:nvPr>
        </p:nvSpPr>
        <p:spPr>
          <a:xfrm>
            <a:off x="1257300" y="719138"/>
            <a:ext cx="4800600" cy="36004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g3142297b33d_0_10:notes"/>
          <p:cNvSpPr txBox="1"/>
          <p:nvPr>
            <p:ph idx="1" type="body"/>
          </p:nvPr>
        </p:nvSpPr>
        <p:spPr>
          <a:xfrm>
            <a:off x="730527" y="4561228"/>
            <a:ext cx="5854200" cy="4320300"/>
          </a:xfrm>
          <a:prstGeom prst="rect">
            <a:avLst/>
          </a:prstGeom>
          <a:noFill/>
          <a:ln>
            <a:noFill/>
          </a:ln>
        </p:spPr>
        <p:txBody>
          <a:bodyPr anchorCtr="0" anchor="t" bIns="47400" lIns="94800" spcFirstLastPara="1" rIns="94800" wrap="square" tIns="47400">
            <a:noAutofit/>
          </a:bodyPr>
          <a:lstStyle/>
          <a:p>
            <a:pPr indent="0" lvl="0" marL="0" rtl="0" algn="l">
              <a:lnSpc>
                <a:spcPct val="100000"/>
              </a:lnSpc>
              <a:spcBef>
                <a:spcPts val="360"/>
              </a:spcBef>
              <a:spcAft>
                <a:spcPts val="0"/>
              </a:spcAft>
              <a:buSzPts val="1400"/>
              <a:buNone/>
            </a:pPr>
            <a:r>
              <a:t/>
            </a:r>
            <a:endParaRPr/>
          </a:p>
        </p:txBody>
      </p:sp>
      <p:sp>
        <p:nvSpPr>
          <p:cNvPr id="176" name="Google Shape;176;g3142297b33d_0_10:notes"/>
          <p:cNvSpPr/>
          <p:nvPr>
            <p:ph idx="2" type="sldImg"/>
          </p:nvPr>
        </p:nvSpPr>
        <p:spPr>
          <a:xfrm>
            <a:off x="1257300" y="719138"/>
            <a:ext cx="4800600" cy="36006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4" name="Shape 14"/>
        <p:cNvGrpSpPr/>
        <p:nvPr/>
      </p:nvGrpSpPr>
      <p:grpSpPr>
        <a:xfrm>
          <a:off x="0" y="0"/>
          <a:ext cx="0" cy="0"/>
          <a:chOff x="0" y="0"/>
          <a:chExt cx="0" cy="0"/>
        </a:xfrm>
      </p:grpSpPr>
      <p:sp>
        <p:nvSpPr>
          <p:cNvPr id="15" name="Google Shape;15;g2d665e7248b_0_5"/>
          <p:cNvSpPr txBox="1"/>
          <p:nvPr>
            <p:ph type="ctrTitle"/>
          </p:nvPr>
        </p:nvSpPr>
        <p:spPr>
          <a:xfrm>
            <a:off x="311700" y="1783867"/>
            <a:ext cx="8520600" cy="1341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000"/>
              <a:buNone/>
              <a:defRPr sz="40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6" name="Google Shape;16;g2d665e7248b_0_5"/>
          <p:cNvSpPr txBox="1"/>
          <p:nvPr>
            <p:ph idx="1" type="subTitle"/>
          </p:nvPr>
        </p:nvSpPr>
        <p:spPr>
          <a:xfrm>
            <a:off x="311700" y="3778833"/>
            <a:ext cx="8520600" cy="10569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600"/>
              <a:buNone/>
              <a:defRPr sz="26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7" name="Google Shape;17;g2d665e7248b_0_5"/>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lvl1pPr lvl="0">
              <a:buNone/>
              <a:defRPr b="1">
                <a:solidFill>
                  <a:schemeClr val="lt1"/>
                </a:solidFill>
              </a:defRPr>
            </a:lvl1pPr>
            <a:lvl2pPr lvl="1">
              <a:buNone/>
              <a:defRPr b="1">
                <a:solidFill>
                  <a:schemeClr val="lt1"/>
                </a:solidFill>
              </a:defRPr>
            </a:lvl2pPr>
            <a:lvl3pPr lvl="2">
              <a:buNone/>
              <a:defRPr b="1">
                <a:solidFill>
                  <a:schemeClr val="lt1"/>
                </a:solidFill>
              </a:defRPr>
            </a:lvl3pPr>
            <a:lvl4pPr lvl="3">
              <a:buNone/>
              <a:defRPr b="1">
                <a:solidFill>
                  <a:schemeClr val="lt1"/>
                </a:solidFill>
              </a:defRPr>
            </a:lvl4pPr>
            <a:lvl5pPr lvl="4">
              <a:buNone/>
              <a:defRPr b="1">
                <a:solidFill>
                  <a:schemeClr val="lt1"/>
                </a:solidFill>
              </a:defRPr>
            </a:lvl5pPr>
            <a:lvl6pPr lvl="5">
              <a:buNone/>
              <a:defRPr b="1">
                <a:solidFill>
                  <a:schemeClr val="lt1"/>
                </a:solidFill>
              </a:defRPr>
            </a:lvl6pPr>
            <a:lvl7pPr lvl="6">
              <a:buNone/>
              <a:defRPr b="1">
                <a:solidFill>
                  <a:schemeClr val="lt1"/>
                </a:solidFill>
              </a:defRPr>
            </a:lvl7pPr>
            <a:lvl8pPr lvl="7">
              <a:buNone/>
              <a:defRPr b="1">
                <a:solidFill>
                  <a:schemeClr val="lt1"/>
                </a:solidFill>
              </a:defRPr>
            </a:lvl8pPr>
            <a:lvl9pPr lvl="8">
              <a:buNone/>
              <a:defRPr b="1">
                <a:solidFill>
                  <a:schemeClr val="lt1"/>
                </a:solidFill>
              </a:defRPr>
            </a:lvl9pPr>
          </a:lstStyle>
          <a:p>
            <a:pPr indent="0" lvl="0" marL="0" rtl="0" algn="r">
              <a:spcBef>
                <a:spcPts val="0"/>
              </a:spcBef>
              <a:spcAft>
                <a:spcPts val="0"/>
              </a:spcAft>
              <a:buNone/>
            </a:pPr>
            <a:fld id="{00000000-1234-1234-1234-123412341234}" type="slidenum">
              <a:rPr lang="en-US"/>
              <a:t>‹#›</a:t>
            </a:fld>
            <a:endParaRPr/>
          </a:p>
        </p:txBody>
      </p:sp>
      <p:pic>
        <p:nvPicPr>
          <p:cNvPr id="18" name="Google Shape;18;g2d665e7248b_0_5"/>
          <p:cNvPicPr preferRelativeResize="0"/>
          <p:nvPr/>
        </p:nvPicPr>
        <p:blipFill>
          <a:blip r:embed="rId2">
            <a:alphaModFix/>
          </a:blip>
          <a:stretch>
            <a:fillRect/>
          </a:stretch>
        </p:blipFill>
        <p:spPr>
          <a:xfrm>
            <a:off x="0" y="0"/>
            <a:ext cx="1629548" cy="1156976"/>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50" name="Shape 50"/>
        <p:cNvGrpSpPr/>
        <p:nvPr/>
      </p:nvGrpSpPr>
      <p:grpSpPr>
        <a:xfrm>
          <a:off x="0" y="0"/>
          <a:ext cx="0" cy="0"/>
          <a:chOff x="0" y="0"/>
          <a:chExt cx="0" cy="0"/>
        </a:xfrm>
      </p:grpSpPr>
      <p:sp>
        <p:nvSpPr>
          <p:cNvPr id="51" name="Google Shape;51;g2d665e7248b_0_41"/>
          <p:cNvSpPr txBox="1"/>
          <p:nvPr>
            <p:ph hasCustomPrompt="1" type="title"/>
          </p:nvPr>
        </p:nvSpPr>
        <p:spPr>
          <a:xfrm>
            <a:off x="311700" y="1474833"/>
            <a:ext cx="8520600" cy="26181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52" name="Google Shape;52;g2d665e7248b_0_41"/>
          <p:cNvSpPr txBox="1"/>
          <p:nvPr>
            <p:ph idx="1" type="body"/>
          </p:nvPr>
        </p:nvSpPr>
        <p:spPr>
          <a:xfrm>
            <a:off x="311700" y="4202967"/>
            <a:ext cx="8520600" cy="17343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53" name="Google Shape;53;g2d665e7248b_0_41"/>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4" name="Shape 54"/>
        <p:cNvGrpSpPr/>
        <p:nvPr/>
      </p:nvGrpSpPr>
      <p:grpSpPr>
        <a:xfrm>
          <a:off x="0" y="0"/>
          <a:ext cx="0" cy="0"/>
          <a:chOff x="0" y="0"/>
          <a:chExt cx="0" cy="0"/>
        </a:xfrm>
      </p:grpSpPr>
      <p:sp>
        <p:nvSpPr>
          <p:cNvPr id="55" name="Google Shape;55;g2d665e7248b_0_45"/>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p:cSld name="1_Title and Content">
    <p:spTree>
      <p:nvGrpSpPr>
        <p:cNvPr id="56" name="Shape 56"/>
        <p:cNvGrpSpPr/>
        <p:nvPr/>
      </p:nvGrpSpPr>
      <p:grpSpPr>
        <a:xfrm>
          <a:off x="0" y="0"/>
          <a:ext cx="0" cy="0"/>
          <a:chOff x="0" y="0"/>
          <a:chExt cx="0" cy="0"/>
        </a:xfrm>
      </p:grpSpPr>
      <p:sp>
        <p:nvSpPr>
          <p:cNvPr id="57" name="Google Shape;57;g2d665e7248b_0_47"/>
          <p:cNvSpPr txBox="1"/>
          <p:nvPr>
            <p:ph idx="1" type="body"/>
          </p:nvPr>
        </p:nvSpPr>
        <p:spPr>
          <a:xfrm>
            <a:off x="402090" y="1066800"/>
            <a:ext cx="8361000" cy="49752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SzPts val="1800"/>
              <a:buChar char="•"/>
              <a:defRPr/>
            </a:lvl1pPr>
            <a:lvl2pPr indent="-342900" lvl="1" marL="914400" algn="l">
              <a:lnSpc>
                <a:spcPct val="90000"/>
              </a:lnSpc>
              <a:spcBef>
                <a:spcPts val="375"/>
              </a:spcBef>
              <a:spcAft>
                <a:spcPts val="0"/>
              </a:spcAft>
              <a:buSzPts val="1800"/>
              <a:buChar char="•"/>
              <a:defRPr/>
            </a:lvl2pPr>
            <a:lvl3pPr indent="-342900" lvl="2" marL="1371600" algn="l">
              <a:lnSpc>
                <a:spcPct val="90000"/>
              </a:lnSpc>
              <a:spcBef>
                <a:spcPts val="375"/>
              </a:spcBef>
              <a:spcAft>
                <a:spcPts val="0"/>
              </a:spcAft>
              <a:buSzPts val="1800"/>
              <a:buChar char="•"/>
              <a:defRPr/>
            </a:lvl3pPr>
            <a:lvl4pPr indent="-342900" lvl="3" marL="1828800" algn="l">
              <a:lnSpc>
                <a:spcPct val="90000"/>
              </a:lnSpc>
              <a:spcBef>
                <a:spcPts val="375"/>
              </a:spcBef>
              <a:spcAft>
                <a:spcPts val="0"/>
              </a:spcAft>
              <a:buSzPts val="1800"/>
              <a:buChar char="•"/>
              <a:defRPr/>
            </a:lvl4pPr>
            <a:lvl5pPr indent="-342900" lvl="4" marL="2286000" algn="l">
              <a:lnSpc>
                <a:spcPct val="90000"/>
              </a:lnSpc>
              <a:spcBef>
                <a:spcPts val="375"/>
              </a:spcBef>
              <a:spcAft>
                <a:spcPts val="0"/>
              </a:spcAft>
              <a:buSzPts val="1800"/>
              <a:buChar char="•"/>
              <a:defRPr/>
            </a:lvl5pPr>
            <a:lvl6pPr indent="-342900" lvl="5" marL="2743200" algn="l">
              <a:lnSpc>
                <a:spcPct val="90000"/>
              </a:lnSpc>
              <a:spcBef>
                <a:spcPts val="375"/>
              </a:spcBef>
              <a:spcAft>
                <a:spcPts val="0"/>
              </a:spcAft>
              <a:buSzPts val="1800"/>
              <a:buChar char="•"/>
              <a:defRPr/>
            </a:lvl6pPr>
            <a:lvl7pPr indent="-342900" lvl="6" marL="3200400" algn="l">
              <a:lnSpc>
                <a:spcPct val="90000"/>
              </a:lnSpc>
              <a:spcBef>
                <a:spcPts val="375"/>
              </a:spcBef>
              <a:spcAft>
                <a:spcPts val="0"/>
              </a:spcAft>
              <a:buSzPts val="1800"/>
              <a:buChar char="•"/>
              <a:defRPr/>
            </a:lvl7pPr>
            <a:lvl8pPr indent="-342900" lvl="7" marL="3657600" algn="l">
              <a:lnSpc>
                <a:spcPct val="90000"/>
              </a:lnSpc>
              <a:spcBef>
                <a:spcPts val="375"/>
              </a:spcBef>
              <a:spcAft>
                <a:spcPts val="0"/>
              </a:spcAft>
              <a:buSzPts val="1800"/>
              <a:buChar char="•"/>
              <a:defRPr/>
            </a:lvl8pPr>
            <a:lvl9pPr indent="-342900" lvl="8" marL="4114800" algn="l">
              <a:lnSpc>
                <a:spcPct val="90000"/>
              </a:lnSpc>
              <a:spcBef>
                <a:spcPts val="375"/>
              </a:spcBef>
              <a:spcAft>
                <a:spcPts val="0"/>
              </a:spcAft>
              <a:buSzPts val="1800"/>
              <a:buChar char="•"/>
              <a:defRPr/>
            </a:lvl9pPr>
          </a:lstStyle>
          <a:p/>
        </p:txBody>
      </p:sp>
      <p:sp>
        <p:nvSpPr>
          <p:cNvPr id="58" name="Google Shape;58;g2d665e7248b_0_47"/>
          <p:cNvSpPr txBox="1"/>
          <p:nvPr>
            <p:ph idx="10" type="dt"/>
          </p:nvPr>
        </p:nvSpPr>
        <p:spPr>
          <a:xfrm>
            <a:off x="457200" y="6248400"/>
            <a:ext cx="2133600" cy="4572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g2d665e7248b_0_47"/>
          <p:cNvSpPr txBox="1"/>
          <p:nvPr>
            <p:ph idx="12" type="sldNum"/>
          </p:nvPr>
        </p:nvSpPr>
        <p:spPr>
          <a:xfrm>
            <a:off x="6457950" y="6356351"/>
            <a:ext cx="20574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and Content">
  <p:cSld name="2_Title and Content">
    <p:spTree>
      <p:nvGrpSpPr>
        <p:cNvPr id="60" name="Shape 60"/>
        <p:cNvGrpSpPr/>
        <p:nvPr/>
      </p:nvGrpSpPr>
      <p:grpSpPr>
        <a:xfrm>
          <a:off x="0" y="0"/>
          <a:ext cx="0" cy="0"/>
          <a:chOff x="0" y="0"/>
          <a:chExt cx="0" cy="0"/>
        </a:xfrm>
      </p:grpSpPr>
      <p:sp>
        <p:nvSpPr>
          <p:cNvPr id="61" name="Google Shape;61;g2d665e7248b_0_51"/>
          <p:cNvSpPr txBox="1"/>
          <p:nvPr>
            <p:ph idx="1" type="body"/>
          </p:nvPr>
        </p:nvSpPr>
        <p:spPr>
          <a:xfrm>
            <a:off x="402090" y="1066800"/>
            <a:ext cx="8361000" cy="49752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62" name="Google Shape;62;g2d665e7248b_0_51"/>
          <p:cNvSpPr txBox="1"/>
          <p:nvPr>
            <p:ph idx="10" type="dt"/>
          </p:nvPr>
        </p:nvSpPr>
        <p:spPr>
          <a:xfrm>
            <a:off x="457200" y="6248400"/>
            <a:ext cx="2133600" cy="4572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g2d665e7248b_0_51"/>
          <p:cNvSpPr txBox="1"/>
          <p:nvPr>
            <p:ph idx="12" type="sldNum"/>
          </p:nvPr>
        </p:nvSpPr>
        <p:spPr>
          <a:xfrm>
            <a:off x="6457950" y="6356351"/>
            <a:ext cx="20574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Title and Content">
  <p:cSld name="5_Title and Content">
    <p:spTree>
      <p:nvGrpSpPr>
        <p:cNvPr id="64" name="Shape 64"/>
        <p:cNvGrpSpPr/>
        <p:nvPr/>
      </p:nvGrpSpPr>
      <p:grpSpPr>
        <a:xfrm>
          <a:off x="0" y="0"/>
          <a:ext cx="0" cy="0"/>
          <a:chOff x="0" y="0"/>
          <a:chExt cx="0" cy="0"/>
        </a:xfrm>
      </p:grpSpPr>
      <p:sp>
        <p:nvSpPr>
          <p:cNvPr id="65" name="Google Shape;65;g2d665e7248b_0_56"/>
          <p:cNvSpPr txBox="1"/>
          <p:nvPr>
            <p:ph idx="1" type="body"/>
          </p:nvPr>
        </p:nvSpPr>
        <p:spPr>
          <a:xfrm>
            <a:off x="402090" y="1066800"/>
            <a:ext cx="8361000" cy="49752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66" name="Google Shape;66;g2d665e7248b_0_56"/>
          <p:cNvSpPr txBox="1"/>
          <p:nvPr>
            <p:ph idx="10" type="dt"/>
          </p:nvPr>
        </p:nvSpPr>
        <p:spPr>
          <a:xfrm>
            <a:off x="457200" y="6248400"/>
            <a:ext cx="2133600" cy="4572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g2d665e7248b_0_56"/>
          <p:cNvSpPr txBox="1"/>
          <p:nvPr>
            <p:ph idx="12" type="sldNum"/>
          </p:nvPr>
        </p:nvSpPr>
        <p:spPr>
          <a:xfrm>
            <a:off x="6457950" y="6356351"/>
            <a:ext cx="20574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and Content">
  <p:cSld name="3_Title and Content">
    <p:spTree>
      <p:nvGrpSpPr>
        <p:cNvPr id="68" name="Shape 68"/>
        <p:cNvGrpSpPr/>
        <p:nvPr/>
      </p:nvGrpSpPr>
      <p:grpSpPr>
        <a:xfrm>
          <a:off x="0" y="0"/>
          <a:ext cx="0" cy="0"/>
          <a:chOff x="0" y="0"/>
          <a:chExt cx="0" cy="0"/>
        </a:xfrm>
      </p:grpSpPr>
      <p:sp>
        <p:nvSpPr>
          <p:cNvPr id="69" name="Google Shape;69;g2d665e7248b_0_60"/>
          <p:cNvSpPr txBox="1"/>
          <p:nvPr>
            <p:ph idx="1" type="body"/>
          </p:nvPr>
        </p:nvSpPr>
        <p:spPr>
          <a:xfrm>
            <a:off x="402090" y="2590800"/>
            <a:ext cx="8361000" cy="34512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70" name="Google Shape;70;g2d665e7248b_0_60"/>
          <p:cNvSpPr txBox="1"/>
          <p:nvPr>
            <p:ph idx="10" type="dt"/>
          </p:nvPr>
        </p:nvSpPr>
        <p:spPr>
          <a:xfrm>
            <a:off x="457200" y="6248400"/>
            <a:ext cx="2133600" cy="4572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1" name="Google Shape;71;g2d665e7248b_0_60"/>
          <p:cNvSpPr txBox="1"/>
          <p:nvPr>
            <p:ph idx="12" type="sldNum"/>
          </p:nvPr>
        </p:nvSpPr>
        <p:spPr>
          <a:xfrm>
            <a:off x="6457950" y="6356351"/>
            <a:ext cx="20574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Title and Content">
  <p:cSld name="7_Title and Content">
    <p:spTree>
      <p:nvGrpSpPr>
        <p:cNvPr id="72" name="Shape 72"/>
        <p:cNvGrpSpPr/>
        <p:nvPr/>
      </p:nvGrpSpPr>
      <p:grpSpPr>
        <a:xfrm>
          <a:off x="0" y="0"/>
          <a:ext cx="0" cy="0"/>
          <a:chOff x="0" y="0"/>
          <a:chExt cx="0" cy="0"/>
        </a:xfrm>
      </p:grpSpPr>
      <p:sp>
        <p:nvSpPr>
          <p:cNvPr id="73" name="Google Shape;73;g2d665e7248b_0_64"/>
          <p:cNvSpPr txBox="1"/>
          <p:nvPr>
            <p:ph idx="1" type="body"/>
          </p:nvPr>
        </p:nvSpPr>
        <p:spPr>
          <a:xfrm>
            <a:off x="402090" y="1066800"/>
            <a:ext cx="8361000" cy="49752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74" name="Google Shape;74;g2d665e7248b_0_64"/>
          <p:cNvSpPr txBox="1"/>
          <p:nvPr>
            <p:ph idx="10" type="dt"/>
          </p:nvPr>
        </p:nvSpPr>
        <p:spPr>
          <a:xfrm>
            <a:off x="457200" y="6248400"/>
            <a:ext cx="2133600" cy="4572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5" name="Google Shape;75;g2d665e7248b_0_64"/>
          <p:cNvSpPr txBox="1"/>
          <p:nvPr>
            <p:ph idx="12" type="sldNum"/>
          </p:nvPr>
        </p:nvSpPr>
        <p:spPr>
          <a:xfrm>
            <a:off x="6457950" y="6356351"/>
            <a:ext cx="20574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Title and Content">
  <p:cSld name="9_Title and Content">
    <p:spTree>
      <p:nvGrpSpPr>
        <p:cNvPr id="76" name="Shape 76"/>
        <p:cNvGrpSpPr/>
        <p:nvPr/>
      </p:nvGrpSpPr>
      <p:grpSpPr>
        <a:xfrm>
          <a:off x="0" y="0"/>
          <a:ext cx="0" cy="0"/>
          <a:chOff x="0" y="0"/>
          <a:chExt cx="0" cy="0"/>
        </a:xfrm>
      </p:grpSpPr>
      <p:sp>
        <p:nvSpPr>
          <p:cNvPr id="77" name="Google Shape;77;g2d665e7248b_0_68"/>
          <p:cNvSpPr txBox="1"/>
          <p:nvPr>
            <p:ph idx="1" type="body"/>
          </p:nvPr>
        </p:nvSpPr>
        <p:spPr>
          <a:xfrm>
            <a:off x="402090" y="1066800"/>
            <a:ext cx="8361000" cy="49752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78" name="Google Shape;78;g2d665e7248b_0_68"/>
          <p:cNvSpPr txBox="1"/>
          <p:nvPr>
            <p:ph idx="10" type="dt"/>
          </p:nvPr>
        </p:nvSpPr>
        <p:spPr>
          <a:xfrm>
            <a:off x="457200" y="6248400"/>
            <a:ext cx="2133600" cy="4572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9" name="Google Shape;79;g2d665e7248b_0_68"/>
          <p:cNvSpPr txBox="1"/>
          <p:nvPr>
            <p:ph idx="12" type="sldNum"/>
          </p:nvPr>
        </p:nvSpPr>
        <p:spPr>
          <a:xfrm>
            <a:off x="6457950" y="6356351"/>
            <a:ext cx="20574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Title and Content">
  <p:cSld name="13_Title and Content">
    <p:spTree>
      <p:nvGrpSpPr>
        <p:cNvPr id="80" name="Shape 80"/>
        <p:cNvGrpSpPr/>
        <p:nvPr/>
      </p:nvGrpSpPr>
      <p:grpSpPr>
        <a:xfrm>
          <a:off x="0" y="0"/>
          <a:ext cx="0" cy="0"/>
          <a:chOff x="0" y="0"/>
          <a:chExt cx="0" cy="0"/>
        </a:xfrm>
      </p:grpSpPr>
      <p:sp>
        <p:nvSpPr>
          <p:cNvPr id="81" name="Google Shape;81;g2d665e7248b_0_72"/>
          <p:cNvSpPr txBox="1"/>
          <p:nvPr>
            <p:ph idx="1" type="body"/>
          </p:nvPr>
        </p:nvSpPr>
        <p:spPr>
          <a:xfrm>
            <a:off x="402090" y="1066800"/>
            <a:ext cx="8361000" cy="49752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82" name="Google Shape;82;g2d665e7248b_0_72"/>
          <p:cNvSpPr txBox="1"/>
          <p:nvPr>
            <p:ph idx="10" type="dt"/>
          </p:nvPr>
        </p:nvSpPr>
        <p:spPr>
          <a:xfrm>
            <a:off x="457200" y="6248400"/>
            <a:ext cx="2133600" cy="4572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3" name="Google Shape;83;g2d665e7248b_0_72"/>
          <p:cNvSpPr txBox="1"/>
          <p:nvPr>
            <p:ph idx="12" type="sldNum"/>
          </p:nvPr>
        </p:nvSpPr>
        <p:spPr>
          <a:xfrm>
            <a:off x="6457950" y="6356351"/>
            <a:ext cx="20574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_Title and Content">
  <p:cSld name="14_Title and Content">
    <p:spTree>
      <p:nvGrpSpPr>
        <p:cNvPr id="84" name="Shape 84"/>
        <p:cNvGrpSpPr/>
        <p:nvPr/>
      </p:nvGrpSpPr>
      <p:grpSpPr>
        <a:xfrm>
          <a:off x="0" y="0"/>
          <a:ext cx="0" cy="0"/>
          <a:chOff x="0" y="0"/>
          <a:chExt cx="0" cy="0"/>
        </a:xfrm>
      </p:grpSpPr>
      <p:sp>
        <p:nvSpPr>
          <p:cNvPr id="85" name="Google Shape;85;g2d665e7248b_0_76"/>
          <p:cNvSpPr txBox="1"/>
          <p:nvPr>
            <p:ph idx="1" type="body"/>
          </p:nvPr>
        </p:nvSpPr>
        <p:spPr>
          <a:xfrm>
            <a:off x="402090" y="1066800"/>
            <a:ext cx="8361000" cy="49752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86" name="Google Shape;86;g2d665e7248b_0_76"/>
          <p:cNvSpPr txBox="1"/>
          <p:nvPr>
            <p:ph idx="10" type="dt"/>
          </p:nvPr>
        </p:nvSpPr>
        <p:spPr>
          <a:xfrm>
            <a:off x="457200" y="6248400"/>
            <a:ext cx="2133600" cy="4572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7" name="Google Shape;87;g2d665e7248b_0_76"/>
          <p:cNvSpPr txBox="1"/>
          <p:nvPr>
            <p:ph idx="12" type="sldNum"/>
          </p:nvPr>
        </p:nvSpPr>
        <p:spPr>
          <a:xfrm>
            <a:off x="6457950" y="6356351"/>
            <a:ext cx="20574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9" name="Shape 19"/>
        <p:cNvGrpSpPr/>
        <p:nvPr/>
      </p:nvGrpSpPr>
      <p:grpSpPr>
        <a:xfrm>
          <a:off x="0" y="0"/>
          <a:ext cx="0" cy="0"/>
          <a:chOff x="0" y="0"/>
          <a:chExt cx="0" cy="0"/>
        </a:xfrm>
      </p:grpSpPr>
      <p:sp>
        <p:nvSpPr>
          <p:cNvPr id="20" name="Google Shape;20;g2d665e7248b_0_10"/>
          <p:cNvSpPr txBox="1"/>
          <p:nvPr>
            <p:ph type="title"/>
          </p:nvPr>
        </p:nvSpPr>
        <p:spPr>
          <a:xfrm>
            <a:off x="311700" y="2867800"/>
            <a:ext cx="8520600" cy="11223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21" name="Google Shape;21;g2d665e7248b_0_10"/>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_Title and Content">
  <p:cSld name="15_Title and Content">
    <p:spTree>
      <p:nvGrpSpPr>
        <p:cNvPr id="88" name="Shape 88"/>
        <p:cNvGrpSpPr/>
        <p:nvPr/>
      </p:nvGrpSpPr>
      <p:grpSpPr>
        <a:xfrm>
          <a:off x="0" y="0"/>
          <a:ext cx="0" cy="0"/>
          <a:chOff x="0" y="0"/>
          <a:chExt cx="0" cy="0"/>
        </a:xfrm>
      </p:grpSpPr>
      <p:sp>
        <p:nvSpPr>
          <p:cNvPr id="89" name="Google Shape;89;g2d665e7248b_0_80"/>
          <p:cNvSpPr txBox="1"/>
          <p:nvPr>
            <p:ph idx="1" type="body"/>
          </p:nvPr>
        </p:nvSpPr>
        <p:spPr>
          <a:xfrm>
            <a:off x="402090" y="1066800"/>
            <a:ext cx="8361000" cy="49752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90" name="Google Shape;90;g2d665e7248b_0_80"/>
          <p:cNvSpPr txBox="1"/>
          <p:nvPr>
            <p:ph idx="10" type="dt"/>
          </p:nvPr>
        </p:nvSpPr>
        <p:spPr>
          <a:xfrm>
            <a:off x="457200" y="6248400"/>
            <a:ext cx="2133600" cy="4572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1" name="Google Shape;91;g2d665e7248b_0_80"/>
          <p:cNvSpPr txBox="1"/>
          <p:nvPr>
            <p:ph idx="12" type="sldNum"/>
          </p:nvPr>
        </p:nvSpPr>
        <p:spPr>
          <a:xfrm>
            <a:off x="6457950" y="6356351"/>
            <a:ext cx="20574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6_Title and Content">
  <p:cSld name="16_Title and Content">
    <p:spTree>
      <p:nvGrpSpPr>
        <p:cNvPr id="92" name="Shape 92"/>
        <p:cNvGrpSpPr/>
        <p:nvPr/>
      </p:nvGrpSpPr>
      <p:grpSpPr>
        <a:xfrm>
          <a:off x="0" y="0"/>
          <a:ext cx="0" cy="0"/>
          <a:chOff x="0" y="0"/>
          <a:chExt cx="0" cy="0"/>
        </a:xfrm>
      </p:grpSpPr>
      <p:sp>
        <p:nvSpPr>
          <p:cNvPr id="93" name="Google Shape;93;g2d665e7248b_0_84"/>
          <p:cNvSpPr txBox="1"/>
          <p:nvPr>
            <p:ph idx="1" type="body"/>
          </p:nvPr>
        </p:nvSpPr>
        <p:spPr>
          <a:xfrm>
            <a:off x="402090" y="1066800"/>
            <a:ext cx="8361000" cy="49752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94" name="Google Shape;94;g2d665e7248b_0_84"/>
          <p:cNvSpPr txBox="1"/>
          <p:nvPr>
            <p:ph idx="10" type="dt"/>
          </p:nvPr>
        </p:nvSpPr>
        <p:spPr>
          <a:xfrm>
            <a:off x="457200" y="6248400"/>
            <a:ext cx="2133600" cy="4572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5" name="Google Shape;95;g2d665e7248b_0_84"/>
          <p:cNvSpPr txBox="1"/>
          <p:nvPr>
            <p:ph idx="12" type="sldNum"/>
          </p:nvPr>
        </p:nvSpPr>
        <p:spPr>
          <a:xfrm>
            <a:off x="6457950" y="6356351"/>
            <a:ext cx="20574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7_Title and Content">
  <p:cSld name="17_Title and Content">
    <p:spTree>
      <p:nvGrpSpPr>
        <p:cNvPr id="96" name="Shape 96"/>
        <p:cNvGrpSpPr/>
        <p:nvPr/>
      </p:nvGrpSpPr>
      <p:grpSpPr>
        <a:xfrm>
          <a:off x="0" y="0"/>
          <a:ext cx="0" cy="0"/>
          <a:chOff x="0" y="0"/>
          <a:chExt cx="0" cy="0"/>
        </a:xfrm>
      </p:grpSpPr>
      <p:sp>
        <p:nvSpPr>
          <p:cNvPr id="97" name="Google Shape;97;g2d665e7248b_0_88"/>
          <p:cNvSpPr txBox="1"/>
          <p:nvPr>
            <p:ph idx="1" type="body"/>
          </p:nvPr>
        </p:nvSpPr>
        <p:spPr>
          <a:xfrm>
            <a:off x="402090" y="1066800"/>
            <a:ext cx="8361000" cy="49752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98" name="Google Shape;98;g2d665e7248b_0_88"/>
          <p:cNvSpPr txBox="1"/>
          <p:nvPr>
            <p:ph idx="10" type="dt"/>
          </p:nvPr>
        </p:nvSpPr>
        <p:spPr>
          <a:xfrm>
            <a:off x="457200" y="6248400"/>
            <a:ext cx="2133600" cy="4572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9" name="Google Shape;99;g2d665e7248b_0_88"/>
          <p:cNvSpPr txBox="1"/>
          <p:nvPr>
            <p:ph idx="12" type="sldNum"/>
          </p:nvPr>
        </p:nvSpPr>
        <p:spPr>
          <a:xfrm>
            <a:off x="6457950" y="6356351"/>
            <a:ext cx="20574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8_Title and Content">
  <p:cSld name="18_Title and Content">
    <p:spTree>
      <p:nvGrpSpPr>
        <p:cNvPr id="100" name="Shape 100"/>
        <p:cNvGrpSpPr/>
        <p:nvPr/>
      </p:nvGrpSpPr>
      <p:grpSpPr>
        <a:xfrm>
          <a:off x="0" y="0"/>
          <a:ext cx="0" cy="0"/>
          <a:chOff x="0" y="0"/>
          <a:chExt cx="0" cy="0"/>
        </a:xfrm>
      </p:grpSpPr>
      <p:sp>
        <p:nvSpPr>
          <p:cNvPr id="101" name="Google Shape;101;g2d665e7248b_0_92"/>
          <p:cNvSpPr txBox="1"/>
          <p:nvPr>
            <p:ph idx="1" type="body"/>
          </p:nvPr>
        </p:nvSpPr>
        <p:spPr>
          <a:xfrm>
            <a:off x="402090" y="1066800"/>
            <a:ext cx="8361000" cy="49752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102" name="Google Shape;102;g2d665e7248b_0_92"/>
          <p:cNvSpPr txBox="1"/>
          <p:nvPr>
            <p:ph idx="10" type="dt"/>
          </p:nvPr>
        </p:nvSpPr>
        <p:spPr>
          <a:xfrm>
            <a:off x="457200" y="6248400"/>
            <a:ext cx="2133600" cy="4572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3" name="Google Shape;103;g2d665e7248b_0_92"/>
          <p:cNvSpPr txBox="1"/>
          <p:nvPr>
            <p:ph idx="12" type="sldNum"/>
          </p:nvPr>
        </p:nvSpPr>
        <p:spPr>
          <a:xfrm>
            <a:off x="6457950" y="6356351"/>
            <a:ext cx="20574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3_Title and Content">
  <p:cSld name="23_Title and Content">
    <p:spTree>
      <p:nvGrpSpPr>
        <p:cNvPr id="104" name="Shape 104"/>
        <p:cNvGrpSpPr/>
        <p:nvPr/>
      </p:nvGrpSpPr>
      <p:grpSpPr>
        <a:xfrm>
          <a:off x="0" y="0"/>
          <a:ext cx="0" cy="0"/>
          <a:chOff x="0" y="0"/>
          <a:chExt cx="0" cy="0"/>
        </a:xfrm>
      </p:grpSpPr>
      <p:sp>
        <p:nvSpPr>
          <p:cNvPr id="105" name="Google Shape;105;g2d665e7248b_0_96"/>
          <p:cNvSpPr txBox="1"/>
          <p:nvPr>
            <p:ph idx="1" type="body"/>
          </p:nvPr>
        </p:nvSpPr>
        <p:spPr>
          <a:xfrm>
            <a:off x="374100" y="1381150"/>
            <a:ext cx="8395800" cy="49752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SzPts val="1800"/>
              <a:buChar char="•"/>
              <a:defRPr/>
            </a:lvl1pPr>
            <a:lvl2pPr indent="-342900" lvl="1" marL="914400" algn="l">
              <a:lnSpc>
                <a:spcPct val="90000"/>
              </a:lnSpc>
              <a:spcBef>
                <a:spcPts val="375"/>
              </a:spcBef>
              <a:spcAft>
                <a:spcPts val="0"/>
              </a:spcAft>
              <a:buSzPts val="1800"/>
              <a:buChar char="•"/>
              <a:defRPr/>
            </a:lvl2pPr>
            <a:lvl3pPr indent="-342900" lvl="2" marL="1371600" algn="l">
              <a:lnSpc>
                <a:spcPct val="90000"/>
              </a:lnSpc>
              <a:spcBef>
                <a:spcPts val="375"/>
              </a:spcBef>
              <a:spcAft>
                <a:spcPts val="0"/>
              </a:spcAft>
              <a:buSzPts val="1800"/>
              <a:buChar char="•"/>
              <a:defRPr/>
            </a:lvl3pPr>
            <a:lvl4pPr indent="-342900" lvl="3" marL="1828800" algn="l">
              <a:lnSpc>
                <a:spcPct val="90000"/>
              </a:lnSpc>
              <a:spcBef>
                <a:spcPts val="375"/>
              </a:spcBef>
              <a:spcAft>
                <a:spcPts val="0"/>
              </a:spcAft>
              <a:buSzPts val="1800"/>
              <a:buChar char="•"/>
              <a:defRPr/>
            </a:lvl4pPr>
            <a:lvl5pPr indent="-342900" lvl="4" marL="2286000" algn="l">
              <a:lnSpc>
                <a:spcPct val="90000"/>
              </a:lnSpc>
              <a:spcBef>
                <a:spcPts val="375"/>
              </a:spcBef>
              <a:spcAft>
                <a:spcPts val="0"/>
              </a:spcAft>
              <a:buSzPts val="1800"/>
              <a:buChar char="•"/>
              <a:defRPr/>
            </a:lvl5pPr>
            <a:lvl6pPr indent="-342900" lvl="5" marL="2743200" algn="l">
              <a:lnSpc>
                <a:spcPct val="90000"/>
              </a:lnSpc>
              <a:spcBef>
                <a:spcPts val="375"/>
              </a:spcBef>
              <a:spcAft>
                <a:spcPts val="0"/>
              </a:spcAft>
              <a:buSzPts val="1800"/>
              <a:buChar char="•"/>
              <a:defRPr/>
            </a:lvl6pPr>
            <a:lvl7pPr indent="-342900" lvl="6" marL="3200400" algn="l">
              <a:lnSpc>
                <a:spcPct val="90000"/>
              </a:lnSpc>
              <a:spcBef>
                <a:spcPts val="375"/>
              </a:spcBef>
              <a:spcAft>
                <a:spcPts val="0"/>
              </a:spcAft>
              <a:buSzPts val="1800"/>
              <a:buChar char="•"/>
              <a:defRPr/>
            </a:lvl7pPr>
            <a:lvl8pPr indent="-342900" lvl="7" marL="3657600" algn="l">
              <a:lnSpc>
                <a:spcPct val="90000"/>
              </a:lnSpc>
              <a:spcBef>
                <a:spcPts val="375"/>
              </a:spcBef>
              <a:spcAft>
                <a:spcPts val="0"/>
              </a:spcAft>
              <a:buSzPts val="1800"/>
              <a:buChar char="•"/>
              <a:defRPr/>
            </a:lvl8pPr>
            <a:lvl9pPr indent="-342900" lvl="8" marL="4114800" algn="l">
              <a:lnSpc>
                <a:spcPct val="90000"/>
              </a:lnSpc>
              <a:spcBef>
                <a:spcPts val="375"/>
              </a:spcBef>
              <a:spcAft>
                <a:spcPts val="0"/>
              </a:spcAft>
              <a:buSzPts val="1800"/>
              <a:buChar char="•"/>
              <a:defRPr/>
            </a:lvl9pPr>
          </a:lstStyle>
          <a:p/>
        </p:txBody>
      </p:sp>
      <p:sp>
        <p:nvSpPr>
          <p:cNvPr id="106" name="Google Shape;106;g2d665e7248b_0_96"/>
          <p:cNvSpPr txBox="1"/>
          <p:nvPr>
            <p:ph idx="12" type="sldNum"/>
          </p:nvPr>
        </p:nvSpPr>
        <p:spPr>
          <a:xfrm>
            <a:off x="6457950" y="6356351"/>
            <a:ext cx="20574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0_Title and Content">
  <p:cSld name="20_Title and Content">
    <p:spTree>
      <p:nvGrpSpPr>
        <p:cNvPr id="107" name="Shape 107"/>
        <p:cNvGrpSpPr/>
        <p:nvPr/>
      </p:nvGrpSpPr>
      <p:grpSpPr>
        <a:xfrm>
          <a:off x="0" y="0"/>
          <a:ext cx="0" cy="0"/>
          <a:chOff x="0" y="0"/>
          <a:chExt cx="0" cy="0"/>
        </a:xfrm>
      </p:grpSpPr>
      <p:sp>
        <p:nvSpPr>
          <p:cNvPr id="108" name="Google Shape;108;g2d665e7248b_0_100"/>
          <p:cNvSpPr txBox="1"/>
          <p:nvPr>
            <p:ph idx="1" type="body"/>
          </p:nvPr>
        </p:nvSpPr>
        <p:spPr>
          <a:xfrm>
            <a:off x="402090" y="1066800"/>
            <a:ext cx="8361000" cy="49752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109" name="Google Shape;109;g2d665e7248b_0_100"/>
          <p:cNvSpPr txBox="1"/>
          <p:nvPr>
            <p:ph idx="10" type="dt"/>
          </p:nvPr>
        </p:nvSpPr>
        <p:spPr>
          <a:xfrm>
            <a:off x="457200" y="6248400"/>
            <a:ext cx="2133600" cy="4572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0" name="Google Shape;110;g2d665e7248b_0_100"/>
          <p:cNvSpPr txBox="1"/>
          <p:nvPr>
            <p:ph idx="12" type="sldNum"/>
          </p:nvPr>
        </p:nvSpPr>
        <p:spPr>
          <a:xfrm>
            <a:off x="6457950" y="6356351"/>
            <a:ext cx="20574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2_Title and Content">
  <p:cSld name="22_Title and Content">
    <p:spTree>
      <p:nvGrpSpPr>
        <p:cNvPr id="111" name="Shape 111"/>
        <p:cNvGrpSpPr/>
        <p:nvPr/>
      </p:nvGrpSpPr>
      <p:grpSpPr>
        <a:xfrm>
          <a:off x="0" y="0"/>
          <a:ext cx="0" cy="0"/>
          <a:chOff x="0" y="0"/>
          <a:chExt cx="0" cy="0"/>
        </a:xfrm>
      </p:grpSpPr>
      <p:sp>
        <p:nvSpPr>
          <p:cNvPr id="112" name="Google Shape;112;g2d665e7248b_0_104"/>
          <p:cNvSpPr txBox="1"/>
          <p:nvPr>
            <p:ph idx="1" type="body"/>
          </p:nvPr>
        </p:nvSpPr>
        <p:spPr>
          <a:xfrm>
            <a:off x="391490" y="1265000"/>
            <a:ext cx="8361000" cy="49752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SzPts val="1800"/>
              <a:buChar char="•"/>
              <a:defRPr/>
            </a:lvl1pPr>
            <a:lvl2pPr indent="-342900" lvl="1" marL="914400" algn="l">
              <a:lnSpc>
                <a:spcPct val="90000"/>
              </a:lnSpc>
              <a:spcBef>
                <a:spcPts val="375"/>
              </a:spcBef>
              <a:spcAft>
                <a:spcPts val="0"/>
              </a:spcAft>
              <a:buSzPts val="1800"/>
              <a:buChar char="•"/>
              <a:defRPr/>
            </a:lvl2pPr>
            <a:lvl3pPr indent="-342900" lvl="2" marL="1371600" algn="l">
              <a:lnSpc>
                <a:spcPct val="90000"/>
              </a:lnSpc>
              <a:spcBef>
                <a:spcPts val="375"/>
              </a:spcBef>
              <a:spcAft>
                <a:spcPts val="0"/>
              </a:spcAft>
              <a:buSzPts val="1800"/>
              <a:buChar char="•"/>
              <a:defRPr/>
            </a:lvl3pPr>
            <a:lvl4pPr indent="-342900" lvl="3" marL="1828800" algn="l">
              <a:lnSpc>
                <a:spcPct val="90000"/>
              </a:lnSpc>
              <a:spcBef>
                <a:spcPts val="375"/>
              </a:spcBef>
              <a:spcAft>
                <a:spcPts val="0"/>
              </a:spcAft>
              <a:buSzPts val="1800"/>
              <a:buChar char="•"/>
              <a:defRPr/>
            </a:lvl4pPr>
            <a:lvl5pPr indent="-342900" lvl="4" marL="2286000" algn="l">
              <a:lnSpc>
                <a:spcPct val="90000"/>
              </a:lnSpc>
              <a:spcBef>
                <a:spcPts val="375"/>
              </a:spcBef>
              <a:spcAft>
                <a:spcPts val="0"/>
              </a:spcAft>
              <a:buSzPts val="1800"/>
              <a:buChar char="•"/>
              <a:defRPr/>
            </a:lvl5pPr>
            <a:lvl6pPr indent="-342900" lvl="5" marL="2743200" algn="l">
              <a:lnSpc>
                <a:spcPct val="90000"/>
              </a:lnSpc>
              <a:spcBef>
                <a:spcPts val="375"/>
              </a:spcBef>
              <a:spcAft>
                <a:spcPts val="0"/>
              </a:spcAft>
              <a:buSzPts val="1800"/>
              <a:buChar char="•"/>
              <a:defRPr/>
            </a:lvl6pPr>
            <a:lvl7pPr indent="-342900" lvl="6" marL="3200400" algn="l">
              <a:lnSpc>
                <a:spcPct val="90000"/>
              </a:lnSpc>
              <a:spcBef>
                <a:spcPts val="375"/>
              </a:spcBef>
              <a:spcAft>
                <a:spcPts val="0"/>
              </a:spcAft>
              <a:buSzPts val="1800"/>
              <a:buChar char="•"/>
              <a:defRPr/>
            </a:lvl7pPr>
            <a:lvl8pPr indent="-342900" lvl="7" marL="3657600" algn="l">
              <a:lnSpc>
                <a:spcPct val="90000"/>
              </a:lnSpc>
              <a:spcBef>
                <a:spcPts val="375"/>
              </a:spcBef>
              <a:spcAft>
                <a:spcPts val="0"/>
              </a:spcAft>
              <a:buSzPts val="1800"/>
              <a:buChar char="•"/>
              <a:defRPr/>
            </a:lvl8pPr>
            <a:lvl9pPr indent="-342900" lvl="8" marL="4114800" algn="l">
              <a:lnSpc>
                <a:spcPct val="90000"/>
              </a:lnSpc>
              <a:spcBef>
                <a:spcPts val="375"/>
              </a:spcBef>
              <a:spcAft>
                <a:spcPts val="0"/>
              </a:spcAft>
              <a:buSzPts val="1800"/>
              <a:buChar char="•"/>
              <a:defRPr/>
            </a:lvl9pPr>
          </a:lstStyle>
          <a:p/>
        </p:txBody>
      </p:sp>
      <p:sp>
        <p:nvSpPr>
          <p:cNvPr id="113" name="Google Shape;113;g2d665e7248b_0_104"/>
          <p:cNvSpPr txBox="1"/>
          <p:nvPr>
            <p:ph idx="12" type="sldNum"/>
          </p:nvPr>
        </p:nvSpPr>
        <p:spPr>
          <a:xfrm>
            <a:off x="6457950" y="6356351"/>
            <a:ext cx="20574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14" name="Shape 114"/>
        <p:cNvGrpSpPr/>
        <p:nvPr/>
      </p:nvGrpSpPr>
      <p:grpSpPr>
        <a:xfrm>
          <a:off x="0" y="0"/>
          <a:ext cx="0" cy="0"/>
          <a:chOff x="0" y="0"/>
          <a:chExt cx="0" cy="0"/>
        </a:xfrm>
      </p:grpSpPr>
      <p:sp>
        <p:nvSpPr>
          <p:cNvPr id="115" name="Google Shape;115;g2d665e7248b_0_108"/>
          <p:cNvSpPr txBox="1"/>
          <p:nvPr>
            <p:ph type="title"/>
          </p:nvPr>
        </p:nvSpPr>
        <p:spPr>
          <a:xfrm>
            <a:off x="628650" y="1088097"/>
            <a:ext cx="7886700" cy="852600"/>
          </a:xfrm>
          <a:prstGeom prst="rect">
            <a:avLst/>
          </a:prstGeom>
          <a:noFill/>
          <a:ln>
            <a:noFill/>
          </a:ln>
        </p:spPr>
        <p:txBody>
          <a:bodyPr anchorCtr="0" anchor="ctr" bIns="45700" lIns="91425" spcFirstLastPara="1" rIns="91425" wrap="square" tIns="45700">
            <a:normAutofit/>
          </a:bodyPr>
          <a:lstStyle>
            <a:lvl1pPr lvl="0">
              <a:lnSpc>
                <a:spcPct val="90000"/>
              </a:lnSpc>
              <a:spcBef>
                <a:spcPts val="0"/>
              </a:spcBef>
              <a:spcAft>
                <a:spcPts val="0"/>
              </a:spcAft>
              <a:buClr>
                <a:schemeClr val="dk1"/>
              </a:buClr>
              <a:buSzPts val="2200"/>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6" name="Google Shape;116;g2d665e7248b_0_108"/>
          <p:cNvSpPr txBox="1"/>
          <p:nvPr>
            <p:ph idx="1" type="body"/>
          </p:nvPr>
        </p:nvSpPr>
        <p:spPr>
          <a:xfrm>
            <a:off x="628650" y="1981199"/>
            <a:ext cx="7886700" cy="41958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SzPts val="1800"/>
              <a:buChar char="•"/>
              <a:defRPr/>
            </a:lvl1pPr>
            <a:lvl2pPr indent="-342900" lvl="1" marL="914400" algn="l">
              <a:lnSpc>
                <a:spcPct val="90000"/>
              </a:lnSpc>
              <a:spcBef>
                <a:spcPts val="375"/>
              </a:spcBef>
              <a:spcAft>
                <a:spcPts val="0"/>
              </a:spcAft>
              <a:buSzPts val="1800"/>
              <a:buChar char="•"/>
              <a:defRPr/>
            </a:lvl2pPr>
            <a:lvl3pPr indent="-342900" lvl="2" marL="1371600" algn="l">
              <a:lnSpc>
                <a:spcPct val="90000"/>
              </a:lnSpc>
              <a:spcBef>
                <a:spcPts val="375"/>
              </a:spcBef>
              <a:spcAft>
                <a:spcPts val="0"/>
              </a:spcAft>
              <a:buSzPts val="1800"/>
              <a:buChar char="•"/>
              <a:defRPr/>
            </a:lvl3pPr>
            <a:lvl4pPr indent="-342900" lvl="3" marL="1828800" algn="l">
              <a:lnSpc>
                <a:spcPct val="90000"/>
              </a:lnSpc>
              <a:spcBef>
                <a:spcPts val="375"/>
              </a:spcBef>
              <a:spcAft>
                <a:spcPts val="0"/>
              </a:spcAft>
              <a:buSzPts val="1800"/>
              <a:buChar char="•"/>
              <a:defRPr/>
            </a:lvl4pPr>
            <a:lvl5pPr indent="-342900" lvl="4" marL="2286000" algn="l">
              <a:lnSpc>
                <a:spcPct val="90000"/>
              </a:lnSpc>
              <a:spcBef>
                <a:spcPts val="375"/>
              </a:spcBef>
              <a:spcAft>
                <a:spcPts val="0"/>
              </a:spcAft>
              <a:buSzPts val="1800"/>
              <a:buChar char="•"/>
              <a:defRPr/>
            </a:lvl5pPr>
            <a:lvl6pPr indent="-342900" lvl="5" marL="2743200" algn="l">
              <a:lnSpc>
                <a:spcPct val="90000"/>
              </a:lnSpc>
              <a:spcBef>
                <a:spcPts val="375"/>
              </a:spcBef>
              <a:spcAft>
                <a:spcPts val="0"/>
              </a:spcAft>
              <a:buSzPts val="1800"/>
              <a:buChar char="•"/>
              <a:defRPr/>
            </a:lvl6pPr>
            <a:lvl7pPr indent="-342900" lvl="6" marL="3200400" algn="l">
              <a:lnSpc>
                <a:spcPct val="90000"/>
              </a:lnSpc>
              <a:spcBef>
                <a:spcPts val="375"/>
              </a:spcBef>
              <a:spcAft>
                <a:spcPts val="0"/>
              </a:spcAft>
              <a:buSzPts val="1800"/>
              <a:buChar char="•"/>
              <a:defRPr/>
            </a:lvl7pPr>
            <a:lvl8pPr indent="-342900" lvl="7" marL="3657600" algn="l">
              <a:lnSpc>
                <a:spcPct val="90000"/>
              </a:lnSpc>
              <a:spcBef>
                <a:spcPts val="375"/>
              </a:spcBef>
              <a:spcAft>
                <a:spcPts val="0"/>
              </a:spcAft>
              <a:buSzPts val="1800"/>
              <a:buChar char="•"/>
              <a:defRPr/>
            </a:lvl8pPr>
            <a:lvl9pPr indent="-342900" lvl="8" marL="4114800" algn="l">
              <a:lnSpc>
                <a:spcPct val="90000"/>
              </a:lnSpc>
              <a:spcBef>
                <a:spcPts val="375"/>
              </a:spcBef>
              <a:spcAft>
                <a:spcPts val="0"/>
              </a:spcAft>
              <a:buSzPts val="1800"/>
              <a:buChar char="•"/>
              <a:defRPr/>
            </a:lvl9pPr>
          </a:lstStyle>
          <a:p/>
        </p:txBody>
      </p:sp>
      <p:sp>
        <p:nvSpPr>
          <p:cNvPr id="117" name="Google Shape;117;g2d665e7248b_0_108"/>
          <p:cNvSpPr txBox="1"/>
          <p:nvPr>
            <p:ph idx="12" type="sldNum"/>
          </p:nvPr>
        </p:nvSpPr>
        <p:spPr>
          <a:xfrm>
            <a:off x="6457950" y="6356351"/>
            <a:ext cx="20574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9_Title and Content">
  <p:cSld name="39_Title and Content">
    <p:spTree>
      <p:nvGrpSpPr>
        <p:cNvPr id="118" name="Shape 118"/>
        <p:cNvGrpSpPr/>
        <p:nvPr/>
      </p:nvGrpSpPr>
      <p:grpSpPr>
        <a:xfrm>
          <a:off x="0" y="0"/>
          <a:ext cx="0" cy="0"/>
          <a:chOff x="0" y="0"/>
          <a:chExt cx="0" cy="0"/>
        </a:xfrm>
      </p:grpSpPr>
      <p:sp>
        <p:nvSpPr>
          <p:cNvPr id="119" name="Google Shape;119;g2d665e7248b_0_114"/>
          <p:cNvSpPr txBox="1"/>
          <p:nvPr>
            <p:ph idx="1" type="body"/>
          </p:nvPr>
        </p:nvSpPr>
        <p:spPr>
          <a:xfrm>
            <a:off x="391490" y="1273200"/>
            <a:ext cx="8361000" cy="49752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SzPts val="1800"/>
              <a:buChar char="•"/>
              <a:defRPr/>
            </a:lvl1pPr>
            <a:lvl2pPr indent="-342900" lvl="1" marL="914400" algn="l">
              <a:lnSpc>
                <a:spcPct val="90000"/>
              </a:lnSpc>
              <a:spcBef>
                <a:spcPts val="375"/>
              </a:spcBef>
              <a:spcAft>
                <a:spcPts val="0"/>
              </a:spcAft>
              <a:buSzPts val="1800"/>
              <a:buChar char="•"/>
              <a:defRPr/>
            </a:lvl2pPr>
            <a:lvl3pPr indent="-342900" lvl="2" marL="1371600" algn="l">
              <a:lnSpc>
                <a:spcPct val="90000"/>
              </a:lnSpc>
              <a:spcBef>
                <a:spcPts val="375"/>
              </a:spcBef>
              <a:spcAft>
                <a:spcPts val="0"/>
              </a:spcAft>
              <a:buSzPts val="1800"/>
              <a:buChar char="•"/>
              <a:defRPr/>
            </a:lvl3pPr>
            <a:lvl4pPr indent="-342900" lvl="3" marL="1828800" algn="l">
              <a:lnSpc>
                <a:spcPct val="90000"/>
              </a:lnSpc>
              <a:spcBef>
                <a:spcPts val="375"/>
              </a:spcBef>
              <a:spcAft>
                <a:spcPts val="0"/>
              </a:spcAft>
              <a:buSzPts val="1800"/>
              <a:buChar char="•"/>
              <a:defRPr/>
            </a:lvl4pPr>
            <a:lvl5pPr indent="-342900" lvl="4" marL="2286000" algn="l">
              <a:lnSpc>
                <a:spcPct val="90000"/>
              </a:lnSpc>
              <a:spcBef>
                <a:spcPts val="375"/>
              </a:spcBef>
              <a:spcAft>
                <a:spcPts val="0"/>
              </a:spcAft>
              <a:buSzPts val="1800"/>
              <a:buChar char="•"/>
              <a:defRPr/>
            </a:lvl5pPr>
            <a:lvl6pPr indent="-342900" lvl="5" marL="2743200" algn="l">
              <a:lnSpc>
                <a:spcPct val="90000"/>
              </a:lnSpc>
              <a:spcBef>
                <a:spcPts val="375"/>
              </a:spcBef>
              <a:spcAft>
                <a:spcPts val="0"/>
              </a:spcAft>
              <a:buSzPts val="1800"/>
              <a:buChar char="•"/>
              <a:defRPr/>
            </a:lvl6pPr>
            <a:lvl7pPr indent="-342900" lvl="6" marL="3200400" algn="l">
              <a:lnSpc>
                <a:spcPct val="90000"/>
              </a:lnSpc>
              <a:spcBef>
                <a:spcPts val="375"/>
              </a:spcBef>
              <a:spcAft>
                <a:spcPts val="0"/>
              </a:spcAft>
              <a:buSzPts val="1800"/>
              <a:buChar char="•"/>
              <a:defRPr/>
            </a:lvl7pPr>
            <a:lvl8pPr indent="-342900" lvl="7" marL="3657600" algn="l">
              <a:lnSpc>
                <a:spcPct val="90000"/>
              </a:lnSpc>
              <a:spcBef>
                <a:spcPts val="375"/>
              </a:spcBef>
              <a:spcAft>
                <a:spcPts val="0"/>
              </a:spcAft>
              <a:buSzPts val="1800"/>
              <a:buChar char="•"/>
              <a:defRPr/>
            </a:lvl8pPr>
            <a:lvl9pPr indent="-342900" lvl="8" marL="4114800" algn="l">
              <a:lnSpc>
                <a:spcPct val="90000"/>
              </a:lnSpc>
              <a:spcBef>
                <a:spcPts val="375"/>
              </a:spcBef>
              <a:spcAft>
                <a:spcPts val="0"/>
              </a:spcAft>
              <a:buSzPts val="1800"/>
              <a:buChar char="•"/>
              <a:defRPr/>
            </a:lvl9pPr>
          </a:lstStyle>
          <a:p/>
        </p:txBody>
      </p:sp>
      <p:sp>
        <p:nvSpPr>
          <p:cNvPr id="120" name="Google Shape;120;g2d665e7248b_0_114"/>
          <p:cNvSpPr txBox="1"/>
          <p:nvPr>
            <p:ph idx="12" type="sldNum"/>
          </p:nvPr>
        </p:nvSpPr>
        <p:spPr>
          <a:xfrm>
            <a:off x="6457950" y="6356351"/>
            <a:ext cx="20574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2" name="Shape 22"/>
        <p:cNvGrpSpPr/>
        <p:nvPr/>
      </p:nvGrpSpPr>
      <p:grpSpPr>
        <a:xfrm>
          <a:off x="0" y="0"/>
          <a:ext cx="0" cy="0"/>
          <a:chOff x="0" y="0"/>
          <a:chExt cx="0" cy="0"/>
        </a:xfrm>
      </p:grpSpPr>
      <p:sp>
        <p:nvSpPr>
          <p:cNvPr id="23" name="Google Shape;23;g2d665e7248b_0_13"/>
          <p:cNvSpPr txBox="1"/>
          <p:nvPr>
            <p:ph type="title"/>
          </p:nvPr>
        </p:nvSpPr>
        <p:spPr>
          <a:xfrm>
            <a:off x="1257750" y="613200"/>
            <a:ext cx="7214700" cy="763500"/>
          </a:xfrm>
          <a:prstGeom prst="rect">
            <a:avLst/>
          </a:prstGeom>
        </p:spPr>
        <p:txBody>
          <a:bodyPr anchorCtr="0" anchor="ctr" bIns="91425" lIns="91425" spcFirstLastPara="1" rIns="91425" wrap="square" tIns="91425">
            <a:normAutofit/>
          </a:bodyPr>
          <a:lstStyle>
            <a:lvl1pPr lvl="0">
              <a:spcBef>
                <a:spcPts val="0"/>
              </a:spcBef>
              <a:spcAft>
                <a:spcPts val="0"/>
              </a:spcAft>
              <a:buSzPts val="3200"/>
              <a:buNone/>
              <a:defRPr sz="32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4" name="Google Shape;24;g2d665e7248b_0_13"/>
          <p:cNvSpPr txBox="1"/>
          <p:nvPr>
            <p:ph idx="1" type="body"/>
          </p:nvPr>
        </p:nvSpPr>
        <p:spPr>
          <a:xfrm>
            <a:off x="311700" y="1536633"/>
            <a:ext cx="8520600" cy="45552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5" name="Google Shape;25;g2d665e7248b_0_13"/>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6" name="Shape 26"/>
        <p:cNvGrpSpPr/>
        <p:nvPr/>
      </p:nvGrpSpPr>
      <p:grpSpPr>
        <a:xfrm>
          <a:off x="0" y="0"/>
          <a:ext cx="0" cy="0"/>
          <a:chOff x="0" y="0"/>
          <a:chExt cx="0" cy="0"/>
        </a:xfrm>
      </p:grpSpPr>
      <p:sp>
        <p:nvSpPr>
          <p:cNvPr id="27" name="Google Shape;27;g2d665e7248b_0_17"/>
          <p:cNvSpPr txBox="1"/>
          <p:nvPr>
            <p:ph type="title"/>
          </p:nvPr>
        </p:nvSpPr>
        <p:spPr>
          <a:xfrm>
            <a:off x="964650" y="613200"/>
            <a:ext cx="7214700" cy="763500"/>
          </a:xfrm>
          <a:prstGeom prst="rect">
            <a:avLst/>
          </a:prstGeom>
        </p:spPr>
        <p:txBody>
          <a:bodyPr anchorCtr="0" anchor="ctr" bIns="91425" lIns="91425" spcFirstLastPara="1" rIns="91425" wrap="square" tIns="91425">
            <a:normAutofit/>
          </a:bodyPr>
          <a:lstStyle>
            <a:lvl1pPr lvl="0">
              <a:spcBef>
                <a:spcPts val="0"/>
              </a:spcBef>
              <a:spcAft>
                <a:spcPts val="0"/>
              </a:spcAft>
              <a:buSzPts val="3200"/>
              <a:buNone/>
              <a:defRPr sz="32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8" name="Google Shape;28;g2d665e7248b_0_17"/>
          <p:cNvSpPr txBox="1"/>
          <p:nvPr>
            <p:ph idx="1" type="body"/>
          </p:nvPr>
        </p:nvSpPr>
        <p:spPr>
          <a:xfrm>
            <a:off x="311700" y="1536633"/>
            <a:ext cx="3999900" cy="4555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9" name="Google Shape;29;g2d665e7248b_0_17"/>
          <p:cNvSpPr txBox="1"/>
          <p:nvPr>
            <p:ph idx="2" type="body"/>
          </p:nvPr>
        </p:nvSpPr>
        <p:spPr>
          <a:xfrm>
            <a:off x="4832400" y="1536633"/>
            <a:ext cx="3999900" cy="4555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0" name="Google Shape;30;g2d665e7248b_0_17"/>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1" name="Shape 31"/>
        <p:cNvGrpSpPr/>
        <p:nvPr/>
      </p:nvGrpSpPr>
      <p:grpSpPr>
        <a:xfrm>
          <a:off x="0" y="0"/>
          <a:ext cx="0" cy="0"/>
          <a:chOff x="0" y="0"/>
          <a:chExt cx="0" cy="0"/>
        </a:xfrm>
      </p:grpSpPr>
      <p:sp>
        <p:nvSpPr>
          <p:cNvPr id="32" name="Google Shape;32;g2d665e7248b_0_22"/>
          <p:cNvSpPr txBox="1"/>
          <p:nvPr>
            <p:ph type="title"/>
          </p:nvPr>
        </p:nvSpPr>
        <p:spPr>
          <a:xfrm>
            <a:off x="1257750" y="613200"/>
            <a:ext cx="7214700" cy="763500"/>
          </a:xfrm>
          <a:prstGeom prst="rect">
            <a:avLst/>
          </a:prstGeom>
        </p:spPr>
        <p:txBody>
          <a:bodyPr anchorCtr="0" anchor="ctr"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3" name="Google Shape;33;g2d665e7248b_0_22"/>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4" name="Shape 34"/>
        <p:cNvGrpSpPr/>
        <p:nvPr/>
      </p:nvGrpSpPr>
      <p:grpSpPr>
        <a:xfrm>
          <a:off x="0" y="0"/>
          <a:ext cx="0" cy="0"/>
          <a:chOff x="0" y="0"/>
          <a:chExt cx="0" cy="0"/>
        </a:xfrm>
      </p:grpSpPr>
      <p:sp>
        <p:nvSpPr>
          <p:cNvPr id="35" name="Google Shape;35;g2d665e7248b_0_25"/>
          <p:cNvSpPr txBox="1"/>
          <p:nvPr>
            <p:ph type="title"/>
          </p:nvPr>
        </p:nvSpPr>
        <p:spPr>
          <a:xfrm>
            <a:off x="311700" y="740800"/>
            <a:ext cx="2808000" cy="1007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6" name="Google Shape;36;g2d665e7248b_0_25"/>
          <p:cNvSpPr txBox="1"/>
          <p:nvPr>
            <p:ph idx="1" type="body"/>
          </p:nvPr>
        </p:nvSpPr>
        <p:spPr>
          <a:xfrm>
            <a:off x="311700" y="1852800"/>
            <a:ext cx="2808000" cy="42393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7" name="Google Shape;37;g2d665e7248b_0_25"/>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8" name="Shape 38"/>
        <p:cNvGrpSpPr/>
        <p:nvPr/>
      </p:nvGrpSpPr>
      <p:grpSpPr>
        <a:xfrm>
          <a:off x="0" y="0"/>
          <a:ext cx="0" cy="0"/>
          <a:chOff x="0" y="0"/>
          <a:chExt cx="0" cy="0"/>
        </a:xfrm>
      </p:grpSpPr>
      <p:sp>
        <p:nvSpPr>
          <p:cNvPr id="39" name="Google Shape;39;g2d665e7248b_0_29"/>
          <p:cNvSpPr txBox="1"/>
          <p:nvPr>
            <p:ph type="title"/>
          </p:nvPr>
        </p:nvSpPr>
        <p:spPr>
          <a:xfrm>
            <a:off x="490250" y="600200"/>
            <a:ext cx="6367800" cy="54543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40" name="Google Shape;40;g2d665e7248b_0_29"/>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1" name="Shape 41"/>
        <p:cNvGrpSpPr/>
        <p:nvPr/>
      </p:nvGrpSpPr>
      <p:grpSpPr>
        <a:xfrm>
          <a:off x="0" y="0"/>
          <a:ext cx="0" cy="0"/>
          <a:chOff x="0" y="0"/>
          <a:chExt cx="0" cy="0"/>
        </a:xfrm>
      </p:grpSpPr>
      <p:sp>
        <p:nvSpPr>
          <p:cNvPr id="42" name="Google Shape;42;g2d665e7248b_0_32"/>
          <p:cNvSpPr/>
          <p:nvPr/>
        </p:nvSpPr>
        <p:spPr>
          <a:xfrm>
            <a:off x="4572000" y="-167"/>
            <a:ext cx="4572000" cy="68580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 name="Google Shape;43;g2d665e7248b_0_32"/>
          <p:cNvSpPr txBox="1"/>
          <p:nvPr>
            <p:ph type="title"/>
          </p:nvPr>
        </p:nvSpPr>
        <p:spPr>
          <a:xfrm>
            <a:off x="265500" y="1644233"/>
            <a:ext cx="4045200" cy="19764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44" name="Google Shape;44;g2d665e7248b_0_32"/>
          <p:cNvSpPr txBox="1"/>
          <p:nvPr>
            <p:ph idx="1" type="subTitle"/>
          </p:nvPr>
        </p:nvSpPr>
        <p:spPr>
          <a:xfrm>
            <a:off x="265500" y="3737433"/>
            <a:ext cx="4045200" cy="16467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5" name="Google Shape;45;g2d665e7248b_0_32"/>
          <p:cNvSpPr txBox="1"/>
          <p:nvPr>
            <p:ph idx="2" type="body"/>
          </p:nvPr>
        </p:nvSpPr>
        <p:spPr>
          <a:xfrm>
            <a:off x="4939500" y="965433"/>
            <a:ext cx="3837000" cy="49269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6" name="Google Shape;46;g2d665e7248b_0_32"/>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7" name="Shape 47"/>
        <p:cNvGrpSpPr/>
        <p:nvPr/>
      </p:nvGrpSpPr>
      <p:grpSpPr>
        <a:xfrm>
          <a:off x="0" y="0"/>
          <a:ext cx="0" cy="0"/>
          <a:chOff x="0" y="0"/>
          <a:chExt cx="0" cy="0"/>
        </a:xfrm>
      </p:grpSpPr>
      <p:sp>
        <p:nvSpPr>
          <p:cNvPr id="48" name="Google Shape;48;g2d665e7248b_0_38"/>
          <p:cNvSpPr txBox="1"/>
          <p:nvPr>
            <p:ph idx="1" type="body"/>
          </p:nvPr>
        </p:nvSpPr>
        <p:spPr>
          <a:xfrm>
            <a:off x="311700" y="5640767"/>
            <a:ext cx="5998800" cy="8067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9" name="Google Shape;49;g2d665e7248b_0_38"/>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19.xml"/><Relationship Id="rId22" Type="http://schemas.openxmlformats.org/officeDocument/2006/relationships/slideLayout" Target="../slideLayouts/slideLayout21.xml"/><Relationship Id="rId21" Type="http://schemas.openxmlformats.org/officeDocument/2006/relationships/slideLayout" Target="../slideLayouts/slideLayout20.xml"/><Relationship Id="rId24" Type="http://schemas.openxmlformats.org/officeDocument/2006/relationships/slideLayout" Target="../slideLayouts/slideLayout23.xml"/><Relationship Id="rId23" Type="http://schemas.openxmlformats.org/officeDocument/2006/relationships/slideLayout" Target="../slideLayouts/slideLayout22.xml"/><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26" Type="http://schemas.openxmlformats.org/officeDocument/2006/relationships/slideLayout" Target="../slideLayouts/slideLayout25.xml"/><Relationship Id="rId25" Type="http://schemas.openxmlformats.org/officeDocument/2006/relationships/slideLayout" Target="../slideLayouts/slideLayout24.xml"/><Relationship Id="rId28" Type="http://schemas.openxmlformats.org/officeDocument/2006/relationships/slideLayout" Target="../slideLayouts/slideLayout27.xml"/><Relationship Id="rId27" Type="http://schemas.openxmlformats.org/officeDocument/2006/relationships/slideLayout" Target="../slideLayouts/slideLayout26.xml"/><Relationship Id="rId5" Type="http://schemas.openxmlformats.org/officeDocument/2006/relationships/slideLayout" Target="../slideLayouts/slideLayout4.xml"/><Relationship Id="rId6" Type="http://schemas.openxmlformats.org/officeDocument/2006/relationships/slideLayout" Target="../slideLayouts/slideLayout5.xml"/><Relationship Id="rId29" Type="http://schemas.openxmlformats.org/officeDocument/2006/relationships/slideLayout" Target="../slideLayouts/slideLayout28.xml"/><Relationship Id="rId7" Type="http://schemas.openxmlformats.org/officeDocument/2006/relationships/slideLayout" Target="../slideLayouts/slideLayout6.xml"/><Relationship Id="rId8" Type="http://schemas.openxmlformats.org/officeDocument/2006/relationships/slideLayout" Target="../slideLayouts/slideLayout7.xml"/><Relationship Id="rId30" Type="http://schemas.openxmlformats.org/officeDocument/2006/relationships/theme" Target="../theme/theme1.xml"/><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5" Type="http://schemas.openxmlformats.org/officeDocument/2006/relationships/slideLayout" Target="../slideLayouts/slideLayout14.xml"/><Relationship Id="rId14" Type="http://schemas.openxmlformats.org/officeDocument/2006/relationships/slideLayout" Target="../slideLayouts/slideLayout13.xml"/><Relationship Id="rId17" Type="http://schemas.openxmlformats.org/officeDocument/2006/relationships/slideLayout" Target="../slideLayouts/slideLayout16.xml"/><Relationship Id="rId16" Type="http://schemas.openxmlformats.org/officeDocument/2006/relationships/slideLayout" Target="../slideLayouts/slideLayout15.xml"/><Relationship Id="rId19" Type="http://schemas.openxmlformats.org/officeDocument/2006/relationships/slideLayout" Target="../slideLayouts/slideLayout18.xml"/><Relationship Id="rId18"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gradFill>
          <a:gsLst>
            <a:gs pos="0">
              <a:srgbClr val="005E85"/>
            </a:gs>
            <a:gs pos="100000">
              <a:srgbClr val="484847"/>
            </a:gs>
          </a:gsLst>
          <a:lin ang="5400012" scaled="0"/>
        </a:gradFill>
      </p:bgPr>
    </p:bg>
    <p:spTree>
      <p:nvGrpSpPr>
        <p:cNvPr id="9" name="Shape 9"/>
        <p:cNvGrpSpPr/>
        <p:nvPr/>
      </p:nvGrpSpPr>
      <p:grpSpPr>
        <a:xfrm>
          <a:off x="0" y="0"/>
          <a:ext cx="0" cy="0"/>
          <a:chOff x="0" y="0"/>
          <a:chExt cx="0" cy="0"/>
        </a:xfrm>
      </p:grpSpPr>
      <p:sp>
        <p:nvSpPr>
          <p:cNvPr id="10" name="Google Shape;10;g2d665e7248b_0_0"/>
          <p:cNvSpPr txBox="1"/>
          <p:nvPr>
            <p:ph type="title"/>
          </p:nvPr>
        </p:nvSpPr>
        <p:spPr>
          <a:xfrm>
            <a:off x="1257750" y="613200"/>
            <a:ext cx="7214700" cy="763500"/>
          </a:xfrm>
          <a:prstGeom prst="rect">
            <a:avLst/>
          </a:prstGeom>
          <a:noFill/>
          <a:ln>
            <a:noFill/>
          </a:ln>
        </p:spPr>
        <p:txBody>
          <a:bodyPr anchorCtr="0" anchor="ctr" bIns="91425" lIns="91425" spcFirstLastPara="1" rIns="91425" wrap="square" tIns="91425">
            <a:normAutofit/>
          </a:bodyPr>
          <a:lstStyle>
            <a:lvl1pPr lvl="0" algn="ctr">
              <a:spcBef>
                <a:spcPts val="0"/>
              </a:spcBef>
              <a:spcAft>
                <a:spcPts val="0"/>
              </a:spcAft>
              <a:buClr>
                <a:schemeClr val="lt1"/>
              </a:buClr>
              <a:buSzPts val="2800"/>
              <a:buFont typeface="Poppins"/>
              <a:buNone/>
              <a:defRPr b="1" sz="2800">
                <a:solidFill>
                  <a:schemeClr val="lt1"/>
                </a:solidFill>
                <a:latin typeface="Poppins"/>
                <a:ea typeface="Poppins"/>
                <a:cs typeface="Poppins"/>
                <a:sym typeface="Poppins"/>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11" name="Google Shape;11;g2d665e7248b_0_0"/>
          <p:cNvSpPr txBox="1"/>
          <p:nvPr>
            <p:ph idx="1" type="body"/>
          </p:nvPr>
        </p:nvSpPr>
        <p:spPr>
          <a:xfrm>
            <a:off x="311700" y="1536633"/>
            <a:ext cx="8520600" cy="45552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lt1"/>
              </a:buClr>
              <a:buSzPts val="1800"/>
              <a:buFont typeface="Poppins"/>
              <a:buChar char="●"/>
              <a:defRPr sz="1800">
                <a:solidFill>
                  <a:schemeClr val="lt1"/>
                </a:solidFill>
                <a:latin typeface="Poppins"/>
                <a:ea typeface="Poppins"/>
                <a:cs typeface="Poppins"/>
                <a:sym typeface="Poppins"/>
              </a:defRPr>
            </a:lvl1pPr>
            <a:lvl2pPr indent="-317500" lvl="1" marL="914400">
              <a:lnSpc>
                <a:spcPct val="115000"/>
              </a:lnSpc>
              <a:spcBef>
                <a:spcPts val="0"/>
              </a:spcBef>
              <a:spcAft>
                <a:spcPts val="0"/>
              </a:spcAft>
              <a:buClr>
                <a:schemeClr val="lt1"/>
              </a:buClr>
              <a:buSzPts val="1400"/>
              <a:buFont typeface="Poppins"/>
              <a:buChar char="○"/>
              <a:defRPr>
                <a:solidFill>
                  <a:schemeClr val="lt1"/>
                </a:solidFill>
                <a:latin typeface="Poppins"/>
                <a:ea typeface="Poppins"/>
                <a:cs typeface="Poppins"/>
                <a:sym typeface="Poppins"/>
              </a:defRPr>
            </a:lvl2pPr>
            <a:lvl3pPr indent="-317500" lvl="2" marL="1371600">
              <a:lnSpc>
                <a:spcPct val="115000"/>
              </a:lnSpc>
              <a:spcBef>
                <a:spcPts val="0"/>
              </a:spcBef>
              <a:spcAft>
                <a:spcPts val="0"/>
              </a:spcAft>
              <a:buClr>
                <a:schemeClr val="lt1"/>
              </a:buClr>
              <a:buSzPts val="1400"/>
              <a:buFont typeface="Poppins"/>
              <a:buChar char="■"/>
              <a:defRPr>
                <a:solidFill>
                  <a:schemeClr val="lt1"/>
                </a:solidFill>
                <a:latin typeface="Poppins"/>
                <a:ea typeface="Poppins"/>
                <a:cs typeface="Poppins"/>
                <a:sym typeface="Poppins"/>
              </a:defRPr>
            </a:lvl3pPr>
            <a:lvl4pPr indent="-317500" lvl="3" marL="1828800">
              <a:lnSpc>
                <a:spcPct val="115000"/>
              </a:lnSpc>
              <a:spcBef>
                <a:spcPts val="0"/>
              </a:spcBef>
              <a:spcAft>
                <a:spcPts val="0"/>
              </a:spcAft>
              <a:buClr>
                <a:schemeClr val="lt1"/>
              </a:buClr>
              <a:buSzPts val="1400"/>
              <a:buFont typeface="Poppins"/>
              <a:buChar char="●"/>
              <a:defRPr>
                <a:solidFill>
                  <a:schemeClr val="lt1"/>
                </a:solidFill>
                <a:latin typeface="Poppins"/>
                <a:ea typeface="Poppins"/>
                <a:cs typeface="Poppins"/>
                <a:sym typeface="Poppins"/>
              </a:defRPr>
            </a:lvl4pPr>
            <a:lvl5pPr indent="-317500" lvl="4" marL="2286000">
              <a:lnSpc>
                <a:spcPct val="115000"/>
              </a:lnSpc>
              <a:spcBef>
                <a:spcPts val="0"/>
              </a:spcBef>
              <a:spcAft>
                <a:spcPts val="0"/>
              </a:spcAft>
              <a:buClr>
                <a:schemeClr val="lt1"/>
              </a:buClr>
              <a:buSzPts val="1400"/>
              <a:buFont typeface="Poppins"/>
              <a:buChar char="○"/>
              <a:defRPr>
                <a:solidFill>
                  <a:schemeClr val="lt1"/>
                </a:solidFill>
                <a:latin typeface="Poppins"/>
                <a:ea typeface="Poppins"/>
                <a:cs typeface="Poppins"/>
                <a:sym typeface="Poppins"/>
              </a:defRPr>
            </a:lvl5pPr>
            <a:lvl6pPr indent="-317500" lvl="5" marL="2743200">
              <a:lnSpc>
                <a:spcPct val="115000"/>
              </a:lnSpc>
              <a:spcBef>
                <a:spcPts val="0"/>
              </a:spcBef>
              <a:spcAft>
                <a:spcPts val="0"/>
              </a:spcAft>
              <a:buClr>
                <a:schemeClr val="lt1"/>
              </a:buClr>
              <a:buSzPts val="1400"/>
              <a:buFont typeface="Poppins"/>
              <a:buChar char="■"/>
              <a:defRPr>
                <a:solidFill>
                  <a:schemeClr val="lt1"/>
                </a:solidFill>
                <a:latin typeface="Poppins"/>
                <a:ea typeface="Poppins"/>
                <a:cs typeface="Poppins"/>
                <a:sym typeface="Poppins"/>
              </a:defRPr>
            </a:lvl6pPr>
            <a:lvl7pPr indent="-317500" lvl="6" marL="3200400">
              <a:lnSpc>
                <a:spcPct val="115000"/>
              </a:lnSpc>
              <a:spcBef>
                <a:spcPts val="0"/>
              </a:spcBef>
              <a:spcAft>
                <a:spcPts val="0"/>
              </a:spcAft>
              <a:buClr>
                <a:schemeClr val="lt1"/>
              </a:buClr>
              <a:buSzPts val="1400"/>
              <a:buFont typeface="Poppins"/>
              <a:buChar char="●"/>
              <a:defRPr>
                <a:solidFill>
                  <a:schemeClr val="lt1"/>
                </a:solidFill>
                <a:latin typeface="Poppins"/>
                <a:ea typeface="Poppins"/>
                <a:cs typeface="Poppins"/>
                <a:sym typeface="Poppins"/>
              </a:defRPr>
            </a:lvl7pPr>
            <a:lvl8pPr indent="-317500" lvl="7" marL="3657600">
              <a:lnSpc>
                <a:spcPct val="115000"/>
              </a:lnSpc>
              <a:spcBef>
                <a:spcPts val="0"/>
              </a:spcBef>
              <a:spcAft>
                <a:spcPts val="0"/>
              </a:spcAft>
              <a:buClr>
                <a:schemeClr val="lt1"/>
              </a:buClr>
              <a:buSzPts val="1400"/>
              <a:buFont typeface="Poppins"/>
              <a:buChar char="○"/>
              <a:defRPr>
                <a:solidFill>
                  <a:schemeClr val="lt1"/>
                </a:solidFill>
                <a:latin typeface="Poppins"/>
                <a:ea typeface="Poppins"/>
                <a:cs typeface="Poppins"/>
                <a:sym typeface="Poppins"/>
              </a:defRPr>
            </a:lvl8pPr>
            <a:lvl9pPr indent="-317500" lvl="8" marL="4114800">
              <a:lnSpc>
                <a:spcPct val="115000"/>
              </a:lnSpc>
              <a:spcBef>
                <a:spcPts val="0"/>
              </a:spcBef>
              <a:spcAft>
                <a:spcPts val="0"/>
              </a:spcAft>
              <a:buClr>
                <a:schemeClr val="lt1"/>
              </a:buClr>
              <a:buSzPts val="1400"/>
              <a:buFont typeface="Poppins"/>
              <a:buChar char="■"/>
              <a:defRPr>
                <a:solidFill>
                  <a:schemeClr val="lt1"/>
                </a:solidFill>
                <a:latin typeface="Poppins"/>
                <a:ea typeface="Poppins"/>
                <a:cs typeface="Poppins"/>
                <a:sym typeface="Poppins"/>
              </a:defRPr>
            </a:lvl9pPr>
          </a:lstStyle>
          <a:p/>
        </p:txBody>
      </p:sp>
      <p:sp>
        <p:nvSpPr>
          <p:cNvPr id="12" name="Google Shape;12;g2d665e7248b_0_0"/>
          <p:cNvSpPr txBox="1"/>
          <p:nvPr>
            <p:ph idx="12" type="sldNum"/>
          </p:nvPr>
        </p:nvSpPr>
        <p:spPr>
          <a:xfrm>
            <a:off x="8472458" y="6217622"/>
            <a:ext cx="548700" cy="524700"/>
          </a:xfrm>
          <a:prstGeom prst="rect">
            <a:avLst/>
          </a:prstGeom>
          <a:noFill/>
          <a:ln>
            <a:noFill/>
          </a:ln>
        </p:spPr>
        <p:txBody>
          <a:bodyPr anchorCtr="0" anchor="ctr" bIns="91425" lIns="91425" spcFirstLastPara="1" rIns="91425" wrap="square" tIns="91425">
            <a:normAutofit/>
          </a:bodyPr>
          <a:lstStyle>
            <a:lvl1pPr lvl="0" algn="r">
              <a:buNone/>
              <a:defRPr b="1" sz="1000">
                <a:solidFill>
                  <a:schemeClr val="lt1"/>
                </a:solidFill>
              </a:defRPr>
            </a:lvl1pPr>
            <a:lvl2pPr lvl="1" algn="r">
              <a:buNone/>
              <a:defRPr b="1" sz="1000">
                <a:solidFill>
                  <a:schemeClr val="lt1"/>
                </a:solidFill>
              </a:defRPr>
            </a:lvl2pPr>
            <a:lvl3pPr lvl="2" algn="r">
              <a:buNone/>
              <a:defRPr b="1" sz="1000">
                <a:solidFill>
                  <a:schemeClr val="lt1"/>
                </a:solidFill>
              </a:defRPr>
            </a:lvl3pPr>
            <a:lvl4pPr lvl="3" algn="r">
              <a:buNone/>
              <a:defRPr b="1" sz="1000">
                <a:solidFill>
                  <a:schemeClr val="lt1"/>
                </a:solidFill>
              </a:defRPr>
            </a:lvl4pPr>
            <a:lvl5pPr lvl="4" algn="r">
              <a:buNone/>
              <a:defRPr b="1" sz="1000">
                <a:solidFill>
                  <a:schemeClr val="lt1"/>
                </a:solidFill>
              </a:defRPr>
            </a:lvl5pPr>
            <a:lvl6pPr lvl="5" algn="r">
              <a:buNone/>
              <a:defRPr b="1" sz="1000">
                <a:solidFill>
                  <a:schemeClr val="lt1"/>
                </a:solidFill>
              </a:defRPr>
            </a:lvl6pPr>
            <a:lvl7pPr lvl="6" algn="r">
              <a:buNone/>
              <a:defRPr b="1" sz="1000">
                <a:solidFill>
                  <a:schemeClr val="lt1"/>
                </a:solidFill>
              </a:defRPr>
            </a:lvl7pPr>
            <a:lvl8pPr lvl="7" algn="r">
              <a:buNone/>
              <a:defRPr b="1" sz="1000">
                <a:solidFill>
                  <a:schemeClr val="lt1"/>
                </a:solidFill>
              </a:defRPr>
            </a:lvl8pPr>
            <a:lvl9pPr lvl="8" algn="r">
              <a:buNone/>
              <a:defRPr b="1" sz="1000">
                <a:solidFill>
                  <a:schemeClr val="lt1"/>
                </a:solidFill>
              </a:defRPr>
            </a:lvl9pPr>
          </a:lstStyle>
          <a:p>
            <a:pPr indent="0" lvl="0" marL="0" rtl="0" algn="r">
              <a:spcBef>
                <a:spcPts val="0"/>
              </a:spcBef>
              <a:spcAft>
                <a:spcPts val="0"/>
              </a:spcAft>
              <a:buNone/>
            </a:pPr>
            <a:fld id="{00000000-1234-1234-1234-123412341234}" type="slidenum">
              <a:rPr lang="en-US"/>
              <a:t>‹#›</a:t>
            </a:fld>
            <a:endParaRPr/>
          </a:p>
        </p:txBody>
      </p:sp>
      <p:pic>
        <p:nvPicPr>
          <p:cNvPr id="13" name="Google Shape;13;g2d665e7248b_0_0"/>
          <p:cNvPicPr preferRelativeResize="0"/>
          <p:nvPr/>
        </p:nvPicPr>
        <p:blipFill>
          <a:blip r:embed="rId1">
            <a:alphaModFix/>
          </a:blip>
          <a:stretch>
            <a:fillRect/>
          </a:stretch>
        </p:blipFill>
        <p:spPr>
          <a:xfrm>
            <a:off x="0" y="0"/>
            <a:ext cx="1629548" cy="1156976"/>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hyperlink" Target="mailto:healthcareadvocacy@arcnj.org" TargetMode="External"/><Relationship Id="rId4" Type="http://schemas.openxmlformats.org/officeDocument/2006/relationships/hyperlink" Target="http://www.arcnj.org/"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1.xml"/><Relationship Id="rId3" Type="http://schemas.openxmlformats.org/officeDocument/2006/relationships/hyperlink" Target="https://savewithable.com/nj/home.html" TargetMode="External"/><Relationship Id="rId4" Type="http://schemas.openxmlformats.org/officeDocument/2006/relationships/hyperlink" Target="http://www.ablenrc.org/"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5.xml"/><Relationship Id="rId3" Type="http://schemas.openxmlformats.org/officeDocument/2006/relationships/hyperlink" Target="http://www.ssa.gov/ssi/text-apply-ussi.htm"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21.xml"/><Relationship Id="rId3" Type="http://schemas.openxmlformats.org/officeDocument/2006/relationships/hyperlink" Target="https://www.nj.gov/humanservices/ddd/assets/documents/individuals/dac-flyer.pdf" TargetMode="External"/><Relationship Id="rId4" Type="http://schemas.openxmlformats.org/officeDocument/2006/relationships/image" Target="../media/image6.png"/><Relationship Id="rId5" Type="http://schemas.openxmlformats.org/officeDocument/2006/relationships/hyperlink" Target="https://www.nj.gov/humanservices/ddd/assets/documents/individuals/dac-flyer.pdf" TargetMode="External"/><Relationship Id="rId6" Type="http://schemas.openxmlformats.org/officeDocument/2006/relationships/image" Target="../media/image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22.xml"/><Relationship Id="rId3" Type="http://schemas.openxmlformats.org/officeDocument/2006/relationships/hyperlink" Target="http://www.nj.gov/humanservices/njsnap/home/cbss.shtml"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24.xml"/><Relationship Id="rId3" Type="http://schemas.openxmlformats.org/officeDocument/2006/relationships/image" Target="../media/image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25.xml"/><Relationship Id="rId3" Type="http://schemas.openxmlformats.org/officeDocument/2006/relationships/hyperlink" Target="http://www.socialsecurity.gov/disability/appeal"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26.xml"/><Relationship Id="rId3" Type="http://schemas.openxmlformats.org/officeDocument/2006/relationships/hyperlink" Target="https://www.arcnj.org/file_download/inline/c392cb6a-b238-47f2-a47a-b1808d4c5a2c" TargetMode="External"/><Relationship Id="rId4" Type="http://schemas.openxmlformats.org/officeDocument/2006/relationships/image" Target="../media/image2.png"/><Relationship Id="rId5" Type="http://schemas.openxmlformats.org/officeDocument/2006/relationships/hyperlink" Target="https://www.arcnj.org/file_download/inline/c392cb6a-b238-47f2-a47a-b1808d4c5a2c" TargetMode="External"/><Relationship Id="rId6" Type="http://schemas.openxmlformats.org/officeDocument/2006/relationships/image" Target="../media/image11.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xml"/><Relationship Id="rId3" Type="http://schemas.openxmlformats.org/officeDocument/2006/relationships/hyperlink" Target="http://arcnj.org"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31.xml"/><Relationship Id="rId3" Type="http://schemas.openxmlformats.org/officeDocument/2006/relationships/hyperlink" Target="https://www.nj.gov/humanservices/dmahs/clients/medicaid/abd/ABD_Overview.pdf" TargetMode="Externa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33.xml"/><Relationship Id="rId3" Type="http://schemas.openxmlformats.org/officeDocument/2006/relationships/hyperlink" Target="https://www.arcnj.org/programs/health-care-advocacy/problem_forms.html" TargetMode="Externa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34.xml"/><Relationship Id="rId3" Type="http://schemas.openxmlformats.org/officeDocument/2006/relationships/hyperlink" Target="https://www.arcnj.org/file_download/inline/87f75a45-0ab3-46a9-a5ec-679ede6de48e" TargetMode="External"/><Relationship Id="rId4" Type="http://schemas.openxmlformats.org/officeDocument/2006/relationships/image" Target="../media/image4.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35.xml"/><Relationship Id="rId3" Type="http://schemas.openxmlformats.org/officeDocument/2006/relationships/hyperlink" Target="https://www.arcnj.org/programs/health-care-advocacy/resources.html" TargetMode="Externa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37.xml"/><Relationship Id="rId3" Type="http://schemas.openxmlformats.org/officeDocument/2006/relationships/hyperlink" Target="https://www.nj.gov/humanservices/dds/programs/njworkability/" TargetMode="Externa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38.xml"/><Relationship Id="rId3" Type="http://schemas.openxmlformats.org/officeDocument/2006/relationships/hyperlink" Target="https://www.nj.gov/humanservices/dds/programs/njworkability/" TargetMode="External"/><Relationship Id="rId4" Type="http://schemas.openxmlformats.org/officeDocument/2006/relationships/image" Target="../media/image7.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1.xml"/><Relationship Id="rId3" Type="http://schemas.openxmlformats.org/officeDocument/2006/relationships/hyperlink" Target="https://www.thearcfamilyinstitute.org/file_download/inline/110941fd-9dad-4e27-9fc7-44ac6fe7c954" TargetMode="External"/><Relationship Id="rId4" Type="http://schemas.openxmlformats.org/officeDocument/2006/relationships/image" Target="../media/image8.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2.xml"/><Relationship Id="rId3" Type="http://schemas.openxmlformats.org/officeDocument/2006/relationships/hyperlink" Target="https://www.thearcfamilyinstitute.org/file_download/inline/110941fd-9dad-4e27-9fc7-44ac6fe7c954" TargetMode="External"/><Relationship Id="rId4" Type="http://schemas.openxmlformats.org/officeDocument/2006/relationships/image" Target="../media/image9.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45.xml"/><Relationship Id="rId3" Type="http://schemas.openxmlformats.org/officeDocument/2006/relationships/hyperlink" Target="https://dmahs-nj.my.site.com/familycare/quickstart" TargetMode="External"/><Relationship Id="rId4" Type="http://schemas.openxmlformats.org/officeDocument/2006/relationships/hyperlink" Target="https://www.nj.gov/humanservices/njsnap/home/cbss.shtml" TargetMode="External"/><Relationship Id="rId5" Type="http://schemas.openxmlformats.org/officeDocument/2006/relationships/hyperlink" Target="https://www.nj.gov/humanservices/dmahs/clients/medicaid/abd/ABD_Application.pdf" TargetMode="Externa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46.xml"/><Relationship Id="rId3" Type="http://schemas.openxmlformats.org/officeDocument/2006/relationships/hyperlink" Target="https://www.nj.gov/humanservices/dmahs/clients/medicaid/abd/ABD_Application.pdf" TargetMode="External"/><Relationship Id="rId4" Type="http://schemas.openxmlformats.org/officeDocument/2006/relationships/image" Target="../media/image10.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47.xml"/><Relationship Id="rId3" Type="http://schemas.openxmlformats.org/officeDocument/2006/relationships/hyperlink" Target="https://www.arcnj.org/programs/health-care-advocacy/resources.html" TargetMode="Externa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48.xml"/><Relationship Id="rId3" Type="http://schemas.openxmlformats.org/officeDocument/2006/relationships/hyperlink" Target="http://www.arcnj.org/" TargetMode="External"/><Relationship Id="rId4" Type="http://schemas.openxmlformats.org/officeDocument/2006/relationships/hyperlink" Target="mailto:healthcareadvocacy@arcnj.org" TargetMode="External"/><Relationship Id="rId5" Type="http://schemas.openxmlformats.org/officeDocument/2006/relationships/hyperlink" Target="http://www.arcnj.org/"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1"/>
          <p:cNvSpPr txBox="1"/>
          <p:nvPr>
            <p:ph idx="1" type="subTitle"/>
          </p:nvPr>
        </p:nvSpPr>
        <p:spPr>
          <a:xfrm>
            <a:off x="311700" y="3596777"/>
            <a:ext cx="8520600" cy="2747400"/>
          </a:xfrm>
          <a:prstGeom prst="rect">
            <a:avLst/>
          </a:prstGeom>
          <a:noFill/>
          <a:ln>
            <a:noFill/>
          </a:ln>
        </p:spPr>
        <p:txBody>
          <a:bodyPr anchorCtr="0" anchor="t" bIns="45700" lIns="91425" spcFirstLastPara="1" rIns="91425" wrap="square" tIns="45700">
            <a:normAutofit fontScale="25000" lnSpcReduction="20000"/>
          </a:bodyPr>
          <a:lstStyle/>
          <a:p>
            <a:pPr indent="0" lvl="0" marL="0" rtl="0" algn="l">
              <a:lnSpc>
                <a:spcPct val="90000"/>
              </a:lnSpc>
              <a:spcBef>
                <a:spcPts val="0"/>
              </a:spcBef>
              <a:spcAft>
                <a:spcPts val="0"/>
              </a:spcAft>
              <a:buClr>
                <a:schemeClr val="dk1"/>
              </a:buClr>
              <a:buSzPct val="116666"/>
              <a:buFont typeface="Calibri"/>
              <a:buNone/>
            </a:pPr>
            <a:r>
              <a:t/>
            </a:r>
            <a:endParaRPr b="1" sz="1800">
              <a:latin typeface="Century Gothic"/>
              <a:ea typeface="Century Gothic"/>
              <a:cs typeface="Century Gothic"/>
              <a:sym typeface="Century Gothic"/>
            </a:endParaRPr>
          </a:p>
          <a:p>
            <a:pPr indent="0" lvl="0" marL="0" rtl="0" algn="ctr">
              <a:lnSpc>
                <a:spcPct val="90000"/>
              </a:lnSpc>
              <a:spcBef>
                <a:spcPts val="750"/>
              </a:spcBef>
              <a:spcAft>
                <a:spcPts val="0"/>
              </a:spcAft>
              <a:buClr>
                <a:schemeClr val="dk1"/>
              </a:buClr>
              <a:buSzPct val="150000"/>
              <a:buFont typeface="Calibri"/>
              <a:buNone/>
            </a:pPr>
            <a:r>
              <a:t/>
            </a:r>
            <a:endParaRPr b="1" sz="1600"/>
          </a:p>
          <a:p>
            <a:pPr indent="0" lvl="0" marL="0" rtl="0" algn="ctr">
              <a:lnSpc>
                <a:spcPct val="90000"/>
              </a:lnSpc>
              <a:spcBef>
                <a:spcPts val="750"/>
              </a:spcBef>
              <a:spcAft>
                <a:spcPts val="0"/>
              </a:spcAft>
              <a:buClr>
                <a:schemeClr val="dk1"/>
              </a:buClr>
              <a:buSzPct val="36361"/>
              <a:buFont typeface="Arial"/>
              <a:buNone/>
            </a:pPr>
            <a:r>
              <a:rPr b="1" lang="en-US" sz="8800">
                <a:latin typeface="Arial"/>
                <a:ea typeface="Arial"/>
                <a:cs typeface="Arial"/>
                <a:sym typeface="Arial"/>
              </a:rPr>
              <a:t>Connor Griffin, MPH</a:t>
            </a:r>
            <a:endParaRPr b="1" sz="8800">
              <a:latin typeface="Arial"/>
              <a:ea typeface="Arial"/>
              <a:cs typeface="Arial"/>
              <a:sym typeface="Arial"/>
            </a:endParaRPr>
          </a:p>
          <a:p>
            <a:pPr indent="0" lvl="0" marL="0" rtl="0" algn="ctr">
              <a:lnSpc>
                <a:spcPct val="90000"/>
              </a:lnSpc>
              <a:spcBef>
                <a:spcPts val="750"/>
              </a:spcBef>
              <a:spcAft>
                <a:spcPts val="0"/>
              </a:spcAft>
              <a:buClr>
                <a:schemeClr val="dk1"/>
              </a:buClr>
              <a:buSzPct val="36357"/>
              <a:buFont typeface="Arial"/>
              <a:buNone/>
            </a:pPr>
            <a:r>
              <a:rPr lang="en-US" sz="8800">
                <a:latin typeface="Arial"/>
                <a:ea typeface="Arial"/>
                <a:cs typeface="Arial"/>
                <a:sym typeface="Arial"/>
              </a:rPr>
              <a:t>Director, Health Care Advocacy</a:t>
            </a:r>
            <a:endParaRPr sz="8800">
              <a:latin typeface="Arial"/>
              <a:ea typeface="Arial"/>
              <a:cs typeface="Arial"/>
              <a:sym typeface="Arial"/>
            </a:endParaRPr>
          </a:p>
          <a:p>
            <a:pPr indent="0" lvl="0" marL="0" rtl="0" algn="ctr">
              <a:lnSpc>
                <a:spcPct val="90000"/>
              </a:lnSpc>
              <a:spcBef>
                <a:spcPts val="750"/>
              </a:spcBef>
              <a:spcAft>
                <a:spcPts val="0"/>
              </a:spcAft>
              <a:buClr>
                <a:schemeClr val="dk1"/>
              </a:buClr>
              <a:buSzPct val="36357"/>
              <a:buFont typeface="Arial"/>
              <a:buNone/>
            </a:pPr>
            <a:r>
              <a:rPr lang="en-US" sz="8800">
                <a:latin typeface="Arial"/>
                <a:ea typeface="Arial"/>
                <a:cs typeface="Arial"/>
                <a:sym typeface="Arial"/>
              </a:rPr>
              <a:t>The Arc of New Jersey</a:t>
            </a:r>
            <a:endParaRPr sz="8800">
              <a:latin typeface="Arial"/>
              <a:ea typeface="Arial"/>
              <a:cs typeface="Arial"/>
              <a:sym typeface="Arial"/>
            </a:endParaRPr>
          </a:p>
          <a:p>
            <a:pPr indent="0" lvl="0" marL="0" rtl="0" algn="ctr">
              <a:lnSpc>
                <a:spcPct val="90000"/>
              </a:lnSpc>
              <a:spcBef>
                <a:spcPts val="750"/>
              </a:spcBef>
              <a:spcAft>
                <a:spcPts val="0"/>
              </a:spcAft>
              <a:buClr>
                <a:schemeClr val="dk1"/>
              </a:buClr>
              <a:buSzPct val="36357"/>
              <a:buFont typeface="Arial"/>
              <a:buNone/>
            </a:pPr>
            <a:r>
              <a:rPr lang="en-US" sz="8800">
                <a:latin typeface="Arial"/>
                <a:ea typeface="Arial"/>
                <a:cs typeface="Arial"/>
                <a:sym typeface="Arial"/>
              </a:rPr>
              <a:t>December 5th, 2024</a:t>
            </a:r>
            <a:endParaRPr sz="8800">
              <a:latin typeface="Arial"/>
              <a:ea typeface="Arial"/>
              <a:cs typeface="Arial"/>
              <a:sym typeface="Arial"/>
            </a:endParaRPr>
          </a:p>
          <a:p>
            <a:pPr indent="0" lvl="0" marL="0" rtl="0" algn="ctr">
              <a:lnSpc>
                <a:spcPct val="90000"/>
              </a:lnSpc>
              <a:spcBef>
                <a:spcPts val="750"/>
              </a:spcBef>
              <a:spcAft>
                <a:spcPts val="0"/>
              </a:spcAft>
              <a:buClr>
                <a:schemeClr val="dk1"/>
              </a:buClr>
              <a:buSzPct val="36357"/>
              <a:buFont typeface="Arial"/>
              <a:buNone/>
            </a:pPr>
            <a:r>
              <a:rPr b="1" lang="en-US" sz="8800" u="sng">
                <a:solidFill>
                  <a:schemeClr val="hlink"/>
                </a:solidFill>
                <a:latin typeface="Arial"/>
                <a:ea typeface="Arial"/>
                <a:cs typeface="Arial"/>
                <a:sym typeface="Arial"/>
                <a:hlinkClick r:id="rId3"/>
              </a:rPr>
              <a:t>healthcareadvocacy@arcnj.org</a:t>
            </a:r>
            <a:endParaRPr b="1" sz="8800">
              <a:latin typeface="Arial"/>
              <a:ea typeface="Arial"/>
              <a:cs typeface="Arial"/>
              <a:sym typeface="Arial"/>
            </a:endParaRPr>
          </a:p>
          <a:p>
            <a:pPr indent="0" lvl="0" marL="0" rtl="0" algn="ctr">
              <a:lnSpc>
                <a:spcPct val="90000"/>
              </a:lnSpc>
              <a:spcBef>
                <a:spcPts val="750"/>
              </a:spcBef>
              <a:spcAft>
                <a:spcPts val="0"/>
              </a:spcAft>
              <a:buClr>
                <a:schemeClr val="dk1"/>
              </a:buClr>
              <a:buSzPct val="36357"/>
              <a:buFont typeface="Arial"/>
              <a:buNone/>
            </a:pPr>
            <a:r>
              <a:rPr b="1" lang="en-US" sz="8800">
                <a:latin typeface="Arial"/>
                <a:ea typeface="Arial"/>
                <a:cs typeface="Arial"/>
                <a:sym typeface="Arial"/>
              </a:rPr>
              <a:t>To sign up for emails:</a:t>
            </a:r>
            <a:endParaRPr b="1" sz="8800">
              <a:latin typeface="Arial"/>
              <a:ea typeface="Arial"/>
              <a:cs typeface="Arial"/>
              <a:sym typeface="Arial"/>
            </a:endParaRPr>
          </a:p>
          <a:p>
            <a:pPr indent="0" lvl="0" marL="0" rtl="0" algn="ctr">
              <a:lnSpc>
                <a:spcPct val="90000"/>
              </a:lnSpc>
              <a:spcBef>
                <a:spcPts val="750"/>
              </a:spcBef>
              <a:spcAft>
                <a:spcPts val="0"/>
              </a:spcAft>
              <a:buClr>
                <a:schemeClr val="dk1"/>
              </a:buClr>
              <a:buSzPct val="36357"/>
              <a:buFont typeface="Arial"/>
              <a:buNone/>
            </a:pPr>
            <a:r>
              <a:rPr b="1" lang="en-US" sz="8800" u="sng">
                <a:solidFill>
                  <a:schemeClr val="hlink"/>
                </a:solidFill>
                <a:latin typeface="Arial"/>
                <a:ea typeface="Arial"/>
                <a:cs typeface="Arial"/>
                <a:sym typeface="Arial"/>
                <a:hlinkClick r:id="rId4"/>
              </a:rPr>
              <a:t>www.arcnj.org</a:t>
            </a:r>
            <a:endParaRPr b="1" sz="8800"/>
          </a:p>
          <a:p>
            <a:pPr indent="0" lvl="0" marL="0" rtl="0" algn="ctr">
              <a:lnSpc>
                <a:spcPct val="90000"/>
              </a:lnSpc>
              <a:spcBef>
                <a:spcPts val="750"/>
              </a:spcBef>
              <a:spcAft>
                <a:spcPts val="0"/>
              </a:spcAft>
              <a:buClr>
                <a:schemeClr val="dk1"/>
              </a:buClr>
              <a:buSzPct val="92306"/>
              <a:buFont typeface="Calibri"/>
              <a:buNone/>
            </a:pPr>
            <a:r>
              <a:t/>
            </a:r>
            <a:endParaRPr/>
          </a:p>
        </p:txBody>
      </p:sp>
      <p:sp>
        <p:nvSpPr>
          <p:cNvPr id="128" name="Google Shape;128;p1"/>
          <p:cNvSpPr txBox="1"/>
          <p:nvPr>
            <p:ph type="ctrTitle"/>
          </p:nvPr>
        </p:nvSpPr>
        <p:spPr>
          <a:xfrm>
            <a:off x="311700" y="1783876"/>
            <a:ext cx="8520600" cy="1519200"/>
          </a:xfrm>
          <a:prstGeom prst="rect">
            <a:avLst/>
          </a:prstGeom>
        </p:spPr>
        <p:txBody>
          <a:bodyPr anchorCtr="0" anchor="b" bIns="91425" lIns="91425" spcFirstLastPara="1" rIns="91425" wrap="square" tIns="91425">
            <a:normAutofit/>
          </a:bodyPr>
          <a:lstStyle/>
          <a:p>
            <a:pPr indent="0" lvl="0" marL="0" rtl="0" algn="ctr">
              <a:lnSpc>
                <a:spcPct val="90000"/>
              </a:lnSpc>
              <a:spcBef>
                <a:spcPts val="0"/>
              </a:spcBef>
              <a:spcAft>
                <a:spcPts val="0"/>
              </a:spcAft>
              <a:buClr>
                <a:srgbClr val="7030A0"/>
              </a:buClr>
              <a:buSzPts val="3200"/>
              <a:buFont typeface="Arial"/>
              <a:buNone/>
            </a:pPr>
            <a:r>
              <a:rPr lang="en-US" sz="3200"/>
              <a:t>An Overview of Medicaid for Individuals with Intellectual and Developmental Disabilities (IDD)</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 name="Shape 185"/>
        <p:cNvGrpSpPr/>
        <p:nvPr/>
      </p:nvGrpSpPr>
      <p:grpSpPr>
        <a:xfrm>
          <a:off x="0" y="0"/>
          <a:ext cx="0" cy="0"/>
          <a:chOff x="0" y="0"/>
          <a:chExt cx="0" cy="0"/>
        </a:xfrm>
      </p:grpSpPr>
      <p:sp>
        <p:nvSpPr>
          <p:cNvPr id="186" name="Google Shape;186;p9"/>
          <p:cNvSpPr txBox="1"/>
          <p:nvPr>
            <p:ph idx="1" type="body"/>
          </p:nvPr>
        </p:nvSpPr>
        <p:spPr>
          <a:xfrm>
            <a:off x="304800" y="786700"/>
            <a:ext cx="8610600" cy="5873100"/>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750"/>
              </a:spcBef>
              <a:spcAft>
                <a:spcPts val="0"/>
              </a:spcAft>
              <a:buSzPts val="1800"/>
              <a:buNone/>
            </a:pPr>
            <a:r>
              <a:t/>
            </a:r>
            <a:endParaRPr b="1" sz="2300">
              <a:latin typeface="Arial"/>
              <a:ea typeface="Arial"/>
              <a:cs typeface="Arial"/>
              <a:sym typeface="Arial"/>
            </a:endParaRPr>
          </a:p>
          <a:p>
            <a:pPr indent="0" lvl="0" marL="0" rtl="0" algn="ctr">
              <a:lnSpc>
                <a:spcPct val="150000"/>
              </a:lnSpc>
              <a:spcBef>
                <a:spcPts val="750"/>
              </a:spcBef>
              <a:spcAft>
                <a:spcPts val="0"/>
              </a:spcAft>
              <a:buSzPts val="1800"/>
              <a:buNone/>
            </a:pPr>
            <a:r>
              <a:rPr lang="en-US" sz="2300" u="sng">
                <a:latin typeface="Arial"/>
                <a:ea typeface="Arial"/>
                <a:cs typeface="Arial"/>
                <a:sym typeface="Arial"/>
              </a:rPr>
              <a:t>Achieving a Better Life Experience (ABLE) Act of 2014</a:t>
            </a:r>
            <a:endParaRPr sz="2300" u="sng">
              <a:latin typeface="Arial"/>
              <a:ea typeface="Arial"/>
              <a:cs typeface="Arial"/>
              <a:sym typeface="Arial"/>
            </a:endParaRPr>
          </a:p>
          <a:p>
            <a:pPr indent="-368300" lvl="0" marL="457200" rtl="0" algn="l">
              <a:lnSpc>
                <a:spcPct val="115000"/>
              </a:lnSpc>
              <a:spcBef>
                <a:spcPts val="375"/>
              </a:spcBef>
              <a:spcAft>
                <a:spcPts val="0"/>
              </a:spcAft>
              <a:buClr>
                <a:schemeClr val="lt1"/>
              </a:buClr>
              <a:buSzPts val="2200"/>
              <a:buChar char="•"/>
            </a:pPr>
            <a:r>
              <a:rPr lang="en-US" sz="2200">
                <a:latin typeface="Arial"/>
                <a:ea typeface="Arial"/>
                <a:cs typeface="Arial"/>
                <a:sym typeface="Arial"/>
              </a:rPr>
              <a:t>Persons with IDD can deposit up to </a:t>
            </a:r>
            <a:r>
              <a:rPr b="1" lang="en-US" sz="2200">
                <a:latin typeface="Arial"/>
                <a:ea typeface="Arial"/>
                <a:cs typeface="Arial"/>
                <a:sym typeface="Arial"/>
              </a:rPr>
              <a:t>$18,000/year (2024)</a:t>
            </a:r>
            <a:r>
              <a:rPr b="1" lang="en-US" sz="2200">
                <a:latin typeface="Arial"/>
                <a:ea typeface="Arial"/>
                <a:cs typeface="Arial"/>
                <a:sym typeface="Arial"/>
              </a:rPr>
              <a:t> </a:t>
            </a:r>
            <a:r>
              <a:rPr lang="en-US" sz="2200">
                <a:latin typeface="Arial"/>
                <a:ea typeface="Arial"/>
                <a:cs typeface="Arial"/>
                <a:sym typeface="Arial"/>
              </a:rPr>
              <a:t>in an ABLE tax-exempt savings account.</a:t>
            </a:r>
            <a:endParaRPr sz="2200">
              <a:latin typeface="Arial"/>
              <a:ea typeface="Arial"/>
              <a:cs typeface="Arial"/>
              <a:sym typeface="Arial"/>
            </a:endParaRPr>
          </a:p>
          <a:p>
            <a:pPr indent="-368300" lvl="1" marL="914400" rtl="0" algn="l">
              <a:lnSpc>
                <a:spcPct val="115000"/>
              </a:lnSpc>
              <a:spcBef>
                <a:spcPts val="375"/>
              </a:spcBef>
              <a:spcAft>
                <a:spcPts val="0"/>
              </a:spcAft>
              <a:buClr>
                <a:schemeClr val="lt1"/>
              </a:buClr>
              <a:buSzPts val="2200"/>
              <a:buChar char="•"/>
            </a:pPr>
            <a:r>
              <a:rPr b="1" lang="en-US" sz="2200">
                <a:latin typeface="Arial"/>
                <a:ea typeface="Arial"/>
                <a:cs typeface="Arial"/>
                <a:sym typeface="Arial"/>
              </a:rPr>
              <a:t>Increasing to $19,000/year in 2025</a:t>
            </a:r>
            <a:endParaRPr b="1" sz="2200">
              <a:latin typeface="Arial"/>
              <a:ea typeface="Arial"/>
              <a:cs typeface="Arial"/>
              <a:sym typeface="Arial"/>
            </a:endParaRPr>
          </a:p>
          <a:p>
            <a:pPr indent="-368300" lvl="0" marL="457200" rtl="0" algn="l">
              <a:lnSpc>
                <a:spcPct val="115000"/>
              </a:lnSpc>
              <a:spcBef>
                <a:spcPts val="0"/>
              </a:spcBef>
              <a:spcAft>
                <a:spcPts val="0"/>
              </a:spcAft>
              <a:buClr>
                <a:schemeClr val="lt1"/>
              </a:buClr>
              <a:buSzPts val="2200"/>
              <a:buChar char="•"/>
            </a:pPr>
            <a:r>
              <a:rPr lang="en-US" sz="2200">
                <a:latin typeface="Arial"/>
                <a:ea typeface="Arial"/>
                <a:cs typeface="Arial"/>
                <a:sym typeface="Arial"/>
              </a:rPr>
              <a:t>Age of onset of disability must be </a:t>
            </a:r>
            <a:r>
              <a:rPr lang="en-US" sz="2200" u="sng">
                <a:latin typeface="Arial"/>
                <a:ea typeface="Arial"/>
                <a:cs typeface="Arial"/>
                <a:sym typeface="Arial"/>
              </a:rPr>
              <a:t>before</a:t>
            </a:r>
            <a:r>
              <a:rPr lang="en-US" sz="2200">
                <a:latin typeface="Arial"/>
                <a:ea typeface="Arial"/>
                <a:cs typeface="Arial"/>
                <a:sym typeface="Arial"/>
              </a:rPr>
              <a:t> age 26</a:t>
            </a:r>
            <a:endParaRPr sz="2200">
              <a:latin typeface="Arial"/>
              <a:ea typeface="Arial"/>
              <a:cs typeface="Arial"/>
              <a:sym typeface="Arial"/>
            </a:endParaRPr>
          </a:p>
          <a:p>
            <a:pPr indent="-368300" lvl="0" marL="457200" rtl="0" algn="l">
              <a:lnSpc>
                <a:spcPct val="115000"/>
              </a:lnSpc>
              <a:spcBef>
                <a:spcPts val="0"/>
              </a:spcBef>
              <a:spcAft>
                <a:spcPts val="0"/>
              </a:spcAft>
              <a:buClr>
                <a:schemeClr val="lt1"/>
              </a:buClr>
              <a:buSzPts val="2200"/>
              <a:buChar char="•"/>
            </a:pPr>
            <a:r>
              <a:rPr lang="en-US" sz="2200">
                <a:latin typeface="Arial"/>
                <a:ea typeface="Arial"/>
                <a:cs typeface="Arial"/>
                <a:sym typeface="Arial"/>
              </a:rPr>
              <a:t>Must be receiving SSI or SSDI; or with medical documentation, can deposit money into ABLE as a spend-down </a:t>
            </a:r>
            <a:r>
              <a:rPr lang="en-US" sz="2200" u="sng">
                <a:latin typeface="Arial"/>
                <a:ea typeface="Arial"/>
                <a:cs typeface="Arial"/>
                <a:sym typeface="Arial"/>
              </a:rPr>
              <a:t>before</a:t>
            </a:r>
            <a:r>
              <a:rPr lang="en-US" sz="2200">
                <a:latin typeface="Arial"/>
                <a:ea typeface="Arial"/>
                <a:cs typeface="Arial"/>
                <a:sym typeface="Arial"/>
              </a:rPr>
              <a:t> applying for SSI. </a:t>
            </a:r>
            <a:endParaRPr sz="1800">
              <a:latin typeface="Arial"/>
              <a:ea typeface="Arial"/>
              <a:cs typeface="Arial"/>
              <a:sym typeface="Arial"/>
            </a:endParaRPr>
          </a:p>
          <a:p>
            <a:pPr indent="-368300" lvl="0" marL="457200" rtl="0" algn="l">
              <a:lnSpc>
                <a:spcPct val="115000"/>
              </a:lnSpc>
              <a:spcBef>
                <a:spcPts val="0"/>
              </a:spcBef>
              <a:spcAft>
                <a:spcPts val="0"/>
              </a:spcAft>
              <a:buClr>
                <a:schemeClr val="lt1"/>
              </a:buClr>
              <a:buSzPts val="2200"/>
              <a:buChar char="•"/>
            </a:pPr>
            <a:r>
              <a:rPr lang="en-US" sz="2200">
                <a:latin typeface="Arial"/>
                <a:ea typeface="Arial"/>
                <a:cs typeface="Arial"/>
                <a:sym typeface="Arial"/>
              </a:rPr>
              <a:t>ABLE accounts won't affect continuing financial eligibility for SSI or Medicaid.</a:t>
            </a:r>
            <a:endParaRPr sz="1800">
              <a:latin typeface="Arial"/>
              <a:ea typeface="Arial"/>
              <a:cs typeface="Arial"/>
              <a:sym typeface="Arial"/>
            </a:endParaRPr>
          </a:p>
          <a:p>
            <a:pPr indent="-387350" lvl="0" marL="457200" rtl="0" algn="l">
              <a:lnSpc>
                <a:spcPct val="115000"/>
              </a:lnSpc>
              <a:spcBef>
                <a:spcPts val="0"/>
              </a:spcBef>
              <a:spcAft>
                <a:spcPts val="0"/>
              </a:spcAft>
              <a:buClr>
                <a:schemeClr val="lt1"/>
              </a:buClr>
              <a:buSzPts val="2500"/>
              <a:buChar char="•"/>
            </a:pPr>
            <a:r>
              <a:rPr lang="en-US" sz="2200">
                <a:latin typeface="Arial"/>
                <a:ea typeface="Arial"/>
                <a:cs typeface="Arial"/>
                <a:sym typeface="Arial"/>
              </a:rPr>
              <a:t>If the individual works, there is a higher annual contribution limit. </a:t>
            </a:r>
            <a:endParaRPr sz="2600">
              <a:latin typeface="Arial"/>
              <a:ea typeface="Arial"/>
              <a:cs typeface="Arial"/>
              <a:sym typeface="Arial"/>
            </a:endParaRPr>
          </a:p>
        </p:txBody>
      </p:sp>
      <p:sp>
        <p:nvSpPr>
          <p:cNvPr id="187" name="Google Shape;187;p9"/>
          <p:cNvSpPr txBox="1"/>
          <p:nvPr/>
        </p:nvSpPr>
        <p:spPr>
          <a:xfrm>
            <a:off x="1751550" y="389675"/>
            <a:ext cx="5924700" cy="6465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3200"/>
              <a:buFont typeface="Arial"/>
              <a:buNone/>
            </a:pPr>
            <a:r>
              <a:rPr b="1" lang="en-US" sz="3000">
                <a:solidFill>
                  <a:schemeClr val="lt1"/>
                </a:solidFill>
                <a:latin typeface="Calibri"/>
                <a:ea typeface="Calibri"/>
                <a:cs typeface="Calibri"/>
                <a:sym typeface="Calibri"/>
              </a:rPr>
              <a:t>ABLE Accounts</a:t>
            </a:r>
            <a:endParaRPr b="1" i="0" sz="3000" u="none" cap="none" strike="noStrike">
              <a:solidFill>
                <a:schemeClr val="lt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 name="Shape 193"/>
        <p:cNvGrpSpPr/>
        <p:nvPr/>
      </p:nvGrpSpPr>
      <p:grpSpPr>
        <a:xfrm>
          <a:off x="0" y="0"/>
          <a:ext cx="0" cy="0"/>
          <a:chOff x="0" y="0"/>
          <a:chExt cx="0" cy="0"/>
        </a:xfrm>
      </p:grpSpPr>
      <p:sp>
        <p:nvSpPr>
          <p:cNvPr id="194" name="Google Shape;194;p10"/>
          <p:cNvSpPr txBox="1"/>
          <p:nvPr>
            <p:ph idx="1" type="body"/>
          </p:nvPr>
        </p:nvSpPr>
        <p:spPr>
          <a:xfrm>
            <a:off x="304800" y="1279325"/>
            <a:ext cx="8534400" cy="5054400"/>
          </a:xfrm>
          <a:prstGeom prst="rect">
            <a:avLst/>
          </a:prstGeom>
          <a:noFill/>
          <a:ln>
            <a:noFill/>
          </a:ln>
        </p:spPr>
        <p:txBody>
          <a:bodyPr anchorCtr="0" anchor="t" bIns="45700" lIns="91425" spcFirstLastPara="1" rIns="91425" wrap="square" tIns="45700">
            <a:noAutofit/>
          </a:bodyPr>
          <a:lstStyle/>
          <a:p>
            <a:pPr indent="-368300" lvl="0" marL="457200" rtl="0" algn="l">
              <a:lnSpc>
                <a:spcPct val="115000"/>
              </a:lnSpc>
              <a:spcBef>
                <a:spcPts val="0"/>
              </a:spcBef>
              <a:spcAft>
                <a:spcPts val="0"/>
              </a:spcAft>
              <a:buClr>
                <a:schemeClr val="lt1"/>
              </a:buClr>
              <a:buSzPts val="2200"/>
              <a:buChar char="•"/>
            </a:pPr>
            <a:r>
              <a:rPr lang="en-US" sz="2200">
                <a:latin typeface="Arial"/>
                <a:ea typeface="Arial"/>
                <a:cs typeface="Arial"/>
                <a:sym typeface="Arial"/>
              </a:rPr>
              <a:t>ABLE accounts available in NJ and other states.  </a:t>
            </a:r>
            <a:endParaRPr sz="2200">
              <a:latin typeface="Arial"/>
              <a:ea typeface="Arial"/>
              <a:cs typeface="Arial"/>
              <a:sym typeface="Arial"/>
            </a:endParaRPr>
          </a:p>
          <a:p>
            <a:pPr indent="-368300" lvl="0" marL="457200" rtl="0" algn="l">
              <a:lnSpc>
                <a:spcPct val="115000"/>
              </a:lnSpc>
              <a:spcBef>
                <a:spcPts val="0"/>
              </a:spcBef>
              <a:spcAft>
                <a:spcPts val="0"/>
              </a:spcAft>
              <a:buClr>
                <a:schemeClr val="lt1"/>
              </a:buClr>
              <a:buSzPts val="2200"/>
              <a:buChar char="•"/>
            </a:pPr>
            <a:r>
              <a:rPr lang="en-US" sz="2200">
                <a:latin typeface="Arial"/>
                <a:ea typeface="Arial"/>
                <a:cs typeface="Arial"/>
                <a:sym typeface="Arial"/>
              </a:rPr>
              <a:t>May open an ABLE account in NJ online at </a:t>
            </a:r>
            <a:r>
              <a:rPr lang="en-US" sz="2200" u="sng">
                <a:solidFill>
                  <a:schemeClr val="hlink"/>
                </a:solidFill>
                <a:latin typeface="Arial"/>
                <a:ea typeface="Arial"/>
                <a:cs typeface="Arial"/>
                <a:sym typeface="Arial"/>
                <a:hlinkClick r:id="rId3"/>
              </a:rPr>
              <a:t>https://savewithable.com/nj/home.html</a:t>
            </a:r>
            <a:endParaRPr sz="2200">
              <a:latin typeface="Arial"/>
              <a:ea typeface="Arial"/>
              <a:cs typeface="Arial"/>
              <a:sym typeface="Arial"/>
            </a:endParaRPr>
          </a:p>
          <a:p>
            <a:pPr indent="-368300" lvl="0" marL="457200" rtl="0" algn="l">
              <a:lnSpc>
                <a:spcPct val="115000"/>
              </a:lnSpc>
              <a:spcBef>
                <a:spcPts val="0"/>
              </a:spcBef>
              <a:spcAft>
                <a:spcPts val="0"/>
              </a:spcAft>
              <a:buClr>
                <a:schemeClr val="lt1"/>
              </a:buClr>
              <a:buSzPts val="2200"/>
              <a:buChar char="•"/>
            </a:pPr>
            <a:r>
              <a:rPr lang="en-US" sz="2200">
                <a:latin typeface="Arial"/>
                <a:ea typeface="Arial"/>
                <a:cs typeface="Arial"/>
                <a:sym typeface="Arial"/>
              </a:rPr>
              <a:t>Visit the </a:t>
            </a:r>
            <a:r>
              <a:rPr b="1" lang="en-US" sz="2200">
                <a:latin typeface="Arial"/>
                <a:ea typeface="Arial"/>
                <a:cs typeface="Arial"/>
                <a:sym typeface="Arial"/>
              </a:rPr>
              <a:t>ABLE National Resource Center </a:t>
            </a:r>
            <a:r>
              <a:rPr lang="en-US" sz="2200">
                <a:latin typeface="Arial"/>
                <a:ea typeface="Arial"/>
                <a:cs typeface="Arial"/>
                <a:sym typeface="Arial"/>
              </a:rPr>
              <a:t>at</a:t>
            </a:r>
            <a:r>
              <a:rPr b="1" lang="en-US" sz="2200">
                <a:latin typeface="Arial"/>
                <a:ea typeface="Arial"/>
                <a:cs typeface="Arial"/>
                <a:sym typeface="Arial"/>
              </a:rPr>
              <a:t> </a:t>
            </a:r>
            <a:r>
              <a:rPr lang="en-US" sz="2200" u="sng">
                <a:solidFill>
                  <a:schemeClr val="hlink"/>
                </a:solidFill>
                <a:latin typeface="Arial"/>
                <a:ea typeface="Arial"/>
                <a:cs typeface="Arial"/>
                <a:sym typeface="Arial"/>
                <a:hlinkClick r:id="rId4"/>
              </a:rPr>
              <a:t>www.ablenrc.org</a:t>
            </a:r>
            <a:r>
              <a:rPr lang="en-US" sz="2200">
                <a:latin typeface="Arial"/>
                <a:ea typeface="Arial"/>
                <a:cs typeface="Arial"/>
                <a:sym typeface="Arial"/>
              </a:rPr>
              <a:t>, for state-specific information. Offer educational webinars and state-by-state comparisons.</a:t>
            </a:r>
            <a:endParaRPr sz="2200">
              <a:latin typeface="Arial"/>
              <a:ea typeface="Arial"/>
              <a:cs typeface="Arial"/>
              <a:sym typeface="Arial"/>
            </a:endParaRPr>
          </a:p>
          <a:p>
            <a:pPr indent="0" lvl="0" marL="457200" rtl="0" algn="l">
              <a:lnSpc>
                <a:spcPct val="115000"/>
              </a:lnSpc>
              <a:spcBef>
                <a:spcPts val="0"/>
              </a:spcBef>
              <a:spcAft>
                <a:spcPts val="0"/>
              </a:spcAft>
              <a:buNone/>
            </a:pPr>
            <a:r>
              <a:t/>
            </a:r>
            <a:endParaRPr sz="2200">
              <a:latin typeface="Arial"/>
              <a:ea typeface="Arial"/>
              <a:cs typeface="Arial"/>
              <a:sym typeface="Arial"/>
            </a:endParaRPr>
          </a:p>
          <a:p>
            <a:pPr indent="-368300" lvl="0" marL="457200" rtl="0" algn="l">
              <a:lnSpc>
                <a:spcPct val="115000"/>
              </a:lnSpc>
              <a:spcBef>
                <a:spcPts val="0"/>
              </a:spcBef>
              <a:spcAft>
                <a:spcPts val="0"/>
              </a:spcAft>
              <a:buClr>
                <a:schemeClr val="lt1"/>
              </a:buClr>
              <a:buSzPts val="2200"/>
              <a:buChar char="•"/>
            </a:pPr>
            <a:r>
              <a:rPr b="1" lang="en-US" sz="2200">
                <a:latin typeface="Arial"/>
                <a:ea typeface="Arial"/>
                <a:cs typeface="Arial"/>
                <a:sym typeface="Arial"/>
              </a:rPr>
              <a:t>Important: </a:t>
            </a:r>
            <a:r>
              <a:rPr lang="en-US" sz="2200">
                <a:latin typeface="Arial"/>
                <a:ea typeface="Arial"/>
                <a:cs typeface="Arial"/>
                <a:sym typeface="Arial"/>
              </a:rPr>
              <a:t>Upon the death of the beneficiary, the state in which the person lived may file a claim for a portion or all of the remaining funds in the ABLE account to recoup costs paid by the state while the beneficiary was receiving services through the state Medicaid program.</a:t>
            </a:r>
            <a:endParaRPr sz="2200">
              <a:latin typeface="Arial"/>
              <a:ea typeface="Arial"/>
              <a:cs typeface="Arial"/>
              <a:sym typeface="Arial"/>
            </a:endParaRPr>
          </a:p>
        </p:txBody>
      </p:sp>
      <p:sp>
        <p:nvSpPr>
          <p:cNvPr id="195" name="Google Shape;195;p10"/>
          <p:cNvSpPr txBox="1"/>
          <p:nvPr/>
        </p:nvSpPr>
        <p:spPr>
          <a:xfrm>
            <a:off x="1751550" y="389675"/>
            <a:ext cx="5924700" cy="6465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3200"/>
              <a:buFont typeface="Arial"/>
              <a:buNone/>
            </a:pPr>
            <a:r>
              <a:rPr b="1" lang="en-US" sz="3000">
                <a:solidFill>
                  <a:schemeClr val="lt1"/>
                </a:solidFill>
                <a:latin typeface="Calibri"/>
                <a:ea typeface="Calibri"/>
                <a:cs typeface="Calibri"/>
                <a:sym typeface="Calibri"/>
              </a:rPr>
              <a:t>ABLE Accounts</a:t>
            </a:r>
            <a:r>
              <a:rPr b="1" lang="en-US" sz="3000">
                <a:solidFill>
                  <a:schemeClr val="lt1"/>
                </a:solidFill>
                <a:latin typeface="Calibri"/>
                <a:ea typeface="Calibri"/>
                <a:cs typeface="Calibri"/>
                <a:sym typeface="Calibri"/>
              </a:rPr>
              <a:t> (cont.)</a:t>
            </a:r>
            <a:endParaRPr b="1" i="0" sz="3000" u="none" cap="none" strike="noStrike">
              <a:solidFill>
                <a:schemeClr val="lt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 name="Shape 201"/>
        <p:cNvGrpSpPr/>
        <p:nvPr/>
      </p:nvGrpSpPr>
      <p:grpSpPr>
        <a:xfrm>
          <a:off x="0" y="0"/>
          <a:ext cx="0" cy="0"/>
          <a:chOff x="0" y="0"/>
          <a:chExt cx="0" cy="0"/>
        </a:xfrm>
      </p:grpSpPr>
      <p:sp>
        <p:nvSpPr>
          <p:cNvPr id="202" name="Google Shape;202;g305e2e70a17_1_6"/>
          <p:cNvSpPr txBox="1"/>
          <p:nvPr>
            <p:ph idx="1" type="body"/>
          </p:nvPr>
        </p:nvSpPr>
        <p:spPr>
          <a:xfrm>
            <a:off x="304800" y="1342250"/>
            <a:ext cx="8534400" cy="5285100"/>
          </a:xfrm>
          <a:prstGeom prst="rect">
            <a:avLst/>
          </a:prstGeom>
          <a:noFill/>
          <a:ln>
            <a:noFill/>
          </a:ln>
        </p:spPr>
        <p:txBody>
          <a:bodyPr anchorCtr="0" anchor="t" bIns="45700" lIns="91425" spcFirstLastPara="1" rIns="91425" wrap="square" tIns="45700">
            <a:normAutofit/>
          </a:bodyPr>
          <a:lstStyle/>
          <a:p>
            <a:pPr indent="-368300" lvl="0" marL="457200" rtl="0" algn="l">
              <a:lnSpc>
                <a:spcPct val="115000"/>
              </a:lnSpc>
              <a:spcBef>
                <a:spcPts val="0"/>
              </a:spcBef>
              <a:spcAft>
                <a:spcPts val="0"/>
              </a:spcAft>
              <a:buClr>
                <a:schemeClr val="lt1"/>
              </a:buClr>
              <a:buSzPts val="2200"/>
              <a:buChar char="•"/>
            </a:pPr>
            <a:r>
              <a:rPr lang="en-US" sz="2200">
                <a:latin typeface="Arial"/>
                <a:ea typeface="Arial"/>
                <a:cs typeface="Arial"/>
                <a:sym typeface="Arial"/>
              </a:rPr>
              <a:t>Unique type of trust that may be used to establish eligibility for SSI or Medicaid.</a:t>
            </a:r>
            <a:endParaRPr sz="2200">
              <a:latin typeface="Arial"/>
              <a:ea typeface="Arial"/>
              <a:cs typeface="Arial"/>
              <a:sym typeface="Arial"/>
            </a:endParaRPr>
          </a:p>
          <a:p>
            <a:pPr indent="-368300" lvl="0" marL="457200" rtl="0" algn="l">
              <a:lnSpc>
                <a:spcPct val="115000"/>
              </a:lnSpc>
              <a:spcBef>
                <a:spcPts val="0"/>
              </a:spcBef>
              <a:spcAft>
                <a:spcPts val="0"/>
              </a:spcAft>
              <a:buClr>
                <a:schemeClr val="lt1"/>
              </a:buClr>
              <a:buSzPts val="2200"/>
              <a:buChar char="•"/>
            </a:pPr>
            <a:r>
              <a:rPr lang="en-US" sz="2200">
                <a:latin typeface="Arial"/>
                <a:ea typeface="Arial"/>
                <a:cs typeface="Arial"/>
                <a:sym typeface="Arial"/>
              </a:rPr>
              <a:t>If setting up a SNT, </a:t>
            </a:r>
            <a:r>
              <a:rPr b="1" lang="en-US" sz="2200">
                <a:latin typeface="Arial"/>
                <a:ea typeface="Arial"/>
                <a:cs typeface="Arial"/>
                <a:sym typeface="Arial"/>
              </a:rPr>
              <a:t>be sure the attorney is very experienced with this type of trust for the SSI/Medicaid beneficiary.</a:t>
            </a:r>
            <a:endParaRPr b="1" sz="2200">
              <a:latin typeface="Arial"/>
              <a:ea typeface="Arial"/>
              <a:cs typeface="Arial"/>
              <a:sym typeface="Arial"/>
            </a:endParaRPr>
          </a:p>
          <a:p>
            <a:pPr indent="-368300" lvl="0" marL="457200" rtl="0" algn="l">
              <a:lnSpc>
                <a:spcPct val="115000"/>
              </a:lnSpc>
              <a:spcBef>
                <a:spcPts val="750"/>
              </a:spcBef>
              <a:spcAft>
                <a:spcPts val="0"/>
              </a:spcAft>
              <a:buClr>
                <a:schemeClr val="lt1"/>
              </a:buClr>
              <a:buSzPts val="2200"/>
              <a:buChar char="•"/>
            </a:pPr>
            <a:r>
              <a:rPr lang="en-US" sz="2200">
                <a:latin typeface="Arial"/>
                <a:ea typeface="Arial"/>
                <a:cs typeface="Arial"/>
                <a:sym typeface="Arial"/>
              </a:rPr>
              <a:t>If the SNT has been funded, Social Security/Medicaid will want to review the information. </a:t>
            </a:r>
            <a:endParaRPr sz="2200">
              <a:latin typeface="Arial"/>
              <a:ea typeface="Arial"/>
              <a:cs typeface="Arial"/>
              <a:sym typeface="Arial"/>
            </a:endParaRPr>
          </a:p>
          <a:p>
            <a:pPr indent="-368300" lvl="0" marL="457200" rtl="0" algn="l">
              <a:lnSpc>
                <a:spcPct val="115000"/>
              </a:lnSpc>
              <a:spcBef>
                <a:spcPts val="750"/>
              </a:spcBef>
              <a:spcAft>
                <a:spcPts val="0"/>
              </a:spcAft>
              <a:buClr>
                <a:schemeClr val="lt1"/>
              </a:buClr>
              <a:buSzPts val="2200"/>
              <a:buChar char="•"/>
            </a:pPr>
            <a:r>
              <a:rPr lang="en-US" sz="2200">
                <a:latin typeface="Arial"/>
                <a:ea typeface="Arial"/>
                <a:cs typeface="Arial"/>
                <a:sym typeface="Arial"/>
              </a:rPr>
              <a:t>Whenever there are expenditures from SNT, document and save all receipts.</a:t>
            </a:r>
            <a:endParaRPr sz="2000">
              <a:latin typeface="Arial"/>
              <a:ea typeface="Arial"/>
              <a:cs typeface="Arial"/>
              <a:sym typeface="Arial"/>
            </a:endParaRPr>
          </a:p>
        </p:txBody>
      </p:sp>
      <p:sp>
        <p:nvSpPr>
          <p:cNvPr id="203" name="Google Shape;203;g305e2e70a17_1_6"/>
          <p:cNvSpPr txBox="1"/>
          <p:nvPr/>
        </p:nvSpPr>
        <p:spPr>
          <a:xfrm>
            <a:off x="1751550" y="389675"/>
            <a:ext cx="5924700" cy="6465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3200"/>
              <a:buFont typeface="Arial"/>
              <a:buNone/>
            </a:pPr>
            <a:r>
              <a:rPr b="1" lang="en-US" sz="3000">
                <a:solidFill>
                  <a:schemeClr val="lt1"/>
                </a:solidFill>
                <a:latin typeface="Calibri"/>
                <a:ea typeface="Calibri"/>
                <a:cs typeface="Calibri"/>
                <a:sym typeface="Calibri"/>
              </a:rPr>
              <a:t>Special Needs Trust (SNT)</a:t>
            </a:r>
            <a:endParaRPr b="1" i="0" sz="3000" u="none" cap="none" strike="noStrike">
              <a:solidFill>
                <a:schemeClr val="lt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 name="Shape 207"/>
        <p:cNvGrpSpPr/>
        <p:nvPr/>
      </p:nvGrpSpPr>
      <p:grpSpPr>
        <a:xfrm>
          <a:off x="0" y="0"/>
          <a:ext cx="0" cy="0"/>
          <a:chOff x="0" y="0"/>
          <a:chExt cx="0" cy="0"/>
        </a:xfrm>
      </p:grpSpPr>
      <p:sp>
        <p:nvSpPr>
          <p:cNvPr id="208" name="Google Shape;208;p12"/>
          <p:cNvSpPr txBox="1"/>
          <p:nvPr/>
        </p:nvSpPr>
        <p:spPr>
          <a:xfrm>
            <a:off x="457200" y="1279325"/>
            <a:ext cx="8361000" cy="50541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dk1"/>
              </a:buClr>
              <a:buSzPts val="2100"/>
              <a:buFont typeface="Arial"/>
              <a:buNone/>
            </a:pPr>
            <a:r>
              <a:rPr b="0" i="0" lang="en-US" sz="2100" u="sng" cap="none" strike="noStrike">
                <a:solidFill>
                  <a:schemeClr val="lt1"/>
                </a:solidFill>
                <a:latin typeface="Arial"/>
                <a:ea typeface="Arial"/>
                <a:cs typeface="Arial"/>
                <a:sym typeface="Arial"/>
              </a:rPr>
              <a:t>As you are getting ready to complete the application, start collecting:</a:t>
            </a:r>
            <a:endParaRPr b="0" i="0" sz="2100" u="sng" cap="none" strike="noStrike">
              <a:solidFill>
                <a:schemeClr val="lt1"/>
              </a:solidFill>
              <a:latin typeface="Arial"/>
              <a:ea typeface="Arial"/>
              <a:cs typeface="Arial"/>
              <a:sym typeface="Arial"/>
            </a:endParaRPr>
          </a:p>
          <a:p>
            <a:pPr indent="-171450" lvl="0" marL="171450" marR="0" rtl="0" algn="l">
              <a:lnSpc>
                <a:spcPct val="90000"/>
              </a:lnSpc>
              <a:spcBef>
                <a:spcPts val="750"/>
              </a:spcBef>
              <a:spcAft>
                <a:spcPts val="0"/>
              </a:spcAft>
              <a:buClr>
                <a:schemeClr val="lt1"/>
              </a:buClr>
              <a:buSzPts val="2100"/>
              <a:buFont typeface="Arial"/>
              <a:buChar char="•"/>
            </a:pPr>
            <a:r>
              <a:rPr b="0" i="0" lang="en-US" sz="2100" u="none" cap="none" strike="noStrike">
                <a:solidFill>
                  <a:schemeClr val="lt1"/>
                </a:solidFill>
                <a:latin typeface="Arial"/>
                <a:ea typeface="Arial"/>
                <a:cs typeface="Arial"/>
                <a:sym typeface="Arial"/>
              </a:rPr>
              <a:t>Evaluations and assessments</a:t>
            </a:r>
            <a:endParaRPr b="0" i="0" sz="2100" u="none" cap="none" strike="noStrike">
              <a:solidFill>
                <a:schemeClr val="lt1"/>
              </a:solidFill>
              <a:latin typeface="Arial"/>
              <a:ea typeface="Arial"/>
              <a:cs typeface="Arial"/>
              <a:sym typeface="Arial"/>
            </a:endParaRPr>
          </a:p>
          <a:p>
            <a:pPr indent="-171450" lvl="0" marL="171450" marR="0" rtl="0" algn="l">
              <a:lnSpc>
                <a:spcPct val="90000"/>
              </a:lnSpc>
              <a:spcBef>
                <a:spcPts val="750"/>
              </a:spcBef>
              <a:spcAft>
                <a:spcPts val="0"/>
              </a:spcAft>
              <a:buClr>
                <a:schemeClr val="lt1"/>
              </a:buClr>
              <a:buSzPts val="2100"/>
              <a:buFont typeface="Arial"/>
              <a:buChar char="•"/>
            </a:pPr>
            <a:r>
              <a:rPr b="0" i="0" lang="en-US" sz="2100" u="none" cap="none" strike="noStrike">
                <a:solidFill>
                  <a:schemeClr val="lt1"/>
                </a:solidFill>
                <a:latin typeface="Arial"/>
                <a:ea typeface="Arial"/>
                <a:cs typeface="Arial"/>
                <a:sym typeface="Arial"/>
              </a:rPr>
              <a:t>Schools: Name, address, IEPs, and Progress Reports</a:t>
            </a:r>
            <a:endParaRPr b="0" i="0" sz="2100" u="none" cap="none" strike="noStrike">
              <a:solidFill>
                <a:schemeClr val="lt1"/>
              </a:solidFill>
              <a:latin typeface="Arial"/>
              <a:ea typeface="Arial"/>
              <a:cs typeface="Arial"/>
              <a:sym typeface="Arial"/>
            </a:endParaRPr>
          </a:p>
          <a:p>
            <a:pPr indent="-171450" lvl="0" marL="171450" marR="0" rtl="0" algn="l">
              <a:lnSpc>
                <a:spcPct val="90000"/>
              </a:lnSpc>
              <a:spcBef>
                <a:spcPts val="750"/>
              </a:spcBef>
              <a:spcAft>
                <a:spcPts val="0"/>
              </a:spcAft>
              <a:buClr>
                <a:schemeClr val="lt1"/>
              </a:buClr>
              <a:buSzPts val="2100"/>
              <a:buFont typeface="Arial"/>
              <a:buChar char="•"/>
            </a:pPr>
            <a:r>
              <a:rPr b="0" i="0" lang="en-US" sz="2100" u="none" cap="none" strike="noStrike">
                <a:solidFill>
                  <a:schemeClr val="lt1"/>
                </a:solidFill>
                <a:latin typeface="Arial"/>
                <a:ea typeface="Arial"/>
                <a:cs typeface="Arial"/>
                <a:sym typeface="Arial"/>
              </a:rPr>
              <a:t>Disabilities: names of conditions/diagnoses; onset date</a:t>
            </a:r>
            <a:endParaRPr b="0" i="0" sz="2100" u="none" cap="none" strike="noStrike">
              <a:solidFill>
                <a:schemeClr val="lt1"/>
              </a:solidFill>
              <a:latin typeface="Arial"/>
              <a:ea typeface="Arial"/>
              <a:cs typeface="Arial"/>
              <a:sym typeface="Arial"/>
            </a:endParaRPr>
          </a:p>
          <a:p>
            <a:pPr indent="-171450" lvl="0" marL="171450" marR="0" rtl="0" algn="l">
              <a:lnSpc>
                <a:spcPct val="90000"/>
              </a:lnSpc>
              <a:spcBef>
                <a:spcPts val="750"/>
              </a:spcBef>
              <a:spcAft>
                <a:spcPts val="0"/>
              </a:spcAft>
              <a:buClr>
                <a:schemeClr val="lt1"/>
              </a:buClr>
              <a:buSzPts val="2100"/>
              <a:buFont typeface="Arial"/>
              <a:buChar char="•"/>
            </a:pPr>
            <a:r>
              <a:rPr b="0" i="0" lang="en-US" sz="2100" u="none" cap="none" strike="noStrike">
                <a:solidFill>
                  <a:schemeClr val="lt1"/>
                </a:solidFill>
                <a:latin typeface="Arial"/>
                <a:ea typeface="Arial"/>
                <a:cs typeface="Arial"/>
                <a:sym typeface="Arial"/>
              </a:rPr>
              <a:t>Doctors and therapists: Name, address, phone, dates first and last seen, specialty, diagnosis</a:t>
            </a:r>
            <a:endParaRPr b="0" i="0" sz="2100" u="none" cap="none" strike="noStrike">
              <a:solidFill>
                <a:schemeClr val="lt1"/>
              </a:solidFill>
              <a:latin typeface="Arial"/>
              <a:ea typeface="Arial"/>
              <a:cs typeface="Arial"/>
              <a:sym typeface="Arial"/>
            </a:endParaRPr>
          </a:p>
          <a:p>
            <a:pPr indent="-171450" lvl="0" marL="171450" marR="0" rtl="0" algn="l">
              <a:lnSpc>
                <a:spcPct val="90000"/>
              </a:lnSpc>
              <a:spcBef>
                <a:spcPts val="750"/>
              </a:spcBef>
              <a:spcAft>
                <a:spcPts val="0"/>
              </a:spcAft>
              <a:buClr>
                <a:schemeClr val="lt1"/>
              </a:buClr>
              <a:buSzPts val="2100"/>
              <a:buFont typeface="Arial"/>
              <a:buChar char="•"/>
            </a:pPr>
            <a:r>
              <a:rPr b="0" i="0" lang="en-US" sz="2100" u="none" cap="none" strike="noStrike">
                <a:solidFill>
                  <a:schemeClr val="lt1"/>
                </a:solidFill>
                <a:latin typeface="Arial"/>
                <a:ea typeface="Arial"/>
                <a:cs typeface="Arial"/>
                <a:sym typeface="Arial"/>
              </a:rPr>
              <a:t>Medications: Name, prescribing physician, date, and dosage when started, as well as most recent date and dosage</a:t>
            </a:r>
            <a:endParaRPr b="0" i="0" sz="2100" u="none" cap="none" strike="noStrike">
              <a:solidFill>
                <a:schemeClr val="lt1"/>
              </a:solidFill>
              <a:latin typeface="Arial"/>
              <a:ea typeface="Arial"/>
              <a:cs typeface="Arial"/>
              <a:sym typeface="Arial"/>
            </a:endParaRPr>
          </a:p>
          <a:p>
            <a:pPr indent="-171450" lvl="0" marL="171450" marR="0" rtl="0" algn="l">
              <a:lnSpc>
                <a:spcPct val="90000"/>
              </a:lnSpc>
              <a:spcBef>
                <a:spcPts val="750"/>
              </a:spcBef>
              <a:spcAft>
                <a:spcPts val="0"/>
              </a:spcAft>
              <a:buClr>
                <a:schemeClr val="lt1"/>
              </a:buClr>
              <a:buSzPts val="2100"/>
              <a:buFont typeface="Arial"/>
              <a:buChar char="•"/>
            </a:pPr>
            <a:r>
              <a:rPr b="0" i="0" lang="en-US" sz="2100" u="none" cap="none" strike="noStrike">
                <a:solidFill>
                  <a:schemeClr val="lt1"/>
                </a:solidFill>
                <a:latin typeface="Arial"/>
                <a:ea typeface="Arial"/>
                <a:cs typeface="Arial"/>
                <a:sym typeface="Arial"/>
              </a:rPr>
              <a:t>Employment (if applicable): Name, address, phone, supervisor name, position held, date, pay when started, last date of work, and pay</a:t>
            </a:r>
            <a:endParaRPr b="0" i="0" sz="2100" u="none" cap="none" strike="noStrike">
              <a:solidFill>
                <a:schemeClr val="lt1"/>
              </a:solidFill>
              <a:latin typeface="Arial"/>
              <a:ea typeface="Arial"/>
              <a:cs typeface="Arial"/>
              <a:sym typeface="Arial"/>
            </a:endParaRPr>
          </a:p>
          <a:p>
            <a:pPr indent="-171450" lvl="0" marL="171450" marR="0" rtl="0" algn="l">
              <a:lnSpc>
                <a:spcPct val="90000"/>
              </a:lnSpc>
              <a:spcBef>
                <a:spcPts val="750"/>
              </a:spcBef>
              <a:spcAft>
                <a:spcPts val="0"/>
              </a:spcAft>
              <a:buClr>
                <a:schemeClr val="lt1"/>
              </a:buClr>
              <a:buSzPts val="2100"/>
              <a:buFont typeface="Arial"/>
              <a:buChar char="•"/>
            </a:pPr>
            <a:r>
              <a:rPr b="0" i="0" lang="en-US" sz="2100" u="none" cap="none" strike="noStrike">
                <a:solidFill>
                  <a:schemeClr val="lt1"/>
                </a:solidFill>
                <a:latin typeface="Arial"/>
                <a:ea typeface="Arial"/>
                <a:cs typeface="Arial"/>
                <a:sym typeface="Arial"/>
              </a:rPr>
              <a:t>Division of Vocational Rehabilitation Services information</a:t>
            </a:r>
            <a:endParaRPr b="0" i="0" sz="2100" u="none" cap="none" strike="noStrike">
              <a:solidFill>
                <a:schemeClr val="lt1"/>
              </a:solidFill>
              <a:latin typeface="Arial"/>
              <a:ea typeface="Arial"/>
              <a:cs typeface="Arial"/>
              <a:sym typeface="Arial"/>
            </a:endParaRPr>
          </a:p>
          <a:p>
            <a:pPr indent="0" lvl="0" marL="0" marR="0" rtl="0" algn="l">
              <a:lnSpc>
                <a:spcPct val="90000"/>
              </a:lnSpc>
              <a:spcBef>
                <a:spcPts val="750"/>
              </a:spcBef>
              <a:spcAft>
                <a:spcPts val="0"/>
              </a:spcAft>
              <a:buClr>
                <a:schemeClr val="dk1"/>
              </a:buClr>
              <a:buSzPts val="2100"/>
              <a:buFont typeface="Arial"/>
              <a:buNone/>
            </a:pPr>
            <a:r>
              <a:t/>
            </a:r>
            <a:endParaRPr b="1" i="0" sz="2100" u="none" cap="none" strike="noStrike">
              <a:solidFill>
                <a:schemeClr val="lt1"/>
              </a:solidFill>
              <a:latin typeface="Arial"/>
              <a:ea typeface="Arial"/>
              <a:cs typeface="Arial"/>
              <a:sym typeface="Arial"/>
            </a:endParaRPr>
          </a:p>
          <a:p>
            <a:pPr indent="0" lvl="0" marL="0" marR="0" rtl="0" algn="l">
              <a:lnSpc>
                <a:spcPct val="90000"/>
              </a:lnSpc>
              <a:spcBef>
                <a:spcPts val="750"/>
              </a:spcBef>
              <a:spcAft>
                <a:spcPts val="0"/>
              </a:spcAft>
              <a:buClr>
                <a:schemeClr val="dk1"/>
              </a:buClr>
              <a:buSzPts val="2100"/>
              <a:buFont typeface="Arial"/>
              <a:buNone/>
            </a:pPr>
            <a:r>
              <a:rPr b="1" i="0" lang="en-US" sz="2100" u="none" cap="none" strike="noStrike">
                <a:solidFill>
                  <a:schemeClr val="lt1"/>
                </a:solidFill>
                <a:latin typeface="Arial"/>
                <a:ea typeface="Arial"/>
                <a:cs typeface="Arial"/>
                <a:sym typeface="Arial"/>
              </a:rPr>
              <a:t>Put together a folder and create electronic files, if possible.</a:t>
            </a:r>
            <a:endParaRPr b="1" i="0" sz="2100" u="none" cap="none" strike="noStrike">
              <a:solidFill>
                <a:schemeClr val="lt1"/>
              </a:solidFill>
              <a:latin typeface="Arial"/>
              <a:ea typeface="Arial"/>
              <a:cs typeface="Arial"/>
              <a:sym typeface="Arial"/>
            </a:endParaRPr>
          </a:p>
        </p:txBody>
      </p:sp>
      <p:sp>
        <p:nvSpPr>
          <p:cNvPr id="209" name="Google Shape;209;p12"/>
          <p:cNvSpPr txBox="1"/>
          <p:nvPr/>
        </p:nvSpPr>
        <p:spPr>
          <a:xfrm>
            <a:off x="1751550" y="389675"/>
            <a:ext cx="5924700" cy="6465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3200"/>
              <a:buFont typeface="Arial"/>
              <a:buNone/>
            </a:pPr>
            <a:r>
              <a:rPr b="1" lang="en-US" sz="3000">
                <a:solidFill>
                  <a:schemeClr val="lt1"/>
                </a:solidFill>
                <a:latin typeface="Calibri"/>
                <a:ea typeface="Calibri"/>
                <a:cs typeface="Calibri"/>
                <a:sym typeface="Calibri"/>
              </a:rPr>
              <a:t>Preparing to Apply for SSI</a:t>
            </a:r>
            <a:endParaRPr b="1" i="0" sz="3000" u="none" cap="none" strike="noStrike">
              <a:solidFill>
                <a:schemeClr val="lt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 name="Shape 213"/>
        <p:cNvGrpSpPr/>
        <p:nvPr/>
      </p:nvGrpSpPr>
      <p:grpSpPr>
        <a:xfrm>
          <a:off x="0" y="0"/>
          <a:ext cx="0" cy="0"/>
          <a:chOff x="0" y="0"/>
          <a:chExt cx="0" cy="0"/>
        </a:xfrm>
      </p:grpSpPr>
      <p:sp>
        <p:nvSpPr>
          <p:cNvPr id="214" name="Google Shape;214;p14"/>
          <p:cNvSpPr txBox="1"/>
          <p:nvPr>
            <p:ph idx="1" type="body"/>
          </p:nvPr>
        </p:nvSpPr>
        <p:spPr>
          <a:xfrm>
            <a:off x="402100" y="1337150"/>
            <a:ext cx="8361000" cy="4704900"/>
          </a:xfrm>
          <a:prstGeom prst="rect">
            <a:avLst/>
          </a:prstGeom>
          <a:noFill/>
          <a:ln>
            <a:noFill/>
          </a:ln>
        </p:spPr>
        <p:txBody>
          <a:bodyPr anchorCtr="0" anchor="t" bIns="45700" lIns="91425" spcFirstLastPara="1" rIns="91425" wrap="square" tIns="45700">
            <a:normAutofit/>
          </a:bodyPr>
          <a:lstStyle/>
          <a:p>
            <a:pPr indent="-368300" lvl="0" marL="457200" rtl="0" algn="l">
              <a:lnSpc>
                <a:spcPct val="115000"/>
              </a:lnSpc>
              <a:spcBef>
                <a:spcPts val="750"/>
              </a:spcBef>
              <a:spcAft>
                <a:spcPts val="0"/>
              </a:spcAft>
              <a:buClr>
                <a:schemeClr val="lt1"/>
              </a:buClr>
              <a:buSzPts val="2200"/>
              <a:buChar char="•"/>
            </a:pPr>
            <a:r>
              <a:rPr lang="en-US" sz="2200">
                <a:latin typeface="Arial"/>
                <a:ea typeface="Arial"/>
                <a:cs typeface="Arial"/>
                <a:sym typeface="Arial"/>
              </a:rPr>
              <a:t>A disability diagnosis alone does not mean there is a severe impairment that entitles the applicant to SSDI or SSI benefits, and the burden of proof is on the applicant. </a:t>
            </a:r>
            <a:endParaRPr sz="2200">
              <a:latin typeface="Arial"/>
              <a:ea typeface="Arial"/>
              <a:cs typeface="Arial"/>
              <a:sym typeface="Arial"/>
            </a:endParaRPr>
          </a:p>
          <a:p>
            <a:pPr indent="0" lvl="0" marL="457200" rtl="0" algn="l">
              <a:lnSpc>
                <a:spcPct val="115000"/>
              </a:lnSpc>
              <a:spcBef>
                <a:spcPts val="750"/>
              </a:spcBef>
              <a:spcAft>
                <a:spcPts val="0"/>
              </a:spcAft>
              <a:buNone/>
            </a:pPr>
            <a:r>
              <a:t/>
            </a:r>
            <a:endParaRPr sz="2200">
              <a:latin typeface="Arial"/>
              <a:ea typeface="Arial"/>
              <a:cs typeface="Arial"/>
              <a:sym typeface="Arial"/>
            </a:endParaRPr>
          </a:p>
          <a:p>
            <a:pPr indent="-368300" lvl="0" marL="457200" rtl="0" algn="l">
              <a:lnSpc>
                <a:spcPct val="115000"/>
              </a:lnSpc>
              <a:spcBef>
                <a:spcPts val="750"/>
              </a:spcBef>
              <a:spcAft>
                <a:spcPts val="0"/>
              </a:spcAft>
              <a:buClr>
                <a:schemeClr val="lt1"/>
              </a:buClr>
              <a:buSzPts val="2200"/>
              <a:buChar char="•"/>
            </a:pPr>
            <a:r>
              <a:rPr lang="en-US" sz="2200">
                <a:latin typeface="Arial"/>
                <a:ea typeface="Arial"/>
                <a:cs typeface="Arial"/>
                <a:sym typeface="Arial"/>
              </a:rPr>
              <a:t>While the diagnosis may be very compelling, Social Security needs to know what the actual </a:t>
            </a:r>
            <a:r>
              <a:rPr b="1" i="1" lang="en-US" sz="2200" u="sng">
                <a:latin typeface="Arial"/>
                <a:ea typeface="Arial"/>
                <a:cs typeface="Arial"/>
                <a:sym typeface="Arial"/>
              </a:rPr>
              <a:t>impact of the condition is on the applicant’s ability to do work-related activities and be self-supporting. </a:t>
            </a:r>
            <a:endParaRPr sz="2200">
              <a:latin typeface="Arial"/>
              <a:ea typeface="Arial"/>
              <a:cs typeface="Arial"/>
              <a:sym typeface="Arial"/>
            </a:endParaRPr>
          </a:p>
        </p:txBody>
      </p:sp>
      <p:sp>
        <p:nvSpPr>
          <p:cNvPr id="215" name="Google Shape;215;p14"/>
          <p:cNvSpPr txBox="1"/>
          <p:nvPr/>
        </p:nvSpPr>
        <p:spPr>
          <a:xfrm>
            <a:off x="1751550" y="389675"/>
            <a:ext cx="5924700" cy="6465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3200"/>
              <a:buFont typeface="Arial"/>
              <a:buNone/>
            </a:pPr>
            <a:r>
              <a:rPr b="1" lang="en-US" sz="3000">
                <a:solidFill>
                  <a:schemeClr val="lt1"/>
                </a:solidFill>
                <a:latin typeface="Calibri"/>
                <a:ea typeface="Calibri"/>
                <a:cs typeface="Calibri"/>
                <a:sym typeface="Calibri"/>
              </a:rPr>
              <a:t>SSA’s Decision</a:t>
            </a:r>
            <a:endParaRPr b="1" i="0" sz="3000" u="none" cap="none" strike="noStrike">
              <a:solidFill>
                <a:schemeClr val="lt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 name="Shape 221"/>
        <p:cNvGrpSpPr/>
        <p:nvPr/>
      </p:nvGrpSpPr>
      <p:grpSpPr>
        <a:xfrm>
          <a:off x="0" y="0"/>
          <a:ext cx="0" cy="0"/>
          <a:chOff x="0" y="0"/>
          <a:chExt cx="0" cy="0"/>
        </a:xfrm>
      </p:grpSpPr>
      <p:sp>
        <p:nvSpPr>
          <p:cNvPr id="222" name="Google Shape;222;p15"/>
          <p:cNvSpPr txBox="1"/>
          <p:nvPr>
            <p:ph idx="1" type="body"/>
          </p:nvPr>
        </p:nvSpPr>
        <p:spPr>
          <a:xfrm>
            <a:off x="457200" y="1300300"/>
            <a:ext cx="8229600" cy="5109600"/>
          </a:xfrm>
          <a:prstGeom prst="rect">
            <a:avLst/>
          </a:prstGeom>
          <a:noFill/>
          <a:ln>
            <a:noFill/>
          </a:ln>
        </p:spPr>
        <p:txBody>
          <a:bodyPr anchorCtr="0" anchor="t" bIns="45700" lIns="91425" spcFirstLastPara="1" rIns="91425" wrap="square" tIns="45700">
            <a:normAutofit/>
          </a:bodyPr>
          <a:lstStyle/>
          <a:p>
            <a:pPr indent="-368300" lvl="0" marL="457200" rtl="0" algn="l">
              <a:lnSpc>
                <a:spcPct val="115000"/>
              </a:lnSpc>
              <a:spcBef>
                <a:spcPts val="0"/>
              </a:spcBef>
              <a:spcAft>
                <a:spcPts val="0"/>
              </a:spcAft>
              <a:buClr>
                <a:schemeClr val="lt1"/>
              </a:buClr>
              <a:buSzPts val="2200"/>
              <a:buChar char="•"/>
            </a:pPr>
            <a:r>
              <a:rPr lang="en-US" sz="2200">
                <a:latin typeface="Arial"/>
                <a:ea typeface="Arial"/>
                <a:cs typeface="Arial"/>
                <a:sym typeface="Arial"/>
              </a:rPr>
              <a:t>Information on applying for SSI: </a:t>
            </a:r>
            <a:r>
              <a:rPr lang="en-US" sz="2200" u="sng">
                <a:solidFill>
                  <a:schemeClr val="hlink"/>
                </a:solidFill>
                <a:latin typeface="Arial"/>
                <a:ea typeface="Arial"/>
                <a:cs typeface="Arial"/>
                <a:sym typeface="Arial"/>
                <a:hlinkClick r:id="rId3"/>
              </a:rPr>
              <a:t>www.ssa.gov/ssi/text-apply-ussi.htm</a:t>
            </a:r>
            <a:endParaRPr sz="2200">
              <a:latin typeface="Arial"/>
              <a:ea typeface="Arial"/>
              <a:cs typeface="Arial"/>
              <a:sym typeface="Arial"/>
            </a:endParaRPr>
          </a:p>
          <a:p>
            <a:pPr indent="-368300" lvl="0" marL="457200" rtl="0" algn="l">
              <a:lnSpc>
                <a:spcPct val="115000"/>
              </a:lnSpc>
              <a:spcBef>
                <a:spcPts val="0"/>
              </a:spcBef>
              <a:spcAft>
                <a:spcPts val="0"/>
              </a:spcAft>
              <a:buClr>
                <a:schemeClr val="lt1"/>
              </a:buClr>
              <a:buSzPts val="2200"/>
              <a:buChar char="•"/>
            </a:pPr>
            <a:r>
              <a:rPr lang="en-US" sz="2200">
                <a:latin typeface="Arial"/>
                <a:ea typeface="Arial"/>
                <a:cs typeface="Arial"/>
                <a:sym typeface="Arial"/>
              </a:rPr>
              <a:t>Can start the disability application process online, for a </a:t>
            </a:r>
            <a:r>
              <a:rPr i="1" lang="en-US" sz="2200" u="sng">
                <a:latin typeface="Arial"/>
                <a:ea typeface="Arial"/>
                <a:cs typeface="Arial"/>
                <a:sym typeface="Arial"/>
              </a:rPr>
              <a:t>first time</a:t>
            </a:r>
            <a:r>
              <a:rPr lang="en-US" sz="2200">
                <a:latin typeface="Arial"/>
                <a:ea typeface="Arial"/>
                <a:cs typeface="Arial"/>
                <a:sym typeface="Arial"/>
              </a:rPr>
              <a:t> SSI application. </a:t>
            </a:r>
            <a:endParaRPr sz="2200">
              <a:latin typeface="Arial"/>
              <a:ea typeface="Arial"/>
              <a:cs typeface="Arial"/>
              <a:sym typeface="Arial"/>
            </a:endParaRPr>
          </a:p>
          <a:p>
            <a:pPr indent="-368300" lvl="1" marL="914400" rtl="0" algn="l">
              <a:lnSpc>
                <a:spcPct val="115000"/>
              </a:lnSpc>
              <a:spcBef>
                <a:spcPts val="0"/>
              </a:spcBef>
              <a:spcAft>
                <a:spcPts val="0"/>
              </a:spcAft>
              <a:buClr>
                <a:schemeClr val="lt1"/>
              </a:buClr>
              <a:buSzPts val="2200"/>
              <a:buFont typeface="Arial"/>
              <a:buChar char="•"/>
            </a:pPr>
            <a:r>
              <a:rPr lang="en-US" sz="2200">
                <a:latin typeface="Arial"/>
                <a:ea typeface="Arial"/>
                <a:cs typeface="Arial"/>
                <a:sym typeface="Arial"/>
              </a:rPr>
              <a:t>SSA representative will follow up and schedule an appointment within 7-14 business days.</a:t>
            </a:r>
            <a:endParaRPr sz="2200">
              <a:latin typeface="Arial"/>
              <a:ea typeface="Arial"/>
              <a:cs typeface="Arial"/>
              <a:sym typeface="Arial"/>
            </a:endParaRPr>
          </a:p>
          <a:p>
            <a:pPr indent="0" lvl="0" marL="0" rtl="0" algn="l">
              <a:lnSpc>
                <a:spcPct val="115000"/>
              </a:lnSpc>
              <a:spcBef>
                <a:spcPts val="0"/>
              </a:spcBef>
              <a:spcAft>
                <a:spcPts val="0"/>
              </a:spcAft>
              <a:buNone/>
            </a:pPr>
            <a:r>
              <a:t/>
            </a:r>
            <a:endParaRPr sz="2200">
              <a:latin typeface="Arial"/>
              <a:ea typeface="Arial"/>
              <a:cs typeface="Arial"/>
              <a:sym typeface="Arial"/>
            </a:endParaRPr>
          </a:p>
          <a:p>
            <a:pPr indent="-368300" lvl="0" marL="457200" rtl="0" algn="l">
              <a:lnSpc>
                <a:spcPct val="115000"/>
              </a:lnSpc>
              <a:spcBef>
                <a:spcPts val="0"/>
              </a:spcBef>
              <a:spcAft>
                <a:spcPts val="0"/>
              </a:spcAft>
              <a:buClr>
                <a:schemeClr val="lt1"/>
              </a:buClr>
              <a:buSzPts val="2200"/>
              <a:buChar char="•"/>
            </a:pPr>
            <a:r>
              <a:rPr lang="en-US" sz="2200">
                <a:latin typeface="Arial"/>
                <a:ea typeface="Arial"/>
                <a:cs typeface="Arial"/>
                <a:sym typeface="Arial"/>
              </a:rPr>
              <a:t>May also call Social Security at </a:t>
            </a:r>
            <a:r>
              <a:rPr b="1" lang="en-US" sz="2200">
                <a:latin typeface="Arial"/>
                <a:ea typeface="Arial"/>
                <a:cs typeface="Arial"/>
                <a:sym typeface="Arial"/>
              </a:rPr>
              <a:t>1-800-772-1213</a:t>
            </a:r>
            <a:r>
              <a:rPr lang="en-US" sz="2200">
                <a:latin typeface="Arial"/>
                <a:ea typeface="Arial"/>
                <a:cs typeface="Arial"/>
                <a:sym typeface="Arial"/>
              </a:rPr>
              <a:t> to make an appointment to apply for SSI benefits for your adult child with IDD.  </a:t>
            </a:r>
            <a:endParaRPr sz="2200">
              <a:latin typeface="Arial"/>
              <a:ea typeface="Arial"/>
              <a:cs typeface="Arial"/>
              <a:sym typeface="Arial"/>
            </a:endParaRPr>
          </a:p>
          <a:p>
            <a:pPr indent="-368300" lvl="0" marL="457200" rtl="0" algn="l">
              <a:lnSpc>
                <a:spcPct val="115000"/>
              </a:lnSpc>
              <a:spcBef>
                <a:spcPts val="0"/>
              </a:spcBef>
              <a:spcAft>
                <a:spcPts val="0"/>
              </a:spcAft>
              <a:buClr>
                <a:schemeClr val="lt1"/>
              </a:buClr>
              <a:buSzPts val="2200"/>
              <a:buChar char="•"/>
            </a:pPr>
            <a:r>
              <a:rPr lang="en-US" sz="2200">
                <a:latin typeface="Arial"/>
                <a:ea typeface="Arial"/>
                <a:cs typeface="Arial"/>
                <a:sym typeface="Arial"/>
              </a:rPr>
              <a:t>With an appointment, you can apply for SSI on the phone or in person at your local Social Security office.</a:t>
            </a:r>
            <a:endParaRPr sz="1600"/>
          </a:p>
          <a:p>
            <a:pPr indent="-38100" lvl="0" marL="171450" rtl="0" algn="l">
              <a:lnSpc>
                <a:spcPct val="90000"/>
              </a:lnSpc>
              <a:spcBef>
                <a:spcPts val="750"/>
              </a:spcBef>
              <a:spcAft>
                <a:spcPts val="0"/>
              </a:spcAft>
              <a:buClr>
                <a:schemeClr val="dk1"/>
              </a:buClr>
              <a:buSzPts val="2100"/>
              <a:buNone/>
            </a:pPr>
            <a:r>
              <a:t/>
            </a:r>
            <a:endParaRPr/>
          </a:p>
        </p:txBody>
      </p:sp>
      <p:sp>
        <p:nvSpPr>
          <p:cNvPr id="223" name="Google Shape;223;p15"/>
          <p:cNvSpPr txBox="1"/>
          <p:nvPr/>
        </p:nvSpPr>
        <p:spPr>
          <a:xfrm>
            <a:off x="1751550" y="389675"/>
            <a:ext cx="5924700" cy="6465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3200"/>
              <a:buFont typeface="Arial"/>
              <a:buNone/>
            </a:pPr>
            <a:r>
              <a:rPr b="1" lang="en-US" sz="3000">
                <a:solidFill>
                  <a:schemeClr val="lt1"/>
                </a:solidFill>
                <a:latin typeface="Calibri"/>
                <a:ea typeface="Calibri"/>
                <a:cs typeface="Calibri"/>
                <a:sym typeface="Calibri"/>
              </a:rPr>
              <a:t>Starting the SSI Application</a:t>
            </a:r>
            <a:endParaRPr b="1" i="0" sz="3000" u="none" cap="none" strike="noStrike">
              <a:solidFill>
                <a:schemeClr val="lt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sp>
        <p:nvSpPr>
          <p:cNvPr id="230" name="Google Shape;230;p27"/>
          <p:cNvSpPr txBox="1"/>
          <p:nvPr>
            <p:ph idx="1" type="body"/>
          </p:nvPr>
        </p:nvSpPr>
        <p:spPr>
          <a:xfrm>
            <a:off x="457200" y="1163975"/>
            <a:ext cx="8229600" cy="5190900"/>
          </a:xfrm>
          <a:prstGeom prst="rect">
            <a:avLst/>
          </a:prstGeom>
          <a:noFill/>
          <a:ln>
            <a:noFill/>
          </a:ln>
        </p:spPr>
        <p:txBody>
          <a:bodyPr anchorCtr="0" anchor="t" bIns="45700" lIns="91425" spcFirstLastPara="1" rIns="91425" wrap="square" tIns="45700">
            <a:normAutofit/>
          </a:bodyPr>
          <a:lstStyle/>
          <a:p>
            <a:pPr indent="-368300" lvl="0" marL="457200" rtl="0" algn="l">
              <a:lnSpc>
                <a:spcPct val="115000"/>
              </a:lnSpc>
              <a:spcBef>
                <a:spcPts val="0"/>
              </a:spcBef>
              <a:spcAft>
                <a:spcPts val="0"/>
              </a:spcAft>
              <a:buClr>
                <a:schemeClr val="lt1"/>
              </a:buClr>
              <a:buSzPts val="2200"/>
              <a:buFont typeface="Arial"/>
              <a:buChar char="•"/>
            </a:pPr>
            <a:r>
              <a:rPr lang="en-US" sz="2200">
                <a:latin typeface="Arial"/>
                <a:ea typeface="Arial"/>
                <a:cs typeface="Arial"/>
                <a:sym typeface="Arial"/>
              </a:rPr>
              <a:t>Always respond quickly to official requests for information. </a:t>
            </a:r>
            <a:r>
              <a:rPr b="1" lang="en-US" sz="2200">
                <a:latin typeface="Arial"/>
                <a:ea typeface="Arial"/>
                <a:cs typeface="Arial"/>
                <a:sym typeface="Arial"/>
              </a:rPr>
              <a:t>SSI and Medicaid can be terminated for failure to respond.</a:t>
            </a:r>
            <a:endParaRPr b="1" sz="2200">
              <a:latin typeface="Arial"/>
              <a:ea typeface="Arial"/>
              <a:cs typeface="Arial"/>
              <a:sym typeface="Arial"/>
            </a:endParaRPr>
          </a:p>
          <a:p>
            <a:pPr indent="-368300" lvl="0" marL="457200" rtl="0" algn="l">
              <a:lnSpc>
                <a:spcPct val="115000"/>
              </a:lnSpc>
              <a:spcBef>
                <a:spcPts val="0"/>
              </a:spcBef>
              <a:spcAft>
                <a:spcPts val="0"/>
              </a:spcAft>
              <a:buClr>
                <a:schemeClr val="lt1"/>
              </a:buClr>
              <a:buSzPts val="2200"/>
              <a:buFont typeface="Arial"/>
              <a:buChar char="•"/>
            </a:pPr>
            <a:r>
              <a:rPr lang="en-US" sz="2200">
                <a:latin typeface="Arial"/>
                <a:ea typeface="Arial"/>
                <a:cs typeface="Arial"/>
                <a:sym typeface="Arial"/>
              </a:rPr>
              <a:t>If moving, be sure that Social Security and Medicaid have the new mailing address.</a:t>
            </a:r>
            <a:endParaRPr sz="2200">
              <a:latin typeface="Arial"/>
              <a:ea typeface="Arial"/>
              <a:cs typeface="Arial"/>
              <a:sym typeface="Arial"/>
            </a:endParaRPr>
          </a:p>
          <a:p>
            <a:pPr indent="0" lvl="0" marL="457200" rtl="0" algn="l">
              <a:lnSpc>
                <a:spcPct val="115000"/>
              </a:lnSpc>
              <a:spcBef>
                <a:spcPts val="0"/>
              </a:spcBef>
              <a:spcAft>
                <a:spcPts val="0"/>
              </a:spcAft>
              <a:buNone/>
            </a:pPr>
            <a:r>
              <a:t/>
            </a:r>
            <a:endParaRPr sz="2200">
              <a:latin typeface="Arial"/>
              <a:ea typeface="Arial"/>
              <a:cs typeface="Arial"/>
              <a:sym typeface="Arial"/>
            </a:endParaRPr>
          </a:p>
          <a:p>
            <a:pPr indent="-368300" lvl="0" marL="457200" rtl="0" algn="l">
              <a:lnSpc>
                <a:spcPct val="115000"/>
              </a:lnSpc>
              <a:spcBef>
                <a:spcPts val="0"/>
              </a:spcBef>
              <a:spcAft>
                <a:spcPts val="0"/>
              </a:spcAft>
              <a:buClr>
                <a:schemeClr val="lt1"/>
              </a:buClr>
              <a:buSzPts val="2200"/>
              <a:buFont typeface="Arial"/>
              <a:buChar char="•"/>
            </a:pPr>
            <a:r>
              <a:rPr lang="en-US" sz="2200">
                <a:latin typeface="Arial"/>
                <a:ea typeface="Arial"/>
                <a:cs typeface="Arial"/>
                <a:sym typeface="Arial"/>
              </a:rPr>
              <a:t>Keep copies of the SSI application and supporting documentation</a:t>
            </a:r>
            <a:endParaRPr sz="2200">
              <a:latin typeface="Arial"/>
              <a:ea typeface="Arial"/>
              <a:cs typeface="Arial"/>
              <a:sym typeface="Arial"/>
            </a:endParaRPr>
          </a:p>
          <a:p>
            <a:pPr indent="-368300" lvl="0" marL="457200" rtl="0" algn="l">
              <a:lnSpc>
                <a:spcPct val="115000"/>
              </a:lnSpc>
              <a:spcBef>
                <a:spcPts val="0"/>
              </a:spcBef>
              <a:spcAft>
                <a:spcPts val="0"/>
              </a:spcAft>
              <a:buClr>
                <a:schemeClr val="lt1"/>
              </a:buClr>
              <a:buSzPts val="2200"/>
              <a:buFont typeface="Arial"/>
              <a:buChar char="•"/>
            </a:pPr>
            <a:r>
              <a:rPr lang="en-US" sz="2200">
                <a:latin typeface="Arial"/>
                <a:ea typeface="Arial"/>
                <a:cs typeface="Arial"/>
                <a:sym typeface="Arial"/>
              </a:rPr>
              <a:t>Helpful to have this information for later when a parent collects Social Security retirement, disability, or passes away</a:t>
            </a:r>
            <a:endParaRPr sz="2200">
              <a:latin typeface="Arial"/>
              <a:ea typeface="Arial"/>
              <a:cs typeface="Arial"/>
              <a:sym typeface="Arial"/>
            </a:endParaRPr>
          </a:p>
        </p:txBody>
      </p:sp>
      <p:sp>
        <p:nvSpPr>
          <p:cNvPr id="231" name="Google Shape;231;p27"/>
          <p:cNvSpPr txBox="1"/>
          <p:nvPr/>
        </p:nvSpPr>
        <p:spPr>
          <a:xfrm>
            <a:off x="1751550" y="389675"/>
            <a:ext cx="5924700" cy="6465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3200"/>
              <a:buFont typeface="Arial"/>
              <a:buNone/>
            </a:pPr>
            <a:r>
              <a:rPr b="1" lang="en-US" sz="3000">
                <a:solidFill>
                  <a:schemeClr val="lt1"/>
                </a:solidFill>
                <a:latin typeface="Calibri"/>
                <a:ea typeface="Calibri"/>
                <a:cs typeface="Calibri"/>
                <a:sym typeface="Calibri"/>
              </a:rPr>
              <a:t>If SSI is Approved</a:t>
            </a:r>
            <a:endParaRPr b="1" i="0" sz="3000" u="none" cap="none" strike="noStrike">
              <a:solidFill>
                <a:schemeClr val="lt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7" name="Shape 237"/>
        <p:cNvGrpSpPr/>
        <p:nvPr/>
      </p:nvGrpSpPr>
      <p:grpSpPr>
        <a:xfrm>
          <a:off x="0" y="0"/>
          <a:ext cx="0" cy="0"/>
          <a:chOff x="0" y="0"/>
          <a:chExt cx="0" cy="0"/>
        </a:xfrm>
      </p:grpSpPr>
      <p:sp>
        <p:nvSpPr>
          <p:cNvPr id="238" name="Google Shape;238;p28"/>
          <p:cNvSpPr txBox="1"/>
          <p:nvPr>
            <p:ph idx="1" type="body"/>
          </p:nvPr>
        </p:nvSpPr>
        <p:spPr>
          <a:xfrm>
            <a:off x="383725" y="1205925"/>
            <a:ext cx="8229600" cy="5453700"/>
          </a:xfrm>
          <a:prstGeom prst="rect">
            <a:avLst/>
          </a:prstGeom>
          <a:noFill/>
          <a:ln>
            <a:noFill/>
          </a:ln>
        </p:spPr>
        <p:txBody>
          <a:bodyPr anchorCtr="0" anchor="t" bIns="45700" lIns="91425" spcFirstLastPara="1" rIns="91425" wrap="square" tIns="45700">
            <a:normAutofit/>
          </a:bodyPr>
          <a:lstStyle/>
          <a:p>
            <a:pPr indent="-368300" lvl="0" marL="457200" rtl="0" algn="l">
              <a:lnSpc>
                <a:spcPct val="115000"/>
              </a:lnSpc>
              <a:spcBef>
                <a:spcPts val="750"/>
              </a:spcBef>
              <a:spcAft>
                <a:spcPts val="0"/>
              </a:spcAft>
              <a:buClr>
                <a:schemeClr val="lt1"/>
              </a:buClr>
              <a:buSzPts val="2200"/>
              <a:buFont typeface="Arial"/>
              <a:buChar char="•"/>
            </a:pPr>
            <a:r>
              <a:rPr lang="en-US" sz="2200">
                <a:latin typeface="Arial"/>
                <a:ea typeface="Arial"/>
                <a:cs typeface="Arial"/>
                <a:sym typeface="Arial"/>
              </a:rPr>
              <a:t>Consider a representative payeeship for the SSI funds.</a:t>
            </a:r>
            <a:endParaRPr sz="2200">
              <a:latin typeface="Arial"/>
              <a:ea typeface="Arial"/>
              <a:cs typeface="Arial"/>
              <a:sym typeface="Arial"/>
            </a:endParaRPr>
          </a:p>
          <a:p>
            <a:pPr indent="-368300" lvl="1" marL="914400" rtl="0" algn="l">
              <a:lnSpc>
                <a:spcPct val="115000"/>
              </a:lnSpc>
              <a:spcBef>
                <a:spcPts val="750"/>
              </a:spcBef>
              <a:spcAft>
                <a:spcPts val="0"/>
              </a:spcAft>
              <a:buClr>
                <a:schemeClr val="lt1"/>
              </a:buClr>
              <a:buSzPts val="2200"/>
              <a:buFont typeface="Arial"/>
              <a:buChar char="•"/>
            </a:pPr>
            <a:r>
              <a:rPr lang="en-US" sz="2200">
                <a:latin typeface="Arial"/>
                <a:ea typeface="Arial"/>
                <a:cs typeface="Arial"/>
                <a:sym typeface="Arial"/>
              </a:rPr>
              <a:t>SSI </a:t>
            </a:r>
            <a:r>
              <a:rPr lang="en-US" sz="2200" u="sng">
                <a:latin typeface="Arial"/>
                <a:ea typeface="Arial"/>
                <a:cs typeface="Arial"/>
                <a:sym typeface="Arial"/>
              </a:rPr>
              <a:t>cannot</a:t>
            </a:r>
            <a:r>
              <a:rPr lang="en-US" sz="2200">
                <a:latin typeface="Arial"/>
                <a:ea typeface="Arial"/>
                <a:cs typeface="Arial"/>
                <a:sym typeface="Arial"/>
              </a:rPr>
              <a:t> be deposited into the parent’s bank account!</a:t>
            </a:r>
            <a:endParaRPr sz="2200">
              <a:latin typeface="Arial"/>
              <a:ea typeface="Arial"/>
              <a:cs typeface="Arial"/>
              <a:sym typeface="Arial"/>
            </a:endParaRPr>
          </a:p>
          <a:p>
            <a:pPr indent="-368300" lvl="0" marL="457200" rtl="0" algn="l">
              <a:lnSpc>
                <a:spcPct val="115000"/>
              </a:lnSpc>
              <a:spcBef>
                <a:spcPts val="0"/>
              </a:spcBef>
              <a:spcAft>
                <a:spcPts val="0"/>
              </a:spcAft>
              <a:buClr>
                <a:schemeClr val="lt1"/>
              </a:buClr>
              <a:buSzPts val="2200"/>
              <a:buChar char="•"/>
            </a:pPr>
            <a:r>
              <a:rPr lang="en-US" sz="2200">
                <a:latin typeface="Arial"/>
                <a:ea typeface="Arial"/>
                <a:cs typeface="Arial"/>
                <a:sym typeface="Arial"/>
              </a:rPr>
              <a:t>SSI checks deposited electronically into this new account, set up for the representative payee, to manage the funds of the SSI beneficiary.</a:t>
            </a:r>
            <a:endParaRPr sz="2200">
              <a:latin typeface="Arial"/>
              <a:ea typeface="Arial"/>
              <a:cs typeface="Arial"/>
              <a:sym typeface="Arial"/>
            </a:endParaRPr>
          </a:p>
          <a:p>
            <a:pPr indent="-368300" lvl="0" marL="457200" rtl="0" algn="l">
              <a:lnSpc>
                <a:spcPct val="115000"/>
              </a:lnSpc>
              <a:spcBef>
                <a:spcPts val="0"/>
              </a:spcBef>
              <a:spcAft>
                <a:spcPts val="0"/>
              </a:spcAft>
              <a:buClr>
                <a:schemeClr val="lt1"/>
              </a:buClr>
              <a:buSzPts val="2200"/>
              <a:buChar char="•"/>
            </a:pPr>
            <a:r>
              <a:rPr b="1" lang="en-US" sz="2200">
                <a:latin typeface="Arial"/>
                <a:ea typeface="Arial"/>
                <a:cs typeface="Arial"/>
                <a:sym typeface="Arial"/>
              </a:rPr>
              <a:t>Do not exceed</a:t>
            </a:r>
            <a:r>
              <a:rPr b="1" lang="en-US" sz="2200">
                <a:latin typeface="Arial"/>
                <a:ea typeface="Arial"/>
                <a:cs typeface="Arial"/>
                <a:sym typeface="Arial"/>
              </a:rPr>
              <a:t> $2,000 in resources/assets!</a:t>
            </a:r>
            <a:endParaRPr b="1" sz="2200">
              <a:latin typeface="Arial"/>
              <a:ea typeface="Arial"/>
              <a:cs typeface="Arial"/>
              <a:sym typeface="Arial"/>
            </a:endParaRPr>
          </a:p>
          <a:p>
            <a:pPr indent="-368300" lvl="0" marL="457200" rtl="0" algn="l">
              <a:lnSpc>
                <a:spcPct val="115000"/>
              </a:lnSpc>
              <a:spcBef>
                <a:spcPts val="0"/>
              </a:spcBef>
              <a:spcAft>
                <a:spcPts val="0"/>
              </a:spcAft>
              <a:buClr>
                <a:schemeClr val="lt1"/>
              </a:buClr>
              <a:buSzPts val="2200"/>
              <a:buChar char="•"/>
            </a:pPr>
            <a:r>
              <a:rPr lang="en-US" sz="2200">
                <a:latin typeface="Arial"/>
                <a:ea typeface="Arial"/>
                <a:cs typeface="Arial"/>
                <a:sym typeface="Arial"/>
              </a:rPr>
              <a:t>If receiving a lump sum back payment, you have </a:t>
            </a:r>
            <a:r>
              <a:rPr b="1" lang="en-US" sz="2200">
                <a:latin typeface="Arial"/>
                <a:ea typeface="Arial"/>
                <a:cs typeface="Arial"/>
                <a:sym typeface="Arial"/>
              </a:rPr>
              <a:t>9 months</a:t>
            </a:r>
            <a:r>
              <a:rPr lang="en-US" sz="2200">
                <a:latin typeface="Arial"/>
                <a:ea typeface="Arial"/>
                <a:cs typeface="Arial"/>
                <a:sym typeface="Arial"/>
              </a:rPr>
              <a:t> to spend down. After 9 months, assets cannot exceed $2,000 in the individual’s name.</a:t>
            </a:r>
            <a:endParaRPr sz="2200">
              <a:latin typeface="Arial"/>
              <a:ea typeface="Arial"/>
              <a:cs typeface="Arial"/>
              <a:sym typeface="Arial"/>
            </a:endParaRPr>
          </a:p>
          <a:p>
            <a:pPr indent="-368300" lvl="0" marL="457200" rtl="0" algn="l">
              <a:lnSpc>
                <a:spcPct val="115000"/>
              </a:lnSpc>
              <a:spcBef>
                <a:spcPts val="0"/>
              </a:spcBef>
              <a:spcAft>
                <a:spcPts val="0"/>
              </a:spcAft>
              <a:buClr>
                <a:schemeClr val="lt1"/>
              </a:buClr>
              <a:buSzPts val="2200"/>
              <a:buChar char="•"/>
            </a:pPr>
            <a:r>
              <a:rPr lang="en-US" sz="2200">
                <a:latin typeface="Arial"/>
                <a:ea typeface="Arial"/>
                <a:cs typeface="Arial"/>
                <a:sym typeface="Arial"/>
              </a:rPr>
              <a:t>Open an ABLE account or SNT, if needed.</a:t>
            </a:r>
            <a:endParaRPr sz="2200">
              <a:latin typeface="Arial"/>
              <a:ea typeface="Arial"/>
              <a:cs typeface="Arial"/>
              <a:sym typeface="Arial"/>
            </a:endParaRPr>
          </a:p>
        </p:txBody>
      </p:sp>
      <p:sp>
        <p:nvSpPr>
          <p:cNvPr id="239" name="Google Shape;239;p28"/>
          <p:cNvSpPr txBox="1"/>
          <p:nvPr/>
        </p:nvSpPr>
        <p:spPr>
          <a:xfrm>
            <a:off x="1751550" y="389675"/>
            <a:ext cx="5924700" cy="6465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3200"/>
              <a:buFont typeface="Arial"/>
              <a:buNone/>
            </a:pPr>
            <a:r>
              <a:rPr b="1" lang="en-US" sz="3000">
                <a:solidFill>
                  <a:schemeClr val="lt1"/>
                </a:solidFill>
                <a:latin typeface="Calibri"/>
                <a:ea typeface="Calibri"/>
                <a:cs typeface="Calibri"/>
                <a:sym typeface="Calibri"/>
              </a:rPr>
              <a:t>When SSI Begins</a:t>
            </a:r>
            <a:endParaRPr b="1" i="0" sz="3000" u="none" cap="none" strike="noStrike">
              <a:solidFill>
                <a:schemeClr val="lt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5" name="Shape 245"/>
        <p:cNvGrpSpPr/>
        <p:nvPr/>
      </p:nvGrpSpPr>
      <p:grpSpPr>
        <a:xfrm>
          <a:off x="0" y="0"/>
          <a:ext cx="0" cy="0"/>
          <a:chOff x="0" y="0"/>
          <a:chExt cx="0" cy="0"/>
        </a:xfrm>
      </p:grpSpPr>
      <p:sp>
        <p:nvSpPr>
          <p:cNvPr id="246" name="Google Shape;246;p30"/>
          <p:cNvSpPr txBox="1"/>
          <p:nvPr>
            <p:ph idx="1" type="body"/>
          </p:nvPr>
        </p:nvSpPr>
        <p:spPr>
          <a:xfrm>
            <a:off x="457200" y="1552175"/>
            <a:ext cx="8229600" cy="4519500"/>
          </a:xfrm>
          <a:prstGeom prst="rect">
            <a:avLst/>
          </a:prstGeom>
          <a:noFill/>
          <a:ln>
            <a:noFill/>
          </a:ln>
        </p:spPr>
        <p:txBody>
          <a:bodyPr anchorCtr="0" anchor="t" bIns="45700" lIns="91425" spcFirstLastPara="1" rIns="91425" wrap="square" tIns="45700">
            <a:noAutofit/>
          </a:bodyPr>
          <a:lstStyle/>
          <a:p>
            <a:pPr indent="-368300" lvl="0" marL="457200" rtl="0" algn="l">
              <a:lnSpc>
                <a:spcPct val="150000"/>
              </a:lnSpc>
              <a:spcBef>
                <a:spcPts val="0"/>
              </a:spcBef>
              <a:spcAft>
                <a:spcPts val="0"/>
              </a:spcAft>
              <a:buClr>
                <a:schemeClr val="lt1"/>
              </a:buClr>
              <a:buSzPts val="2200"/>
              <a:buFont typeface="Arial"/>
              <a:buChar char="•"/>
            </a:pPr>
            <a:r>
              <a:rPr lang="en-US" sz="2200">
                <a:latin typeface="Arial"/>
                <a:ea typeface="Arial"/>
                <a:cs typeface="Arial"/>
                <a:sym typeface="Arial"/>
              </a:rPr>
              <a:t>If a person receives SSI and travels out of the U.S. for </a:t>
            </a:r>
            <a:r>
              <a:rPr b="1" lang="en-US" sz="2200">
                <a:latin typeface="Arial"/>
                <a:ea typeface="Arial"/>
                <a:cs typeface="Arial"/>
                <a:sym typeface="Arial"/>
              </a:rPr>
              <a:t>30 consecutive days or more</a:t>
            </a:r>
            <a:r>
              <a:rPr lang="en-US" sz="2200">
                <a:latin typeface="Arial"/>
                <a:ea typeface="Arial"/>
                <a:cs typeface="Arial"/>
                <a:sym typeface="Arial"/>
              </a:rPr>
              <a:t>, they are not eligible for SSI (or Medicaid) during any month when they are outside the U.S.</a:t>
            </a:r>
            <a:endParaRPr sz="2200">
              <a:latin typeface="Arial"/>
              <a:ea typeface="Arial"/>
              <a:cs typeface="Arial"/>
              <a:sym typeface="Arial"/>
            </a:endParaRPr>
          </a:p>
          <a:p>
            <a:pPr indent="0" lvl="0" marL="457200" rtl="0" algn="l">
              <a:lnSpc>
                <a:spcPct val="150000"/>
              </a:lnSpc>
              <a:spcBef>
                <a:spcPts val="0"/>
              </a:spcBef>
              <a:spcAft>
                <a:spcPts val="0"/>
              </a:spcAft>
              <a:buNone/>
            </a:pPr>
            <a:r>
              <a:t/>
            </a:r>
            <a:endParaRPr sz="2200">
              <a:latin typeface="Arial"/>
              <a:ea typeface="Arial"/>
              <a:cs typeface="Arial"/>
              <a:sym typeface="Arial"/>
            </a:endParaRPr>
          </a:p>
          <a:p>
            <a:pPr indent="-368300" lvl="0" marL="457200" rtl="0" algn="l">
              <a:lnSpc>
                <a:spcPct val="150000"/>
              </a:lnSpc>
              <a:spcBef>
                <a:spcPts val="0"/>
              </a:spcBef>
              <a:spcAft>
                <a:spcPts val="0"/>
              </a:spcAft>
              <a:buClr>
                <a:schemeClr val="lt1"/>
              </a:buClr>
              <a:buSzPts val="2200"/>
              <a:buFont typeface="Arial"/>
              <a:buChar char="•"/>
            </a:pPr>
            <a:r>
              <a:rPr lang="en-US" sz="2200">
                <a:latin typeface="Arial"/>
                <a:ea typeface="Arial"/>
                <a:cs typeface="Arial"/>
                <a:sym typeface="Arial"/>
              </a:rPr>
              <a:t>An individual who was receiving SSI, and has traveled out of the U.S. for 30 days or longer, is not considered by SSA to be in the U.S. until they are in the U.S. for </a:t>
            </a:r>
            <a:r>
              <a:rPr b="1" lang="en-US" sz="2200">
                <a:latin typeface="Arial"/>
                <a:ea typeface="Arial"/>
                <a:cs typeface="Arial"/>
                <a:sym typeface="Arial"/>
              </a:rPr>
              <a:t>30 consecutive days upon returning.</a:t>
            </a:r>
            <a:endParaRPr sz="1900">
              <a:latin typeface="Arial"/>
              <a:ea typeface="Arial"/>
              <a:cs typeface="Arial"/>
              <a:sym typeface="Arial"/>
            </a:endParaRPr>
          </a:p>
        </p:txBody>
      </p:sp>
      <p:sp>
        <p:nvSpPr>
          <p:cNvPr id="247" name="Google Shape;247;p30"/>
          <p:cNvSpPr txBox="1"/>
          <p:nvPr/>
        </p:nvSpPr>
        <p:spPr>
          <a:xfrm>
            <a:off x="1751550" y="389675"/>
            <a:ext cx="5924700" cy="6465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3200"/>
              <a:buFont typeface="Arial"/>
              <a:buNone/>
            </a:pPr>
            <a:r>
              <a:rPr b="1" lang="en-US" sz="3000">
                <a:solidFill>
                  <a:schemeClr val="lt1"/>
                </a:solidFill>
                <a:latin typeface="Calibri"/>
                <a:ea typeface="Calibri"/>
                <a:cs typeface="Calibri"/>
                <a:sym typeface="Calibri"/>
              </a:rPr>
              <a:t>SSI/Medicaid &amp; Travel Abroad</a:t>
            </a:r>
            <a:endParaRPr b="1" i="0" sz="3000" u="none" cap="none" strike="noStrike">
              <a:solidFill>
                <a:schemeClr val="lt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2" name="Shape 252"/>
        <p:cNvGrpSpPr/>
        <p:nvPr/>
      </p:nvGrpSpPr>
      <p:grpSpPr>
        <a:xfrm>
          <a:off x="0" y="0"/>
          <a:ext cx="0" cy="0"/>
          <a:chOff x="0" y="0"/>
          <a:chExt cx="0" cy="0"/>
        </a:xfrm>
      </p:grpSpPr>
      <p:sp>
        <p:nvSpPr>
          <p:cNvPr id="253" name="Google Shape;253;g2bfb33eba05_0_0"/>
          <p:cNvSpPr txBox="1"/>
          <p:nvPr>
            <p:ph idx="1" type="body"/>
          </p:nvPr>
        </p:nvSpPr>
        <p:spPr>
          <a:xfrm>
            <a:off x="374100" y="1381150"/>
            <a:ext cx="8395800" cy="4975200"/>
          </a:xfrm>
          <a:prstGeom prst="rect">
            <a:avLst/>
          </a:prstGeom>
          <a:noFill/>
          <a:ln>
            <a:noFill/>
          </a:ln>
        </p:spPr>
        <p:txBody>
          <a:bodyPr anchorCtr="0" anchor="t" bIns="45700" lIns="91425" spcFirstLastPara="1" rIns="91425" wrap="square" tIns="45700">
            <a:normAutofit fontScale="92500"/>
          </a:bodyPr>
          <a:lstStyle/>
          <a:p>
            <a:pPr indent="0" lvl="0" marL="0" rtl="0" algn="l">
              <a:lnSpc>
                <a:spcPct val="115000"/>
              </a:lnSpc>
              <a:spcBef>
                <a:spcPts val="0"/>
              </a:spcBef>
              <a:spcAft>
                <a:spcPts val="0"/>
              </a:spcAft>
              <a:buNone/>
            </a:pPr>
            <a:r>
              <a:rPr lang="en-US" sz="2300" u="sng">
                <a:latin typeface="Arial"/>
                <a:ea typeface="Arial"/>
                <a:cs typeface="Arial"/>
                <a:sym typeface="Arial"/>
              </a:rPr>
              <a:t>When a parent retires, becomes disabled, or passes away: </a:t>
            </a:r>
            <a:endParaRPr sz="2300" u="sng">
              <a:latin typeface="Arial"/>
              <a:ea typeface="Arial"/>
              <a:cs typeface="Arial"/>
              <a:sym typeface="Arial"/>
            </a:endParaRPr>
          </a:p>
          <a:p>
            <a:pPr indent="-363696" lvl="0" marL="457200" rtl="0" algn="l">
              <a:lnSpc>
                <a:spcPct val="115000"/>
              </a:lnSpc>
              <a:spcBef>
                <a:spcPts val="0"/>
              </a:spcBef>
              <a:spcAft>
                <a:spcPts val="0"/>
              </a:spcAft>
              <a:buSzPct val="100000"/>
              <a:buFont typeface="Noto Sans Symbols"/>
              <a:buChar char="•"/>
            </a:pPr>
            <a:r>
              <a:rPr lang="en-US" sz="2300">
                <a:latin typeface="Arial"/>
                <a:ea typeface="Arial"/>
                <a:cs typeface="Arial"/>
                <a:sym typeface="Arial"/>
              </a:rPr>
              <a:t>If the adult child has SSI, they become eligible to receive </a:t>
            </a:r>
            <a:r>
              <a:rPr b="1" lang="en-US" sz="2300">
                <a:latin typeface="Arial"/>
                <a:ea typeface="Arial"/>
                <a:cs typeface="Arial"/>
                <a:sym typeface="Arial"/>
              </a:rPr>
              <a:t>Social Security Disability Insurance (SSDI)</a:t>
            </a:r>
            <a:r>
              <a:rPr lang="en-US" sz="2300">
                <a:latin typeface="Arial"/>
                <a:ea typeface="Arial"/>
                <a:cs typeface="Arial"/>
                <a:sym typeface="Arial"/>
              </a:rPr>
              <a:t> income on the parent’s work record, usually instead of SSI.</a:t>
            </a:r>
            <a:endParaRPr sz="2300">
              <a:latin typeface="Arial"/>
              <a:ea typeface="Arial"/>
              <a:cs typeface="Arial"/>
              <a:sym typeface="Arial"/>
            </a:endParaRPr>
          </a:p>
          <a:p>
            <a:pPr indent="-363696" lvl="0" marL="457200" rtl="0" algn="l">
              <a:lnSpc>
                <a:spcPct val="115000"/>
              </a:lnSpc>
              <a:spcBef>
                <a:spcPts val="0"/>
              </a:spcBef>
              <a:spcAft>
                <a:spcPts val="0"/>
              </a:spcAft>
              <a:buSzPct val="100000"/>
              <a:buFont typeface="Arial"/>
              <a:buChar char="•"/>
            </a:pPr>
            <a:r>
              <a:rPr lang="en-US" sz="2300">
                <a:latin typeface="Arial"/>
                <a:ea typeface="Arial"/>
                <a:cs typeface="Arial"/>
                <a:sym typeface="Arial"/>
              </a:rPr>
              <a:t>A loss of SSI results in a notice of termination from Medicaid.</a:t>
            </a:r>
            <a:endParaRPr sz="2300">
              <a:latin typeface="Arial"/>
              <a:ea typeface="Arial"/>
              <a:cs typeface="Arial"/>
              <a:sym typeface="Arial"/>
            </a:endParaRPr>
          </a:p>
          <a:p>
            <a:pPr indent="-363696" lvl="0" marL="457200" rtl="0" algn="l">
              <a:lnSpc>
                <a:spcPct val="115000"/>
              </a:lnSpc>
              <a:spcBef>
                <a:spcPts val="0"/>
              </a:spcBef>
              <a:spcAft>
                <a:spcPts val="0"/>
              </a:spcAft>
              <a:buSzPct val="100000"/>
              <a:buChar char="•"/>
            </a:pPr>
            <a:r>
              <a:rPr lang="en-US" sz="2300">
                <a:latin typeface="Arial"/>
                <a:ea typeface="Arial"/>
                <a:cs typeface="Arial"/>
                <a:sym typeface="Arial"/>
              </a:rPr>
              <a:t>Monthly SSDI often exceeds the ABD Medicaid income limit ($1,255/month for a single adult in 2024).</a:t>
            </a:r>
            <a:endParaRPr sz="2300">
              <a:latin typeface="Arial"/>
              <a:ea typeface="Arial"/>
              <a:cs typeface="Arial"/>
              <a:sym typeface="Arial"/>
            </a:endParaRPr>
          </a:p>
          <a:p>
            <a:pPr indent="0" lvl="0" marL="0" rtl="0" algn="l">
              <a:lnSpc>
                <a:spcPct val="115000"/>
              </a:lnSpc>
              <a:spcBef>
                <a:spcPts val="0"/>
              </a:spcBef>
              <a:spcAft>
                <a:spcPts val="0"/>
              </a:spcAft>
              <a:buSzPct val="78260"/>
              <a:buNone/>
            </a:pPr>
            <a:r>
              <a:t/>
            </a:r>
            <a:endParaRPr sz="2300">
              <a:latin typeface="Arial"/>
              <a:ea typeface="Arial"/>
              <a:cs typeface="Arial"/>
              <a:sym typeface="Arial"/>
            </a:endParaRPr>
          </a:p>
          <a:p>
            <a:pPr indent="-363696" lvl="0" marL="457200" rtl="0" algn="l">
              <a:lnSpc>
                <a:spcPct val="115000"/>
              </a:lnSpc>
              <a:spcBef>
                <a:spcPts val="0"/>
              </a:spcBef>
              <a:spcAft>
                <a:spcPts val="0"/>
              </a:spcAft>
              <a:buSzPct val="100000"/>
              <a:buFont typeface="Noto Sans Symbols"/>
              <a:buChar char="•"/>
            </a:pPr>
            <a:r>
              <a:rPr b="1" lang="en-US" sz="2300">
                <a:latin typeface="Arial"/>
                <a:ea typeface="Arial"/>
                <a:cs typeface="Arial"/>
                <a:sym typeface="Arial"/>
              </a:rPr>
              <a:t>But, w</a:t>
            </a:r>
            <a:r>
              <a:rPr b="1" lang="en-US" sz="2300">
                <a:latin typeface="Arial"/>
                <a:ea typeface="Arial"/>
                <a:cs typeface="Arial"/>
                <a:sym typeface="Arial"/>
              </a:rPr>
              <a:t>hen the person with IDD had SSI, they are a “Disabled Adult Child” - a Section 1634 DAC,” as defined by the SSA.</a:t>
            </a:r>
            <a:r>
              <a:rPr lang="en-US" sz="2300">
                <a:latin typeface="Arial"/>
                <a:ea typeface="Arial"/>
                <a:cs typeface="Arial"/>
                <a:sym typeface="Arial"/>
              </a:rPr>
              <a:t> </a:t>
            </a:r>
            <a:endParaRPr sz="2300">
              <a:latin typeface="Arial"/>
              <a:ea typeface="Arial"/>
              <a:cs typeface="Arial"/>
              <a:sym typeface="Arial"/>
            </a:endParaRPr>
          </a:p>
          <a:p>
            <a:pPr indent="-363696" lvl="0" marL="457200" rtl="0" algn="l">
              <a:lnSpc>
                <a:spcPct val="115000"/>
              </a:lnSpc>
              <a:spcBef>
                <a:spcPts val="0"/>
              </a:spcBef>
              <a:spcAft>
                <a:spcPts val="0"/>
              </a:spcAft>
              <a:buSzPct val="100000"/>
              <a:buFont typeface="Noto Sans Symbols"/>
              <a:buChar char="•"/>
            </a:pPr>
            <a:r>
              <a:rPr lang="en-US" sz="2300">
                <a:latin typeface="Arial"/>
                <a:ea typeface="Arial"/>
                <a:cs typeface="Arial"/>
                <a:sym typeface="Arial"/>
              </a:rPr>
              <a:t>Eligible to re-qualify for Medicaid, after they start receiving SSDI on a parent’s work record, even if SSDI exceeds $1,255/month. </a:t>
            </a:r>
            <a:endParaRPr b="1" sz="3500"/>
          </a:p>
        </p:txBody>
      </p:sp>
      <p:sp>
        <p:nvSpPr>
          <p:cNvPr id="254" name="Google Shape;254;g2bfb33eba05_0_0"/>
          <p:cNvSpPr txBox="1"/>
          <p:nvPr/>
        </p:nvSpPr>
        <p:spPr>
          <a:xfrm>
            <a:off x="1751550" y="389675"/>
            <a:ext cx="5924700" cy="6465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3200"/>
              <a:buFont typeface="Arial"/>
              <a:buNone/>
            </a:pPr>
            <a:r>
              <a:rPr b="1" lang="en-US" sz="3000">
                <a:solidFill>
                  <a:schemeClr val="lt1"/>
                </a:solidFill>
                <a:latin typeface="Calibri"/>
                <a:ea typeface="Calibri"/>
                <a:cs typeface="Calibri"/>
                <a:sym typeface="Calibri"/>
              </a:rPr>
              <a:t>Why is it Helpful to have SSI?</a:t>
            </a:r>
            <a:endParaRPr b="1" i="0" sz="3000" u="none" cap="none" strike="noStrike">
              <a:solidFill>
                <a:schemeClr val="lt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sp>
        <p:nvSpPr>
          <p:cNvPr id="133" name="Google Shape;133;p2"/>
          <p:cNvSpPr txBox="1"/>
          <p:nvPr>
            <p:ph idx="1" type="body"/>
          </p:nvPr>
        </p:nvSpPr>
        <p:spPr>
          <a:xfrm>
            <a:off x="402090" y="1066800"/>
            <a:ext cx="8361000" cy="49752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2118"/>
              <a:buNone/>
            </a:pPr>
            <a:r>
              <a:t/>
            </a:r>
            <a:endParaRPr sz="2200">
              <a:latin typeface="Arial"/>
              <a:ea typeface="Arial"/>
              <a:cs typeface="Arial"/>
              <a:sym typeface="Arial"/>
            </a:endParaRPr>
          </a:p>
          <a:p>
            <a:pPr indent="-368352" lvl="0" marL="457200" rtl="0" algn="l">
              <a:lnSpc>
                <a:spcPct val="115000"/>
              </a:lnSpc>
              <a:spcBef>
                <a:spcPts val="0"/>
              </a:spcBef>
              <a:spcAft>
                <a:spcPts val="0"/>
              </a:spcAft>
              <a:buSzPts val="2200"/>
              <a:buFont typeface="Arial"/>
              <a:buChar char="•"/>
            </a:pPr>
            <a:r>
              <a:rPr lang="en-US" sz="2200">
                <a:latin typeface="Arial"/>
                <a:ea typeface="Arial"/>
                <a:cs typeface="Arial"/>
                <a:sym typeface="Arial"/>
              </a:rPr>
              <a:t>The state’s largest organization advocating for children and adults with intellectual and developmental disabilities (IDD) and their families.</a:t>
            </a:r>
            <a:endParaRPr sz="2200">
              <a:latin typeface="Arial"/>
              <a:ea typeface="Arial"/>
              <a:cs typeface="Arial"/>
              <a:sym typeface="Arial"/>
            </a:endParaRPr>
          </a:p>
          <a:p>
            <a:pPr indent="-368300" lvl="0" marL="457200" rtl="0" algn="l">
              <a:lnSpc>
                <a:spcPct val="115000"/>
              </a:lnSpc>
              <a:spcBef>
                <a:spcPts val="0"/>
              </a:spcBef>
              <a:spcAft>
                <a:spcPts val="0"/>
              </a:spcAft>
              <a:buSzPts val="2200"/>
              <a:buFont typeface="Arial"/>
              <a:buChar char="•"/>
            </a:pPr>
            <a:r>
              <a:rPr lang="en-US" sz="2200">
                <a:latin typeface="Arial"/>
                <a:ea typeface="Arial"/>
                <a:cs typeface="Arial"/>
                <a:sym typeface="Arial"/>
              </a:rPr>
              <a:t>Affiliated chapter of our national organization, The Arc.</a:t>
            </a:r>
            <a:endParaRPr sz="2200">
              <a:latin typeface="Arial"/>
              <a:ea typeface="Arial"/>
              <a:cs typeface="Arial"/>
              <a:sym typeface="Arial"/>
            </a:endParaRPr>
          </a:p>
          <a:p>
            <a:pPr indent="-368352" lvl="0" marL="457200" rtl="0" algn="l">
              <a:lnSpc>
                <a:spcPct val="115000"/>
              </a:lnSpc>
              <a:spcBef>
                <a:spcPts val="750"/>
              </a:spcBef>
              <a:spcAft>
                <a:spcPts val="0"/>
              </a:spcAft>
              <a:buSzPts val="2200"/>
              <a:buFont typeface="Arial"/>
              <a:buChar char="•"/>
            </a:pPr>
            <a:r>
              <a:rPr lang="en-US" sz="2200">
                <a:latin typeface="Arial"/>
                <a:ea typeface="Arial"/>
                <a:cs typeface="Arial"/>
                <a:sym typeface="Arial"/>
              </a:rPr>
              <a:t>Community-based, direct support services available statewide through our strong network of 20 local chapters across all 21 counties.</a:t>
            </a:r>
            <a:endParaRPr sz="2200">
              <a:latin typeface="Arial"/>
              <a:ea typeface="Arial"/>
              <a:cs typeface="Arial"/>
              <a:sym typeface="Arial"/>
            </a:endParaRPr>
          </a:p>
          <a:p>
            <a:pPr indent="-368351" lvl="0" marL="457200" rtl="0" algn="l">
              <a:lnSpc>
                <a:spcPct val="115000"/>
              </a:lnSpc>
              <a:spcBef>
                <a:spcPts val="750"/>
              </a:spcBef>
              <a:spcAft>
                <a:spcPts val="0"/>
              </a:spcAft>
              <a:buSzPts val="2200"/>
              <a:buFont typeface="Arial"/>
              <a:buChar char="•"/>
            </a:pPr>
            <a:r>
              <a:rPr lang="en-US" sz="2200">
                <a:latin typeface="Arial"/>
                <a:ea typeface="Arial"/>
                <a:cs typeface="Arial"/>
                <a:sym typeface="Arial"/>
              </a:rPr>
              <a:t>Primarily an advocacy organization, conducting public policy work, community outreach, and information and referral services.</a:t>
            </a:r>
            <a:endParaRPr sz="2200">
              <a:latin typeface="Arial"/>
              <a:ea typeface="Arial"/>
              <a:cs typeface="Arial"/>
              <a:sym typeface="Arial"/>
            </a:endParaRPr>
          </a:p>
        </p:txBody>
      </p:sp>
      <p:sp>
        <p:nvSpPr>
          <p:cNvPr id="134" name="Google Shape;134;p2"/>
          <p:cNvSpPr txBox="1"/>
          <p:nvPr/>
        </p:nvSpPr>
        <p:spPr>
          <a:xfrm>
            <a:off x="2578700" y="389700"/>
            <a:ext cx="4322400" cy="6465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3200"/>
              <a:buFont typeface="Arial"/>
              <a:buNone/>
            </a:pPr>
            <a:r>
              <a:rPr b="1" i="0" lang="en-US" sz="3000" u="none" cap="none" strike="noStrike">
                <a:solidFill>
                  <a:schemeClr val="lt1"/>
                </a:solidFill>
                <a:latin typeface="Calibri"/>
                <a:ea typeface="Calibri"/>
                <a:cs typeface="Calibri"/>
                <a:sym typeface="Calibri"/>
              </a:rPr>
              <a:t>The Arc of New Jersey</a:t>
            </a:r>
            <a:endParaRPr b="1" i="0" sz="3000" u="none" cap="none" strike="noStrike">
              <a:solidFill>
                <a:schemeClr val="lt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 name="Shape 259"/>
        <p:cNvGrpSpPr/>
        <p:nvPr/>
      </p:nvGrpSpPr>
      <p:grpSpPr>
        <a:xfrm>
          <a:off x="0" y="0"/>
          <a:ext cx="0" cy="0"/>
          <a:chOff x="0" y="0"/>
          <a:chExt cx="0" cy="0"/>
        </a:xfrm>
      </p:grpSpPr>
      <p:sp>
        <p:nvSpPr>
          <p:cNvPr id="260" name="Google Shape;260;g2bfb33eba05_0_11"/>
          <p:cNvSpPr txBox="1"/>
          <p:nvPr>
            <p:ph idx="1" type="body"/>
          </p:nvPr>
        </p:nvSpPr>
        <p:spPr>
          <a:xfrm>
            <a:off x="374100" y="1381150"/>
            <a:ext cx="8395800" cy="49752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750"/>
              </a:spcBef>
              <a:spcAft>
                <a:spcPts val="0"/>
              </a:spcAft>
              <a:buNone/>
            </a:pPr>
            <a:r>
              <a:rPr lang="en-US" sz="2200" u="sng">
                <a:latin typeface="Arial"/>
                <a:ea typeface="Arial"/>
                <a:cs typeface="Arial"/>
                <a:sym typeface="Arial"/>
              </a:rPr>
              <a:t>SSA definition of a DAC:</a:t>
            </a:r>
            <a:endParaRPr sz="2200" u="sng">
              <a:latin typeface="Arial"/>
              <a:ea typeface="Arial"/>
              <a:cs typeface="Arial"/>
              <a:sym typeface="Arial"/>
            </a:endParaRPr>
          </a:p>
          <a:p>
            <a:pPr indent="-368300" lvl="1" marL="914400" rtl="0" algn="l">
              <a:lnSpc>
                <a:spcPct val="100000"/>
              </a:lnSpc>
              <a:spcBef>
                <a:spcPts val="0"/>
              </a:spcBef>
              <a:spcAft>
                <a:spcPts val="0"/>
              </a:spcAft>
              <a:buSzPts val="2200"/>
              <a:buFont typeface="Arial"/>
              <a:buChar char="•"/>
            </a:pPr>
            <a:r>
              <a:rPr lang="en-US" sz="2200">
                <a:latin typeface="Arial"/>
                <a:ea typeface="Arial"/>
                <a:cs typeface="Arial"/>
                <a:sym typeface="Arial"/>
              </a:rPr>
              <a:t>A person who was receiving SSI benefits (and Medicaid) and who meets the following:</a:t>
            </a:r>
            <a:endParaRPr sz="2200">
              <a:latin typeface="Arial"/>
              <a:ea typeface="Arial"/>
              <a:cs typeface="Arial"/>
              <a:sym typeface="Arial"/>
            </a:endParaRPr>
          </a:p>
          <a:p>
            <a:pPr indent="-368300" lvl="2" marL="1371600" rtl="0" algn="l">
              <a:lnSpc>
                <a:spcPct val="100000"/>
              </a:lnSpc>
              <a:spcBef>
                <a:spcPts val="375"/>
              </a:spcBef>
              <a:spcAft>
                <a:spcPts val="0"/>
              </a:spcAft>
              <a:buSzPts val="2200"/>
              <a:buChar char="•"/>
            </a:pPr>
            <a:r>
              <a:rPr lang="en-US" sz="2200">
                <a:latin typeface="Arial"/>
                <a:ea typeface="Arial"/>
                <a:cs typeface="Arial"/>
                <a:sym typeface="Arial"/>
              </a:rPr>
              <a:t>Is at least 18 years of age;</a:t>
            </a:r>
            <a:endParaRPr sz="2200">
              <a:latin typeface="Arial"/>
              <a:ea typeface="Arial"/>
              <a:cs typeface="Arial"/>
              <a:sym typeface="Arial"/>
            </a:endParaRPr>
          </a:p>
          <a:p>
            <a:pPr indent="-368300" lvl="2" marL="1371600" rtl="0" algn="l">
              <a:lnSpc>
                <a:spcPct val="100000"/>
              </a:lnSpc>
              <a:spcBef>
                <a:spcPts val="375"/>
              </a:spcBef>
              <a:spcAft>
                <a:spcPts val="0"/>
              </a:spcAft>
              <a:buSzPts val="2200"/>
              <a:buChar char="•"/>
            </a:pPr>
            <a:r>
              <a:rPr lang="en-US" sz="2200">
                <a:latin typeface="Arial"/>
                <a:ea typeface="Arial"/>
                <a:cs typeface="Arial"/>
                <a:sym typeface="Arial"/>
              </a:rPr>
              <a:t>Has blindness or a disability which began before the age of 22;</a:t>
            </a:r>
            <a:endParaRPr sz="2200">
              <a:latin typeface="Arial"/>
              <a:ea typeface="Arial"/>
              <a:cs typeface="Arial"/>
              <a:sym typeface="Arial"/>
            </a:endParaRPr>
          </a:p>
          <a:p>
            <a:pPr indent="-368300" lvl="2" marL="1371600" rtl="0" algn="l">
              <a:lnSpc>
                <a:spcPct val="100000"/>
              </a:lnSpc>
              <a:spcBef>
                <a:spcPts val="375"/>
              </a:spcBef>
              <a:spcAft>
                <a:spcPts val="0"/>
              </a:spcAft>
              <a:buSzPts val="2200"/>
              <a:buChar char="•"/>
            </a:pPr>
            <a:r>
              <a:rPr lang="en-US" sz="2200">
                <a:latin typeface="Arial"/>
                <a:ea typeface="Arial"/>
                <a:cs typeface="Arial"/>
                <a:sym typeface="Arial"/>
              </a:rPr>
              <a:t>Has been receiving SSI based on blindness or disability; and</a:t>
            </a:r>
            <a:endParaRPr sz="2200">
              <a:latin typeface="Arial"/>
              <a:ea typeface="Arial"/>
              <a:cs typeface="Arial"/>
              <a:sym typeface="Arial"/>
            </a:endParaRPr>
          </a:p>
          <a:p>
            <a:pPr indent="-368300" lvl="2" marL="1371600" rtl="0" algn="l">
              <a:lnSpc>
                <a:spcPct val="100000"/>
              </a:lnSpc>
              <a:spcBef>
                <a:spcPts val="375"/>
              </a:spcBef>
              <a:spcAft>
                <a:spcPts val="0"/>
              </a:spcAft>
              <a:buSzPts val="2200"/>
              <a:buChar char="•"/>
            </a:pPr>
            <a:r>
              <a:rPr b="1" lang="en-US" sz="2200">
                <a:latin typeface="Arial"/>
                <a:ea typeface="Arial"/>
                <a:cs typeface="Arial"/>
                <a:sym typeface="Arial"/>
              </a:rPr>
              <a:t>Has lost SSI due to the receipt of Social Security benefits on a parent’s record due to the retirement, death, or disability of a parent.</a:t>
            </a:r>
            <a:endParaRPr sz="2200">
              <a:latin typeface="Arial"/>
              <a:ea typeface="Arial"/>
              <a:cs typeface="Arial"/>
              <a:sym typeface="Arial"/>
            </a:endParaRPr>
          </a:p>
          <a:p>
            <a:pPr indent="-368300" lvl="1" marL="914400" rtl="0" algn="l">
              <a:lnSpc>
                <a:spcPct val="100000"/>
              </a:lnSpc>
              <a:spcBef>
                <a:spcPts val="375"/>
              </a:spcBef>
              <a:spcAft>
                <a:spcPts val="0"/>
              </a:spcAft>
              <a:buSzPts val="2200"/>
              <a:buFont typeface="Arial"/>
              <a:buChar char="•"/>
            </a:pPr>
            <a:r>
              <a:rPr lang="en-US" sz="2200">
                <a:latin typeface="Arial"/>
                <a:ea typeface="Arial"/>
                <a:cs typeface="Arial"/>
                <a:sym typeface="Arial"/>
              </a:rPr>
              <a:t>The person cannot have more than $2,000 in resources in their name (not including a SNT or an ABLE account).</a:t>
            </a:r>
            <a:endParaRPr b="1" sz="6583"/>
          </a:p>
        </p:txBody>
      </p:sp>
      <p:sp>
        <p:nvSpPr>
          <p:cNvPr id="261" name="Google Shape;261;g2bfb33eba05_0_11"/>
          <p:cNvSpPr txBox="1"/>
          <p:nvPr/>
        </p:nvSpPr>
        <p:spPr>
          <a:xfrm>
            <a:off x="1751550" y="389675"/>
            <a:ext cx="5924700" cy="6465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3200"/>
              <a:buFont typeface="Arial"/>
              <a:buNone/>
            </a:pPr>
            <a:r>
              <a:rPr b="1" lang="en-US" sz="3000">
                <a:solidFill>
                  <a:schemeClr val="lt1"/>
                </a:solidFill>
                <a:latin typeface="Calibri"/>
                <a:ea typeface="Calibri"/>
                <a:cs typeface="Calibri"/>
                <a:sym typeface="Calibri"/>
              </a:rPr>
              <a:t>Disabled Adult Child (DAC)</a:t>
            </a:r>
            <a:endParaRPr b="1" i="0" sz="3000" u="none" cap="none" strike="noStrike">
              <a:solidFill>
                <a:schemeClr val="lt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6" name="Shape 266"/>
        <p:cNvGrpSpPr/>
        <p:nvPr/>
      </p:nvGrpSpPr>
      <p:grpSpPr>
        <a:xfrm>
          <a:off x="0" y="0"/>
          <a:ext cx="0" cy="0"/>
          <a:chOff x="0" y="0"/>
          <a:chExt cx="0" cy="0"/>
        </a:xfrm>
      </p:grpSpPr>
      <p:pic>
        <p:nvPicPr>
          <p:cNvPr id="267" name="Google Shape;267;g305e2e70a17_1_49">
            <a:hlinkClick r:id="rId3"/>
          </p:cNvPr>
          <p:cNvPicPr preferRelativeResize="0"/>
          <p:nvPr/>
        </p:nvPicPr>
        <p:blipFill rotWithShape="1">
          <a:blip r:embed="rId4">
            <a:alphaModFix/>
          </a:blip>
          <a:srcRect b="0" l="0" r="0" t="0"/>
          <a:stretch/>
        </p:blipFill>
        <p:spPr>
          <a:xfrm>
            <a:off x="778300" y="1132525"/>
            <a:ext cx="3720151" cy="5190925"/>
          </a:xfrm>
          <a:prstGeom prst="rect">
            <a:avLst/>
          </a:prstGeom>
          <a:noFill/>
          <a:ln>
            <a:noFill/>
          </a:ln>
        </p:spPr>
      </p:pic>
      <p:pic>
        <p:nvPicPr>
          <p:cNvPr id="268" name="Google Shape;268;g305e2e70a17_1_49">
            <a:hlinkClick r:id="rId5"/>
          </p:cNvPr>
          <p:cNvPicPr preferRelativeResize="0"/>
          <p:nvPr/>
        </p:nvPicPr>
        <p:blipFill rotWithShape="1">
          <a:blip r:embed="rId6">
            <a:alphaModFix/>
          </a:blip>
          <a:srcRect b="0" l="0" r="0" t="0"/>
          <a:stretch/>
        </p:blipFill>
        <p:spPr>
          <a:xfrm>
            <a:off x="4572003" y="1132525"/>
            <a:ext cx="4008347" cy="5190925"/>
          </a:xfrm>
          <a:prstGeom prst="rect">
            <a:avLst/>
          </a:prstGeom>
          <a:noFill/>
          <a:ln>
            <a:noFill/>
          </a:ln>
        </p:spPr>
      </p:pic>
      <p:sp>
        <p:nvSpPr>
          <p:cNvPr id="269" name="Google Shape;269;g305e2e70a17_1_49"/>
          <p:cNvSpPr txBox="1"/>
          <p:nvPr/>
        </p:nvSpPr>
        <p:spPr>
          <a:xfrm>
            <a:off x="1751550" y="389675"/>
            <a:ext cx="5924700" cy="6465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3200"/>
              <a:buFont typeface="Arial"/>
              <a:buNone/>
            </a:pPr>
            <a:r>
              <a:rPr b="1" lang="en-US" sz="3000">
                <a:solidFill>
                  <a:schemeClr val="lt1"/>
                </a:solidFill>
                <a:latin typeface="Calibri"/>
                <a:ea typeface="Calibri"/>
                <a:cs typeface="Calibri"/>
                <a:sym typeface="Calibri"/>
              </a:rPr>
              <a:t> NJ DHS </a:t>
            </a:r>
            <a:r>
              <a:rPr b="1" lang="en-US" sz="3000">
                <a:solidFill>
                  <a:schemeClr val="lt1"/>
                </a:solidFill>
                <a:latin typeface="Calibri"/>
                <a:ea typeface="Calibri"/>
                <a:cs typeface="Calibri"/>
                <a:sym typeface="Calibri"/>
              </a:rPr>
              <a:t>DAC Flyer</a:t>
            </a:r>
            <a:endParaRPr b="1" i="0" sz="3000" u="none" cap="none" strike="noStrike">
              <a:solidFill>
                <a:schemeClr val="lt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4" name="Shape 274"/>
        <p:cNvGrpSpPr/>
        <p:nvPr/>
      </p:nvGrpSpPr>
      <p:grpSpPr>
        <a:xfrm>
          <a:off x="0" y="0"/>
          <a:ext cx="0" cy="0"/>
          <a:chOff x="0" y="0"/>
          <a:chExt cx="0" cy="0"/>
        </a:xfrm>
      </p:grpSpPr>
      <p:sp>
        <p:nvSpPr>
          <p:cNvPr id="275" name="Google Shape;275;g305e2e70a17_1_63"/>
          <p:cNvSpPr txBox="1"/>
          <p:nvPr>
            <p:ph idx="1" type="body"/>
          </p:nvPr>
        </p:nvSpPr>
        <p:spPr>
          <a:xfrm>
            <a:off x="374100" y="1381150"/>
            <a:ext cx="8395800" cy="5099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SzPts val="1800"/>
              <a:buNone/>
            </a:pPr>
            <a:r>
              <a:rPr b="1" lang="en-US" sz="2100">
                <a:latin typeface="Arial"/>
                <a:ea typeface="Arial"/>
                <a:cs typeface="Arial"/>
                <a:sym typeface="Arial"/>
              </a:rPr>
              <a:t>For individuals </a:t>
            </a:r>
            <a:r>
              <a:rPr b="1" lang="en-US" sz="2100" u="sng">
                <a:latin typeface="Arial"/>
                <a:ea typeface="Arial"/>
                <a:cs typeface="Arial"/>
                <a:sym typeface="Arial"/>
              </a:rPr>
              <a:t>NOT</a:t>
            </a:r>
            <a:r>
              <a:rPr b="1" lang="en-US" sz="2100">
                <a:latin typeface="Arial"/>
                <a:ea typeface="Arial"/>
                <a:cs typeface="Arial"/>
                <a:sym typeface="Arial"/>
              </a:rPr>
              <a:t> ENROLLED in the DDD Supports Program or Community Care Program:</a:t>
            </a:r>
            <a:endParaRPr b="1" sz="2100">
              <a:latin typeface="Arial"/>
              <a:ea typeface="Arial"/>
              <a:cs typeface="Arial"/>
              <a:sym typeface="Arial"/>
            </a:endParaRPr>
          </a:p>
          <a:p>
            <a:pPr indent="0" lvl="0" marL="0" rtl="0" algn="l">
              <a:lnSpc>
                <a:spcPct val="90000"/>
              </a:lnSpc>
              <a:spcBef>
                <a:spcPts val="0"/>
              </a:spcBef>
              <a:spcAft>
                <a:spcPts val="0"/>
              </a:spcAft>
              <a:buSzPts val="1800"/>
              <a:buNone/>
            </a:pPr>
            <a:r>
              <a:t/>
            </a:r>
            <a:endParaRPr b="1" sz="2200">
              <a:latin typeface="Arial"/>
              <a:ea typeface="Arial"/>
              <a:cs typeface="Arial"/>
              <a:sym typeface="Arial"/>
            </a:endParaRPr>
          </a:p>
          <a:p>
            <a:pPr indent="-361950" lvl="0" marL="457200" rtl="0" algn="l">
              <a:lnSpc>
                <a:spcPct val="115000"/>
              </a:lnSpc>
              <a:spcBef>
                <a:spcPts val="750"/>
              </a:spcBef>
              <a:spcAft>
                <a:spcPts val="0"/>
              </a:spcAft>
              <a:buSzPts val="2100"/>
              <a:buFont typeface="Arial"/>
              <a:buChar char="•"/>
            </a:pPr>
            <a:r>
              <a:rPr b="1" lang="en-US" sz="2100">
                <a:latin typeface="Arial"/>
                <a:ea typeface="Arial"/>
                <a:cs typeface="Arial"/>
                <a:sym typeface="Arial"/>
              </a:rPr>
              <a:t>Your</a:t>
            </a:r>
            <a:r>
              <a:rPr b="1" lang="en-US" sz="2100">
                <a:latin typeface="Arial"/>
                <a:ea typeface="Arial"/>
                <a:cs typeface="Arial"/>
                <a:sym typeface="Arial"/>
              </a:rPr>
              <a:t> local County Board of Social Services should send you the NJ FamilyCare Aged, Blind, and Disabled Programs </a:t>
            </a:r>
            <a:r>
              <a:rPr b="1" lang="en-US" sz="2100" u="sng">
                <a:latin typeface="Arial"/>
                <a:ea typeface="Arial"/>
                <a:cs typeface="Arial"/>
                <a:sym typeface="Arial"/>
              </a:rPr>
              <a:t>Request for Information (RFI) Packet</a:t>
            </a:r>
            <a:r>
              <a:rPr lang="en-US" sz="2100">
                <a:latin typeface="Arial"/>
                <a:ea typeface="Arial"/>
                <a:cs typeface="Arial"/>
                <a:sym typeface="Arial"/>
              </a:rPr>
              <a:t> in a blue envelope. </a:t>
            </a:r>
            <a:endParaRPr sz="2100">
              <a:latin typeface="Arial"/>
              <a:ea typeface="Arial"/>
              <a:cs typeface="Arial"/>
              <a:sym typeface="Arial"/>
            </a:endParaRPr>
          </a:p>
          <a:p>
            <a:pPr indent="-361950" lvl="0" marL="457200" rtl="0" algn="l">
              <a:lnSpc>
                <a:spcPct val="115000"/>
              </a:lnSpc>
              <a:spcBef>
                <a:spcPts val="0"/>
              </a:spcBef>
              <a:spcAft>
                <a:spcPts val="0"/>
              </a:spcAft>
              <a:buSzPts val="2100"/>
              <a:buFont typeface="Arial"/>
              <a:buChar char="•"/>
            </a:pPr>
            <a:r>
              <a:rPr lang="en-US" sz="2100">
                <a:latin typeface="Arial"/>
                <a:ea typeface="Arial"/>
                <a:cs typeface="Arial"/>
                <a:sym typeface="Arial"/>
              </a:rPr>
              <a:t>Important to complete this RFI Packet as soon as possible and return it to the County Board of Social Services. After your packet is reviewed (may take up to 90 days), you will receive a Final Determination letter. </a:t>
            </a:r>
            <a:endParaRPr sz="2100"/>
          </a:p>
          <a:p>
            <a:pPr indent="-361950" lvl="0" marL="457200" rtl="0" algn="l">
              <a:lnSpc>
                <a:spcPct val="115000"/>
              </a:lnSpc>
              <a:spcBef>
                <a:spcPts val="0"/>
              </a:spcBef>
              <a:spcAft>
                <a:spcPts val="0"/>
              </a:spcAft>
              <a:buSzPts val="2100"/>
              <a:buFont typeface="Arial"/>
              <a:buChar char="•"/>
            </a:pPr>
            <a:r>
              <a:rPr lang="en-US" sz="2100">
                <a:latin typeface="Arial"/>
                <a:ea typeface="Arial"/>
                <a:cs typeface="Arial"/>
                <a:sym typeface="Arial"/>
              </a:rPr>
              <a:t>If you do not receive the RFI Packet from the County BOSS, contact the office to request it: </a:t>
            </a:r>
            <a:r>
              <a:rPr lang="en-US" sz="2100" u="sng">
                <a:solidFill>
                  <a:schemeClr val="hlink"/>
                </a:solidFill>
                <a:latin typeface="Arial"/>
                <a:ea typeface="Arial"/>
                <a:cs typeface="Arial"/>
                <a:sym typeface="Arial"/>
                <a:hlinkClick r:id="rId3"/>
              </a:rPr>
              <a:t>www.nj.gov/humanservices/njsnap/home/cbss.shtml </a:t>
            </a:r>
            <a:endParaRPr b="1" sz="2100">
              <a:solidFill>
                <a:srgbClr val="FF0000"/>
              </a:solidFill>
              <a:latin typeface="Arial"/>
              <a:ea typeface="Arial"/>
              <a:cs typeface="Arial"/>
              <a:sym typeface="Arial"/>
            </a:endParaRPr>
          </a:p>
        </p:txBody>
      </p:sp>
      <p:sp>
        <p:nvSpPr>
          <p:cNvPr id="276" name="Google Shape;276;g305e2e70a17_1_63"/>
          <p:cNvSpPr txBox="1"/>
          <p:nvPr/>
        </p:nvSpPr>
        <p:spPr>
          <a:xfrm>
            <a:off x="1751550" y="389675"/>
            <a:ext cx="5924700" cy="6465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3200"/>
              <a:buFont typeface="Arial"/>
              <a:buNone/>
            </a:pPr>
            <a:r>
              <a:rPr b="1" lang="en-US" sz="3000">
                <a:solidFill>
                  <a:schemeClr val="lt1"/>
                </a:solidFill>
                <a:latin typeface="Calibri"/>
                <a:ea typeface="Calibri"/>
                <a:cs typeface="Calibri"/>
                <a:sym typeface="Calibri"/>
              </a:rPr>
              <a:t>Medicaid as a DAC</a:t>
            </a:r>
            <a:endParaRPr b="1" i="0" sz="3000" u="none" cap="none" strike="noStrike">
              <a:solidFill>
                <a:schemeClr val="lt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1" name="Shape 281"/>
        <p:cNvGrpSpPr/>
        <p:nvPr/>
      </p:nvGrpSpPr>
      <p:grpSpPr>
        <a:xfrm>
          <a:off x="0" y="0"/>
          <a:ext cx="0" cy="0"/>
          <a:chOff x="0" y="0"/>
          <a:chExt cx="0" cy="0"/>
        </a:xfrm>
      </p:grpSpPr>
      <p:sp>
        <p:nvSpPr>
          <p:cNvPr id="282" name="Google Shape;282;g2bfb33eba05_0_29"/>
          <p:cNvSpPr txBox="1"/>
          <p:nvPr>
            <p:ph idx="1" type="body"/>
          </p:nvPr>
        </p:nvSpPr>
        <p:spPr>
          <a:xfrm>
            <a:off x="374100" y="1381150"/>
            <a:ext cx="8395800" cy="4975200"/>
          </a:xfrm>
          <a:prstGeom prst="rect">
            <a:avLst/>
          </a:prstGeom>
          <a:noFill/>
          <a:ln>
            <a:noFill/>
          </a:ln>
        </p:spPr>
        <p:txBody>
          <a:bodyPr anchorCtr="0" anchor="t" bIns="45700" lIns="91425" spcFirstLastPara="1" rIns="91425" wrap="square" tIns="45700">
            <a:normAutofit/>
          </a:bodyPr>
          <a:lstStyle/>
          <a:p>
            <a:pPr indent="0" lvl="0" marL="0" rtl="0" algn="l">
              <a:lnSpc>
                <a:spcPct val="115000"/>
              </a:lnSpc>
              <a:spcBef>
                <a:spcPts val="0"/>
              </a:spcBef>
              <a:spcAft>
                <a:spcPts val="0"/>
              </a:spcAft>
              <a:buSzPts val="1800"/>
              <a:buNone/>
            </a:pPr>
            <a:r>
              <a:rPr b="1" lang="en-US" sz="2200">
                <a:latin typeface="Arial"/>
                <a:ea typeface="Arial"/>
                <a:cs typeface="Arial"/>
                <a:sym typeface="Arial"/>
              </a:rPr>
              <a:t>For individuals ENROLLED in the DDD Supports Program or Community Care Program:</a:t>
            </a:r>
            <a:endParaRPr b="1" sz="2200">
              <a:latin typeface="Arial"/>
              <a:ea typeface="Arial"/>
              <a:cs typeface="Arial"/>
              <a:sym typeface="Arial"/>
            </a:endParaRPr>
          </a:p>
          <a:p>
            <a:pPr indent="0" lvl="0" marL="0" rtl="0" algn="l">
              <a:lnSpc>
                <a:spcPct val="115000"/>
              </a:lnSpc>
              <a:spcBef>
                <a:spcPts val="0"/>
              </a:spcBef>
              <a:spcAft>
                <a:spcPts val="0"/>
              </a:spcAft>
              <a:buSzPts val="1800"/>
              <a:buNone/>
            </a:pPr>
            <a:r>
              <a:t/>
            </a:r>
            <a:endParaRPr b="1" sz="2300">
              <a:solidFill>
                <a:srgbClr val="FF0000"/>
              </a:solidFill>
              <a:latin typeface="Arial"/>
              <a:ea typeface="Arial"/>
              <a:cs typeface="Arial"/>
              <a:sym typeface="Arial"/>
            </a:endParaRPr>
          </a:p>
          <a:p>
            <a:pPr indent="-368300" lvl="0" marL="457200" rtl="0" algn="l">
              <a:lnSpc>
                <a:spcPct val="115000"/>
              </a:lnSpc>
              <a:spcBef>
                <a:spcPts val="440"/>
              </a:spcBef>
              <a:spcAft>
                <a:spcPts val="0"/>
              </a:spcAft>
              <a:buSzPts val="2200"/>
              <a:buFont typeface="Arial"/>
              <a:buChar char="•"/>
            </a:pPr>
            <a:r>
              <a:rPr b="1" lang="en-US" sz="2200">
                <a:latin typeface="Arial"/>
                <a:ea typeface="Arial"/>
                <a:cs typeface="Arial"/>
                <a:sym typeface="Arial"/>
              </a:rPr>
              <a:t>DDD will send the NJ FamilyCare Aged, Blind, and Disabled Programs</a:t>
            </a:r>
            <a:r>
              <a:rPr lang="en-US" sz="2200">
                <a:latin typeface="Arial"/>
                <a:ea typeface="Arial"/>
                <a:cs typeface="Arial"/>
                <a:sym typeface="Arial"/>
              </a:rPr>
              <a:t> </a:t>
            </a:r>
            <a:r>
              <a:rPr b="1" lang="en-US" sz="2200">
                <a:latin typeface="Arial"/>
                <a:ea typeface="Arial"/>
                <a:cs typeface="Arial"/>
                <a:sym typeface="Arial"/>
              </a:rPr>
              <a:t>Request for Information (RFI)</a:t>
            </a:r>
            <a:r>
              <a:rPr lang="en-US" sz="2200">
                <a:latin typeface="Arial"/>
                <a:ea typeface="Arial"/>
                <a:cs typeface="Arial"/>
                <a:sym typeface="Arial"/>
              </a:rPr>
              <a:t> </a:t>
            </a:r>
            <a:r>
              <a:rPr b="1" lang="en-US" sz="2200">
                <a:latin typeface="Arial"/>
                <a:ea typeface="Arial"/>
                <a:cs typeface="Arial"/>
                <a:sym typeface="Arial"/>
              </a:rPr>
              <a:t>Packet</a:t>
            </a:r>
            <a:r>
              <a:rPr lang="en-US" sz="2200">
                <a:latin typeface="Arial"/>
                <a:ea typeface="Arial"/>
                <a:cs typeface="Arial"/>
                <a:sym typeface="Arial"/>
              </a:rPr>
              <a:t> in a blue envelope, which includes instructions about where to send the completed form. </a:t>
            </a:r>
            <a:endParaRPr sz="2200">
              <a:latin typeface="Arial"/>
              <a:ea typeface="Arial"/>
              <a:cs typeface="Arial"/>
              <a:sym typeface="Arial"/>
            </a:endParaRPr>
          </a:p>
          <a:p>
            <a:pPr indent="-368300" lvl="0" marL="457200" rtl="0" algn="l">
              <a:lnSpc>
                <a:spcPct val="115000"/>
              </a:lnSpc>
              <a:spcBef>
                <a:spcPts val="0"/>
              </a:spcBef>
              <a:spcAft>
                <a:spcPts val="0"/>
              </a:spcAft>
              <a:buSzPts val="2200"/>
              <a:buFont typeface="Arial"/>
              <a:buChar char="•"/>
            </a:pPr>
            <a:r>
              <a:rPr lang="en-US" sz="2200">
                <a:latin typeface="Arial"/>
                <a:ea typeface="Arial"/>
                <a:cs typeface="Arial"/>
                <a:sym typeface="Arial"/>
              </a:rPr>
              <a:t>Important to complete this RFI Packet as soon as possible and return it as instructed. After your packet is reviewed (may take up to 90 days), you will receive a Final Determination letter.</a:t>
            </a:r>
            <a:endParaRPr sz="2200">
              <a:latin typeface="Arial"/>
              <a:ea typeface="Arial"/>
              <a:cs typeface="Arial"/>
              <a:sym typeface="Arial"/>
            </a:endParaRPr>
          </a:p>
          <a:p>
            <a:pPr indent="-368300" lvl="0" marL="457200" rtl="0" algn="l">
              <a:lnSpc>
                <a:spcPct val="115000"/>
              </a:lnSpc>
              <a:spcBef>
                <a:spcPts val="0"/>
              </a:spcBef>
              <a:spcAft>
                <a:spcPts val="0"/>
              </a:spcAft>
              <a:buSzPts val="2200"/>
              <a:buFont typeface="Arial"/>
              <a:buChar char="•"/>
            </a:pPr>
            <a:r>
              <a:rPr lang="en-US" sz="2200">
                <a:latin typeface="Arial"/>
                <a:ea typeface="Arial"/>
                <a:cs typeface="Arial"/>
                <a:sym typeface="Arial"/>
              </a:rPr>
              <a:t>If you do not receive the RFI packet, notify your DDD support coordinator.</a:t>
            </a:r>
            <a:endParaRPr b="1" sz="3012"/>
          </a:p>
        </p:txBody>
      </p:sp>
      <p:sp>
        <p:nvSpPr>
          <p:cNvPr id="283" name="Google Shape;283;g2bfb33eba05_0_29"/>
          <p:cNvSpPr txBox="1"/>
          <p:nvPr/>
        </p:nvSpPr>
        <p:spPr>
          <a:xfrm>
            <a:off x="1751550" y="389675"/>
            <a:ext cx="5924700" cy="6465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3200"/>
              <a:buFont typeface="Arial"/>
              <a:buNone/>
            </a:pPr>
            <a:r>
              <a:rPr b="1" lang="en-US" sz="3000">
                <a:solidFill>
                  <a:schemeClr val="lt1"/>
                </a:solidFill>
                <a:latin typeface="Calibri"/>
                <a:ea typeface="Calibri"/>
                <a:cs typeface="Calibri"/>
                <a:sym typeface="Calibri"/>
              </a:rPr>
              <a:t>Medicaid as a DAC - DDD</a:t>
            </a:r>
            <a:endParaRPr b="1" i="0" sz="3000" u="none" cap="none" strike="noStrike">
              <a:solidFill>
                <a:schemeClr val="lt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8" name="Shape 288"/>
        <p:cNvGrpSpPr/>
        <p:nvPr/>
      </p:nvGrpSpPr>
      <p:grpSpPr>
        <a:xfrm>
          <a:off x="0" y="0"/>
          <a:ext cx="0" cy="0"/>
          <a:chOff x="0" y="0"/>
          <a:chExt cx="0" cy="0"/>
        </a:xfrm>
      </p:grpSpPr>
      <p:pic>
        <p:nvPicPr>
          <p:cNvPr id="289" name="Google Shape;289;g305e2e70a17_1_69"/>
          <p:cNvPicPr preferRelativeResize="0"/>
          <p:nvPr>
            <p:ph idx="1" type="body"/>
          </p:nvPr>
        </p:nvPicPr>
        <p:blipFill rotWithShape="1">
          <a:blip r:embed="rId3">
            <a:alphaModFix/>
          </a:blip>
          <a:srcRect b="0" l="0" r="0" t="0"/>
          <a:stretch/>
        </p:blipFill>
        <p:spPr>
          <a:xfrm>
            <a:off x="-41950" y="1360225"/>
            <a:ext cx="7585200" cy="4975200"/>
          </a:xfrm>
          <a:prstGeom prst="rect">
            <a:avLst/>
          </a:prstGeom>
          <a:noFill/>
          <a:ln>
            <a:noFill/>
          </a:ln>
        </p:spPr>
      </p:pic>
      <p:sp>
        <p:nvSpPr>
          <p:cNvPr id="290" name="Google Shape;290;g305e2e70a17_1_69"/>
          <p:cNvSpPr txBox="1"/>
          <p:nvPr/>
        </p:nvSpPr>
        <p:spPr>
          <a:xfrm>
            <a:off x="1751550" y="389675"/>
            <a:ext cx="5924700" cy="6465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3200"/>
              <a:buFont typeface="Arial"/>
              <a:buNone/>
            </a:pPr>
            <a:r>
              <a:rPr b="1" lang="en-US" sz="3000">
                <a:solidFill>
                  <a:schemeClr val="lt1"/>
                </a:solidFill>
                <a:latin typeface="Calibri"/>
                <a:ea typeface="Calibri"/>
                <a:cs typeface="Calibri"/>
                <a:sym typeface="Calibri"/>
              </a:rPr>
              <a:t>DDD Medicaid Letter for </a:t>
            </a:r>
            <a:r>
              <a:rPr b="1" lang="en-US" sz="3000">
                <a:solidFill>
                  <a:schemeClr val="lt1"/>
                </a:solidFill>
                <a:latin typeface="Calibri"/>
                <a:ea typeface="Calibri"/>
                <a:cs typeface="Calibri"/>
                <a:sym typeface="Calibri"/>
              </a:rPr>
              <a:t>a DAC</a:t>
            </a:r>
            <a:endParaRPr b="1" i="0" sz="3000" u="none" cap="none" strike="noStrike">
              <a:solidFill>
                <a:schemeClr val="lt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6" name="Shape 296"/>
        <p:cNvGrpSpPr/>
        <p:nvPr/>
      </p:nvGrpSpPr>
      <p:grpSpPr>
        <a:xfrm>
          <a:off x="0" y="0"/>
          <a:ext cx="0" cy="0"/>
          <a:chOff x="0" y="0"/>
          <a:chExt cx="0" cy="0"/>
        </a:xfrm>
      </p:grpSpPr>
      <p:sp>
        <p:nvSpPr>
          <p:cNvPr id="297" name="Google Shape;297;p31"/>
          <p:cNvSpPr txBox="1"/>
          <p:nvPr>
            <p:ph idx="1" type="body"/>
          </p:nvPr>
        </p:nvSpPr>
        <p:spPr>
          <a:xfrm>
            <a:off x="533400" y="1268825"/>
            <a:ext cx="8229600" cy="5085900"/>
          </a:xfrm>
          <a:prstGeom prst="rect">
            <a:avLst/>
          </a:prstGeom>
          <a:noFill/>
          <a:ln>
            <a:noFill/>
          </a:ln>
        </p:spPr>
        <p:txBody>
          <a:bodyPr anchorCtr="0" anchor="t" bIns="45700" lIns="91425" spcFirstLastPara="1" rIns="91425" wrap="square" tIns="45700">
            <a:normAutofit/>
          </a:bodyPr>
          <a:lstStyle/>
          <a:p>
            <a:pPr indent="-368300" lvl="0" marL="457200" rtl="0" algn="l">
              <a:lnSpc>
                <a:spcPct val="115000"/>
              </a:lnSpc>
              <a:spcBef>
                <a:spcPts val="750"/>
              </a:spcBef>
              <a:spcAft>
                <a:spcPts val="0"/>
              </a:spcAft>
              <a:buClr>
                <a:schemeClr val="lt1"/>
              </a:buClr>
              <a:buSzPts val="2200"/>
              <a:buFont typeface="Arial"/>
              <a:buChar char="•"/>
            </a:pPr>
            <a:r>
              <a:rPr lang="en-US" sz="2200">
                <a:latin typeface="Arial"/>
                <a:ea typeface="Arial"/>
                <a:cs typeface="Arial"/>
                <a:sym typeface="Arial"/>
              </a:rPr>
              <a:t>Appeal quickly!</a:t>
            </a:r>
            <a:r>
              <a:rPr b="1" lang="en-US" sz="2200">
                <a:latin typeface="Arial"/>
                <a:ea typeface="Arial"/>
                <a:cs typeface="Arial"/>
                <a:sym typeface="Arial"/>
              </a:rPr>
              <a:t> </a:t>
            </a:r>
            <a:r>
              <a:rPr lang="en-US" sz="2200">
                <a:latin typeface="Arial"/>
                <a:ea typeface="Arial"/>
                <a:cs typeface="Arial"/>
                <a:sym typeface="Arial"/>
              </a:rPr>
              <a:t>Must do so</a:t>
            </a:r>
            <a:r>
              <a:rPr b="1" lang="en-US" sz="2200">
                <a:latin typeface="Arial"/>
                <a:ea typeface="Arial"/>
                <a:cs typeface="Arial"/>
                <a:sym typeface="Arial"/>
              </a:rPr>
              <a:t> within 60 days.</a:t>
            </a:r>
            <a:endParaRPr b="1" sz="2200">
              <a:latin typeface="Arial"/>
              <a:ea typeface="Arial"/>
              <a:cs typeface="Arial"/>
              <a:sym typeface="Arial"/>
            </a:endParaRPr>
          </a:p>
          <a:p>
            <a:pPr indent="-368300" lvl="0" marL="457200" rtl="0" algn="l">
              <a:lnSpc>
                <a:spcPct val="115000"/>
              </a:lnSpc>
              <a:spcBef>
                <a:spcPts val="0"/>
              </a:spcBef>
              <a:spcAft>
                <a:spcPts val="0"/>
              </a:spcAft>
              <a:buClr>
                <a:schemeClr val="lt1"/>
              </a:buClr>
              <a:buSzPts val="2200"/>
              <a:buChar char="•"/>
            </a:pPr>
            <a:r>
              <a:rPr lang="en-US" sz="2200">
                <a:latin typeface="Arial"/>
                <a:ea typeface="Arial"/>
                <a:cs typeface="Arial"/>
                <a:sym typeface="Arial"/>
              </a:rPr>
              <a:t>Easiest way to appeal is online:</a:t>
            </a:r>
            <a:endParaRPr sz="2200">
              <a:latin typeface="Arial"/>
              <a:ea typeface="Arial"/>
              <a:cs typeface="Arial"/>
              <a:sym typeface="Arial"/>
            </a:endParaRPr>
          </a:p>
          <a:p>
            <a:pPr indent="-368300" lvl="1" marL="914400" rtl="0" algn="l">
              <a:lnSpc>
                <a:spcPct val="115000"/>
              </a:lnSpc>
              <a:spcBef>
                <a:spcPts val="0"/>
              </a:spcBef>
              <a:spcAft>
                <a:spcPts val="0"/>
              </a:spcAft>
              <a:buClr>
                <a:schemeClr val="lt1"/>
              </a:buClr>
              <a:buSzPts val="2200"/>
              <a:buChar char="•"/>
            </a:pPr>
            <a:r>
              <a:rPr b="1" lang="en-US" sz="2200" u="sng">
                <a:solidFill>
                  <a:schemeClr val="hlink"/>
                </a:solidFill>
                <a:latin typeface="Arial"/>
                <a:ea typeface="Arial"/>
                <a:cs typeface="Arial"/>
                <a:sym typeface="Arial"/>
                <a:hlinkClick r:id="rId3"/>
              </a:rPr>
              <a:t>www.socialsecurity.gov/disability/appeal</a:t>
            </a:r>
            <a:endParaRPr b="1" sz="2200">
              <a:latin typeface="Arial"/>
              <a:ea typeface="Arial"/>
              <a:cs typeface="Arial"/>
              <a:sym typeface="Arial"/>
            </a:endParaRPr>
          </a:p>
          <a:p>
            <a:pPr indent="-368300" lvl="0" marL="457200" rtl="0" algn="l">
              <a:lnSpc>
                <a:spcPct val="115000"/>
              </a:lnSpc>
              <a:spcBef>
                <a:spcPts val="0"/>
              </a:spcBef>
              <a:spcAft>
                <a:spcPts val="0"/>
              </a:spcAft>
              <a:buClr>
                <a:schemeClr val="lt1"/>
              </a:buClr>
              <a:buSzPts val="2200"/>
              <a:buChar char="•"/>
            </a:pPr>
            <a:r>
              <a:rPr b="1" lang="en-US" sz="2200">
                <a:latin typeface="Arial"/>
                <a:ea typeface="Arial"/>
                <a:cs typeface="Arial"/>
                <a:sym typeface="Arial"/>
              </a:rPr>
              <a:t>Possible reasons for a denial of SSI:</a:t>
            </a:r>
            <a:endParaRPr b="1" sz="2200">
              <a:latin typeface="Arial"/>
              <a:ea typeface="Arial"/>
              <a:cs typeface="Arial"/>
              <a:sym typeface="Arial"/>
            </a:endParaRPr>
          </a:p>
          <a:p>
            <a:pPr indent="-368300" lvl="1" marL="914400" rtl="0" algn="l">
              <a:lnSpc>
                <a:spcPct val="115000"/>
              </a:lnSpc>
              <a:spcBef>
                <a:spcPts val="0"/>
              </a:spcBef>
              <a:spcAft>
                <a:spcPts val="0"/>
              </a:spcAft>
              <a:buClr>
                <a:schemeClr val="lt1"/>
              </a:buClr>
              <a:buSzPts val="2200"/>
              <a:buChar char="•"/>
            </a:pPr>
            <a:r>
              <a:rPr lang="en-US" sz="2200">
                <a:latin typeface="Arial"/>
                <a:ea typeface="Arial"/>
                <a:cs typeface="Arial"/>
                <a:sym typeface="Arial"/>
              </a:rPr>
              <a:t>Assets above $2,000</a:t>
            </a:r>
            <a:endParaRPr sz="2200">
              <a:latin typeface="Arial"/>
              <a:ea typeface="Arial"/>
              <a:cs typeface="Arial"/>
              <a:sym typeface="Arial"/>
            </a:endParaRPr>
          </a:p>
          <a:p>
            <a:pPr indent="-368300" lvl="1" marL="914400" rtl="0" algn="l">
              <a:lnSpc>
                <a:spcPct val="115000"/>
              </a:lnSpc>
              <a:spcBef>
                <a:spcPts val="0"/>
              </a:spcBef>
              <a:spcAft>
                <a:spcPts val="0"/>
              </a:spcAft>
              <a:buClr>
                <a:schemeClr val="lt1"/>
              </a:buClr>
              <a:buSzPts val="2200"/>
              <a:buChar char="•"/>
            </a:pPr>
            <a:r>
              <a:rPr lang="en-US" sz="2200">
                <a:latin typeface="Arial"/>
                <a:ea typeface="Arial"/>
                <a:cs typeface="Arial"/>
                <a:sym typeface="Arial"/>
              </a:rPr>
              <a:t>Special Needs Trust not done correctly</a:t>
            </a:r>
            <a:endParaRPr sz="2200">
              <a:latin typeface="Arial"/>
              <a:ea typeface="Arial"/>
              <a:cs typeface="Arial"/>
              <a:sym typeface="Arial"/>
            </a:endParaRPr>
          </a:p>
          <a:p>
            <a:pPr indent="-368300" lvl="1" marL="914400" rtl="0" algn="l">
              <a:lnSpc>
                <a:spcPct val="115000"/>
              </a:lnSpc>
              <a:spcBef>
                <a:spcPts val="0"/>
              </a:spcBef>
              <a:spcAft>
                <a:spcPts val="0"/>
              </a:spcAft>
              <a:buClr>
                <a:schemeClr val="lt1"/>
              </a:buClr>
              <a:buSzPts val="2200"/>
              <a:buChar char="•"/>
            </a:pPr>
            <a:r>
              <a:rPr lang="en-US" sz="2200">
                <a:latin typeface="Arial"/>
                <a:ea typeface="Arial"/>
                <a:cs typeface="Arial"/>
                <a:sym typeface="Arial"/>
              </a:rPr>
              <a:t>Medical documentation not sufficient to justify a severe disability, per SSA requirements.</a:t>
            </a:r>
            <a:endParaRPr b="1" sz="2200">
              <a:latin typeface="Arial"/>
              <a:ea typeface="Arial"/>
              <a:cs typeface="Arial"/>
              <a:sym typeface="Arial"/>
            </a:endParaRPr>
          </a:p>
          <a:p>
            <a:pPr indent="-368300" lvl="0" marL="457200" rtl="0" algn="l">
              <a:lnSpc>
                <a:spcPct val="115000"/>
              </a:lnSpc>
              <a:spcBef>
                <a:spcPts val="750"/>
              </a:spcBef>
              <a:spcAft>
                <a:spcPts val="0"/>
              </a:spcAft>
              <a:buClr>
                <a:schemeClr val="lt1"/>
              </a:buClr>
              <a:buSzPts val="2200"/>
              <a:buChar char="•"/>
            </a:pPr>
            <a:r>
              <a:rPr lang="en-US" sz="2200">
                <a:latin typeface="Arial"/>
                <a:ea typeface="Arial"/>
                <a:cs typeface="Arial"/>
                <a:sym typeface="Arial"/>
              </a:rPr>
              <a:t>Parents may want to contact an attorney to represent their son/daughter in the event of a hearing before an administrative law judge.</a:t>
            </a:r>
            <a:endParaRPr sz="2200"/>
          </a:p>
        </p:txBody>
      </p:sp>
      <p:sp>
        <p:nvSpPr>
          <p:cNvPr id="298" name="Google Shape;298;p31"/>
          <p:cNvSpPr txBox="1"/>
          <p:nvPr/>
        </p:nvSpPr>
        <p:spPr>
          <a:xfrm>
            <a:off x="1751550" y="389675"/>
            <a:ext cx="5924700" cy="6465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3200"/>
              <a:buFont typeface="Arial"/>
              <a:buNone/>
            </a:pPr>
            <a:r>
              <a:rPr b="1" lang="en-US" sz="3000">
                <a:solidFill>
                  <a:schemeClr val="lt1"/>
                </a:solidFill>
                <a:latin typeface="Calibri"/>
                <a:ea typeface="Calibri"/>
                <a:cs typeface="Calibri"/>
                <a:sym typeface="Calibri"/>
              </a:rPr>
              <a:t>If SSI is Denied</a:t>
            </a:r>
            <a:endParaRPr b="1" i="0" sz="3000" u="none" cap="none" strike="noStrike">
              <a:solidFill>
                <a:schemeClr val="lt1"/>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4" name="Shape 304"/>
        <p:cNvGrpSpPr/>
        <p:nvPr/>
      </p:nvGrpSpPr>
      <p:grpSpPr>
        <a:xfrm>
          <a:off x="0" y="0"/>
          <a:ext cx="0" cy="0"/>
          <a:chOff x="0" y="0"/>
          <a:chExt cx="0" cy="0"/>
        </a:xfrm>
      </p:grpSpPr>
      <p:pic>
        <p:nvPicPr>
          <p:cNvPr id="305" name="Google Shape;305;g305e2e70a17_1_24">
            <a:hlinkClick r:id="rId3"/>
          </p:cNvPr>
          <p:cNvPicPr preferRelativeResize="0"/>
          <p:nvPr/>
        </p:nvPicPr>
        <p:blipFill rotWithShape="1">
          <a:blip r:embed="rId4">
            <a:alphaModFix/>
          </a:blip>
          <a:srcRect b="0" l="0" r="0" t="0"/>
          <a:stretch/>
        </p:blipFill>
        <p:spPr>
          <a:xfrm>
            <a:off x="314575" y="1190650"/>
            <a:ext cx="4121100" cy="5319451"/>
          </a:xfrm>
          <a:prstGeom prst="rect">
            <a:avLst/>
          </a:prstGeom>
          <a:noFill/>
          <a:ln>
            <a:noFill/>
          </a:ln>
        </p:spPr>
      </p:pic>
      <p:pic>
        <p:nvPicPr>
          <p:cNvPr id="306" name="Google Shape;306;g305e2e70a17_1_24">
            <a:hlinkClick r:id="rId5"/>
          </p:cNvPr>
          <p:cNvPicPr preferRelativeResize="0"/>
          <p:nvPr/>
        </p:nvPicPr>
        <p:blipFill rotWithShape="1">
          <a:blip r:embed="rId6">
            <a:alphaModFix/>
          </a:blip>
          <a:srcRect b="0" l="0" r="0" t="0"/>
          <a:stretch/>
        </p:blipFill>
        <p:spPr>
          <a:xfrm>
            <a:off x="4571991" y="1190650"/>
            <a:ext cx="4224034" cy="5319450"/>
          </a:xfrm>
          <a:prstGeom prst="rect">
            <a:avLst/>
          </a:prstGeom>
          <a:noFill/>
          <a:ln>
            <a:noFill/>
          </a:ln>
        </p:spPr>
      </p:pic>
      <p:sp>
        <p:nvSpPr>
          <p:cNvPr id="307" name="Google Shape;307;g305e2e70a17_1_24"/>
          <p:cNvSpPr txBox="1"/>
          <p:nvPr/>
        </p:nvSpPr>
        <p:spPr>
          <a:xfrm>
            <a:off x="1751550" y="389675"/>
            <a:ext cx="5924700" cy="6465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3200"/>
              <a:buFont typeface="Arial"/>
              <a:buNone/>
            </a:pPr>
            <a:r>
              <a:rPr b="1" lang="en-US" sz="3000">
                <a:solidFill>
                  <a:schemeClr val="lt1"/>
                </a:solidFill>
                <a:latin typeface="Calibri"/>
                <a:ea typeface="Calibri"/>
                <a:cs typeface="Calibri"/>
                <a:sym typeface="Calibri"/>
              </a:rPr>
              <a:t>SSI Appeals Fact Sheet</a:t>
            </a:r>
            <a:endParaRPr b="1" i="0" sz="3000" u="none" cap="none" strike="noStrike">
              <a:solidFill>
                <a:schemeClr val="lt1"/>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3" name="Shape 313"/>
        <p:cNvGrpSpPr/>
        <p:nvPr/>
      </p:nvGrpSpPr>
      <p:grpSpPr>
        <a:xfrm>
          <a:off x="0" y="0"/>
          <a:ext cx="0" cy="0"/>
          <a:chOff x="0" y="0"/>
          <a:chExt cx="0" cy="0"/>
        </a:xfrm>
      </p:grpSpPr>
      <p:sp>
        <p:nvSpPr>
          <p:cNvPr id="314" name="Google Shape;314;g314308bdb96_0_14"/>
          <p:cNvSpPr txBox="1"/>
          <p:nvPr>
            <p:ph idx="1" type="body"/>
          </p:nvPr>
        </p:nvSpPr>
        <p:spPr>
          <a:xfrm>
            <a:off x="533400" y="1268825"/>
            <a:ext cx="8229600" cy="5085900"/>
          </a:xfrm>
          <a:prstGeom prst="rect">
            <a:avLst/>
          </a:prstGeom>
          <a:noFill/>
          <a:ln>
            <a:noFill/>
          </a:ln>
        </p:spPr>
        <p:txBody>
          <a:bodyPr anchorCtr="0" anchor="t" bIns="45700" lIns="91425" spcFirstLastPara="1" rIns="91425" wrap="square" tIns="45700">
            <a:normAutofit/>
          </a:bodyPr>
          <a:lstStyle/>
          <a:p>
            <a:pPr indent="-368300" lvl="0" marL="457200" rtl="0" algn="l">
              <a:lnSpc>
                <a:spcPct val="95000"/>
              </a:lnSpc>
              <a:spcBef>
                <a:spcPts val="750"/>
              </a:spcBef>
              <a:spcAft>
                <a:spcPts val="0"/>
              </a:spcAft>
              <a:buClr>
                <a:schemeClr val="lt1"/>
              </a:buClr>
              <a:buSzPts val="2200"/>
              <a:buChar char="•"/>
            </a:pPr>
            <a:r>
              <a:rPr lang="en-US" sz="2200">
                <a:latin typeface="Arial"/>
                <a:ea typeface="Arial"/>
                <a:cs typeface="Arial"/>
                <a:sym typeface="Arial"/>
              </a:rPr>
              <a:t>If SSI is denied because SSA determines the person to not be sufficiently disabled, per their requirements …</a:t>
            </a:r>
            <a:endParaRPr sz="2200">
              <a:latin typeface="Arial"/>
              <a:ea typeface="Arial"/>
              <a:cs typeface="Arial"/>
              <a:sym typeface="Arial"/>
            </a:endParaRPr>
          </a:p>
          <a:p>
            <a:pPr indent="-368300" lvl="0" marL="457200" rtl="0" algn="l">
              <a:lnSpc>
                <a:spcPct val="95000"/>
              </a:lnSpc>
              <a:spcBef>
                <a:spcPts val="750"/>
              </a:spcBef>
              <a:spcAft>
                <a:spcPts val="0"/>
              </a:spcAft>
              <a:buClr>
                <a:schemeClr val="lt1"/>
              </a:buClr>
              <a:buSzPts val="2200"/>
              <a:buChar char="•"/>
            </a:pPr>
            <a:r>
              <a:rPr b="1" lang="en-US" sz="2200">
                <a:latin typeface="Arial"/>
                <a:ea typeface="Arial"/>
                <a:cs typeface="Arial"/>
                <a:sym typeface="Arial"/>
              </a:rPr>
              <a:t>Would need to wait a year to apply for Aged, Blind, Disabled (ABD) Medicaid.</a:t>
            </a:r>
            <a:endParaRPr b="1" sz="2200">
              <a:latin typeface="Arial"/>
              <a:ea typeface="Arial"/>
              <a:cs typeface="Arial"/>
              <a:sym typeface="Arial"/>
            </a:endParaRPr>
          </a:p>
          <a:p>
            <a:pPr indent="-368300" lvl="1" marL="914400" rtl="0" algn="l">
              <a:lnSpc>
                <a:spcPct val="95000"/>
              </a:lnSpc>
              <a:spcBef>
                <a:spcPts val="375"/>
              </a:spcBef>
              <a:spcAft>
                <a:spcPts val="0"/>
              </a:spcAft>
              <a:buClr>
                <a:schemeClr val="lt1"/>
              </a:buClr>
              <a:buSzPts val="2200"/>
              <a:buFont typeface="Arial"/>
              <a:buChar char="•"/>
            </a:pPr>
            <a:r>
              <a:rPr lang="en-US" sz="2200">
                <a:latin typeface="Arial"/>
                <a:ea typeface="Arial"/>
                <a:cs typeface="Arial"/>
                <a:sym typeface="Arial"/>
              </a:rPr>
              <a:t>The state Medical Review Team (MRT) then makes an independent disability determination.</a:t>
            </a:r>
            <a:endParaRPr sz="2200">
              <a:latin typeface="Arial"/>
              <a:ea typeface="Arial"/>
              <a:cs typeface="Arial"/>
              <a:sym typeface="Arial"/>
            </a:endParaRPr>
          </a:p>
          <a:p>
            <a:pPr indent="-368300" lvl="0" marL="457200" rtl="0" algn="l">
              <a:lnSpc>
                <a:spcPct val="95000"/>
              </a:lnSpc>
              <a:spcBef>
                <a:spcPts val="750"/>
              </a:spcBef>
              <a:spcAft>
                <a:spcPts val="0"/>
              </a:spcAft>
              <a:buClr>
                <a:schemeClr val="lt1"/>
              </a:buClr>
              <a:buSzPts val="2200"/>
              <a:buFont typeface="Arial"/>
              <a:buChar char="•"/>
            </a:pPr>
            <a:r>
              <a:rPr lang="en-US" sz="2200">
                <a:latin typeface="Arial"/>
                <a:ea typeface="Arial"/>
                <a:cs typeface="Arial"/>
                <a:sym typeface="Arial"/>
              </a:rPr>
              <a:t>Some individuals may qualify for regular NJ FamilyCare Medicaid.</a:t>
            </a:r>
            <a:endParaRPr sz="2200">
              <a:latin typeface="Arial"/>
              <a:ea typeface="Arial"/>
              <a:cs typeface="Arial"/>
              <a:sym typeface="Arial"/>
            </a:endParaRPr>
          </a:p>
          <a:p>
            <a:pPr indent="-368300" lvl="1" marL="914400" rtl="0" algn="l">
              <a:lnSpc>
                <a:spcPct val="95000"/>
              </a:lnSpc>
              <a:spcBef>
                <a:spcPts val="375"/>
              </a:spcBef>
              <a:spcAft>
                <a:spcPts val="0"/>
              </a:spcAft>
              <a:buClr>
                <a:schemeClr val="lt1"/>
              </a:buClr>
              <a:buSzPts val="2200"/>
              <a:buFont typeface="Arial"/>
              <a:buChar char="•"/>
            </a:pPr>
            <a:r>
              <a:rPr lang="en-US" sz="2200">
                <a:latin typeface="Arial"/>
                <a:ea typeface="Arial"/>
                <a:cs typeface="Arial"/>
                <a:sym typeface="Arial"/>
              </a:rPr>
              <a:t>Only possible if the individual with IDD is not listed as a dependent on the parents’ tax return </a:t>
            </a:r>
            <a:r>
              <a:rPr lang="en-US" sz="2200" u="sng">
                <a:latin typeface="Arial"/>
                <a:ea typeface="Arial"/>
                <a:cs typeface="Arial"/>
                <a:sym typeface="Arial"/>
              </a:rPr>
              <a:t>and</a:t>
            </a:r>
            <a:r>
              <a:rPr lang="en-US" sz="2200">
                <a:latin typeface="Arial"/>
                <a:ea typeface="Arial"/>
                <a:cs typeface="Arial"/>
                <a:sym typeface="Arial"/>
              </a:rPr>
              <a:t> does not have Medicare.</a:t>
            </a:r>
            <a:endParaRPr sz="2200">
              <a:latin typeface="Arial"/>
              <a:ea typeface="Arial"/>
              <a:cs typeface="Arial"/>
              <a:sym typeface="Arial"/>
            </a:endParaRPr>
          </a:p>
          <a:p>
            <a:pPr indent="-368300" lvl="0" marL="457200" rtl="0" algn="l">
              <a:lnSpc>
                <a:spcPct val="95000"/>
              </a:lnSpc>
              <a:spcBef>
                <a:spcPts val="750"/>
              </a:spcBef>
              <a:spcAft>
                <a:spcPts val="0"/>
              </a:spcAft>
              <a:buClr>
                <a:schemeClr val="lt1"/>
              </a:buClr>
              <a:buSzPts val="2200"/>
              <a:buFont typeface="Arial"/>
              <a:buChar char="•"/>
            </a:pPr>
            <a:r>
              <a:rPr lang="en-US" sz="2200">
                <a:latin typeface="Arial"/>
                <a:ea typeface="Arial"/>
                <a:cs typeface="Arial"/>
                <a:sym typeface="Arial"/>
              </a:rPr>
              <a:t>SSI approval, following an appeal, would provide Medicaid, but this is often a long process.</a:t>
            </a:r>
            <a:endParaRPr sz="2200">
              <a:latin typeface="Arial"/>
              <a:ea typeface="Arial"/>
              <a:cs typeface="Arial"/>
              <a:sym typeface="Arial"/>
            </a:endParaRPr>
          </a:p>
        </p:txBody>
      </p:sp>
      <p:sp>
        <p:nvSpPr>
          <p:cNvPr id="315" name="Google Shape;315;g314308bdb96_0_14"/>
          <p:cNvSpPr txBox="1"/>
          <p:nvPr/>
        </p:nvSpPr>
        <p:spPr>
          <a:xfrm>
            <a:off x="1751550" y="389675"/>
            <a:ext cx="5924700" cy="6465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3200"/>
              <a:buFont typeface="Arial"/>
              <a:buNone/>
            </a:pPr>
            <a:r>
              <a:rPr b="1" lang="en-US" sz="3000">
                <a:solidFill>
                  <a:schemeClr val="lt1"/>
                </a:solidFill>
                <a:latin typeface="Calibri"/>
                <a:ea typeface="Calibri"/>
                <a:cs typeface="Calibri"/>
                <a:sym typeface="Calibri"/>
              </a:rPr>
              <a:t>SSI Denial &amp; Medicaid</a:t>
            </a:r>
            <a:endParaRPr b="1" i="0" sz="3000" u="none" cap="none" strike="noStrike">
              <a:solidFill>
                <a:schemeClr val="lt1"/>
              </a:solidFill>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9" name="Shape 319"/>
        <p:cNvGrpSpPr/>
        <p:nvPr/>
      </p:nvGrpSpPr>
      <p:grpSpPr>
        <a:xfrm>
          <a:off x="0" y="0"/>
          <a:ext cx="0" cy="0"/>
          <a:chOff x="0" y="0"/>
          <a:chExt cx="0" cy="0"/>
        </a:xfrm>
      </p:grpSpPr>
      <p:sp>
        <p:nvSpPr>
          <p:cNvPr id="320" name="Google Shape;320;p34"/>
          <p:cNvSpPr txBox="1"/>
          <p:nvPr>
            <p:ph idx="1" type="body"/>
          </p:nvPr>
        </p:nvSpPr>
        <p:spPr>
          <a:xfrm>
            <a:off x="374100" y="1381150"/>
            <a:ext cx="8395800" cy="4975200"/>
          </a:xfrm>
          <a:prstGeom prst="rect">
            <a:avLst/>
          </a:prstGeom>
          <a:noFill/>
          <a:ln>
            <a:noFill/>
          </a:ln>
        </p:spPr>
        <p:txBody>
          <a:bodyPr anchorCtr="0" anchor="t" bIns="45700" lIns="91425" spcFirstLastPara="1" rIns="91425" wrap="square" tIns="45700">
            <a:normAutofit/>
          </a:bodyPr>
          <a:lstStyle/>
          <a:p>
            <a:pPr indent="-349250" lvl="0" marL="457200" rtl="0" algn="l">
              <a:lnSpc>
                <a:spcPct val="105000"/>
              </a:lnSpc>
              <a:spcBef>
                <a:spcPts val="750"/>
              </a:spcBef>
              <a:spcAft>
                <a:spcPts val="0"/>
              </a:spcAft>
              <a:buSzPts val="1900"/>
              <a:buChar char="•"/>
            </a:pPr>
            <a:r>
              <a:rPr b="1" lang="en-US" sz="2200">
                <a:latin typeface="Arial"/>
                <a:ea typeface="Arial"/>
                <a:cs typeface="Arial"/>
                <a:sym typeface="Arial"/>
              </a:rPr>
              <a:t>In some instances, a person with IDD cannot qualify for SSI because:</a:t>
            </a:r>
            <a:endParaRPr b="1" sz="2200">
              <a:latin typeface="Arial"/>
              <a:ea typeface="Arial"/>
              <a:cs typeface="Arial"/>
              <a:sym typeface="Arial"/>
            </a:endParaRPr>
          </a:p>
          <a:p>
            <a:pPr indent="-349250" lvl="1" marL="914400" rtl="0" algn="l">
              <a:lnSpc>
                <a:spcPct val="105000"/>
              </a:lnSpc>
              <a:spcBef>
                <a:spcPts val="375"/>
              </a:spcBef>
              <a:spcAft>
                <a:spcPts val="0"/>
              </a:spcAft>
              <a:buSzPts val="1900"/>
              <a:buChar char="•"/>
            </a:pPr>
            <a:r>
              <a:rPr lang="en-US" sz="2200">
                <a:latin typeface="Arial"/>
                <a:ea typeface="Arial"/>
                <a:cs typeface="Arial"/>
                <a:sym typeface="Arial"/>
              </a:rPr>
              <a:t>The applicant is receiving a Social Security benefit because their parent passed away, is retired, or is collecting SSDI themselves.</a:t>
            </a:r>
            <a:endParaRPr sz="2200">
              <a:latin typeface="Arial"/>
              <a:ea typeface="Arial"/>
              <a:cs typeface="Arial"/>
              <a:sym typeface="Arial"/>
            </a:endParaRPr>
          </a:p>
          <a:p>
            <a:pPr indent="-349250" lvl="1" marL="914400" rtl="0" algn="l">
              <a:lnSpc>
                <a:spcPct val="105000"/>
              </a:lnSpc>
              <a:spcBef>
                <a:spcPts val="375"/>
              </a:spcBef>
              <a:spcAft>
                <a:spcPts val="0"/>
              </a:spcAft>
              <a:buSzPts val="1900"/>
              <a:buChar char="•"/>
            </a:pPr>
            <a:r>
              <a:rPr lang="en-US" sz="2200">
                <a:latin typeface="Arial"/>
                <a:ea typeface="Arial"/>
                <a:cs typeface="Arial"/>
                <a:sym typeface="Arial"/>
              </a:rPr>
              <a:t>The applicant has high unearned income, such as from child support.</a:t>
            </a:r>
            <a:endParaRPr sz="2200">
              <a:latin typeface="Arial"/>
              <a:ea typeface="Arial"/>
              <a:cs typeface="Arial"/>
              <a:sym typeface="Arial"/>
            </a:endParaRPr>
          </a:p>
          <a:p>
            <a:pPr indent="-349250" lvl="1" marL="914400" rtl="0" algn="l">
              <a:lnSpc>
                <a:spcPct val="105000"/>
              </a:lnSpc>
              <a:spcBef>
                <a:spcPts val="375"/>
              </a:spcBef>
              <a:spcAft>
                <a:spcPts val="0"/>
              </a:spcAft>
              <a:buSzPts val="1900"/>
              <a:buChar char="•"/>
            </a:pPr>
            <a:r>
              <a:rPr lang="en-US" sz="2200">
                <a:latin typeface="Arial"/>
                <a:ea typeface="Arial"/>
                <a:cs typeface="Arial"/>
                <a:sym typeface="Arial"/>
              </a:rPr>
              <a:t>The applicant is employed and earns wages.</a:t>
            </a:r>
            <a:endParaRPr sz="2200">
              <a:latin typeface="Arial"/>
              <a:ea typeface="Arial"/>
              <a:cs typeface="Arial"/>
              <a:sym typeface="Arial"/>
            </a:endParaRPr>
          </a:p>
          <a:p>
            <a:pPr indent="-349250" lvl="0" marL="457200" rtl="0" algn="l">
              <a:lnSpc>
                <a:spcPct val="105000"/>
              </a:lnSpc>
              <a:spcBef>
                <a:spcPts val="750"/>
              </a:spcBef>
              <a:spcAft>
                <a:spcPts val="0"/>
              </a:spcAft>
              <a:buSzPts val="1900"/>
              <a:buChar char="•"/>
            </a:pPr>
            <a:r>
              <a:rPr b="1" lang="en-US" sz="2200">
                <a:latin typeface="Arial"/>
                <a:ea typeface="Arial"/>
                <a:cs typeface="Arial"/>
                <a:sym typeface="Arial"/>
              </a:rPr>
              <a:t>There are other ways to access Medicaid!</a:t>
            </a:r>
            <a:endParaRPr b="1" sz="2200">
              <a:latin typeface="Arial"/>
              <a:ea typeface="Arial"/>
              <a:cs typeface="Arial"/>
              <a:sym typeface="Arial"/>
            </a:endParaRPr>
          </a:p>
          <a:p>
            <a:pPr indent="-349250" lvl="0" marL="457200" rtl="0" algn="l">
              <a:lnSpc>
                <a:spcPct val="105000"/>
              </a:lnSpc>
              <a:spcBef>
                <a:spcPts val="750"/>
              </a:spcBef>
              <a:spcAft>
                <a:spcPts val="0"/>
              </a:spcAft>
              <a:buSzPts val="1900"/>
              <a:buChar char="•"/>
            </a:pPr>
            <a:r>
              <a:rPr lang="en-US" sz="2200">
                <a:latin typeface="Arial"/>
                <a:ea typeface="Arial"/>
                <a:cs typeface="Arial"/>
                <a:sym typeface="Arial"/>
              </a:rPr>
              <a:t>SSI is not required to receive Medicaid or be eligible for DDD services.</a:t>
            </a:r>
            <a:endParaRPr sz="3700">
              <a:latin typeface="Arial"/>
              <a:ea typeface="Arial"/>
              <a:cs typeface="Arial"/>
              <a:sym typeface="Arial"/>
            </a:endParaRPr>
          </a:p>
        </p:txBody>
      </p:sp>
      <p:sp>
        <p:nvSpPr>
          <p:cNvPr id="321" name="Google Shape;321;p34"/>
          <p:cNvSpPr txBox="1"/>
          <p:nvPr/>
        </p:nvSpPr>
        <p:spPr>
          <a:xfrm>
            <a:off x="1751550" y="389675"/>
            <a:ext cx="5924700" cy="6465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3200"/>
              <a:buFont typeface="Arial"/>
              <a:buNone/>
            </a:pPr>
            <a:r>
              <a:rPr b="1" lang="en-US" sz="3000">
                <a:solidFill>
                  <a:schemeClr val="lt1"/>
                </a:solidFill>
                <a:latin typeface="Calibri"/>
                <a:ea typeface="Calibri"/>
                <a:cs typeface="Calibri"/>
                <a:sym typeface="Calibri"/>
              </a:rPr>
              <a:t>When SSI is Not Possible?</a:t>
            </a:r>
            <a:endParaRPr b="1" i="0" sz="3000" u="none" cap="none" strike="noStrike">
              <a:solidFill>
                <a:schemeClr val="lt1"/>
              </a:solidFill>
              <a:latin typeface="Calibri"/>
              <a:ea typeface="Calibri"/>
              <a:cs typeface="Calibri"/>
              <a:sym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6" name="Shape 326"/>
        <p:cNvGrpSpPr/>
        <p:nvPr/>
      </p:nvGrpSpPr>
      <p:grpSpPr>
        <a:xfrm>
          <a:off x="0" y="0"/>
          <a:ext cx="0" cy="0"/>
          <a:chOff x="0" y="0"/>
          <a:chExt cx="0" cy="0"/>
        </a:xfrm>
      </p:grpSpPr>
      <p:sp>
        <p:nvSpPr>
          <p:cNvPr id="327" name="Google Shape;327;g2bfb33eba05_0_36"/>
          <p:cNvSpPr txBox="1"/>
          <p:nvPr>
            <p:ph idx="1" type="body"/>
          </p:nvPr>
        </p:nvSpPr>
        <p:spPr>
          <a:xfrm>
            <a:off x="374100" y="1381150"/>
            <a:ext cx="8395800" cy="4975200"/>
          </a:xfrm>
          <a:prstGeom prst="rect">
            <a:avLst/>
          </a:prstGeom>
          <a:noFill/>
          <a:ln>
            <a:noFill/>
          </a:ln>
        </p:spPr>
        <p:txBody>
          <a:bodyPr anchorCtr="0" anchor="t" bIns="45700" lIns="91425" spcFirstLastPara="1" rIns="91425" wrap="square" tIns="45700">
            <a:normAutofit/>
          </a:bodyPr>
          <a:lstStyle/>
          <a:p>
            <a:pPr indent="-370268" lvl="0" marL="457200" rtl="0" algn="l">
              <a:lnSpc>
                <a:spcPct val="95000"/>
              </a:lnSpc>
              <a:spcBef>
                <a:spcPts val="0"/>
              </a:spcBef>
              <a:spcAft>
                <a:spcPts val="0"/>
              </a:spcAft>
              <a:buSzPts val="2231"/>
              <a:buFont typeface="Arial"/>
              <a:buChar char="•"/>
            </a:pPr>
            <a:r>
              <a:rPr lang="en-US" sz="2231">
                <a:latin typeface="Arial"/>
                <a:ea typeface="Arial"/>
                <a:cs typeface="Arial"/>
                <a:sym typeface="Arial"/>
              </a:rPr>
              <a:t>NJ FamilyCare is the NJ Medicaid program!</a:t>
            </a:r>
            <a:endParaRPr sz="2231">
              <a:latin typeface="Arial"/>
              <a:ea typeface="Arial"/>
              <a:cs typeface="Arial"/>
              <a:sym typeface="Arial"/>
            </a:endParaRPr>
          </a:p>
          <a:p>
            <a:pPr indent="0" lvl="0" marL="0" rtl="0" algn="l">
              <a:lnSpc>
                <a:spcPct val="95000"/>
              </a:lnSpc>
              <a:spcBef>
                <a:spcPts val="0"/>
              </a:spcBef>
              <a:spcAft>
                <a:spcPts val="0"/>
              </a:spcAft>
              <a:buSzPts val="1800"/>
              <a:buNone/>
            </a:pPr>
            <a:r>
              <a:t/>
            </a:r>
            <a:endParaRPr b="1" sz="2231">
              <a:latin typeface="Arial"/>
              <a:ea typeface="Arial"/>
              <a:cs typeface="Arial"/>
              <a:sym typeface="Arial"/>
            </a:endParaRPr>
          </a:p>
          <a:p>
            <a:pPr indent="0" lvl="0" marL="0" rtl="0" algn="l">
              <a:lnSpc>
                <a:spcPct val="95000"/>
              </a:lnSpc>
              <a:spcBef>
                <a:spcPts val="0"/>
              </a:spcBef>
              <a:spcAft>
                <a:spcPts val="0"/>
              </a:spcAft>
              <a:buSzPts val="1800"/>
              <a:buNone/>
            </a:pPr>
            <a:r>
              <a:rPr lang="en-US" sz="2231" u="sng">
                <a:latin typeface="Arial"/>
                <a:ea typeface="Arial"/>
                <a:cs typeface="Arial"/>
                <a:sym typeface="Arial"/>
              </a:rPr>
              <a:t>Main Types of Medicaid:</a:t>
            </a:r>
            <a:endParaRPr sz="2231" u="sng">
              <a:latin typeface="Arial"/>
              <a:ea typeface="Arial"/>
              <a:cs typeface="Arial"/>
              <a:sym typeface="Arial"/>
            </a:endParaRPr>
          </a:p>
          <a:p>
            <a:pPr indent="0" lvl="0" marL="0" rtl="0" algn="l">
              <a:lnSpc>
                <a:spcPct val="95000"/>
              </a:lnSpc>
              <a:spcBef>
                <a:spcPts val="0"/>
              </a:spcBef>
              <a:spcAft>
                <a:spcPts val="0"/>
              </a:spcAft>
              <a:buSzPts val="1800"/>
              <a:buNone/>
            </a:pPr>
            <a:r>
              <a:t/>
            </a:r>
            <a:endParaRPr b="1" sz="2231">
              <a:latin typeface="Arial"/>
              <a:ea typeface="Arial"/>
              <a:cs typeface="Arial"/>
              <a:sym typeface="Arial"/>
            </a:endParaRPr>
          </a:p>
          <a:p>
            <a:pPr indent="-370268" lvl="0" marL="457200" rtl="0" algn="l">
              <a:lnSpc>
                <a:spcPct val="95000"/>
              </a:lnSpc>
              <a:spcBef>
                <a:spcPts val="0"/>
              </a:spcBef>
              <a:spcAft>
                <a:spcPts val="0"/>
              </a:spcAft>
              <a:buSzPts val="2231"/>
              <a:buFont typeface="Arial"/>
              <a:buAutoNum type="arabicPeriod"/>
            </a:pPr>
            <a:r>
              <a:rPr b="1" lang="en-US" sz="2231">
                <a:latin typeface="Arial"/>
                <a:ea typeface="Arial"/>
                <a:cs typeface="Arial"/>
                <a:sym typeface="Arial"/>
              </a:rPr>
              <a:t>NJ FamilyCare Medicaid</a:t>
            </a:r>
            <a:r>
              <a:rPr lang="en-US" sz="2231">
                <a:latin typeface="Arial"/>
                <a:ea typeface="Arial"/>
                <a:cs typeface="Arial"/>
                <a:sym typeface="Arial"/>
              </a:rPr>
              <a:t>, covering children under 19, lower income adults, and pregnant women</a:t>
            </a:r>
            <a:endParaRPr sz="2231">
              <a:latin typeface="Arial"/>
              <a:ea typeface="Arial"/>
              <a:cs typeface="Arial"/>
              <a:sym typeface="Arial"/>
            </a:endParaRPr>
          </a:p>
          <a:p>
            <a:pPr indent="-370268" lvl="1" marL="914400" rtl="0" algn="l">
              <a:lnSpc>
                <a:spcPct val="95000"/>
              </a:lnSpc>
              <a:spcBef>
                <a:spcPts val="0"/>
              </a:spcBef>
              <a:spcAft>
                <a:spcPts val="0"/>
              </a:spcAft>
              <a:buSzPts val="2231"/>
              <a:buChar char="•"/>
            </a:pPr>
            <a:r>
              <a:rPr lang="en-US" sz="2231">
                <a:latin typeface="Arial"/>
                <a:ea typeface="Arial"/>
                <a:cs typeface="Arial"/>
                <a:sym typeface="Arial"/>
              </a:rPr>
              <a:t>Affordable Care Act (ACA) expansion Medicaid or “MAGI” (Modified Adjusted Gross Income) Medicaid.</a:t>
            </a:r>
            <a:endParaRPr sz="2231">
              <a:latin typeface="Arial"/>
              <a:ea typeface="Arial"/>
              <a:cs typeface="Arial"/>
              <a:sym typeface="Arial"/>
            </a:endParaRPr>
          </a:p>
          <a:p>
            <a:pPr indent="-370268" lvl="0" marL="457200" rtl="0" algn="l">
              <a:lnSpc>
                <a:spcPct val="95000"/>
              </a:lnSpc>
              <a:spcBef>
                <a:spcPts val="1000"/>
              </a:spcBef>
              <a:spcAft>
                <a:spcPts val="0"/>
              </a:spcAft>
              <a:buSzPts val="2231"/>
              <a:buFont typeface="Arial"/>
              <a:buAutoNum type="arabicPeriod"/>
            </a:pPr>
            <a:r>
              <a:rPr b="1" lang="en-US" sz="2231">
                <a:latin typeface="Arial"/>
                <a:ea typeface="Arial"/>
                <a:cs typeface="Arial"/>
                <a:sym typeface="Arial"/>
              </a:rPr>
              <a:t>Aged, Blind, Disabled (ABD) Medicaid</a:t>
            </a:r>
            <a:r>
              <a:rPr lang="en-US" sz="2231">
                <a:latin typeface="Arial"/>
                <a:ea typeface="Arial"/>
                <a:cs typeface="Arial"/>
                <a:sym typeface="Arial"/>
              </a:rPr>
              <a:t>, covering people 65 and older, and people determined blind or disabled by Social Security, or the state.</a:t>
            </a:r>
            <a:endParaRPr sz="2231">
              <a:latin typeface="Arial"/>
              <a:ea typeface="Arial"/>
              <a:cs typeface="Arial"/>
              <a:sym typeface="Arial"/>
            </a:endParaRPr>
          </a:p>
          <a:p>
            <a:pPr indent="-370268" lvl="1" marL="914400" rtl="0" algn="l">
              <a:lnSpc>
                <a:spcPct val="95000"/>
              </a:lnSpc>
              <a:spcBef>
                <a:spcPts val="1000"/>
              </a:spcBef>
              <a:spcAft>
                <a:spcPts val="0"/>
              </a:spcAft>
              <a:buSzPts val="2231"/>
              <a:buChar char="•"/>
            </a:pPr>
            <a:r>
              <a:rPr lang="en-US" sz="2231">
                <a:latin typeface="Arial"/>
                <a:ea typeface="Arial"/>
                <a:cs typeface="Arial"/>
                <a:sym typeface="Arial"/>
              </a:rPr>
              <a:t>Most individuals with IDD have an ABD type of Medicaid.</a:t>
            </a:r>
            <a:endParaRPr sz="336"/>
          </a:p>
        </p:txBody>
      </p:sp>
      <p:sp>
        <p:nvSpPr>
          <p:cNvPr id="328" name="Google Shape;328;g2bfb33eba05_0_36"/>
          <p:cNvSpPr txBox="1"/>
          <p:nvPr/>
        </p:nvSpPr>
        <p:spPr>
          <a:xfrm>
            <a:off x="1751550" y="389675"/>
            <a:ext cx="5924700" cy="6465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3200"/>
              <a:buFont typeface="Arial"/>
              <a:buNone/>
            </a:pPr>
            <a:r>
              <a:rPr b="1" lang="en-US" sz="3000">
                <a:solidFill>
                  <a:schemeClr val="lt1"/>
                </a:solidFill>
                <a:latin typeface="Calibri"/>
                <a:ea typeface="Calibri"/>
                <a:cs typeface="Calibri"/>
                <a:sym typeface="Calibri"/>
              </a:rPr>
              <a:t>NJ FamilyCare/Medicaid </a:t>
            </a:r>
            <a:endParaRPr b="1" i="0" sz="3000" u="none" cap="none" strike="noStrike">
              <a:solidFill>
                <a:schemeClr val="lt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sp>
        <p:nvSpPr>
          <p:cNvPr id="139" name="Google Shape;139;g3142297b33d_0_0"/>
          <p:cNvSpPr txBox="1"/>
          <p:nvPr>
            <p:ph idx="1" type="body"/>
          </p:nvPr>
        </p:nvSpPr>
        <p:spPr>
          <a:xfrm>
            <a:off x="402090" y="1066800"/>
            <a:ext cx="8361000" cy="4975200"/>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115000"/>
              </a:lnSpc>
              <a:spcBef>
                <a:spcPts val="750"/>
              </a:spcBef>
              <a:spcAft>
                <a:spcPts val="0"/>
              </a:spcAft>
              <a:buSzPts val="1800"/>
              <a:buNone/>
            </a:pPr>
            <a:r>
              <a:t/>
            </a:r>
            <a:endParaRPr sz="2000" u="sng">
              <a:latin typeface="Arial"/>
              <a:ea typeface="Arial"/>
              <a:cs typeface="Arial"/>
              <a:sym typeface="Arial"/>
            </a:endParaRPr>
          </a:p>
          <a:p>
            <a:pPr indent="457200" lvl="0" marL="0" rtl="0" algn="l">
              <a:lnSpc>
                <a:spcPct val="115000"/>
              </a:lnSpc>
              <a:spcBef>
                <a:spcPts val="750"/>
              </a:spcBef>
              <a:spcAft>
                <a:spcPts val="0"/>
              </a:spcAft>
              <a:buSzPts val="1800"/>
              <a:buNone/>
            </a:pPr>
            <a:r>
              <a:rPr lang="en-US" sz="2200" u="sng">
                <a:latin typeface="Arial"/>
                <a:ea typeface="Arial"/>
                <a:cs typeface="Arial"/>
                <a:sym typeface="Arial"/>
              </a:rPr>
              <a:t>The Arc of NJ has many programs, including:</a:t>
            </a:r>
            <a:endParaRPr sz="2200" u="sng">
              <a:latin typeface="Arial"/>
              <a:ea typeface="Arial"/>
              <a:cs typeface="Arial"/>
              <a:sym typeface="Arial"/>
            </a:endParaRPr>
          </a:p>
          <a:p>
            <a:pPr indent="-368300" lvl="1" marL="914400" rtl="0" algn="l">
              <a:lnSpc>
                <a:spcPct val="115000"/>
              </a:lnSpc>
              <a:spcBef>
                <a:spcPts val="750"/>
              </a:spcBef>
              <a:spcAft>
                <a:spcPts val="0"/>
              </a:spcAft>
              <a:buSzPts val="2200"/>
              <a:buFont typeface="Arial"/>
              <a:buChar char="•"/>
            </a:pPr>
            <a:r>
              <a:rPr lang="en-US" sz="2200">
                <a:latin typeface="Arial"/>
                <a:ea typeface="Arial"/>
                <a:cs typeface="Arial"/>
                <a:sym typeface="Arial"/>
              </a:rPr>
              <a:t>Project HIRE</a:t>
            </a:r>
            <a:endParaRPr sz="2200">
              <a:latin typeface="Arial"/>
              <a:ea typeface="Arial"/>
              <a:cs typeface="Arial"/>
              <a:sym typeface="Arial"/>
            </a:endParaRPr>
          </a:p>
          <a:p>
            <a:pPr indent="-368300" lvl="1" marL="914400" rtl="0" algn="l">
              <a:lnSpc>
                <a:spcPct val="115000"/>
              </a:lnSpc>
              <a:spcBef>
                <a:spcPts val="0"/>
              </a:spcBef>
              <a:spcAft>
                <a:spcPts val="0"/>
              </a:spcAft>
              <a:buSzPts val="2200"/>
              <a:buFont typeface="Arial"/>
              <a:buChar char="•"/>
            </a:pPr>
            <a:r>
              <a:rPr lang="en-US" sz="2200">
                <a:latin typeface="Arial"/>
                <a:ea typeface="Arial"/>
                <a:cs typeface="Arial"/>
                <a:sym typeface="Arial"/>
              </a:rPr>
              <a:t>Planning for Adult Life</a:t>
            </a:r>
            <a:endParaRPr sz="2200">
              <a:latin typeface="Arial"/>
              <a:ea typeface="Arial"/>
              <a:cs typeface="Arial"/>
              <a:sym typeface="Arial"/>
            </a:endParaRPr>
          </a:p>
          <a:p>
            <a:pPr indent="-368300" lvl="1" marL="914400" rtl="0" algn="l">
              <a:lnSpc>
                <a:spcPct val="115000"/>
              </a:lnSpc>
              <a:spcBef>
                <a:spcPts val="0"/>
              </a:spcBef>
              <a:spcAft>
                <a:spcPts val="0"/>
              </a:spcAft>
              <a:buSzPts val="2200"/>
              <a:buFont typeface="Arial"/>
              <a:buChar char="•"/>
            </a:pPr>
            <a:r>
              <a:rPr lang="en-US" sz="2200">
                <a:latin typeface="Arial"/>
                <a:ea typeface="Arial"/>
                <a:cs typeface="Arial"/>
                <a:sym typeface="Arial"/>
              </a:rPr>
              <a:t>The NJ Self-Advocacy Project</a:t>
            </a:r>
            <a:endParaRPr sz="2200">
              <a:latin typeface="Arial"/>
              <a:ea typeface="Arial"/>
              <a:cs typeface="Arial"/>
              <a:sym typeface="Arial"/>
            </a:endParaRPr>
          </a:p>
          <a:p>
            <a:pPr indent="-368300" lvl="1" marL="914400" rtl="0" algn="l">
              <a:lnSpc>
                <a:spcPct val="115000"/>
              </a:lnSpc>
              <a:spcBef>
                <a:spcPts val="0"/>
              </a:spcBef>
              <a:spcAft>
                <a:spcPts val="0"/>
              </a:spcAft>
              <a:buSzPts val="2200"/>
              <a:buFont typeface="Arial"/>
              <a:buChar char="•"/>
            </a:pPr>
            <a:r>
              <a:rPr lang="en-US" sz="2200">
                <a:latin typeface="Arial"/>
                <a:ea typeface="Arial"/>
                <a:cs typeface="Arial"/>
                <a:sym typeface="Arial"/>
              </a:rPr>
              <a:t>The Criminal Justice Advocacy Program</a:t>
            </a:r>
            <a:endParaRPr sz="2200">
              <a:latin typeface="Arial"/>
              <a:ea typeface="Arial"/>
              <a:cs typeface="Arial"/>
              <a:sym typeface="Arial"/>
            </a:endParaRPr>
          </a:p>
          <a:p>
            <a:pPr indent="-368300" lvl="1" marL="914400" rtl="0" algn="l">
              <a:lnSpc>
                <a:spcPct val="115000"/>
              </a:lnSpc>
              <a:spcBef>
                <a:spcPts val="0"/>
              </a:spcBef>
              <a:spcAft>
                <a:spcPts val="0"/>
              </a:spcAft>
              <a:buSzPts val="2200"/>
              <a:buFont typeface="Arial"/>
              <a:buChar char="•"/>
            </a:pPr>
            <a:r>
              <a:rPr lang="en-US" sz="2200">
                <a:latin typeface="Arial"/>
                <a:ea typeface="Arial"/>
                <a:cs typeface="Arial"/>
                <a:sym typeface="Arial"/>
              </a:rPr>
              <a:t>The Arc of NJ Family Institute</a:t>
            </a:r>
            <a:endParaRPr sz="2200">
              <a:latin typeface="Arial"/>
              <a:ea typeface="Arial"/>
              <a:cs typeface="Arial"/>
              <a:sym typeface="Arial"/>
            </a:endParaRPr>
          </a:p>
          <a:p>
            <a:pPr indent="-368300" lvl="1" marL="914400" rtl="0" algn="l">
              <a:lnSpc>
                <a:spcPct val="115000"/>
              </a:lnSpc>
              <a:spcBef>
                <a:spcPts val="0"/>
              </a:spcBef>
              <a:spcAft>
                <a:spcPts val="0"/>
              </a:spcAft>
              <a:buSzPts val="2200"/>
              <a:buFont typeface="Arial"/>
              <a:buChar char="•"/>
            </a:pPr>
            <a:r>
              <a:rPr lang="en-US" sz="2200">
                <a:latin typeface="Arial"/>
                <a:ea typeface="Arial"/>
                <a:cs typeface="Arial"/>
                <a:sym typeface="Arial"/>
              </a:rPr>
              <a:t>Children’s Advocacy</a:t>
            </a:r>
            <a:endParaRPr sz="2200">
              <a:latin typeface="Arial"/>
              <a:ea typeface="Arial"/>
              <a:cs typeface="Arial"/>
              <a:sym typeface="Arial"/>
            </a:endParaRPr>
          </a:p>
          <a:p>
            <a:pPr indent="-368300" lvl="1" marL="914400" rtl="0" algn="l">
              <a:lnSpc>
                <a:spcPct val="115000"/>
              </a:lnSpc>
              <a:spcBef>
                <a:spcPts val="0"/>
              </a:spcBef>
              <a:spcAft>
                <a:spcPts val="0"/>
              </a:spcAft>
              <a:buSzPts val="2200"/>
              <a:buFont typeface="Arial"/>
              <a:buChar char="•"/>
            </a:pPr>
            <a:r>
              <a:rPr lang="en-US" sz="2200">
                <a:latin typeface="Arial"/>
                <a:ea typeface="Arial"/>
                <a:cs typeface="Arial"/>
                <a:sym typeface="Arial"/>
              </a:rPr>
              <a:t>Health Care Advocacy</a:t>
            </a:r>
            <a:endParaRPr sz="2200">
              <a:latin typeface="Arial"/>
              <a:ea typeface="Arial"/>
              <a:cs typeface="Arial"/>
              <a:sym typeface="Arial"/>
            </a:endParaRPr>
          </a:p>
          <a:p>
            <a:pPr indent="-368300" lvl="1" marL="914400" rtl="0" algn="l">
              <a:lnSpc>
                <a:spcPct val="115000"/>
              </a:lnSpc>
              <a:spcBef>
                <a:spcPts val="0"/>
              </a:spcBef>
              <a:spcAft>
                <a:spcPts val="0"/>
              </a:spcAft>
              <a:buSzPts val="2200"/>
              <a:buFont typeface="Arial"/>
              <a:buChar char="•"/>
            </a:pPr>
            <a:r>
              <a:rPr lang="en-US" sz="2200">
                <a:latin typeface="Arial"/>
                <a:ea typeface="Arial"/>
                <a:cs typeface="Arial"/>
                <a:sym typeface="Arial"/>
              </a:rPr>
              <a:t>Training &amp; Consultation Services</a:t>
            </a:r>
            <a:endParaRPr sz="2200">
              <a:latin typeface="Arial"/>
              <a:ea typeface="Arial"/>
              <a:cs typeface="Arial"/>
              <a:sym typeface="Arial"/>
            </a:endParaRPr>
          </a:p>
          <a:p>
            <a:pPr indent="0" lvl="0" marL="0" rtl="0" algn="l">
              <a:lnSpc>
                <a:spcPct val="90000"/>
              </a:lnSpc>
              <a:spcBef>
                <a:spcPts val="750"/>
              </a:spcBef>
              <a:spcAft>
                <a:spcPts val="0"/>
              </a:spcAft>
              <a:buSzPts val="1800"/>
              <a:buNone/>
            </a:pPr>
            <a:r>
              <a:t/>
            </a:r>
            <a:endParaRPr sz="2200">
              <a:latin typeface="Arial"/>
              <a:ea typeface="Arial"/>
              <a:cs typeface="Arial"/>
              <a:sym typeface="Arial"/>
            </a:endParaRPr>
          </a:p>
          <a:p>
            <a:pPr indent="457200" lvl="0" marL="0" rtl="0" algn="l">
              <a:lnSpc>
                <a:spcPct val="90000"/>
              </a:lnSpc>
              <a:spcBef>
                <a:spcPts val="750"/>
              </a:spcBef>
              <a:spcAft>
                <a:spcPts val="0"/>
              </a:spcAft>
              <a:buSzPts val="1800"/>
              <a:buNone/>
            </a:pPr>
            <a:r>
              <a:rPr b="1" lang="en-US" sz="2200" u="sng">
                <a:solidFill>
                  <a:schemeClr val="hlink"/>
                </a:solidFill>
                <a:latin typeface="Arial"/>
                <a:ea typeface="Arial"/>
                <a:cs typeface="Arial"/>
                <a:sym typeface="Arial"/>
                <a:hlinkClick r:id="rId3"/>
              </a:rPr>
              <a:t>Visit arcnj.org</a:t>
            </a:r>
            <a:endParaRPr b="1" sz="2200">
              <a:latin typeface="Arial"/>
              <a:ea typeface="Arial"/>
              <a:cs typeface="Arial"/>
              <a:sym typeface="Arial"/>
            </a:endParaRPr>
          </a:p>
          <a:p>
            <a:pPr indent="0" lvl="0" marL="0" rtl="0" algn="l">
              <a:lnSpc>
                <a:spcPct val="90000"/>
              </a:lnSpc>
              <a:spcBef>
                <a:spcPts val="750"/>
              </a:spcBef>
              <a:spcAft>
                <a:spcPts val="0"/>
              </a:spcAft>
              <a:buSzPts val="1800"/>
              <a:buNone/>
            </a:pPr>
            <a:r>
              <a:t/>
            </a:r>
            <a:endParaRPr sz="2400">
              <a:latin typeface="Arial"/>
              <a:ea typeface="Arial"/>
              <a:cs typeface="Arial"/>
              <a:sym typeface="Arial"/>
            </a:endParaRPr>
          </a:p>
        </p:txBody>
      </p:sp>
      <p:sp>
        <p:nvSpPr>
          <p:cNvPr id="140" name="Google Shape;140;g3142297b33d_0_0"/>
          <p:cNvSpPr txBox="1"/>
          <p:nvPr/>
        </p:nvSpPr>
        <p:spPr>
          <a:xfrm>
            <a:off x="2583375" y="389700"/>
            <a:ext cx="4322400" cy="6465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3200"/>
              <a:buFont typeface="Arial"/>
              <a:buNone/>
            </a:pPr>
            <a:r>
              <a:rPr b="1" i="0" lang="en-US" sz="3000" u="none" cap="none" strike="noStrike">
                <a:solidFill>
                  <a:schemeClr val="lt1"/>
                </a:solidFill>
                <a:latin typeface="Calibri"/>
                <a:ea typeface="Calibri"/>
                <a:cs typeface="Calibri"/>
                <a:sym typeface="Calibri"/>
              </a:rPr>
              <a:t>The Arc of New Jersey</a:t>
            </a:r>
            <a:endParaRPr b="1" i="0" sz="3000" u="none" cap="none" strike="noStrike">
              <a:solidFill>
                <a:schemeClr val="lt1"/>
              </a:solidFill>
              <a:latin typeface="Calibri"/>
              <a:ea typeface="Calibri"/>
              <a:cs typeface="Calibri"/>
              <a:sym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3" name="Shape 333"/>
        <p:cNvGrpSpPr/>
        <p:nvPr/>
      </p:nvGrpSpPr>
      <p:grpSpPr>
        <a:xfrm>
          <a:off x="0" y="0"/>
          <a:ext cx="0" cy="0"/>
          <a:chOff x="0" y="0"/>
          <a:chExt cx="0" cy="0"/>
        </a:xfrm>
      </p:grpSpPr>
      <p:sp>
        <p:nvSpPr>
          <p:cNvPr id="334" name="Google Shape;334;g305e2e70a17_1_82"/>
          <p:cNvSpPr txBox="1"/>
          <p:nvPr>
            <p:ph idx="1" type="body"/>
          </p:nvPr>
        </p:nvSpPr>
        <p:spPr>
          <a:xfrm>
            <a:off x="374100" y="1381150"/>
            <a:ext cx="8395800" cy="4975200"/>
          </a:xfrm>
          <a:prstGeom prst="rect">
            <a:avLst/>
          </a:prstGeom>
          <a:noFill/>
          <a:ln>
            <a:noFill/>
          </a:ln>
        </p:spPr>
        <p:txBody>
          <a:bodyPr anchorCtr="0" anchor="t" bIns="45700" lIns="91425" spcFirstLastPara="1" rIns="91425" wrap="square" tIns="45700">
            <a:normAutofit/>
          </a:bodyPr>
          <a:lstStyle/>
          <a:p>
            <a:pPr indent="-368300" lvl="0" marL="457200" rtl="0" algn="l">
              <a:lnSpc>
                <a:spcPct val="150000"/>
              </a:lnSpc>
              <a:spcBef>
                <a:spcPts val="0"/>
              </a:spcBef>
              <a:spcAft>
                <a:spcPts val="0"/>
              </a:spcAft>
              <a:buSzPts val="2200"/>
              <a:buFont typeface="Arial"/>
              <a:buChar char="•"/>
            </a:pPr>
            <a:r>
              <a:rPr lang="en-US" sz="2200">
                <a:latin typeface="Arial"/>
                <a:ea typeface="Arial"/>
                <a:cs typeface="Arial"/>
                <a:sym typeface="Arial"/>
              </a:rPr>
              <a:t>Eligibility is based on income, not on an individual having a disability (no medical documentation needed).</a:t>
            </a:r>
            <a:endParaRPr sz="2200">
              <a:latin typeface="Arial"/>
              <a:ea typeface="Arial"/>
              <a:cs typeface="Arial"/>
              <a:sym typeface="Arial"/>
            </a:endParaRPr>
          </a:p>
          <a:p>
            <a:pPr indent="-368300" lvl="0" marL="457200" rtl="0" algn="l">
              <a:lnSpc>
                <a:spcPct val="150000"/>
              </a:lnSpc>
              <a:spcBef>
                <a:spcPts val="0"/>
              </a:spcBef>
              <a:spcAft>
                <a:spcPts val="0"/>
              </a:spcAft>
              <a:buSzPts val="2200"/>
              <a:buChar char="•"/>
            </a:pPr>
            <a:r>
              <a:rPr b="1" lang="en-US" sz="2200">
                <a:latin typeface="Arial"/>
                <a:ea typeface="Arial"/>
                <a:cs typeface="Arial"/>
                <a:sym typeface="Arial"/>
              </a:rPr>
              <a:t>No resource/asset limit</a:t>
            </a:r>
            <a:endParaRPr b="1" sz="2200">
              <a:latin typeface="Arial"/>
              <a:ea typeface="Arial"/>
              <a:cs typeface="Arial"/>
              <a:sym typeface="Arial"/>
            </a:endParaRPr>
          </a:p>
          <a:p>
            <a:pPr indent="-368300" lvl="0" marL="457200" rtl="0" algn="l">
              <a:lnSpc>
                <a:spcPct val="150000"/>
              </a:lnSpc>
              <a:spcBef>
                <a:spcPts val="0"/>
              </a:spcBef>
              <a:spcAft>
                <a:spcPts val="0"/>
              </a:spcAft>
              <a:buSzPts val="2200"/>
              <a:buFont typeface="Arial"/>
              <a:buChar char="•"/>
            </a:pPr>
            <a:r>
              <a:rPr lang="en-US" sz="2200">
                <a:latin typeface="Arial"/>
                <a:ea typeface="Arial"/>
                <a:cs typeface="Arial"/>
                <a:sym typeface="Arial"/>
              </a:rPr>
              <a:t>Maximum gross income of </a:t>
            </a:r>
            <a:r>
              <a:rPr b="1" lang="en-US" sz="2200">
                <a:latin typeface="Arial"/>
                <a:ea typeface="Arial"/>
                <a:cs typeface="Arial"/>
                <a:sym typeface="Arial"/>
              </a:rPr>
              <a:t>$1,732/month (2024)</a:t>
            </a:r>
            <a:r>
              <a:rPr lang="en-US" sz="2200">
                <a:latin typeface="Arial"/>
                <a:ea typeface="Arial"/>
                <a:cs typeface="Arial"/>
                <a:sym typeface="Arial"/>
              </a:rPr>
              <a:t> for a single adult </a:t>
            </a:r>
            <a:endParaRPr sz="2200">
              <a:latin typeface="Arial"/>
              <a:ea typeface="Arial"/>
              <a:cs typeface="Arial"/>
              <a:sym typeface="Arial"/>
            </a:endParaRPr>
          </a:p>
          <a:p>
            <a:pPr indent="-368300" lvl="0" marL="457200" rtl="0" algn="l">
              <a:lnSpc>
                <a:spcPct val="150000"/>
              </a:lnSpc>
              <a:spcBef>
                <a:spcPts val="0"/>
              </a:spcBef>
              <a:spcAft>
                <a:spcPts val="0"/>
              </a:spcAft>
              <a:buSzPts val="2200"/>
              <a:buFont typeface="Arial"/>
              <a:buChar char="•"/>
            </a:pPr>
            <a:r>
              <a:rPr lang="en-US" sz="2200">
                <a:latin typeface="Arial"/>
                <a:ea typeface="Arial"/>
                <a:cs typeface="Arial"/>
                <a:sym typeface="Arial"/>
              </a:rPr>
              <a:t>Not possible for an individual on Medicare or if the individual is listed as a dependent on parents’ tax return </a:t>
            </a:r>
            <a:endParaRPr sz="2200">
              <a:latin typeface="Arial"/>
              <a:ea typeface="Arial"/>
              <a:cs typeface="Arial"/>
              <a:sym typeface="Arial"/>
            </a:endParaRPr>
          </a:p>
          <a:p>
            <a:pPr indent="-368300" lvl="0" marL="457200" rtl="0" algn="l">
              <a:lnSpc>
                <a:spcPct val="150000"/>
              </a:lnSpc>
              <a:spcBef>
                <a:spcPts val="0"/>
              </a:spcBef>
              <a:spcAft>
                <a:spcPts val="0"/>
              </a:spcAft>
              <a:buSzPts val="2200"/>
              <a:buFont typeface="Arial"/>
              <a:buChar char="•"/>
            </a:pPr>
            <a:r>
              <a:rPr lang="en-US" sz="2200">
                <a:latin typeface="Arial"/>
                <a:ea typeface="Arial"/>
                <a:cs typeface="Arial"/>
                <a:sym typeface="Arial"/>
              </a:rPr>
              <a:t>ABD Medicaid is usually a better option if the individual has a disability and is financially eligible.</a:t>
            </a:r>
            <a:endParaRPr sz="2200">
              <a:latin typeface="Arial"/>
              <a:ea typeface="Arial"/>
              <a:cs typeface="Arial"/>
              <a:sym typeface="Arial"/>
            </a:endParaRPr>
          </a:p>
        </p:txBody>
      </p:sp>
      <p:sp>
        <p:nvSpPr>
          <p:cNvPr id="335" name="Google Shape;335;g305e2e70a17_1_82"/>
          <p:cNvSpPr txBox="1"/>
          <p:nvPr/>
        </p:nvSpPr>
        <p:spPr>
          <a:xfrm>
            <a:off x="1751550" y="389675"/>
            <a:ext cx="5924700" cy="6465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3200"/>
              <a:buFont typeface="Arial"/>
              <a:buNone/>
            </a:pPr>
            <a:r>
              <a:rPr b="1" lang="en-US" sz="3000">
                <a:solidFill>
                  <a:schemeClr val="lt1"/>
                </a:solidFill>
                <a:latin typeface="Calibri"/>
                <a:ea typeface="Calibri"/>
                <a:cs typeface="Calibri"/>
                <a:sym typeface="Calibri"/>
              </a:rPr>
              <a:t>ACA/MAGI Medicaid</a:t>
            </a:r>
            <a:endParaRPr b="1" i="0" sz="3000" u="none" cap="none" strike="noStrike">
              <a:solidFill>
                <a:schemeClr val="lt1"/>
              </a:solidFill>
              <a:latin typeface="Calibri"/>
              <a:ea typeface="Calibri"/>
              <a:cs typeface="Calibri"/>
              <a:sym typeface="Calibri"/>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0" name="Shape 340"/>
        <p:cNvGrpSpPr/>
        <p:nvPr/>
      </p:nvGrpSpPr>
      <p:grpSpPr>
        <a:xfrm>
          <a:off x="0" y="0"/>
          <a:ext cx="0" cy="0"/>
          <a:chOff x="0" y="0"/>
          <a:chExt cx="0" cy="0"/>
        </a:xfrm>
      </p:grpSpPr>
      <p:sp>
        <p:nvSpPr>
          <p:cNvPr id="341" name="Google Shape;341;g305e2e70a17_1_89"/>
          <p:cNvSpPr txBox="1"/>
          <p:nvPr>
            <p:ph idx="1" type="body"/>
          </p:nvPr>
        </p:nvSpPr>
        <p:spPr>
          <a:xfrm>
            <a:off x="374100" y="1381150"/>
            <a:ext cx="8395800" cy="4975200"/>
          </a:xfrm>
          <a:prstGeom prst="rect">
            <a:avLst/>
          </a:prstGeom>
          <a:noFill/>
          <a:ln>
            <a:noFill/>
          </a:ln>
        </p:spPr>
        <p:txBody>
          <a:bodyPr anchorCtr="0" anchor="t" bIns="45700" lIns="91425" spcFirstLastPara="1" rIns="91425" wrap="square" tIns="45700">
            <a:normAutofit/>
          </a:bodyPr>
          <a:lstStyle/>
          <a:p>
            <a:pPr indent="-365125" lvl="0" marL="457200" rtl="0" algn="l">
              <a:lnSpc>
                <a:spcPct val="150000"/>
              </a:lnSpc>
              <a:spcBef>
                <a:spcPts val="0"/>
              </a:spcBef>
              <a:spcAft>
                <a:spcPts val="0"/>
              </a:spcAft>
              <a:buSzPts val="2150"/>
              <a:buChar char="•"/>
            </a:pPr>
            <a:r>
              <a:rPr b="1" lang="en-US" sz="2200" u="sng">
                <a:latin typeface="Arial"/>
                <a:ea typeface="Arial"/>
                <a:cs typeface="Arial"/>
                <a:sym typeface="Arial"/>
              </a:rPr>
              <a:t>Different </a:t>
            </a:r>
            <a:r>
              <a:rPr b="1" lang="en-US" sz="2200" u="sng">
                <a:latin typeface="Arial"/>
                <a:ea typeface="Arial"/>
                <a:cs typeface="Arial"/>
                <a:sym typeface="Arial"/>
              </a:rPr>
              <a:t>ABD Medicaid Programs:</a:t>
            </a:r>
            <a:endParaRPr b="1" sz="2200" u="sng">
              <a:latin typeface="Arial"/>
              <a:ea typeface="Arial"/>
              <a:cs typeface="Arial"/>
              <a:sym typeface="Arial"/>
            </a:endParaRPr>
          </a:p>
          <a:p>
            <a:pPr indent="-368300" lvl="1" marL="914400" rtl="0" algn="l">
              <a:lnSpc>
                <a:spcPct val="150000"/>
              </a:lnSpc>
              <a:spcBef>
                <a:spcPts val="0"/>
              </a:spcBef>
              <a:spcAft>
                <a:spcPts val="0"/>
              </a:spcAft>
              <a:buSzPts val="2200"/>
              <a:buChar char="•"/>
            </a:pPr>
            <a:r>
              <a:rPr lang="en-US" sz="2200">
                <a:latin typeface="Arial"/>
                <a:ea typeface="Arial"/>
                <a:cs typeface="Arial"/>
                <a:sym typeface="Arial"/>
              </a:rPr>
              <a:t>Supplemental Security Income (SSI) Medicaid</a:t>
            </a:r>
            <a:endParaRPr sz="2200">
              <a:latin typeface="Arial"/>
              <a:ea typeface="Arial"/>
              <a:cs typeface="Arial"/>
              <a:sym typeface="Arial"/>
            </a:endParaRPr>
          </a:p>
          <a:p>
            <a:pPr indent="-368300" lvl="1" marL="914400" rtl="0" algn="l">
              <a:lnSpc>
                <a:spcPct val="150000"/>
              </a:lnSpc>
              <a:spcBef>
                <a:spcPts val="0"/>
              </a:spcBef>
              <a:spcAft>
                <a:spcPts val="0"/>
              </a:spcAft>
              <a:buSzPts val="2200"/>
              <a:buChar char="•"/>
            </a:pPr>
            <a:r>
              <a:rPr lang="en-US" sz="2200">
                <a:latin typeface="Arial"/>
                <a:ea typeface="Arial"/>
                <a:cs typeface="Arial"/>
                <a:sym typeface="Arial"/>
              </a:rPr>
              <a:t>Medicaid Only</a:t>
            </a:r>
            <a:endParaRPr sz="2200">
              <a:latin typeface="Arial"/>
              <a:ea typeface="Arial"/>
              <a:cs typeface="Arial"/>
              <a:sym typeface="Arial"/>
            </a:endParaRPr>
          </a:p>
          <a:p>
            <a:pPr indent="-368300" lvl="1" marL="914400" rtl="0" algn="l">
              <a:lnSpc>
                <a:spcPct val="150000"/>
              </a:lnSpc>
              <a:spcBef>
                <a:spcPts val="0"/>
              </a:spcBef>
              <a:spcAft>
                <a:spcPts val="0"/>
              </a:spcAft>
              <a:buSzPts val="2200"/>
              <a:buChar char="•"/>
            </a:pPr>
            <a:r>
              <a:rPr lang="en-US" sz="2200">
                <a:latin typeface="Arial"/>
                <a:ea typeface="Arial"/>
                <a:cs typeface="Arial"/>
                <a:sym typeface="Arial"/>
              </a:rPr>
              <a:t>New Jersey Care … Special Medicaid Programs</a:t>
            </a:r>
            <a:endParaRPr sz="2200">
              <a:latin typeface="Arial"/>
              <a:ea typeface="Arial"/>
              <a:cs typeface="Arial"/>
              <a:sym typeface="Arial"/>
            </a:endParaRPr>
          </a:p>
          <a:p>
            <a:pPr indent="-368300" lvl="1" marL="914400" rtl="0" algn="l">
              <a:lnSpc>
                <a:spcPct val="150000"/>
              </a:lnSpc>
              <a:spcBef>
                <a:spcPts val="0"/>
              </a:spcBef>
              <a:spcAft>
                <a:spcPts val="0"/>
              </a:spcAft>
              <a:buSzPts val="2200"/>
              <a:buChar char="•"/>
            </a:pPr>
            <a:r>
              <a:rPr lang="en-US" sz="2200">
                <a:latin typeface="Arial"/>
                <a:ea typeface="Arial"/>
                <a:cs typeface="Arial"/>
                <a:sym typeface="Arial"/>
              </a:rPr>
              <a:t>NJ WorkAbility</a:t>
            </a:r>
            <a:endParaRPr sz="2200">
              <a:latin typeface="Arial"/>
              <a:ea typeface="Arial"/>
              <a:cs typeface="Arial"/>
              <a:sym typeface="Arial"/>
            </a:endParaRPr>
          </a:p>
          <a:p>
            <a:pPr indent="-368300" lvl="1" marL="914400" rtl="0" algn="l">
              <a:lnSpc>
                <a:spcPct val="150000"/>
              </a:lnSpc>
              <a:spcBef>
                <a:spcPts val="0"/>
              </a:spcBef>
              <a:spcAft>
                <a:spcPts val="0"/>
              </a:spcAft>
              <a:buSzPts val="2200"/>
              <a:buChar char="•"/>
            </a:pPr>
            <a:r>
              <a:rPr lang="en-US" sz="2200">
                <a:latin typeface="Arial"/>
                <a:ea typeface="Arial"/>
                <a:cs typeface="Arial"/>
                <a:sym typeface="Arial"/>
              </a:rPr>
              <a:t>Managed Long Term Services and Supports (MLTSS) </a:t>
            </a:r>
            <a:endParaRPr sz="2200">
              <a:latin typeface="Arial"/>
              <a:ea typeface="Arial"/>
              <a:cs typeface="Arial"/>
              <a:sym typeface="Arial"/>
            </a:endParaRPr>
          </a:p>
          <a:p>
            <a:pPr indent="-365125" lvl="0" marL="457200" rtl="0" algn="l">
              <a:lnSpc>
                <a:spcPct val="150000"/>
              </a:lnSpc>
              <a:spcBef>
                <a:spcPts val="0"/>
              </a:spcBef>
              <a:spcAft>
                <a:spcPts val="0"/>
              </a:spcAft>
              <a:buSzPts val="2150"/>
              <a:buChar char="•"/>
            </a:pPr>
            <a:r>
              <a:rPr lang="en-US" sz="2200">
                <a:latin typeface="Arial"/>
                <a:ea typeface="Arial"/>
                <a:cs typeface="Arial"/>
                <a:sym typeface="Arial"/>
              </a:rPr>
              <a:t>Only one ABD application, no matter the program.</a:t>
            </a:r>
            <a:endParaRPr sz="2200">
              <a:latin typeface="Arial"/>
              <a:ea typeface="Arial"/>
              <a:cs typeface="Arial"/>
              <a:sym typeface="Arial"/>
            </a:endParaRPr>
          </a:p>
          <a:p>
            <a:pPr indent="-365125" lvl="0" marL="457200" rtl="0" algn="l">
              <a:lnSpc>
                <a:spcPct val="150000"/>
              </a:lnSpc>
              <a:spcBef>
                <a:spcPts val="0"/>
              </a:spcBef>
              <a:spcAft>
                <a:spcPts val="0"/>
              </a:spcAft>
              <a:buSzPts val="2150"/>
              <a:buChar char="•"/>
            </a:pPr>
            <a:r>
              <a:rPr b="1" lang="en-US" sz="2200" u="sng">
                <a:solidFill>
                  <a:schemeClr val="hlink"/>
                </a:solidFill>
                <a:latin typeface="Arial"/>
                <a:ea typeface="Arial"/>
                <a:cs typeface="Arial"/>
                <a:sym typeface="Arial"/>
                <a:hlinkClick r:id="rId3"/>
              </a:rPr>
              <a:t>2024 ABD Medicaid Programs Brochure</a:t>
            </a:r>
            <a:endParaRPr b="1" sz="2200">
              <a:latin typeface="Arial"/>
              <a:ea typeface="Arial"/>
              <a:cs typeface="Arial"/>
              <a:sym typeface="Arial"/>
            </a:endParaRPr>
          </a:p>
        </p:txBody>
      </p:sp>
      <p:sp>
        <p:nvSpPr>
          <p:cNvPr id="342" name="Google Shape;342;g305e2e70a17_1_89"/>
          <p:cNvSpPr txBox="1"/>
          <p:nvPr/>
        </p:nvSpPr>
        <p:spPr>
          <a:xfrm>
            <a:off x="1751550" y="389675"/>
            <a:ext cx="5924700" cy="6465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3200"/>
              <a:buFont typeface="Arial"/>
              <a:buNone/>
            </a:pPr>
            <a:r>
              <a:rPr b="1" lang="en-US" sz="3000">
                <a:solidFill>
                  <a:schemeClr val="lt1"/>
                </a:solidFill>
                <a:latin typeface="Calibri"/>
                <a:ea typeface="Calibri"/>
                <a:cs typeface="Calibri"/>
                <a:sym typeface="Calibri"/>
              </a:rPr>
              <a:t>ABD Medicaid</a:t>
            </a:r>
            <a:endParaRPr b="1" i="0" sz="3000" u="none" cap="none" strike="noStrike">
              <a:solidFill>
                <a:schemeClr val="lt1"/>
              </a:solidFill>
              <a:latin typeface="Calibri"/>
              <a:ea typeface="Calibri"/>
              <a:cs typeface="Calibri"/>
              <a:sym typeface="Calibri"/>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7" name="Shape 347"/>
        <p:cNvGrpSpPr/>
        <p:nvPr/>
      </p:nvGrpSpPr>
      <p:grpSpPr>
        <a:xfrm>
          <a:off x="0" y="0"/>
          <a:ext cx="0" cy="0"/>
          <a:chOff x="0" y="0"/>
          <a:chExt cx="0" cy="0"/>
        </a:xfrm>
      </p:grpSpPr>
      <p:sp>
        <p:nvSpPr>
          <p:cNvPr id="348" name="Google Shape;348;g305e2e70a17_1_76"/>
          <p:cNvSpPr txBox="1"/>
          <p:nvPr>
            <p:ph idx="1" type="body"/>
          </p:nvPr>
        </p:nvSpPr>
        <p:spPr>
          <a:xfrm>
            <a:off x="374100" y="1381150"/>
            <a:ext cx="8395800" cy="4975200"/>
          </a:xfrm>
          <a:prstGeom prst="rect">
            <a:avLst/>
          </a:prstGeom>
          <a:noFill/>
          <a:ln>
            <a:noFill/>
          </a:ln>
        </p:spPr>
        <p:txBody>
          <a:bodyPr anchorCtr="0" anchor="t" bIns="45700" lIns="91425" spcFirstLastPara="1" rIns="91425" wrap="square" tIns="45700">
            <a:normAutofit/>
          </a:bodyPr>
          <a:lstStyle/>
          <a:p>
            <a:pPr indent="-368300" lvl="0" marL="457200" rtl="0" algn="l">
              <a:lnSpc>
                <a:spcPct val="150000"/>
              </a:lnSpc>
              <a:spcBef>
                <a:spcPts val="0"/>
              </a:spcBef>
              <a:spcAft>
                <a:spcPts val="0"/>
              </a:spcAft>
              <a:buClr>
                <a:schemeClr val="lt1"/>
              </a:buClr>
              <a:buSzPts val="2200"/>
              <a:buChar char="•"/>
            </a:pPr>
            <a:r>
              <a:rPr lang="en-US" sz="2200">
                <a:latin typeface="Arial"/>
                <a:ea typeface="Arial"/>
                <a:cs typeface="Arial"/>
                <a:sym typeface="Arial"/>
              </a:rPr>
              <a:t>Depending on their income, a person 18 years of age and older may apply for Medicaid.</a:t>
            </a:r>
            <a:endParaRPr sz="2200">
              <a:latin typeface="Arial"/>
              <a:ea typeface="Arial"/>
              <a:cs typeface="Arial"/>
              <a:sym typeface="Arial"/>
            </a:endParaRPr>
          </a:p>
          <a:p>
            <a:pPr indent="-368300" lvl="0" marL="457200" rtl="0" algn="l">
              <a:lnSpc>
                <a:spcPct val="150000"/>
              </a:lnSpc>
              <a:spcBef>
                <a:spcPts val="0"/>
              </a:spcBef>
              <a:spcAft>
                <a:spcPts val="0"/>
              </a:spcAft>
              <a:buClr>
                <a:schemeClr val="lt1"/>
              </a:buClr>
              <a:buSzPts val="2200"/>
              <a:buChar char="•"/>
            </a:pPr>
            <a:r>
              <a:rPr lang="en-US" sz="2200">
                <a:latin typeface="Arial"/>
                <a:ea typeface="Arial"/>
                <a:cs typeface="Arial"/>
                <a:sym typeface="Arial"/>
              </a:rPr>
              <a:t>Individuals with gross monthly income equal to or below 100% of the federal poverty level (FPL) may qualify for </a:t>
            </a:r>
            <a:r>
              <a:rPr b="1" lang="en-US" sz="2200">
                <a:latin typeface="Arial"/>
                <a:ea typeface="Arial"/>
                <a:cs typeface="Arial"/>
                <a:sym typeface="Arial"/>
              </a:rPr>
              <a:t>NJ Care Special Medicaid.</a:t>
            </a:r>
            <a:endParaRPr b="1" sz="2200">
              <a:latin typeface="Arial"/>
              <a:ea typeface="Arial"/>
              <a:cs typeface="Arial"/>
              <a:sym typeface="Arial"/>
            </a:endParaRPr>
          </a:p>
          <a:p>
            <a:pPr indent="-368300" lvl="1" marL="914400" rtl="0" algn="l">
              <a:lnSpc>
                <a:spcPct val="150000"/>
              </a:lnSpc>
              <a:spcBef>
                <a:spcPts val="0"/>
              </a:spcBef>
              <a:spcAft>
                <a:spcPts val="0"/>
              </a:spcAft>
              <a:buClr>
                <a:schemeClr val="lt1"/>
              </a:buClr>
              <a:buSzPts val="2200"/>
              <a:buChar char="•"/>
            </a:pPr>
            <a:r>
              <a:rPr b="1" lang="en-US" sz="2200">
                <a:latin typeface="Arial"/>
                <a:ea typeface="Arial"/>
                <a:cs typeface="Arial"/>
                <a:sym typeface="Arial"/>
              </a:rPr>
              <a:t>$1,255/month</a:t>
            </a:r>
            <a:r>
              <a:rPr lang="en-US" sz="2200">
                <a:latin typeface="Arial"/>
                <a:ea typeface="Arial"/>
                <a:cs typeface="Arial"/>
                <a:sym typeface="Arial"/>
              </a:rPr>
              <a:t> for a single individual (2024)</a:t>
            </a:r>
            <a:endParaRPr sz="2200">
              <a:latin typeface="Arial"/>
              <a:ea typeface="Arial"/>
              <a:cs typeface="Arial"/>
              <a:sym typeface="Arial"/>
            </a:endParaRPr>
          </a:p>
          <a:p>
            <a:pPr indent="-368300" lvl="1" marL="914400" rtl="0" algn="l">
              <a:lnSpc>
                <a:spcPct val="150000"/>
              </a:lnSpc>
              <a:spcBef>
                <a:spcPts val="0"/>
              </a:spcBef>
              <a:spcAft>
                <a:spcPts val="0"/>
              </a:spcAft>
              <a:buClr>
                <a:schemeClr val="lt1"/>
              </a:buClr>
              <a:buSzPts val="2200"/>
              <a:buFont typeface="Arial"/>
              <a:buChar char="•"/>
            </a:pPr>
            <a:r>
              <a:rPr lang="en-US" sz="2200">
                <a:latin typeface="Arial"/>
                <a:ea typeface="Arial"/>
                <a:cs typeface="Arial"/>
                <a:sym typeface="Arial"/>
              </a:rPr>
              <a:t>Resource maximum of </a:t>
            </a:r>
            <a:r>
              <a:rPr b="1" lang="en-US" sz="2200">
                <a:latin typeface="Arial"/>
                <a:ea typeface="Arial"/>
                <a:cs typeface="Arial"/>
                <a:sym typeface="Arial"/>
              </a:rPr>
              <a:t>$4,000</a:t>
            </a:r>
            <a:endParaRPr b="1" sz="2200">
              <a:latin typeface="Arial"/>
              <a:ea typeface="Arial"/>
              <a:cs typeface="Arial"/>
              <a:sym typeface="Arial"/>
            </a:endParaRPr>
          </a:p>
          <a:p>
            <a:pPr indent="-368300" lvl="0" marL="457200" rtl="0" algn="l">
              <a:lnSpc>
                <a:spcPct val="150000"/>
              </a:lnSpc>
              <a:spcBef>
                <a:spcPts val="0"/>
              </a:spcBef>
              <a:spcAft>
                <a:spcPts val="0"/>
              </a:spcAft>
              <a:buClr>
                <a:schemeClr val="lt1"/>
              </a:buClr>
              <a:buSzPts val="2200"/>
              <a:buFont typeface="Arial"/>
              <a:buChar char="•"/>
            </a:pPr>
            <a:r>
              <a:rPr lang="en-US" sz="2200">
                <a:latin typeface="Arial"/>
                <a:ea typeface="Arial"/>
                <a:cs typeface="Arial"/>
                <a:sym typeface="Arial"/>
              </a:rPr>
              <a:t>This type of Medicaid is fine for DDD services.</a:t>
            </a:r>
            <a:endParaRPr sz="2200">
              <a:latin typeface="Arial"/>
              <a:ea typeface="Arial"/>
              <a:cs typeface="Arial"/>
              <a:sym typeface="Arial"/>
            </a:endParaRPr>
          </a:p>
          <a:p>
            <a:pPr indent="-368300" lvl="0" marL="457200" rtl="0" algn="l">
              <a:lnSpc>
                <a:spcPct val="150000"/>
              </a:lnSpc>
              <a:spcBef>
                <a:spcPts val="0"/>
              </a:spcBef>
              <a:spcAft>
                <a:spcPts val="0"/>
              </a:spcAft>
              <a:buClr>
                <a:schemeClr val="lt1"/>
              </a:buClr>
              <a:buSzPts val="2200"/>
              <a:buFont typeface="Arial"/>
              <a:buChar char="•"/>
            </a:pPr>
            <a:r>
              <a:rPr lang="en-US" sz="2200">
                <a:latin typeface="Arial"/>
                <a:ea typeface="Arial"/>
                <a:cs typeface="Arial"/>
                <a:sym typeface="Arial"/>
              </a:rPr>
              <a:t>Social Security is not required.</a:t>
            </a:r>
            <a:endParaRPr sz="2900"/>
          </a:p>
        </p:txBody>
      </p:sp>
      <p:sp>
        <p:nvSpPr>
          <p:cNvPr id="349" name="Google Shape;349;g305e2e70a17_1_76"/>
          <p:cNvSpPr txBox="1"/>
          <p:nvPr/>
        </p:nvSpPr>
        <p:spPr>
          <a:xfrm>
            <a:off x="1751550" y="389675"/>
            <a:ext cx="5924700" cy="6465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3200"/>
              <a:buFont typeface="Arial"/>
              <a:buNone/>
            </a:pPr>
            <a:r>
              <a:rPr b="1" lang="en-US" sz="3000">
                <a:solidFill>
                  <a:schemeClr val="lt1"/>
                </a:solidFill>
                <a:latin typeface="Calibri"/>
                <a:ea typeface="Calibri"/>
                <a:cs typeface="Calibri"/>
                <a:sym typeface="Calibri"/>
              </a:rPr>
              <a:t> NJ Care Special Medicaid</a:t>
            </a:r>
            <a:endParaRPr b="1" i="0" sz="3000" u="none" cap="none" strike="noStrike">
              <a:solidFill>
                <a:schemeClr val="lt1"/>
              </a:solidFill>
              <a:latin typeface="Calibri"/>
              <a:ea typeface="Calibri"/>
              <a:cs typeface="Calibri"/>
              <a:sym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4" name="Shape 354"/>
        <p:cNvGrpSpPr/>
        <p:nvPr/>
      </p:nvGrpSpPr>
      <p:grpSpPr>
        <a:xfrm>
          <a:off x="0" y="0"/>
          <a:ext cx="0" cy="0"/>
          <a:chOff x="0" y="0"/>
          <a:chExt cx="0" cy="0"/>
        </a:xfrm>
      </p:grpSpPr>
      <p:sp>
        <p:nvSpPr>
          <p:cNvPr id="355" name="Google Shape;355;g2bfb33eba05_0_41"/>
          <p:cNvSpPr txBox="1"/>
          <p:nvPr>
            <p:ph idx="1" type="body"/>
          </p:nvPr>
        </p:nvSpPr>
        <p:spPr>
          <a:xfrm>
            <a:off x="374100" y="1381150"/>
            <a:ext cx="8395800" cy="4975200"/>
          </a:xfrm>
          <a:prstGeom prst="rect">
            <a:avLst/>
          </a:prstGeom>
          <a:noFill/>
          <a:ln>
            <a:noFill/>
          </a:ln>
        </p:spPr>
        <p:txBody>
          <a:bodyPr anchorCtr="0" anchor="t" bIns="45700" lIns="91425" spcFirstLastPara="1" rIns="91425" wrap="square" tIns="45700">
            <a:normAutofit/>
          </a:bodyPr>
          <a:lstStyle/>
          <a:p>
            <a:pPr indent="-334835" lvl="0" marL="457200" rtl="0" algn="l">
              <a:lnSpc>
                <a:spcPct val="115000"/>
              </a:lnSpc>
              <a:spcBef>
                <a:spcPts val="800"/>
              </a:spcBef>
              <a:spcAft>
                <a:spcPts val="0"/>
              </a:spcAft>
              <a:buSzPts val="2100"/>
              <a:buChar char="•"/>
            </a:pPr>
            <a:r>
              <a:rPr lang="en-US" sz="2100">
                <a:latin typeface="Arial"/>
                <a:ea typeface="Arial"/>
                <a:cs typeface="Arial"/>
                <a:sym typeface="Arial"/>
              </a:rPr>
              <a:t>If a person with IDD is not on SSI and receiving an SSDI benefit from the parent’s record work record - usually too much income to qualify for Medicaid.</a:t>
            </a:r>
            <a:endParaRPr sz="2100">
              <a:latin typeface="Arial"/>
              <a:ea typeface="Arial"/>
              <a:cs typeface="Arial"/>
              <a:sym typeface="Arial"/>
            </a:endParaRPr>
          </a:p>
          <a:p>
            <a:pPr indent="-334835" lvl="0" marL="457200" rtl="0" algn="l">
              <a:lnSpc>
                <a:spcPct val="115000"/>
              </a:lnSpc>
              <a:spcBef>
                <a:spcPts val="0"/>
              </a:spcBef>
              <a:spcAft>
                <a:spcPts val="0"/>
              </a:spcAft>
              <a:buSzPts val="2100"/>
              <a:buChar char="•"/>
            </a:pPr>
            <a:r>
              <a:rPr lang="en-US" sz="2100">
                <a:latin typeface="Arial"/>
                <a:ea typeface="Arial"/>
                <a:cs typeface="Arial"/>
                <a:sym typeface="Arial"/>
              </a:rPr>
              <a:t>Previously referred to as a “Non-DAC” - special eligibility through the DDD waiver unit, under their “Medicaid Only” program.</a:t>
            </a:r>
            <a:endParaRPr sz="2100">
              <a:latin typeface="Arial"/>
              <a:ea typeface="Arial"/>
              <a:cs typeface="Arial"/>
              <a:sym typeface="Arial"/>
            </a:endParaRPr>
          </a:p>
          <a:p>
            <a:pPr indent="-361950" lvl="1" marL="914400" rtl="0" algn="l">
              <a:lnSpc>
                <a:spcPct val="115000"/>
              </a:lnSpc>
              <a:spcBef>
                <a:spcPts val="0"/>
              </a:spcBef>
              <a:spcAft>
                <a:spcPts val="0"/>
              </a:spcAft>
              <a:buSzPts val="2100"/>
              <a:buChar char="•"/>
            </a:pPr>
            <a:r>
              <a:rPr lang="en-US" sz="2100">
                <a:latin typeface="Arial"/>
                <a:ea typeface="Arial"/>
                <a:cs typeface="Arial"/>
                <a:sym typeface="Arial"/>
              </a:rPr>
              <a:t>Income limit of</a:t>
            </a:r>
            <a:r>
              <a:rPr b="1" lang="en-US" sz="2100">
                <a:latin typeface="Arial"/>
                <a:ea typeface="Arial"/>
                <a:cs typeface="Arial"/>
                <a:sym typeface="Arial"/>
              </a:rPr>
              <a:t> $2,829/month (2024)</a:t>
            </a:r>
            <a:endParaRPr b="1" sz="2100">
              <a:latin typeface="Arial"/>
              <a:ea typeface="Arial"/>
              <a:cs typeface="Arial"/>
              <a:sym typeface="Arial"/>
            </a:endParaRPr>
          </a:p>
          <a:p>
            <a:pPr indent="-361950" lvl="1" marL="914400" rtl="0" algn="l">
              <a:lnSpc>
                <a:spcPct val="115000"/>
              </a:lnSpc>
              <a:spcBef>
                <a:spcPts val="0"/>
              </a:spcBef>
              <a:spcAft>
                <a:spcPts val="0"/>
              </a:spcAft>
              <a:buSzPts val="2100"/>
              <a:buFont typeface="Arial"/>
              <a:buChar char="•"/>
            </a:pPr>
            <a:r>
              <a:rPr lang="en-US" sz="2100">
                <a:latin typeface="Arial"/>
                <a:ea typeface="Arial"/>
                <a:cs typeface="Arial"/>
                <a:sym typeface="Arial"/>
              </a:rPr>
              <a:t>Resources must still be under $2,000.</a:t>
            </a:r>
            <a:endParaRPr sz="2100">
              <a:latin typeface="Arial"/>
              <a:ea typeface="Arial"/>
              <a:cs typeface="Arial"/>
              <a:sym typeface="Arial"/>
            </a:endParaRPr>
          </a:p>
          <a:p>
            <a:pPr indent="-334835" lvl="0" marL="457200" rtl="0" algn="l">
              <a:lnSpc>
                <a:spcPct val="115000"/>
              </a:lnSpc>
              <a:spcBef>
                <a:spcPts val="0"/>
              </a:spcBef>
              <a:spcAft>
                <a:spcPts val="0"/>
              </a:spcAft>
              <a:buSzPts val="2100"/>
              <a:buChar char="•"/>
            </a:pPr>
            <a:r>
              <a:rPr lang="en-US" sz="2100">
                <a:latin typeface="Arial"/>
                <a:ea typeface="Arial"/>
                <a:cs typeface="Arial"/>
                <a:sym typeface="Arial"/>
              </a:rPr>
              <a:t>Following DDD intake and, upon approval for services, the person is provided a Medicaid application. </a:t>
            </a:r>
            <a:endParaRPr sz="2100">
              <a:latin typeface="Arial"/>
              <a:ea typeface="Arial"/>
              <a:cs typeface="Arial"/>
              <a:sym typeface="Arial"/>
            </a:endParaRPr>
          </a:p>
          <a:p>
            <a:pPr indent="-334835" lvl="0" marL="457200" rtl="0" algn="l">
              <a:lnSpc>
                <a:spcPct val="115000"/>
              </a:lnSpc>
              <a:spcBef>
                <a:spcPts val="0"/>
              </a:spcBef>
              <a:spcAft>
                <a:spcPts val="0"/>
              </a:spcAft>
              <a:buSzPts val="2100"/>
              <a:buChar char="•"/>
            </a:pPr>
            <a:r>
              <a:rPr b="1" lang="en-US" sz="2100">
                <a:latin typeface="Arial"/>
                <a:ea typeface="Arial"/>
                <a:cs typeface="Arial"/>
                <a:sym typeface="Arial"/>
              </a:rPr>
              <a:t>Use The Arc of NJ Medicaid Eligibility Problem Form</a:t>
            </a:r>
            <a:endParaRPr b="1" sz="2100">
              <a:latin typeface="Arial"/>
              <a:ea typeface="Arial"/>
              <a:cs typeface="Arial"/>
              <a:sym typeface="Arial"/>
            </a:endParaRPr>
          </a:p>
          <a:p>
            <a:pPr indent="-361950" lvl="1" marL="914400" rtl="0" algn="l">
              <a:lnSpc>
                <a:spcPct val="115000"/>
              </a:lnSpc>
              <a:spcBef>
                <a:spcPts val="0"/>
              </a:spcBef>
              <a:spcAft>
                <a:spcPts val="0"/>
              </a:spcAft>
              <a:buSzPts val="2100"/>
              <a:buFont typeface="Arial"/>
              <a:buChar char="•"/>
            </a:pPr>
            <a:r>
              <a:rPr lang="en-US" sz="2100" u="sng">
                <a:solidFill>
                  <a:schemeClr val="hlink"/>
                </a:solidFill>
                <a:latin typeface="Arial"/>
                <a:ea typeface="Arial"/>
                <a:cs typeface="Arial"/>
                <a:sym typeface="Arial"/>
                <a:hlinkClick r:id="rId3"/>
              </a:rPr>
              <a:t>https://www.arcnj.org/programs/health-care-advocacy/problem_forms.html</a:t>
            </a:r>
            <a:endParaRPr sz="2100"/>
          </a:p>
        </p:txBody>
      </p:sp>
      <p:sp>
        <p:nvSpPr>
          <p:cNvPr id="356" name="Google Shape;356;g2bfb33eba05_0_41"/>
          <p:cNvSpPr txBox="1"/>
          <p:nvPr/>
        </p:nvSpPr>
        <p:spPr>
          <a:xfrm>
            <a:off x="1751550" y="389675"/>
            <a:ext cx="5924700" cy="6465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3200"/>
              <a:buFont typeface="Arial"/>
              <a:buNone/>
            </a:pPr>
            <a:r>
              <a:rPr b="1" lang="en-US" sz="3000">
                <a:solidFill>
                  <a:schemeClr val="lt1"/>
                </a:solidFill>
                <a:latin typeface="Calibri"/>
                <a:ea typeface="Calibri"/>
                <a:cs typeface="Calibri"/>
                <a:sym typeface="Calibri"/>
              </a:rPr>
              <a:t>Medicaid &amp; the DDD Waiver Unit</a:t>
            </a:r>
            <a:endParaRPr b="1" i="0" sz="3000" u="none" cap="none" strike="noStrike">
              <a:solidFill>
                <a:schemeClr val="lt1"/>
              </a:solidFill>
              <a:latin typeface="Calibri"/>
              <a:ea typeface="Calibri"/>
              <a:cs typeface="Calibri"/>
              <a:sym typeface="Calibri"/>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1" name="Shape 361"/>
        <p:cNvGrpSpPr/>
        <p:nvPr/>
      </p:nvGrpSpPr>
      <p:grpSpPr>
        <a:xfrm>
          <a:off x="0" y="0"/>
          <a:ext cx="0" cy="0"/>
          <a:chOff x="0" y="0"/>
          <a:chExt cx="0" cy="0"/>
        </a:xfrm>
      </p:grpSpPr>
      <p:pic>
        <p:nvPicPr>
          <p:cNvPr id="362" name="Google Shape;362;g3148e9f7b85_0_0">
            <a:hlinkClick r:id="rId3"/>
          </p:cNvPr>
          <p:cNvPicPr preferRelativeResize="0"/>
          <p:nvPr/>
        </p:nvPicPr>
        <p:blipFill rotWithShape="1">
          <a:blip r:embed="rId4">
            <a:alphaModFix/>
          </a:blip>
          <a:srcRect b="0" l="0" r="0" t="0"/>
          <a:stretch/>
        </p:blipFill>
        <p:spPr>
          <a:xfrm>
            <a:off x="2189414" y="1066775"/>
            <a:ext cx="4864710" cy="5633925"/>
          </a:xfrm>
          <a:prstGeom prst="rect">
            <a:avLst/>
          </a:prstGeom>
          <a:noFill/>
          <a:ln>
            <a:noFill/>
          </a:ln>
        </p:spPr>
      </p:pic>
      <p:sp>
        <p:nvSpPr>
          <p:cNvPr id="363" name="Google Shape;363;g3148e9f7b85_0_0"/>
          <p:cNvSpPr txBox="1"/>
          <p:nvPr/>
        </p:nvSpPr>
        <p:spPr>
          <a:xfrm>
            <a:off x="1751550" y="389675"/>
            <a:ext cx="5924700" cy="6465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3200"/>
              <a:buFont typeface="Arial"/>
              <a:buNone/>
            </a:pPr>
            <a:r>
              <a:rPr b="1" lang="en-US" sz="3000">
                <a:solidFill>
                  <a:schemeClr val="lt1"/>
                </a:solidFill>
                <a:latin typeface="Calibri"/>
                <a:ea typeface="Calibri"/>
                <a:cs typeface="Calibri"/>
                <a:sym typeface="Calibri"/>
              </a:rPr>
              <a:t>Medicaid Eligibility Problem Form</a:t>
            </a:r>
            <a:endParaRPr b="1" i="0" sz="3000" u="none" cap="none" strike="noStrike">
              <a:solidFill>
                <a:schemeClr val="lt1"/>
              </a:solidFill>
              <a:latin typeface="Calibri"/>
              <a:ea typeface="Calibri"/>
              <a:cs typeface="Calibri"/>
              <a:sym typeface="Calibri"/>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8" name="Shape 368"/>
        <p:cNvGrpSpPr/>
        <p:nvPr/>
      </p:nvGrpSpPr>
      <p:grpSpPr>
        <a:xfrm>
          <a:off x="0" y="0"/>
          <a:ext cx="0" cy="0"/>
          <a:chOff x="0" y="0"/>
          <a:chExt cx="0" cy="0"/>
        </a:xfrm>
      </p:grpSpPr>
      <p:sp>
        <p:nvSpPr>
          <p:cNvPr id="369" name="Google Shape;369;g314308bdb96_0_21"/>
          <p:cNvSpPr txBox="1"/>
          <p:nvPr>
            <p:ph idx="1" type="body"/>
          </p:nvPr>
        </p:nvSpPr>
        <p:spPr>
          <a:xfrm>
            <a:off x="374100" y="1381150"/>
            <a:ext cx="8395800" cy="4975200"/>
          </a:xfrm>
          <a:prstGeom prst="rect">
            <a:avLst/>
          </a:prstGeom>
          <a:noFill/>
          <a:ln>
            <a:noFill/>
          </a:ln>
        </p:spPr>
        <p:txBody>
          <a:bodyPr anchorCtr="0" anchor="t" bIns="45700" lIns="91425" spcFirstLastPara="1" rIns="91425" wrap="square" tIns="45700">
            <a:normAutofit fontScale="92500" lnSpcReduction="20000"/>
          </a:bodyPr>
          <a:lstStyle/>
          <a:p>
            <a:pPr indent="-342455" lvl="0" marL="457200" rtl="0" algn="l">
              <a:lnSpc>
                <a:spcPct val="115000"/>
              </a:lnSpc>
              <a:spcBef>
                <a:spcPts val="800"/>
              </a:spcBef>
              <a:spcAft>
                <a:spcPts val="0"/>
              </a:spcAft>
              <a:buSzPct val="100000"/>
              <a:buChar char="•"/>
            </a:pPr>
            <a:r>
              <a:rPr lang="en-US" sz="2400">
                <a:latin typeface="Arial"/>
                <a:ea typeface="Arial"/>
                <a:cs typeface="Arial"/>
                <a:sym typeface="Arial"/>
              </a:rPr>
              <a:t>Most notices say that Medicaid is required to receive DDD services. </a:t>
            </a:r>
            <a:endParaRPr sz="2400">
              <a:latin typeface="Arial"/>
              <a:ea typeface="Arial"/>
              <a:cs typeface="Arial"/>
              <a:sym typeface="Arial"/>
            </a:endParaRPr>
          </a:p>
          <a:p>
            <a:pPr indent="-342455" lvl="0" marL="457200" rtl="0" algn="l">
              <a:lnSpc>
                <a:spcPct val="115000"/>
              </a:lnSpc>
              <a:spcBef>
                <a:spcPts val="800"/>
              </a:spcBef>
              <a:spcAft>
                <a:spcPts val="0"/>
              </a:spcAft>
              <a:buSzPct val="100000"/>
              <a:buChar char="•"/>
            </a:pPr>
            <a:r>
              <a:rPr lang="en-US" sz="2400">
                <a:latin typeface="Arial"/>
                <a:ea typeface="Arial"/>
                <a:cs typeface="Arial"/>
                <a:sym typeface="Arial"/>
              </a:rPr>
              <a:t>But a person who has too much income for SSI and other Medicaid programs may qualify through the DDD Waiver Unit process. </a:t>
            </a:r>
            <a:endParaRPr sz="2400">
              <a:latin typeface="Arial"/>
              <a:ea typeface="Arial"/>
              <a:cs typeface="Arial"/>
              <a:sym typeface="Arial"/>
            </a:endParaRPr>
          </a:p>
          <a:p>
            <a:pPr indent="-342455" lvl="0" marL="457200" rtl="0" algn="l">
              <a:lnSpc>
                <a:spcPct val="115000"/>
              </a:lnSpc>
              <a:spcBef>
                <a:spcPts val="800"/>
              </a:spcBef>
              <a:spcAft>
                <a:spcPts val="0"/>
              </a:spcAft>
              <a:buSzPct val="100000"/>
              <a:buFont typeface="Arial"/>
              <a:buChar char="•"/>
            </a:pPr>
            <a:r>
              <a:rPr lang="en-US" sz="2400">
                <a:latin typeface="Arial"/>
                <a:ea typeface="Arial"/>
                <a:cs typeface="Arial"/>
                <a:sym typeface="Arial"/>
              </a:rPr>
              <a:t>We have a helpful “Non-DAC”  fact sheet, available on our website under the Health Care Advocacy program.</a:t>
            </a:r>
            <a:endParaRPr sz="2400">
              <a:latin typeface="Arial"/>
              <a:ea typeface="Arial"/>
              <a:cs typeface="Arial"/>
              <a:sym typeface="Arial"/>
            </a:endParaRPr>
          </a:p>
          <a:p>
            <a:pPr indent="-369569" lvl="1" marL="914400" rtl="0" algn="l">
              <a:lnSpc>
                <a:spcPct val="115000"/>
              </a:lnSpc>
              <a:spcBef>
                <a:spcPts val="800"/>
              </a:spcBef>
              <a:spcAft>
                <a:spcPts val="0"/>
              </a:spcAft>
              <a:buSzPct val="100000"/>
              <a:buFont typeface="Arial"/>
              <a:buChar char="•"/>
            </a:pPr>
            <a:r>
              <a:rPr lang="en-US" sz="2400" u="sng">
                <a:solidFill>
                  <a:schemeClr val="hlink"/>
                </a:solidFill>
                <a:latin typeface="Arial"/>
                <a:ea typeface="Arial"/>
                <a:cs typeface="Arial"/>
                <a:sym typeface="Arial"/>
                <a:hlinkClick r:id="rId3"/>
              </a:rPr>
              <a:t>https://www.arcnj.org/programs/health-care-advocacy/resources.html</a:t>
            </a:r>
            <a:endParaRPr sz="2400">
              <a:latin typeface="Arial"/>
              <a:ea typeface="Arial"/>
              <a:cs typeface="Arial"/>
              <a:sym typeface="Arial"/>
            </a:endParaRPr>
          </a:p>
          <a:p>
            <a:pPr indent="-342455" lvl="0" marL="457200" rtl="0" algn="l">
              <a:lnSpc>
                <a:spcPct val="115000"/>
              </a:lnSpc>
              <a:spcBef>
                <a:spcPts val="800"/>
              </a:spcBef>
              <a:spcAft>
                <a:spcPts val="0"/>
              </a:spcAft>
              <a:buSzPct val="100000"/>
              <a:buFont typeface="Arial"/>
              <a:buChar char="•"/>
            </a:pPr>
            <a:r>
              <a:rPr b="1" lang="en-US" sz="2400">
                <a:latin typeface="Arial"/>
                <a:ea typeface="Arial"/>
                <a:cs typeface="Arial"/>
                <a:sym typeface="Arial"/>
              </a:rPr>
              <a:t>Please note:</a:t>
            </a:r>
            <a:r>
              <a:rPr lang="en-US" sz="2400">
                <a:latin typeface="Arial"/>
                <a:ea typeface="Arial"/>
                <a:cs typeface="Arial"/>
                <a:sym typeface="Arial"/>
              </a:rPr>
              <a:t> Approval under the “Medicaid Only” program through the DDD Waiver Unit </a:t>
            </a:r>
            <a:r>
              <a:rPr b="1" lang="en-US" sz="2400" u="sng">
                <a:latin typeface="Arial"/>
                <a:ea typeface="Arial"/>
                <a:cs typeface="Arial"/>
                <a:sym typeface="Arial"/>
              </a:rPr>
              <a:t>does not</a:t>
            </a:r>
            <a:r>
              <a:rPr lang="en-US" sz="2400">
                <a:latin typeface="Arial"/>
                <a:ea typeface="Arial"/>
                <a:cs typeface="Arial"/>
                <a:sym typeface="Arial"/>
              </a:rPr>
              <a:t> immediately provide Medicaid coverage. The person is provided a Medicaid application later, upon approval for DDD services.</a:t>
            </a:r>
            <a:endParaRPr sz="2400">
              <a:latin typeface="Arial"/>
              <a:ea typeface="Arial"/>
              <a:cs typeface="Arial"/>
              <a:sym typeface="Arial"/>
            </a:endParaRPr>
          </a:p>
        </p:txBody>
      </p:sp>
      <p:sp>
        <p:nvSpPr>
          <p:cNvPr id="370" name="Google Shape;370;g314308bdb96_0_21"/>
          <p:cNvSpPr txBox="1"/>
          <p:nvPr/>
        </p:nvSpPr>
        <p:spPr>
          <a:xfrm>
            <a:off x="1751550" y="389675"/>
            <a:ext cx="5924700" cy="6465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3200"/>
              <a:buFont typeface="Arial"/>
              <a:buNone/>
            </a:pPr>
            <a:r>
              <a:rPr b="1" lang="en-US" sz="3000">
                <a:solidFill>
                  <a:schemeClr val="lt1"/>
                </a:solidFill>
                <a:latin typeface="Calibri"/>
                <a:ea typeface="Calibri"/>
                <a:cs typeface="Calibri"/>
                <a:sym typeface="Calibri"/>
              </a:rPr>
              <a:t>DDD &amp; Medicaid (cont.)</a:t>
            </a:r>
            <a:endParaRPr b="1" i="0" sz="3000" u="none" cap="none" strike="noStrike">
              <a:solidFill>
                <a:schemeClr val="lt1"/>
              </a:solidFill>
              <a:latin typeface="Calibri"/>
              <a:ea typeface="Calibri"/>
              <a:cs typeface="Calibri"/>
              <a:sym typeface="Calibri"/>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5" name="Shape 375"/>
        <p:cNvGrpSpPr/>
        <p:nvPr/>
      </p:nvGrpSpPr>
      <p:grpSpPr>
        <a:xfrm>
          <a:off x="0" y="0"/>
          <a:ext cx="0" cy="0"/>
          <a:chOff x="0" y="0"/>
          <a:chExt cx="0" cy="0"/>
        </a:xfrm>
      </p:grpSpPr>
      <p:sp>
        <p:nvSpPr>
          <p:cNvPr id="376" name="Google Shape;376;g305e2e70a17_1_105"/>
          <p:cNvSpPr txBox="1"/>
          <p:nvPr>
            <p:ph idx="1" type="body"/>
          </p:nvPr>
        </p:nvSpPr>
        <p:spPr>
          <a:xfrm>
            <a:off x="374100" y="1381150"/>
            <a:ext cx="8395800" cy="4975200"/>
          </a:xfrm>
          <a:prstGeom prst="rect">
            <a:avLst/>
          </a:prstGeom>
          <a:noFill/>
          <a:ln>
            <a:noFill/>
          </a:ln>
        </p:spPr>
        <p:txBody>
          <a:bodyPr anchorCtr="0" anchor="t" bIns="45700" lIns="91425" spcFirstLastPara="1" rIns="91425" wrap="square" tIns="45700">
            <a:normAutofit/>
          </a:bodyPr>
          <a:lstStyle/>
          <a:p>
            <a:pPr indent="-368300" lvl="0" marL="457200" rtl="0" algn="l">
              <a:lnSpc>
                <a:spcPct val="150000"/>
              </a:lnSpc>
              <a:spcBef>
                <a:spcPts val="0"/>
              </a:spcBef>
              <a:spcAft>
                <a:spcPts val="0"/>
              </a:spcAft>
              <a:buSzPts val="2200"/>
              <a:buFont typeface="Arial"/>
              <a:buChar char="•"/>
            </a:pPr>
            <a:r>
              <a:rPr lang="en-US" sz="2200">
                <a:latin typeface="Arial"/>
                <a:ea typeface="Arial"/>
                <a:cs typeface="Arial"/>
                <a:sym typeface="Arial"/>
              </a:rPr>
              <a:t>Offers full Medicaid coverage to working individuals with disabilities whose income/assets would otherwise make them ineligible.</a:t>
            </a:r>
            <a:endParaRPr sz="2200">
              <a:latin typeface="Arial"/>
              <a:ea typeface="Arial"/>
              <a:cs typeface="Arial"/>
              <a:sym typeface="Arial"/>
            </a:endParaRPr>
          </a:p>
          <a:p>
            <a:pPr indent="0" lvl="0" marL="0" rtl="0" algn="l">
              <a:lnSpc>
                <a:spcPct val="150000"/>
              </a:lnSpc>
              <a:spcBef>
                <a:spcPts val="0"/>
              </a:spcBef>
              <a:spcAft>
                <a:spcPts val="0"/>
              </a:spcAft>
              <a:buSzPts val="1800"/>
              <a:buNone/>
            </a:pPr>
            <a:r>
              <a:rPr b="1" lang="en-US" sz="2200" u="sng">
                <a:latin typeface="Arial"/>
                <a:ea typeface="Arial"/>
                <a:cs typeface="Arial"/>
                <a:sym typeface="Arial"/>
              </a:rPr>
              <a:t>Phase 1 - April 1st, 2023:</a:t>
            </a:r>
            <a:endParaRPr sz="2200" u="sng">
              <a:latin typeface="Arial"/>
              <a:ea typeface="Arial"/>
              <a:cs typeface="Arial"/>
              <a:sym typeface="Arial"/>
            </a:endParaRPr>
          </a:p>
          <a:p>
            <a:pPr indent="-368300" lvl="0" marL="457200" rtl="0" algn="l">
              <a:lnSpc>
                <a:spcPct val="150000"/>
              </a:lnSpc>
              <a:spcBef>
                <a:spcPts val="750"/>
              </a:spcBef>
              <a:spcAft>
                <a:spcPts val="0"/>
              </a:spcAft>
              <a:buClr>
                <a:schemeClr val="lt1"/>
              </a:buClr>
              <a:buSzPts val="2200"/>
              <a:buFont typeface="Arial"/>
              <a:buChar char="•"/>
            </a:pPr>
            <a:r>
              <a:rPr lang="en-US" sz="2200">
                <a:latin typeface="Arial"/>
                <a:ea typeface="Arial"/>
                <a:cs typeface="Arial"/>
                <a:sym typeface="Arial"/>
              </a:rPr>
              <a:t>Allows for the continuation of NJ Workability for up to 12 months after a job loss (through no fault of the employee).</a:t>
            </a:r>
            <a:endParaRPr sz="2200">
              <a:latin typeface="Arial"/>
              <a:ea typeface="Arial"/>
              <a:cs typeface="Arial"/>
              <a:sym typeface="Arial"/>
            </a:endParaRPr>
          </a:p>
          <a:p>
            <a:pPr indent="-368300" lvl="0" marL="457200" rtl="0" algn="l">
              <a:lnSpc>
                <a:spcPct val="150000"/>
              </a:lnSpc>
              <a:spcBef>
                <a:spcPts val="0"/>
              </a:spcBef>
              <a:spcAft>
                <a:spcPts val="0"/>
              </a:spcAft>
              <a:buClr>
                <a:schemeClr val="lt1"/>
              </a:buClr>
              <a:buSzPts val="2200"/>
              <a:buFont typeface="Arial"/>
              <a:buChar char="•"/>
            </a:pPr>
            <a:r>
              <a:rPr b="1" lang="en-US" sz="2200">
                <a:latin typeface="Arial"/>
                <a:ea typeface="Arial"/>
                <a:cs typeface="Arial"/>
                <a:sym typeface="Arial"/>
              </a:rPr>
              <a:t>Resource/asset limits were eliminated.</a:t>
            </a:r>
            <a:endParaRPr b="1" sz="2200">
              <a:latin typeface="Arial"/>
              <a:ea typeface="Arial"/>
              <a:cs typeface="Arial"/>
              <a:sym typeface="Arial"/>
            </a:endParaRPr>
          </a:p>
          <a:p>
            <a:pPr indent="-368300" lvl="0" marL="457200" rtl="0" algn="l">
              <a:lnSpc>
                <a:spcPct val="150000"/>
              </a:lnSpc>
              <a:spcBef>
                <a:spcPts val="0"/>
              </a:spcBef>
              <a:spcAft>
                <a:spcPts val="0"/>
              </a:spcAft>
              <a:buClr>
                <a:schemeClr val="lt1"/>
              </a:buClr>
              <a:buSzPts val="2200"/>
              <a:buFont typeface="Arial"/>
              <a:buChar char="•"/>
            </a:pPr>
            <a:r>
              <a:rPr lang="en-US" sz="2200">
                <a:latin typeface="Arial"/>
                <a:ea typeface="Arial"/>
                <a:cs typeface="Arial"/>
                <a:sym typeface="Arial"/>
              </a:rPr>
              <a:t>K</a:t>
            </a:r>
            <a:r>
              <a:rPr lang="en-US" sz="2200">
                <a:latin typeface="Arial"/>
                <a:ea typeface="Arial"/>
                <a:cs typeface="Arial"/>
                <a:sym typeface="Arial"/>
              </a:rPr>
              <a:t>eep NJ WorkAbility after 65</a:t>
            </a:r>
            <a:r>
              <a:rPr baseline="30000" lang="en-US" sz="2200">
                <a:latin typeface="Arial"/>
                <a:ea typeface="Arial"/>
                <a:cs typeface="Arial"/>
                <a:sym typeface="Arial"/>
              </a:rPr>
              <a:t>th</a:t>
            </a:r>
            <a:r>
              <a:rPr lang="en-US" sz="2200">
                <a:latin typeface="Arial"/>
                <a:ea typeface="Arial"/>
                <a:cs typeface="Arial"/>
                <a:sym typeface="Arial"/>
              </a:rPr>
              <a:t> birthday. </a:t>
            </a:r>
            <a:endParaRPr sz="2200">
              <a:latin typeface="Arial"/>
              <a:ea typeface="Arial"/>
              <a:cs typeface="Arial"/>
              <a:sym typeface="Arial"/>
            </a:endParaRPr>
          </a:p>
          <a:p>
            <a:pPr indent="-368300" lvl="0" marL="457200" rtl="0" algn="l">
              <a:lnSpc>
                <a:spcPct val="150000"/>
              </a:lnSpc>
              <a:spcBef>
                <a:spcPts val="0"/>
              </a:spcBef>
              <a:spcAft>
                <a:spcPts val="0"/>
              </a:spcAft>
              <a:buClr>
                <a:schemeClr val="lt1"/>
              </a:buClr>
              <a:buSzPts val="2200"/>
              <a:buFont typeface="Arial"/>
              <a:buChar char="•"/>
            </a:pPr>
            <a:r>
              <a:rPr lang="en-US" sz="2200">
                <a:latin typeface="Arial"/>
                <a:ea typeface="Arial"/>
                <a:cs typeface="Arial"/>
                <a:sym typeface="Arial"/>
              </a:rPr>
              <a:t>Removes consideration of spousal income.</a:t>
            </a:r>
            <a:endParaRPr sz="2200"/>
          </a:p>
        </p:txBody>
      </p:sp>
      <p:sp>
        <p:nvSpPr>
          <p:cNvPr id="377" name="Google Shape;377;g305e2e70a17_1_105"/>
          <p:cNvSpPr txBox="1"/>
          <p:nvPr/>
        </p:nvSpPr>
        <p:spPr>
          <a:xfrm>
            <a:off x="1751550" y="389675"/>
            <a:ext cx="5924700" cy="6465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3200"/>
              <a:buFont typeface="Arial"/>
              <a:buNone/>
            </a:pPr>
            <a:r>
              <a:rPr b="1" lang="en-US" sz="3000">
                <a:solidFill>
                  <a:schemeClr val="lt1"/>
                </a:solidFill>
                <a:latin typeface="Calibri"/>
                <a:ea typeface="Calibri"/>
                <a:cs typeface="Calibri"/>
                <a:sym typeface="Calibri"/>
              </a:rPr>
              <a:t>NJ WorkAbility Medicaid</a:t>
            </a:r>
            <a:endParaRPr b="1" i="0" sz="3000" u="none" cap="none" strike="noStrike">
              <a:solidFill>
                <a:schemeClr val="lt1"/>
              </a:solidFill>
              <a:latin typeface="Calibri"/>
              <a:ea typeface="Calibri"/>
              <a:cs typeface="Calibri"/>
              <a:sym typeface="Calibri"/>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2" name="Shape 382"/>
        <p:cNvGrpSpPr/>
        <p:nvPr/>
      </p:nvGrpSpPr>
      <p:grpSpPr>
        <a:xfrm>
          <a:off x="0" y="0"/>
          <a:ext cx="0" cy="0"/>
          <a:chOff x="0" y="0"/>
          <a:chExt cx="0" cy="0"/>
        </a:xfrm>
      </p:grpSpPr>
      <p:sp>
        <p:nvSpPr>
          <p:cNvPr id="383" name="Google Shape;383;g305e2e70a17_1_117"/>
          <p:cNvSpPr txBox="1"/>
          <p:nvPr>
            <p:ph idx="1" type="body"/>
          </p:nvPr>
        </p:nvSpPr>
        <p:spPr>
          <a:xfrm>
            <a:off x="374100" y="1381150"/>
            <a:ext cx="8395800" cy="4975200"/>
          </a:xfrm>
          <a:prstGeom prst="rect">
            <a:avLst/>
          </a:prstGeom>
          <a:noFill/>
          <a:ln>
            <a:noFill/>
          </a:ln>
        </p:spPr>
        <p:txBody>
          <a:bodyPr anchorCtr="0" anchor="t" bIns="45700" lIns="91425" spcFirstLastPara="1" rIns="91425" wrap="square" tIns="45700">
            <a:normAutofit lnSpcReduction="20000"/>
          </a:bodyPr>
          <a:lstStyle/>
          <a:p>
            <a:pPr indent="0" lvl="0" marL="0" rtl="0" algn="l">
              <a:lnSpc>
                <a:spcPct val="150000"/>
              </a:lnSpc>
              <a:spcBef>
                <a:spcPts val="0"/>
              </a:spcBef>
              <a:spcAft>
                <a:spcPts val="0"/>
              </a:spcAft>
              <a:buSzPts val="1800"/>
              <a:buNone/>
            </a:pPr>
            <a:r>
              <a:rPr b="1" lang="en-US" sz="2200" u="sng">
                <a:latin typeface="Arial"/>
                <a:ea typeface="Arial"/>
                <a:cs typeface="Arial"/>
                <a:sym typeface="Arial"/>
              </a:rPr>
              <a:t>Phase 2 - February 1st, 2024:</a:t>
            </a:r>
            <a:endParaRPr b="1" sz="2200" u="sng">
              <a:latin typeface="Arial"/>
              <a:ea typeface="Arial"/>
              <a:cs typeface="Arial"/>
              <a:sym typeface="Arial"/>
            </a:endParaRPr>
          </a:p>
          <a:p>
            <a:pPr indent="-368300" lvl="0" marL="457200" rtl="0" algn="l">
              <a:lnSpc>
                <a:spcPct val="150000"/>
              </a:lnSpc>
              <a:spcBef>
                <a:spcPts val="0"/>
              </a:spcBef>
              <a:spcAft>
                <a:spcPts val="0"/>
              </a:spcAft>
              <a:buClr>
                <a:schemeClr val="lt1"/>
              </a:buClr>
              <a:buSzPts val="2200"/>
              <a:buFont typeface="Arial"/>
              <a:buChar char="•"/>
            </a:pPr>
            <a:r>
              <a:rPr lang="en-US" sz="2200">
                <a:latin typeface="Arial"/>
                <a:ea typeface="Arial"/>
                <a:cs typeface="Arial"/>
                <a:sym typeface="Arial"/>
              </a:rPr>
              <a:t>Open to people age 16+ with a disability determination</a:t>
            </a:r>
            <a:endParaRPr sz="2200">
              <a:latin typeface="Arial"/>
              <a:ea typeface="Arial"/>
              <a:cs typeface="Arial"/>
              <a:sym typeface="Arial"/>
            </a:endParaRPr>
          </a:p>
          <a:p>
            <a:pPr indent="-368300" lvl="0" marL="457200" rtl="0" algn="l">
              <a:lnSpc>
                <a:spcPct val="150000"/>
              </a:lnSpc>
              <a:spcBef>
                <a:spcPts val="0"/>
              </a:spcBef>
              <a:spcAft>
                <a:spcPts val="0"/>
              </a:spcAft>
              <a:buClr>
                <a:schemeClr val="lt1"/>
              </a:buClr>
              <a:buSzPts val="2200"/>
              <a:buFont typeface="Arial"/>
              <a:buChar char="•"/>
            </a:pPr>
            <a:r>
              <a:rPr lang="en-US" sz="2200">
                <a:latin typeface="Arial"/>
                <a:ea typeface="Arial"/>
                <a:cs typeface="Arial"/>
                <a:sym typeface="Arial"/>
              </a:rPr>
              <a:t>No longer counts spousal income when determining eligibility or premiums</a:t>
            </a:r>
            <a:endParaRPr sz="2200">
              <a:latin typeface="Arial"/>
              <a:ea typeface="Arial"/>
              <a:cs typeface="Arial"/>
              <a:sym typeface="Arial"/>
            </a:endParaRPr>
          </a:p>
          <a:p>
            <a:pPr indent="-368300" lvl="0" marL="457200" rtl="0" algn="l">
              <a:lnSpc>
                <a:spcPct val="150000"/>
              </a:lnSpc>
              <a:spcBef>
                <a:spcPts val="0"/>
              </a:spcBef>
              <a:spcAft>
                <a:spcPts val="0"/>
              </a:spcAft>
              <a:buClr>
                <a:schemeClr val="lt1"/>
              </a:buClr>
              <a:buSzPts val="2200"/>
              <a:buFont typeface="Arial"/>
              <a:buChar char="•"/>
            </a:pPr>
            <a:r>
              <a:rPr lang="en-US" sz="2200">
                <a:latin typeface="Arial"/>
                <a:ea typeface="Arial"/>
                <a:cs typeface="Arial"/>
                <a:sym typeface="Arial"/>
              </a:rPr>
              <a:t>No longer limits eligibility based on assets</a:t>
            </a:r>
            <a:endParaRPr sz="2200">
              <a:latin typeface="Arial"/>
              <a:ea typeface="Arial"/>
              <a:cs typeface="Arial"/>
              <a:sym typeface="Arial"/>
            </a:endParaRPr>
          </a:p>
          <a:p>
            <a:pPr indent="-368300" lvl="0" marL="457200" rtl="0" algn="l">
              <a:lnSpc>
                <a:spcPct val="150000"/>
              </a:lnSpc>
              <a:spcBef>
                <a:spcPts val="0"/>
              </a:spcBef>
              <a:spcAft>
                <a:spcPts val="0"/>
              </a:spcAft>
              <a:buClr>
                <a:schemeClr val="lt1"/>
              </a:buClr>
              <a:buSzPts val="2200"/>
              <a:buFont typeface="Arial"/>
              <a:buChar char="•"/>
            </a:pPr>
            <a:r>
              <a:rPr b="1" lang="en-US" sz="2200">
                <a:latin typeface="Arial"/>
                <a:ea typeface="Arial"/>
                <a:cs typeface="Arial"/>
                <a:sym typeface="Arial"/>
              </a:rPr>
              <a:t>No longer limits eligibility based on income.</a:t>
            </a:r>
            <a:r>
              <a:rPr lang="en-US" sz="2200">
                <a:latin typeface="Arial"/>
                <a:ea typeface="Arial"/>
                <a:cs typeface="Arial"/>
                <a:sym typeface="Arial"/>
              </a:rPr>
              <a:t> </a:t>
            </a:r>
            <a:endParaRPr sz="2200">
              <a:latin typeface="Arial"/>
              <a:ea typeface="Arial"/>
              <a:cs typeface="Arial"/>
              <a:sym typeface="Arial"/>
            </a:endParaRPr>
          </a:p>
          <a:p>
            <a:pPr indent="-368300" lvl="1" marL="914400" rtl="0" algn="l">
              <a:lnSpc>
                <a:spcPct val="150000"/>
              </a:lnSpc>
              <a:spcBef>
                <a:spcPts val="0"/>
              </a:spcBef>
              <a:spcAft>
                <a:spcPts val="0"/>
              </a:spcAft>
              <a:buClr>
                <a:schemeClr val="lt1"/>
              </a:buClr>
              <a:buSzPts val="2200"/>
              <a:buFont typeface="Arial"/>
              <a:buChar char="•"/>
            </a:pPr>
            <a:r>
              <a:rPr lang="en-US" sz="2200">
                <a:latin typeface="Arial"/>
                <a:ea typeface="Arial"/>
                <a:cs typeface="Arial"/>
                <a:sym typeface="Arial"/>
              </a:rPr>
              <a:t>People with countable income over 250% of the Federal Poverty Level must agree to pay a premium. </a:t>
            </a:r>
            <a:endParaRPr sz="2200">
              <a:latin typeface="Arial"/>
              <a:ea typeface="Arial"/>
              <a:cs typeface="Arial"/>
              <a:sym typeface="Arial"/>
            </a:endParaRPr>
          </a:p>
          <a:p>
            <a:pPr indent="-368300" lvl="0" marL="457200" rtl="0" algn="l">
              <a:lnSpc>
                <a:spcPct val="150000"/>
              </a:lnSpc>
              <a:spcBef>
                <a:spcPts val="0"/>
              </a:spcBef>
              <a:spcAft>
                <a:spcPts val="0"/>
              </a:spcAft>
              <a:buClr>
                <a:schemeClr val="lt1"/>
              </a:buClr>
              <a:buSzPts val="2200"/>
              <a:buFont typeface="Arial"/>
              <a:buChar char="•"/>
            </a:pPr>
            <a:r>
              <a:rPr lang="en-US" sz="2200">
                <a:latin typeface="Arial"/>
                <a:ea typeface="Arial"/>
                <a:cs typeface="Arial"/>
                <a:sym typeface="Arial"/>
              </a:rPr>
              <a:t>More information available on the DDS website:</a:t>
            </a:r>
            <a:endParaRPr sz="2200">
              <a:latin typeface="Arial"/>
              <a:ea typeface="Arial"/>
              <a:cs typeface="Arial"/>
              <a:sym typeface="Arial"/>
            </a:endParaRPr>
          </a:p>
          <a:p>
            <a:pPr indent="-368300" lvl="1" marL="914400" rtl="0" algn="l">
              <a:lnSpc>
                <a:spcPct val="150000"/>
              </a:lnSpc>
              <a:spcBef>
                <a:spcPts val="0"/>
              </a:spcBef>
              <a:spcAft>
                <a:spcPts val="0"/>
              </a:spcAft>
              <a:buClr>
                <a:schemeClr val="lt1"/>
              </a:buClr>
              <a:buSzPts val="2200"/>
              <a:buFont typeface="Arial"/>
              <a:buChar char="•"/>
            </a:pPr>
            <a:r>
              <a:rPr lang="en-US" sz="2200" u="sng">
                <a:solidFill>
                  <a:schemeClr val="hlink"/>
                </a:solidFill>
                <a:latin typeface="Arial"/>
                <a:ea typeface="Arial"/>
                <a:cs typeface="Arial"/>
                <a:sym typeface="Arial"/>
                <a:hlinkClick r:id="rId3"/>
              </a:rPr>
              <a:t>https://www.nj.gov/humanservices/dds/programs/njworkability/</a:t>
            </a:r>
            <a:endParaRPr sz="2200"/>
          </a:p>
        </p:txBody>
      </p:sp>
      <p:sp>
        <p:nvSpPr>
          <p:cNvPr id="384" name="Google Shape;384;g305e2e70a17_1_117"/>
          <p:cNvSpPr txBox="1"/>
          <p:nvPr/>
        </p:nvSpPr>
        <p:spPr>
          <a:xfrm>
            <a:off x="1751550" y="389675"/>
            <a:ext cx="5924700" cy="6465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3200"/>
              <a:buFont typeface="Arial"/>
              <a:buNone/>
            </a:pPr>
            <a:r>
              <a:rPr b="1" lang="en-US" sz="3000">
                <a:solidFill>
                  <a:schemeClr val="lt1"/>
                </a:solidFill>
                <a:latin typeface="Calibri"/>
                <a:ea typeface="Calibri"/>
                <a:cs typeface="Calibri"/>
                <a:sym typeface="Calibri"/>
              </a:rPr>
              <a:t>NJ WorkAbility Medicaid (cont.)</a:t>
            </a:r>
            <a:endParaRPr b="1" i="0" sz="3000" u="none" cap="none" strike="noStrike">
              <a:solidFill>
                <a:schemeClr val="lt1"/>
              </a:solidFill>
              <a:latin typeface="Calibri"/>
              <a:ea typeface="Calibri"/>
              <a:cs typeface="Calibri"/>
              <a:sym typeface="Calibri"/>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9" name="Shape 389"/>
        <p:cNvGrpSpPr/>
        <p:nvPr/>
      </p:nvGrpSpPr>
      <p:grpSpPr>
        <a:xfrm>
          <a:off x="0" y="0"/>
          <a:ext cx="0" cy="0"/>
          <a:chOff x="0" y="0"/>
          <a:chExt cx="0" cy="0"/>
        </a:xfrm>
      </p:grpSpPr>
      <p:sp>
        <p:nvSpPr>
          <p:cNvPr id="390" name="Google Shape;390;g2a46e3f4474_0_0"/>
          <p:cNvSpPr txBox="1"/>
          <p:nvPr>
            <p:ph idx="1" type="body"/>
          </p:nvPr>
        </p:nvSpPr>
        <p:spPr>
          <a:xfrm>
            <a:off x="374100" y="1381150"/>
            <a:ext cx="8395800" cy="5172900"/>
          </a:xfrm>
          <a:prstGeom prst="rect">
            <a:avLst/>
          </a:prstGeom>
          <a:noFill/>
          <a:ln>
            <a:noFill/>
          </a:ln>
        </p:spPr>
        <p:txBody>
          <a:bodyPr anchorCtr="0" anchor="t" bIns="45700" lIns="91425" spcFirstLastPara="1" rIns="91425" wrap="square" tIns="45700">
            <a:normAutofit/>
          </a:bodyPr>
          <a:lstStyle/>
          <a:p>
            <a:pPr indent="0" lvl="0" marL="0" rtl="0" algn="l">
              <a:lnSpc>
                <a:spcPct val="115000"/>
              </a:lnSpc>
              <a:spcBef>
                <a:spcPts val="0"/>
              </a:spcBef>
              <a:spcAft>
                <a:spcPts val="0"/>
              </a:spcAft>
              <a:buNone/>
            </a:pPr>
            <a:r>
              <a:t/>
            </a:r>
            <a:endParaRPr sz="2496">
              <a:latin typeface="Arial"/>
              <a:ea typeface="Arial"/>
              <a:cs typeface="Arial"/>
              <a:sym typeface="Arial"/>
            </a:endParaRPr>
          </a:p>
          <a:p>
            <a:pPr indent="0" lvl="0" marL="0" rtl="0" algn="l">
              <a:lnSpc>
                <a:spcPct val="115000"/>
              </a:lnSpc>
              <a:spcBef>
                <a:spcPts val="0"/>
              </a:spcBef>
              <a:spcAft>
                <a:spcPts val="0"/>
              </a:spcAft>
              <a:buNone/>
            </a:pPr>
            <a:r>
              <a:t/>
            </a:r>
            <a:endParaRPr sz="2496">
              <a:latin typeface="Arial"/>
              <a:ea typeface="Arial"/>
              <a:cs typeface="Arial"/>
              <a:sym typeface="Arial"/>
            </a:endParaRPr>
          </a:p>
          <a:p>
            <a:pPr indent="0" lvl="0" marL="0" rtl="0" algn="l">
              <a:lnSpc>
                <a:spcPct val="115000"/>
              </a:lnSpc>
              <a:spcBef>
                <a:spcPts val="0"/>
              </a:spcBef>
              <a:spcAft>
                <a:spcPts val="0"/>
              </a:spcAft>
              <a:buNone/>
            </a:pPr>
            <a:r>
              <a:t/>
            </a:r>
            <a:endParaRPr sz="2496">
              <a:latin typeface="Arial"/>
              <a:ea typeface="Arial"/>
              <a:cs typeface="Arial"/>
              <a:sym typeface="Arial"/>
            </a:endParaRPr>
          </a:p>
          <a:p>
            <a:pPr indent="0" lvl="0" marL="0" rtl="0" algn="l">
              <a:lnSpc>
                <a:spcPct val="115000"/>
              </a:lnSpc>
              <a:spcBef>
                <a:spcPts val="0"/>
              </a:spcBef>
              <a:spcAft>
                <a:spcPts val="0"/>
              </a:spcAft>
              <a:buNone/>
            </a:pPr>
            <a:r>
              <a:t/>
            </a:r>
            <a:endParaRPr sz="2496">
              <a:latin typeface="Arial"/>
              <a:ea typeface="Arial"/>
              <a:cs typeface="Arial"/>
              <a:sym typeface="Arial"/>
            </a:endParaRPr>
          </a:p>
          <a:p>
            <a:pPr indent="0" lvl="0" marL="0" rtl="0" algn="l">
              <a:lnSpc>
                <a:spcPct val="115000"/>
              </a:lnSpc>
              <a:spcBef>
                <a:spcPts val="0"/>
              </a:spcBef>
              <a:spcAft>
                <a:spcPts val="0"/>
              </a:spcAft>
              <a:buNone/>
            </a:pPr>
            <a:r>
              <a:t/>
            </a:r>
            <a:endParaRPr sz="2496">
              <a:latin typeface="Arial"/>
              <a:ea typeface="Arial"/>
              <a:cs typeface="Arial"/>
              <a:sym typeface="Arial"/>
            </a:endParaRPr>
          </a:p>
          <a:p>
            <a:pPr indent="0" lvl="0" marL="0" rtl="0" algn="l">
              <a:lnSpc>
                <a:spcPct val="115000"/>
              </a:lnSpc>
              <a:spcBef>
                <a:spcPts val="0"/>
              </a:spcBef>
              <a:spcAft>
                <a:spcPts val="0"/>
              </a:spcAft>
              <a:buNone/>
            </a:pPr>
            <a:r>
              <a:t/>
            </a:r>
            <a:endParaRPr sz="2496">
              <a:latin typeface="Arial"/>
              <a:ea typeface="Arial"/>
              <a:cs typeface="Arial"/>
              <a:sym typeface="Arial"/>
            </a:endParaRPr>
          </a:p>
          <a:p>
            <a:pPr indent="0" lvl="0" marL="0" rtl="0" algn="l">
              <a:lnSpc>
                <a:spcPct val="115000"/>
              </a:lnSpc>
              <a:spcBef>
                <a:spcPts val="0"/>
              </a:spcBef>
              <a:spcAft>
                <a:spcPts val="0"/>
              </a:spcAft>
              <a:buNone/>
            </a:pPr>
            <a:r>
              <a:t/>
            </a:r>
            <a:endParaRPr sz="2496">
              <a:latin typeface="Arial"/>
              <a:ea typeface="Arial"/>
              <a:cs typeface="Arial"/>
              <a:sym typeface="Arial"/>
            </a:endParaRPr>
          </a:p>
          <a:p>
            <a:pPr indent="0" lvl="0" marL="0" rtl="0" algn="l">
              <a:lnSpc>
                <a:spcPct val="115000"/>
              </a:lnSpc>
              <a:spcBef>
                <a:spcPts val="0"/>
              </a:spcBef>
              <a:spcAft>
                <a:spcPts val="0"/>
              </a:spcAft>
              <a:buNone/>
            </a:pPr>
            <a:r>
              <a:t/>
            </a:r>
            <a:endParaRPr sz="2496">
              <a:latin typeface="Arial"/>
              <a:ea typeface="Arial"/>
              <a:cs typeface="Arial"/>
              <a:sym typeface="Arial"/>
            </a:endParaRPr>
          </a:p>
          <a:p>
            <a:pPr indent="0" lvl="0" marL="0" rtl="0" algn="l">
              <a:lnSpc>
                <a:spcPct val="115000"/>
              </a:lnSpc>
              <a:spcBef>
                <a:spcPts val="0"/>
              </a:spcBef>
              <a:spcAft>
                <a:spcPts val="0"/>
              </a:spcAft>
              <a:buNone/>
            </a:pPr>
            <a:r>
              <a:t/>
            </a:r>
            <a:endParaRPr sz="2200">
              <a:latin typeface="Arial"/>
              <a:ea typeface="Arial"/>
              <a:cs typeface="Arial"/>
              <a:sym typeface="Arial"/>
            </a:endParaRPr>
          </a:p>
          <a:p>
            <a:pPr indent="0" lvl="0" marL="0" rtl="0" algn="ctr">
              <a:lnSpc>
                <a:spcPct val="115000"/>
              </a:lnSpc>
              <a:spcBef>
                <a:spcPts val="0"/>
              </a:spcBef>
              <a:spcAft>
                <a:spcPts val="0"/>
              </a:spcAft>
              <a:buNone/>
            </a:pPr>
            <a:r>
              <a:t/>
            </a:r>
            <a:endParaRPr sz="2200">
              <a:latin typeface="Arial"/>
              <a:ea typeface="Arial"/>
              <a:cs typeface="Arial"/>
              <a:sym typeface="Arial"/>
            </a:endParaRPr>
          </a:p>
          <a:p>
            <a:pPr indent="0" lvl="0" marL="0" rtl="0" algn="ctr">
              <a:lnSpc>
                <a:spcPct val="115000"/>
              </a:lnSpc>
              <a:spcBef>
                <a:spcPts val="0"/>
              </a:spcBef>
              <a:spcAft>
                <a:spcPts val="0"/>
              </a:spcAft>
              <a:buNone/>
            </a:pPr>
            <a:r>
              <a:rPr lang="en-US" sz="2200" u="sng">
                <a:solidFill>
                  <a:schemeClr val="hlink"/>
                </a:solidFill>
                <a:latin typeface="Arial"/>
                <a:ea typeface="Arial"/>
                <a:cs typeface="Arial"/>
                <a:sym typeface="Arial"/>
                <a:hlinkClick r:id="rId3"/>
              </a:rPr>
              <a:t>https://www.nj.gov/humanservices/dds/programs/njworkability/</a:t>
            </a:r>
            <a:endParaRPr sz="2200"/>
          </a:p>
        </p:txBody>
      </p:sp>
      <p:sp>
        <p:nvSpPr>
          <p:cNvPr id="391" name="Google Shape;391;g2a46e3f4474_0_0"/>
          <p:cNvSpPr txBox="1"/>
          <p:nvPr/>
        </p:nvSpPr>
        <p:spPr>
          <a:xfrm>
            <a:off x="1751550" y="389675"/>
            <a:ext cx="5924700" cy="6465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3200"/>
              <a:buFont typeface="Arial"/>
              <a:buNone/>
            </a:pPr>
            <a:r>
              <a:rPr b="1" lang="en-US" sz="3000">
                <a:solidFill>
                  <a:schemeClr val="lt1"/>
                </a:solidFill>
                <a:latin typeface="Calibri"/>
                <a:ea typeface="Calibri"/>
                <a:cs typeface="Calibri"/>
                <a:sym typeface="Calibri"/>
              </a:rPr>
              <a:t>NJ WorkAbility Premium Chart</a:t>
            </a:r>
            <a:endParaRPr b="1" i="0" sz="3000" u="none" cap="none" strike="noStrike">
              <a:solidFill>
                <a:schemeClr val="lt1"/>
              </a:solidFill>
              <a:latin typeface="Calibri"/>
              <a:ea typeface="Calibri"/>
              <a:cs typeface="Calibri"/>
              <a:sym typeface="Calibri"/>
            </a:endParaRPr>
          </a:p>
        </p:txBody>
      </p:sp>
      <p:pic>
        <p:nvPicPr>
          <p:cNvPr id="392" name="Google Shape;392;g2a46e3f4474_0_0"/>
          <p:cNvPicPr preferRelativeResize="0"/>
          <p:nvPr/>
        </p:nvPicPr>
        <p:blipFill>
          <a:blip r:embed="rId4">
            <a:alphaModFix/>
          </a:blip>
          <a:stretch>
            <a:fillRect/>
          </a:stretch>
        </p:blipFill>
        <p:spPr>
          <a:xfrm>
            <a:off x="1315550" y="1132500"/>
            <a:ext cx="6796699" cy="4112050"/>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8" name="Shape 398"/>
        <p:cNvGrpSpPr/>
        <p:nvPr/>
      </p:nvGrpSpPr>
      <p:grpSpPr>
        <a:xfrm>
          <a:off x="0" y="0"/>
          <a:ext cx="0" cy="0"/>
          <a:chOff x="0" y="0"/>
          <a:chExt cx="0" cy="0"/>
        </a:xfrm>
      </p:grpSpPr>
      <p:sp>
        <p:nvSpPr>
          <p:cNvPr id="399" name="Google Shape;399;g314308bdb96_0_0"/>
          <p:cNvSpPr txBox="1"/>
          <p:nvPr>
            <p:ph idx="1" type="body"/>
          </p:nvPr>
        </p:nvSpPr>
        <p:spPr>
          <a:xfrm>
            <a:off x="383725" y="1205925"/>
            <a:ext cx="8229600" cy="5453700"/>
          </a:xfrm>
          <a:prstGeom prst="rect">
            <a:avLst/>
          </a:prstGeom>
          <a:noFill/>
          <a:ln>
            <a:noFill/>
          </a:ln>
        </p:spPr>
        <p:txBody>
          <a:bodyPr anchorCtr="0" anchor="t" bIns="45700" lIns="91425" spcFirstLastPara="1" rIns="91425" wrap="square" tIns="45700">
            <a:normAutofit/>
          </a:bodyPr>
          <a:lstStyle/>
          <a:p>
            <a:pPr indent="-368300" lvl="0" marL="457200" rtl="0" algn="l">
              <a:lnSpc>
                <a:spcPct val="115000"/>
              </a:lnSpc>
              <a:spcBef>
                <a:spcPts val="750"/>
              </a:spcBef>
              <a:spcAft>
                <a:spcPts val="0"/>
              </a:spcAft>
              <a:buClr>
                <a:schemeClr val="lt1"/>
              </a:buClr>
              <a:buSzPts val="2200"/>
              <a:buFont typeface="Arial"/>
              <a:buChar char="•"/>
            </a:pPr>
            <a:r>
              <a:rPr lang="en-US" sz="2200">
                <a:latin typeface="Arial"/>
                <a:ea typeface="Arial"/>
                <a:cs typeface="Arial"/>
                <a:sym typeface="Arial"/>
              </a:rPr>
              <a:t>If an SSI/Medicaid beneficiary is working, must report wages to Social Security each month.</a:t>
            </a:r>
            <a:endParaRPr sz="2200">
              <a:latin typeface="Arial"/>
              <a:ea typeface="Arial"/>
              <a:cs typeface="Arial"/>
              <a:sym typeface="Arial"/>
            </a:endParaRPr>
          </a:p>
          <a:p>
            <a:pPr indent="-368300" lvl="0" marL="457200" rtl="0" algn="l">
              <a:lnSpc>
                <a:spcPct val="115000"/>
              </a:lnSpc>
              <a:spcBef>
                <a:spcPts val="0"/>
              </a:spcBef>
              <a:spcAft>
                <a:spcPts val="0"/>
              </a:spcAft>
              <a:buClr>
                <a:schemeClr val="lt1"/>
              </a:buClr>
              <a:buSzPts val="2200"/>
              <a:buChar char="•"/>
            </a:pPr>
            <a:r>
              <a:rPr b="1" lang="en-US" sz="2200">
                <a:latin typeface="Arial"/>
                <a:ea typeface="Arial"/>
                <a:cs typeface="Arial"/>
                <a:sym typeface="Arial"/>
              </a:rPr>
              <a:t>Substantial Gainful Activity (SGA) Limit</a:t>
            </a:r>
            <a:r>
              <a:rPr b="1" lang="en-US" sz="2200">
                <a:latin typeface="Arial"/>
                <a:ea typeface="Arial"/>
                <a:cs typeface="Arial"/>
                <a:sym typeface="Arial"/>
              </a:rPr>
              <a:t> - $1,550/month in work-related earnings (2024).</a:t>
            </a:r>
            <a:endParaRPr b="1" sz="2200">
              <a:latin typeface="Arial"/>
              <a:ea typeface="Arial"/>
              <a:cs typeface="Arial"/>
              <a:sym typeface="Arial"/>
            </a:endParaRPr>
          </a:p>
          <a:p>
            <a:pPr indent="-368300" lvl="1" marL="914400" rtl="0" algn="l">
              <a:lnSpc>
                <a:spcPct val="115000"/>
              </a:lnSpc>
              <a:spcBef>
                <a:spcPts val="0"/>
              </a:spcBef>
              <a:spcAft>
                <a:spcPts val="0"/>
              </a:spcAft>
              <a:buClr>
                <a:schemeClr val="lt1"/>
              </a:buClr>
              <a:buSzPts val="2200"/>
              <a:buFont typeface="Arial"/>
              <a:buChar char="•"/>
            </a:pPr>
            <a:r>
              <a:rPr lang="en-US" sz="2200">
                <a:latin typeface="Arial"/>
                <a:ea typeface="Arial"/>
                <a:cs typeface="Arial"/>
                <a:sym typeface="Arial"/>
              </a:rPr>
              <a:t>Increasing to $1,620/month in 2025.</a:t>
            </a:r>
            <a:endParaRPr sz="2200">
              <a:latin typeface="Arial"/>
              <a:ea typeface="Arial"/>
              <a:cs typeface="Arial"/>
              <a:sym typeface="Arial"/>
            </a:endParaRPr>
          </a:p>
          <a:p>
            <a:pPr indent="-368300" lvl="1" marL="914400" rtl="0" algn="l">
              <a:lnSpc>
                <a:spcPct val="115000"/>
              </a:lnSpc>
              <a:spcBef>
                <a:spcPts val="0"/>
              </a:spcBef>
              <a:spcAft>
                <a:spcPts val="0"/>
              </a:spcAft>
              <a:buClr>
                <a:schemeClr val="lt1"/>
              </a:buClr>
              <a:buSzPts val="2200"/>
              <a:buFont typeface="Arial"/>
              <a:buChar char="•"/>
            </a:pPr>
            <a:r>
              <a:rPr lang="en-US" sz="2200">
                <a:latin typeface="Arial"/>
                <a:ea typeface="Arial"/>
                <a:cs typeface="Arial"/>
                <a:sym typeface="Arial"/>
              </a:rPr>
              <a:t>Does not include a person’s SSDI benefit.</a:t>
            </a:r>
            <a:endParaRPr sz="2200">
              <a:latin typeface="Arial"/>
              <a:ea typeface="Arial"/>
              <a:cs typeface="Arial"/>
              <a:sym typeface="Arial"/>
            </a:endParaRPr>
          </a:p>
          <a:p>
            <a:pPr indent="0" lvl="0" marL="0" rtl="0" algn="l">
              <a:lnSpc>
                <a:spcPct val="115000"/>
              </a:lnSpc>
              <a:spcBef>
                <a:spcPts val="0"/>
              </a:spcBef>
              <a:spcAft>
                <a:spcPts val="0"/>
              </a:spcAft>
              <a:buNone/>
            </a:pPr>
            <a:r>
              <a:t/>
            </a:r>
            <a:endParaRPr sz="2200">
              <a:latin typeface="Arial"/>
              <a:ea typeface="Arial"/>
              <a:cs typeface="Arial"/>
              <a:sym typeface="Arial"/>
            </a:endParaRPr>
          </a:p>
          <a:p>
            <a:pPr indent="-368300" lvl="0" marL="457200" rtl="0" algn="l">
              <a:lnSpc>
                <a:spcPct val="115000"/>
              </a:lnSpc>
              <a:spcBef>
                <a:spcPts val="0"/>
              </a:spcBef>
              <a:spcAft>
                <a:spcPts val="0"/>
              </a:spcAft>
              <a:buClr>
                <a:schemeClr val="lt1"/>
              </a:buClr>
              <a:buSzPts val="2200"/>
              <a:buFont typeface="Arial"/>
              <a:buChar char="•"/>
            </a:pPr>
            <a:r>
              <a:rPr lang="en-US" sz="2200">
                <a:latin typeface="Arial"/>
                <a:ea typeface="Arial"/>
                <a:cs typeface="Arial"/>
                <a:sym typeface="Arial"/>
              </a:rPr>
              <a:t>If receiving SSI and exceed SGA: expect a reduction in the amount of SSI.</a:t>
            </a:r>
            <a:endParaRPr sz="2200">
              <a:latin typeface="Arial"/>
              <a:ea typeface="Arial"/>
              <a:cs typeface="Arial"/>
              <a:sym typeface="Arial"/>
            </a:endParaRPr>
          </a:p>
          <a:p>
            <a:pPr indent="-368300" lvl="0" marL="457200" rtl="0" algn="l">
              <a:lnSpc>
                <a:spcPct val="115000"/>
              </a:lnSpc>
              <a:spcBef>
                <a:spcPts val="0"/>
              </a:spcBef>
              <a:spcAft>
                <a:spcPts val="0"/>
              </a:spcAft>
              <a:buClr>
                <a:schemeClr val="lt1"/>
              </a:buClr>
              <a:buSzPts val="2200"/>
              <a:buFont typeface="Arial"/>
              <a:buChar char="•"/>
            </a:pPr>
            <a:r>
              <a:rPr lang="en-US" sz="2200">
                <a:latin typeface="Arial"/>
                <a:ea typeface="Arial"/>
                <a:cs typeface="Arial"/>
                <a:sym typeface="Arial"/>
              </a:rPr>
              <a:t>If receiving SSDI and exceed SSDI: can result in a termination of SSDI and required to pay back the “overpayment.” </a:t>
            </a:r>
            <a:endParaRPr sz="2200">
              <a:latin typeface="Arial"/>
              <a:ea typeface="Arial"/>
              <a:cs typeface="Arial"/>
              <a:sym typeface="Arial"/>
            </a:endParaRPr>
          </a:p>
        </p:txBody>
      </p:sp>
      <p:sp>
        <p:nvSpPr>
          <p:cNvPr id="400" name="Google Shape;400;g314308bdb96_0_0"/>
          <p:cNvSpPr txBox="1"/>
          <p:nvPr/>
        </p:nvSpPr>
        <p:spPr>
          <a:xfrm>
            <a:off x="1751550" y="389675"/>
            <a:ext cx="5924700" cy="6465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3200"/>
              <a:buFont typeface="Arial"/>
              <a:buNone/>
            </a:pPr>
            <a:r>
              <a:rPr b="1" lang="en-US" sz="3000">
                <a:solidFill>
                  <a:schemeClr val="lt1"/>
                </a:solidFill>
                <a:latin typeface="Calibri"/>
                <a:ea typeface="Calibri"/>
                <a:cs typeface="Calibri"/>
                <a:sym typeface="Calibri"/>
              </a:rPr>
              <a:t>Social Security &amp; Employment</a:t>
            </a:r>
            <a:endParaRPr b="1" i="0" sz="3000" u="none" cap="none" strike="noStrike">
              <a:solidFill>
                <a:schemeClr val="lt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p3"/>
          <p:cNvSpPr txBox="1"/>
          <p:nvPr>
            <p:ph idx="1" type="body"/>
          </p:nvPr>
        </p:nvSpPr>
        <p:spPr>
          <a:xfrm>
            <a:off x="533400" y="1524000"/>
            <a:ext cx="8360909" cy="4975222"/>
          </a:xfrm>
          <a:prstGeom prst="rect">
            <a:avLst/>
          </a:prstGeom>
          <a:noFill/>
          <a:ln>
            <a:noFill/>
          </a:ln>
        </p:spPr>
        <p:txBody>
          <a:bodyPr anchorCtr="0" anchor="t" bIns="45700" lIns="91425" spcFirstLastPara="1" rIns="91425" wrap="square" tIns="45700">
            <a:normAutofit/>
          </a:bodyPr>
          <a:lstStyle/>
          <a:p>
            <a:pPr indent="-139700" lvl="0" marL="171450" rtl="0" algn="l">
              <a:lnSpc>
                <a:spcPct val="115000"/>
              </a:lnSpc>
              <a:spcBef>
                <a:spcPts val="0"/>
              </a:spcBef>
              <a:spcAft>
                <a:spcPts val="0"/>
              </a:spcAft>
              <a:buClr>
                <a:schemeClr val="lt1"/>
              </a:buClr>
              <a:buSzPts val="2200"/>
              <a:buChar char="•"/>
            </a:pPr>
            <a:r>
              <a:rPr lang="en-US" sz="2200">
                <a:latin typeface="Arial"/>
                <a:ea typeface="Arial"/>
                <a:cs typeface="Arial"/>
                <a:sym typeface="Arial"/>
              </a:rPr>
              <a:t> DDD – NJ Division of Developmental Disabilities</a:t>
            </a:r>
            <a:endParaRPr sz="2200">
              <a:latin typeface="Arial"/>
              <a:ea typeface="Arial"/>
              <a:cs typeface="Arial"/>
              <a:sym typeface="Arial"/>
            </a:endParaRPr>
          </a:p>
          <a:p>
            <a:pPr indent="-139700" lvl="0" marL="171450" rtl="0" algn="l">
              <a:lnSpc>
                <a:spcPct val="115000"/>
              </a:lnSpc>
              <a:spcBef>
                <a:spcPts val="750"/>
              </a:spcBef>
              <a:spcAft>
                <a:spcPts val="0"/>
              </a:spcAft>
              <a:buClr>
                <a:schemeClr val="lt1"/>
              </a:buClr>
              <a:buSzPts val="2200"/>
              <a:buChar char="•"/>
            </a:pPr>
            <a:r>
              <a:rPr lang="en-US" sz="2200">
                <a:latin typeface="Arial"/>
                <a:ea typeface="Arial"/>
                <a:cs typeface="Arial"/>
                <a:sym typeface="Arial"/>
              </a:rPr>
              <a:t> DAC – Disabled Adult Child</a:t>
            </a:r>
            <a:endParaRPr sz="2200">
              <a:latin typeface="Arial"/>
              <a:ea typeface="Arial"/>
              <a:cs typeface="Arial"/>
              <a:sym typeface="Arial"/>
            </a:endParaRPr>
          </a:p>
          <a:p>
            <a:pPr indent="-139700" lvl="0" marL="171450" rtl="0" algn="l">
              <a:lnSpc>
                <a:spcPct val="115000"/>
              </a:lnSpc>
              <a:spcBef>
                <a:spcPts val="750"/>
              </a:spcBef>
              <a:spcAft>
                <a:spcPts val="0"/>
              </a:spcAft>
              <a:buClr>
                <a:schemeClr val="lt1"/>
              </a:buClr>
              <a:buSzPts val="2200"/>
              <a:buChar char="•"/>
            </a:pPr>
            <a:r>
              <a:rPr lang="en-US" sz="2200">
                <a:latin typeface="Arial"/>
                <a:ea typeface="Arial"/>
                <a:cs typeface="Arial"/>
                <a:sym typeface="Arial"/>
              </a:rPr>
              <a:t> IDD – Intellectual and Developmental Disabilities</a:t>
            </a:r>
            <a:endParaRPr sz="2200">
              <a:latin typeface="Arial"/>
              <a:ea typeface="Arial"/>
              <a:cs typeface="Arial"/>
              <a:sym typeface="Arial"/>
            </a:endParaRPr>
          </a:p>
          <a:p>
            <a:pPr indent="-139700" lvl="0" marL="171450" rtl="0" algn="l">
              <a:lnSpc>
                <a:spcPct val="115000"/>
              </a:lnSpc>
              <a:spcBef>
                <a:spcPts val="750"/>
              </a:spcBef>
              <a:spcAft>
                <a:spcPts val="0"/>
              </a:spcAft>
              <a:buClr>
                <a:schemeClr val="lt1"/>
              </a:buClr>
              <a:buSzPts val="2200"/>
              <a:buChar char="•"/>
            </a:pPr>
            <a:r>
              <a:rPr lang="en-US" sz="2200">
                <a:latin typeface="Arial"/>
                <a:ea typeface="Arial"/>
                <a:cs typeface="Arial"/>
                <a:sym typeface="Arial"/>
              </a:rPr>
              <a:t> SSA – Social Security Administration</a:t>
            </a:r>
            <a:endParaRPr sz="2200">
              <a:latin typeface="Arial"/>
              <a:ea typeface="Arial"/>
              <a:cs typeface="Arial"/>
              <a:sym typeface="Arial"/>
            </a:endParaRPr>
          </a:p>
          <a:p>
            <a:pPr indent="-139700" lvl="0" marL="171450" rtl="0" algn="l">
              <a:lnSpc>
                <a:spcPct val="115000"/>
              </a:lnSpc>
              <a:spcBef>
                <a:spcPts val="750"/>
              </a:spcBef>
              <a:spcAft>
                <a:spcPts val="0"/>
              </a:spcAft>
              <a:buClr>
                <a:schemeClr val="lt1"/>
              </a:buClr>
              <a:buSzPts val="2200"/>
              <a:buChar char="•"/>
            </a:pPr>
            <a:r>
              <a:rPr lang="en-US" sz="2200">
                <a:latin typeface="Arial"/>
                <a:ea typeface="Arial"/>
                <a:cs typeface="Arial"/>
                <a:sym typeface="Arial"/>
              </a:rPr>
              <a:t> SSDI – Social Security Disability Income (based on work history)</a:t>
            </a:r>
            <a:endParaRPr sz="2200">
              <a:latin typeface="Arial"/>
              <a:ea typeface="Arial"/>
              <a:cs typeface="Arial"/>
              <a:sym typeface="Arial"/>
            </a:endParaRPr>
          </a:p>
          <a:p>
            <a:pPr indent="-139700" lvl="0" marL="171450" rtl="0" algn="l">
              <a:lnSpc>
                <a:spcPct val="115000"/>
              </a:lnSpc>
              <a:spcBef>
                <a:spcPts val="750"/>
              </a:spcBef>
              <a:spcAft>
                <a:spcPts val="0"/>
              </a:spcAft>
              <a:buClr>
                <a:schemeClr val="lt1"/>
              </a:buClr>
              <a:buSzPts val="2200"/>
              <a:buChar char="•"/>
            </a:pPr>
            <a:r>
              <a:rPr lang="en-US" sz="2200">
                <a:latin typeface="Arial"/>
                <a:ea typeface="Arial"/>
                <a:cs typeface="Arial"/>
                <a:sym typeface="Arial"/>
              </a:rPr>
              <a:t> SSI – Supplemental Security Income (not based on work history)</a:t>
            </a:r>
            <a:endParaRPr sz="2200">
              <a:latin typeface="Arial"/>
              <a:ea typeface="Arial"/>
              <a:cs typeface="Arial"/>
              <a:sym typeface="Arial"/>
            </a:endParaRPr>
          </a:p>
          <a:p>
            <a:pPr indent="-139700" lvl="0" marL="171450" rtl="0" algn="l">
              <a:lnSpc>
                <a:spcPct val="115000"/>
              </a:lnSpc>
              <a:spcBef>
                <a:spcPts val="750"/>
              </a:spcBef>
              <a:spcAft>
                <a:spcPts val="0"/>
              </a:spcAft>
              <a:buClr>
                <a:schemeClr val="lt1"/>
              </a:buClr>
              <a:buSzPts val="2200"/>
              <a:buFont typeface="Arial"/>
              <a:buChar char="•"/>
            </a:pPr>
            <a:r>
              <a:rPr lang="en-US" sz="2200">
                <a:latin typeface="Arial"/>
                <a:ea typeface="Arial"/>
                <a:cs typeface="Arial"/>
                <a:sym typeface="Arial"/>
              </a:rPr>
              <a:t> SNT – Special Needs Trust</a:t>
            </a:r>
            <a:endParaRPr sz="2200">
              <a:latin typeface="Arial"/>
              <a:ea typeface="Arial"/>
              <a:cs typeface="Arial"/>
              <a:sym typeface="Arial"/>
            </a:endParaRPr>
          </a:p>
        </p:txBody>
      </p:sp>
      <p:sp>
        <p:nvSpPr>
          <p:cNvPr id="146" name="Google Shape;146;p3"/>
          <p:cNvSpPr txBox="1"/>
          <p:nvPr/>
        </p:nvSpPr>
        <p:spPr>
          <a:xfrm>
            <a:off x="1751550" y="389675"/>
            <a:ext cx="5924700" cy="6771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3200"/>
              <a:buFont typeface="Arial"/>
              <a:buNone/>
            </a:pPr>
            <a:r>
              <a:rPr b="1" lang="en-US" sz="3200">
                <a:solidFill>
                  <a:schemeClr val="lt1"/>
                </a:solidFill>
                <a:latin typeface="Calibri"/>
                <a:ea typeface="Calibri"/>
                <a:cs typeface="Calibri"/>
                <a:sym typeface="Calibri"/>
              </a:rPr>
              <a:t>Common Acronyms</a:t>
            </a:r>
            <a:endParaRPr b="1" i="0" sz="3200" u="none" cap="none" strike="noStrike">
              <a:solidFill>
                <a:schemeClr val="lt1"/>
              </a:solidFill>
              <a:latin typeface="Calibri"/>
              <a:ea typeface="Calibri"/>
              <a:cs typeface="Calibri"/>
              <a:sym typeface="Calibri"/>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6" name="Shape 406"/>
        <p:cNvGrpSpPr/>
        <p:nvPr/>
      </p:nvGrpSpPr>
      <p:grpSpPr>
        <a:xfrm>
          <a:off x="0" y="0"/>
          <a:ext cx="0" cy="0"/>
          <a:chOff x="0" y="0"/>
          <a:chExt cx="0" cy="0"/>
        </a:xfrm>
      </p:grpSpPr>
      <p:sp>
        <p:nvSpPr>
          <p:cNvPr id="407" name="Google Shape;407;g2d665e7248b_1_0"/>
          <p:cNvSpPr txBox="1"/>
          <p:nvPr>
            <p:ph idx="1" type="body"/>
          </p:nvPr>
        </p:nvSpPr>
        <p:spPr>
          <a:xfrm>
            <a:off x="383725" y="1205925"/>
            <a:ext cx="8229600" cy="5453700"/>
          </a:xfrm>
          <a:prstGeom prst="rect">
            <a:avLst/>
          </a:prstGeom>
          <a:noFill/>
          <a:ln>
            <a:noFill/>
          </a:ln>
        </p:spPr>
        <p:txBody>
          <a:bodyPr anchorCtr="0" anchor="t" bIns="45700" lIns="91425" spcFirstLastPara="1" rIns="91425" wrap="square" tIns="45700">
            <a:normAutofit/>
          </a:bodyPr>
          <a:lstStyle/>
          <a:p>
            <a:pPr indent="-368300" lvl="0" marL="457200" rtl="0" algn="l">
              <a:lnSpc>
                <a:spcPct val="150000"/>
              </a:lnSpc>
              <a:spcBef>
                <a:spcPts val="0"/>
              </a:spcBef>
              <a:spcAft>
                <a:spcPts val="0"/>
              </a:spcAft>
              <a:buClr>
                <a:schemeClr val="lt1"/>
              </a:buClr>
              <a:buSzPts val="2200"/>
              <a:buFont typeface="Arial"/>
              <a:buChar char="•"/>
            </a:pPr>
            <a:r>
              <a:rPr lang="en-US" sz="2200">
                <a:latin typeface="Arial"/>
                <a:ea typeface="Arial"/>
                <a:cs typeface="Arial"/>
                <a:sym typeface="Arial"/>
              </a:rPr>
              <a:t>Important</a:t>
            </a:r>
            <a:r>
              <a:rPr lang="en-US" sz="2200">
                <a:latin typeface="Arial"/>
                <a:ea typeface="Arial"/>
                <a:cs typeface="Arial"/>
                <a:sym typeface="Arial"/>
              </a:rPr>
              <a:t> to remember: NJ WorkAbility provides Medicaid coverage - </a:t>
            </a:r>
            <a:r>
              <a:rPr b="1" lang="en-US" sz="2200">
                <a:latin typeface="Arial"/>
                <a:ea typeface="Arial"/>
                <a:cs typeface="Arial"/>
                <a:sym typeface="Arial"/>
              </a:rPr>
              <a:t>as long as the individual remains employed.</a:t>
            </a:r>
            <a:r>
              <a:rPr b="1" lang="en-US" sz="2200">
                <a:latin typeface="Arial"/>
                <a:ea typeface="Arial"/>
                <a:cs typeface="Arial"/>
                <a:sym typeface="Arial"/>
              </a:rPr>
              <a:t> </a:t>
            </a:r>
            <a:endParaRPr b="1" sz="2200">
              <a:latin typeface="Arial"/>
              <a:ea typeface="Arial"/>
              <a:cs typeface="Arial"/>
              <a:sym typeface="Arial"/>
            </a:endParaRPr>
          </a:p>
          <a:p>
            <a:pPr indent="-368300" lvl="0" marL="457200" rtl="0" algn="l">
              <a:lnSpc>
                <a:spcPct val="150000"/>
              </a:lnSpc>
              <a:spcBef>
                <a:spcPts val="0"/>
              </a:spcBef>
              <a:spcAft>
                <a:spcPts val="0"/>
              </a:spcAft>
              <a:buClr>
                <a:schemeClr val="lt1"/>
              </a:buClr>
              <a:buSzPts val="2200"/>
              <a:buFont typeface="Arial"/>
              <a:buChar char="•"/>
            </a:pPr>
            <a:r>
              <a:rPr lang="en-US" sz="2200">
                <a:latin typeface="Arial"/>
                <a:ea typeface="Arial"/>
                <a:cs typeface="Arial"/>
                <a:sym typeface="Arial"/>
              </a:rPr>
              <a:t>While NJ WorkAbility Medicaid does not have an income or asset limit, a person on WorkAbility may also be </a:t>
            </a:r>
            <a:r>
              <a:rPr lang="en-US" sz="2200">
                <a:latin typeface="Arial"/>
                <a:ea typeface="Arial"/>
                <a:cs typeface="Arial"/>
                <a:sym typeface="Arial"/>
              </a:rPr>
              <a:t>receiving</a:t>
            </a:r>
            <a:r>
              <a:rPr lang="en-US" sz="2200">
                <a:latin typeface="Arial"/>
                <a:ea typeface="Arial"/>
                <a:cs typeface="Arial"/>
                <a:sym typeface="Arial"/>
              </a:rPr>
              <a:t> monthly SSDI.</a:t>
            </a:r>
            <a:endParaRPr sz="2200">
              <a:latin typeface="Arial"/>
              <a:ea typeface="Arial"/>
              <a:cs typeface="Arial"/>
              <a:sym typeface="Arial"/>
            </a:endParaRPr>
          </a:p>
          <a:p>
            <a:pPr indent="-368300" lvl="0" marL="457200" rtl="0" algn="l">
              <a:lnSpc>
                <a:spcPct val="150000"/>
              </a:lnSpc>
              <a:spcBef>
                <a:spcPts val="0"/>
              </a:spcBef>
              <a:spcAft>
                <a:spcPts val="0"/>
              </a:spcAft>
              <a:buClr>
                <a:schemeClr val="lt1"/>
              </a:buClr>
              <a:buSzPts val="2200"/>
              <a:buFont typeface="Arial"/>
              <a:buChar char="•"/>
            </a:pPr>
            <a:r>
              <a:rPr lang="en-US" sz="2200">
                <a:latin typeface="Arial"/>
                <a:ea typeface="Arial"/>
                <a:cs typeface="Arial"/>
                <a:sym typeface="Arial"/>
              </a:rPr>
              <a:t>If the person wants to keep their SSDI benefits, </a:t>
            </a:r>
            <a:r>
              <a:rPr lang="en-US" sz="2200" u="sng">
                <a:latin typeface="Arial"/>
                <a:ea typeface="Arial"/>
                <a:cs typeface="Arial"/>
                <a:sym typeface="Arial"/>
              </a:rPr>
              <a:t>they must remember the Social Security monthly SGA limit.</a:t>
            </a:r>
            <a:endParaRPr sz="2200" u="sng">
              <a:latin typeface="Arial"/>
              <a:ea typeface="Arial"/>
              <a:cs typeface="Arial"/>
              <a:sym typeface="Arial"/>
            </a:endParaRPr>
          </a:p>
          <a:p>
            <a:pPr indent="-368300" lvl="0" marL="457200" rtl="0" algn="l">
              <a:lnSpc>
                <a:spcPct val="150000"/>
              </a:lnSpc>
              <a:spcBef>
                <a:spcPts val="0"/>
              </a:spcBef>
              <a:spcAft>
                <a:spcPts val="0"/>
              </a:spcAft>
              <a:buClr>
                <a:schemeClr val="lt1"/>
              </a:buClr>
              <a:buSzPts val="2200"/>
              <a:buFont typeface="Arial"/>
              <a:buChar char="•"/>
            </a:pPr>
            <a:r>
              <a:rPr b="1" lang="en-US" sz="2200">
                <a:latin typeface="Arial"/>
                <a:ea typeface="Arial"/>
                <a:cs typeface="Arial"/>
                <a:sym typeface="Arial"/>
              </a:rPr>
              <a:t>Having WorkAbility does not protect against loss of SSDI, if a person continuously exceeds SGA.</a:t>
            </a:r>
            <a:endParaRPr b="1" sz="2200">
              <a:latin typeface="Arial"/>
              <a:ea typeface="Arial"/>
              <a:cs typeface="Arial"/>
              <a:sym typeface="Arial"/>
            </a:endParaRPr>
          </a:p>
        </p:txBody>
      </p:sp>
      <p:sp>
        <p:nvSpPr>
          <p:cNvPr id="408" name="Google Shape;408;g2d665e7248b_1_0"/>
          <p:cNvSpPr txBox="1"/>
          <p:nvPr/>
        </p:nvSpPr>
        <p:spPr>
          <a:xfrm>
            <a:off x="1751550" y="389675"/>
            <a:ext cx="5924700" cy="6465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3200"/>
              <a:buFont typeface="Arial"/>
              <a:buNone/>
            </a:pPr>
            <a:r>
              <a:rPr b="1" lang="en-US" sz="3000">
                <a:solidFill>
                  <a:schemeClr val="lt1"/>
                </a:solidFill>
                <a:latin typeface="Calibri"/>
                <a:ea typeface="Calibri"/>
                <a:cs typeface="Calibri"/>
                <a:sym typeface="Calibri"/>
              </a:rPr>
              <a:t>NJ WorkAbility &amp; SSDI</a:t>
            </a:r>
            <a:endParaRPr b="1" i="0" sz="3000" u="none" cap="none" strike="noStrike">
              <a:solidFill>
                <a:schemeClr val="lt1"/>
              </a:solidFill>
              <a:latin typeface="Calibri"/>
              <a:ea typeface="Calibri"/>
              <a:cs typeface="Calibri"/>
              <a:sym typeface="Calibri"/>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2" name="Shape 412"/>
        <p:cNvGrpSpPr/>
        <p:nvPr/>
      </p:nvGrpSpPr>
      <p:grpSpPr>
        <a:xfrm>
          <a:off x="0" y="0"/>
          <a:ext cx="0" cy="0"/>
          <a:chOff x="0" y="0"/>
          <a:chExt cx="0" cy="0"/>
        </a:xfrm>
      </p:grpSpPr>
      <p:pic>
        <p:nvPicPr>
          <p:cNvPr id="413" name="Google Shape;413;p36">
            <a:hlinkClick r:id="rId3"/>
          </p:cNvPr>
          <p:cNvPicPr preferRelativeResize="0"/>
          <p:nvPr/>
        </p:nvPicPr>
        <p:blipFill rotWithShape="1">
          <a:blip r:embed="rId4">
            <a:alphaModFix/>
          </a:blip>
          <a:srcRect b="0" l="0" r="0" t="0"/>
          <a:stretch/>
        </p:blipFill>
        <p:spPr>
          <a:xfrm>
            <a:off x="0" y="0"/>
            <a:ext cx="9144000" cy="6857999"/>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7" name="Shape 417"/>
        <p:cNvGrpSpPr/>
        <p:nvPr/>
      </p:nvGrpSpPr>
      <p:grpSpPr>
        <a:xfrm>
          <a:off x="0" y="0"/>
          <a:ext cx="0" cy="0"/>
          <a:chOff x="0" y="0"/>
          <a:chExt cx="0" cy="0"/>
        </a:xfrm>
      </p:grpSpPr>
      <p:pic>
        <p:nvPicPr>
          <p:cNvPr id="418" name="Google Shape;418;p35">
            <a:hlinkClick r:id="rId3"/>
          </p:cNvPr>
          <p:cNvPicPr preferRelativeResize="0"/>
          <p:nvPr/>
        </p:nvPicPr>
        <p:blipFill rotWithShape="1">
          <a:blip r:embed="rId4">
            <a:alphaModFix/>
          </a:blip>
          <a:srcRect b="0" l="0" r="0" t="0"/>
          <a:stretch/>
        </p:blipFill>
        <p:spPr>
          <a:xfrm>
            <a:off x="0" y="0"/>
            <a:ext cx="9143999" cy="6857999"/>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2" name="Shape 422"/>
        <p:cNvGrpSpPr/>
        <p:nvPr/>
      </p:nvGrpSpPr>
      <p:grpSpPr>
        <a:xfrm>
          <a:off x="0" y="0"/>
          <a:ext cx="0" cy="0"/>
          <a:chOff x="0" y="0"/>
          <a:chExt cx="0" cy="0"/>
        </a:xfrm>
      </p:grpSpPr>
      <p:sp>
        <p:nvSpPr>
          <p:cNvPr id="423" name="Google Shape;423;p4"/>
          <p:cNvSpPr txBox="1"/>
          <p:nvPr>
            <p:ph idx="1" type="body"/>
          </p:nvPr>
        </p:nvSpPr>
        <p:spPr>
          <a:xfrm>
            <a:off x="628650" y="1226900"/>
            <a:ext cx="7886700" cy="5232600"/>
          </a:xfrm>
          <a:prstGeom prst="rect">
            <a:avLst/>
          </a:prstGeom>
          <a:noFill/>
          <a:ln>
            <a:noFill/>
          </a:ln>
        </p:spPr>
        <p:txBody>
          <a:bodyPr anchorCtr="0" anchor="t" bIns="45700" lIns="91425" spcFirstLastPara="1" rIns="91425" wrap="square" tIns="45700">
            <a:normAutofit fontScale="92500" lnSpcReduction="10000"/>
          </a:bodyPr>
          <a:lstStyle/>
          <a:p>
            <a:pPr indent="-352901" lvl="0" marL="457200" rtl="0" algn="l">
              <a:lnSpc>
                <a:spcPct val="90000"/>
              </a:lnSpc>
              <a:spcBef>
                <a:spcPts val="750"/>
              </a:spcBef>
              <a:spcAft>
                <a:spcPts val="0"/>
              </a:spcAft>
              <a:buClr>
                <a:schemeClr val="lt1"/>
              </a:buClr>
              <a:buSzPct val="91365"/>
              <a:buChar char="•"/>
            </a:pPr>
            <a:r>
              <a:rPr lang="en-US" sz="2316">
                <a:latin typeface="Arial"/>
                <a:ea typeface="Arial"/>
                <a:cs typeface="Arial"/>
                <a:sym typeface="Arial"/>
              </a:rPr>
              <a:t>A person enrolled in Medicaid must be enrolled in Medicaid managed care.  </a:t>
            </a:r>
            <a:endParaRPr sz="2316">
              <a:latin typeface="Arial"/>
              <a:ea typeface="Arial"/>
              <a:cs typeface="Arial"/>
              <a:sym typeface="Arial"/>
            </a:endParaRPr>
          </a:p>
          <a:p>
            <a:pPr indent="-352901" lvl="0" marL="457200" rtl="0" algn="l">
              <a:lnSpc>
                <a:spcPct val="90000"/>
              </a:lnSpc>
              <a:spcBef>
                <a:spcPts val="750"/>
              </a:spcBef>
              <a:spcAft>
                <a:spcPts val="0"/>
              </a:spcAft>
              <a:buClr>
                <a:schemeClr val="lt1"/>
              </a:buClr>
              <a:buSzPct val="91365"/>
              <a:buChar char="•"/>
            </a:pPr>
            <a:r>
              <a:rPr lang="en-US" sz="2316">
                <a:latin typeface="Arial"/>
                <a:ea typeface="Arial"/>
                <a:cs typeface="Arial"/>
                <a:sym typeface="Arial"/>
              </a:rPr>
              <a:t>Can select a managed care organization (MCO), and switch at any time for “good cause.”</a:t>
            </a:r>
            <a:endParaRPr sz="2116">
              <a:latin typeface="Arial"/>
              <a:ea typeface="Arial"/>
              <a:cs typeface="Arial"/>
              <a:sym typeface="Arial"/>
            </a:endParaRPr>
          </a:p>
          <a:p>
            <a:pPr indent="-352901" lvl="0" marL="457200" rtl="0" algn="l">
              <a:lnSpc>
                <a:spcPct val="90000"/>
              </a:lnSpc>
              <a:spcBef>
                <a:spcPts val="750"/>
              </a:spcBef>
              <a:spcAft>
                <a:spcPts val="0"/>
              </a:spcAft>
              <a:buClr>
                <a:schemeClr val="lt1"/>
              </a:buClr>
              <a:buSzPct val="91365"/>
              <a:buChar char="•"/>
            </a:pPr>
            <a:r>
              <a:rPr lang="en-US" sz="2316">
                <a:latin typeface="Arial"/>
                <a:ea typeface="Arial"/>
                <a:cs typeface="Arial"/>
                <a:sym typeface="Arial"/>
              </a:rPr>
              <a:t>Health Benefits Coordinator for Medicaid questions: </a:t>
            </a:r>
            <a:r>
              <a:rPr b="1" lang="en-US" sz="2316">
                <a:latin typeface="Arial"/>
                <a:ea typeface="Arial"/>
                <a:cs typeface="Arial"/>
                <a:sym typeface="Arial"/>
              </a:rPr>
              <a:t>1-800-701-0710</a:t>
            </a:r>
            <a:endParaRPr b="1" sz="2116">
              <a:latin typeface="Arial"/>
              <a:ea typeface="Arial"/>
              <a:cs typeface="Arial"/>
              <a:sym typeface="Arial"/>
            </a:endParaRPr>
          </a:p>
          <a:p>
            <a:pPr indent="-352901" lvl="0" marL="457200" rtl="0" algn="l">
              <a:lnSpc>
                <a:spcPct val="90000"/>
              </a:lnSpc>
              <a:spcBef>
                <a:spcPts val="750"/>
              </a:spcBef>
              <a:spcAft>
                <a:spcPts val="0"/>
              </a:spcAft>
              <a:buClr>
                <a:schemeClr val="lt1"/>
              </a:buClr>
              <a:buSzPct val="91365"/>
              <a:buChar char="•"/>
            </a:pPr>
            <a:r>
              <a:rPr lang="en-US" sz="2316">
                <a:latin typeface="Arial"/>
                <a:ea typeface="Arial"/>
                <a:cs typeface="Arial"/>
                <a:sym typeface="Arial"/>
              </a:rPr>
              <a:t>Care management available, upon request, from the MCO.</a:t>
            </a:r>
            <a:endParaRPr sz="2116">
              <a:latin typeface="Arial"/>
              <a:ea typeface="Arial"/>
              <a:cs typeface="Arial"/>
              <a:sym typeface="Arial"/>
            </a:endParaRPr>
          </a:p>
          <a:p>
            <a:pPr indent="-352901" lvl="0" marL="457200" rtl="0" algn="l">
              <a:lnSpc>
                <a:spcPct val="90000"/>
              </a:lnSpc>
              <a:spcBef>
                <a:spcPts val="750"/>
              </a:spcBef>
              <a:spcAft>
                <a:spcPts val="0"/>
              </a:spcAft>
              <a:buClr>
                <a:schemeClr val="lt1"/>
              </a:buClr>
              <a:buSzPct val="91365"/>
              <a:buChar char="•"/>
            </a:pPr>
            <a:r>
              <a:rPr lang="en-US" sz="2316">
                <a:latin typeface="Arial"/>
                <a:ea typeface="Arial"/>
                <a:cs typeface="Arial"/>
                <a:sym typeface="Arial"/>
              </a:rPr>
              <a:t>If person has private insurance, it is the primary payer and Medicaid is the “payer of last resort.”</a:t>
            </a:r>
            <a:endParaRPr b="1" sz="2316" u="sng">
              <a:latin typeface="Arial"/>
              <a:ea typeface="Arial"/>
              <a:cs typeface="Arial"/>
              <a:sym typeface="Arial"/>
            </a:endParaRPr>
          </a:p>
          <a:p>
            <a:pPr indent="457200" lvl="0" marL="0" rtl="0" algn="l">
              <a:lnSpc>
                <a:spcPct val="90000"/>
              </a:lnSpc>
              <a:spcBef>
                <a:spcPts val="750"/>
              </a:spcBef>
              <a:spcAft>
                <a:spcPts val="0"/>
              </a:spcAft>
              <a:buSzPct val="90000"/>
              <a:buNone/>
            </a:pPr>
            <a:r>
              <a:t/>
            </a:r>
            <a:endParaRPr b="1" sz="2000" u="sng">
              <a:latin typeface="Arial"/>
              <a:ea typeface="Arial"/>
              <a:cs typeface="Arial"/>
              <a:sym typeface="Arial"/>
            </a:endParaRPr>
          </a:p>
          <a:p>
            <a:pPr indent="457200" lvl="0" marL="0" rtl="0" algn="l">
              <a:lnSpc>
                <a:spcPct val="90000"/>
              </a:lnSpc>
              <a:spcBef>
                <a:spcPts val="750"/>
              </a:spcBef>
              <a:spcAft>
                <a:spcPts val="0"/>
              </a:spcAft>
              <a:buSzPct val="90000"/>
              <a:buNone/>
            </a:pPr>
            <a:r>
              <a:rPr b="1" lang="en-US" sz="2000" u="sng">
                <a:latin typeface="Arial"/>
                <a:ea typeface="Arial"/>
                <a:cs typeface="Arial"/>
                <a:sym typeface="Arial"/>
              </a:rPr>
              <a:t>Five Medicaid MCOs in NJ:</a:t>
            </a:r>
            <a:endParaRPr b="1" u="sng">
              <a:latin typeface="Arial"/>
              <a:ea typeface="Arial"/>
              <a:cs typeface="Arial"/>
              <a:sym typeface="Arial"/>
            </a:endParaRPr>
          </a:p>
          <a:p>
            <a:pPr indent="0" lvl="0" marL="914400" rtl="0" algn="l">
              <a:lnSpc>
                <a:spcPct val="100000"/>
              </a:lnSpc>
              <a:spcBef>
                <a:spcPts val="750"/>
              </a:spcBef>
              <a:spcAft>
                <a:spcPts val="0"/>
              </a:spcAft>
              <a:buSzPct val="90000"/>
              <a:buNone/>
            </a:pPr>
            <a:r>
              <a:rPr lang="en-US" sz="2000">
                <a:latin typeface="Arial"/>
                <a:ea typeface="Arial"/>
                <a:cs typeface="Arial"/>
                <a:sym typeface="Arial"/>
              </a:rPr>
              <a:t>1. Horizon NJ Health</a:t>
            </a:r>
            <a:endParaRPr>
              <a:latin typeface="Arial"/>
              <a:ea typeface="Arial"/>
              <a:cs typeface="Arial"/>
              <a:sym typeface="Arial"/>
            </a:endParaRPr>
          </a:p>
          <a:p>
            <a:pPr indent="457200" lvl="0" marL="457200" rtl="0" algn="l">
              <a:lnSpc>
                <a:spcPct val="100000"/>
              </a:lnSpc>
              <a:spcBef>
                <a:spcPts val="750"/>
              </a:spcBef>
              <a:spcAft>
                <a:spcPts val="0"/>
              </a:spcAft>
              <a:buSzPct val="90000"/>
              <a:buNone/>
            </a:pPr>
            <a:r>
              <a:rPr lang="en-US" sz="2000">
                <a:latin typeface="Arial"/>
                <a:ea typeface="Arial"/>
                <a:cs typeface="Arial"/>
                <a:sym typeface="Arial"/>
              </a:rPr>
              <a:t>2. United Health Care Community Plan</a:t>
            </a:r>
            <a:endParaRPr>
              <a:latin typeface="Arial"/>
              <a:ea typeface="Arial"/>
              <a:cs typeface="Arial"/>
              <a:sym typeface="Arial"/>
            </a:endParaRPr>
          </a:p>
          <a:p>
            <a:pPr indent="457200" lvl="0" marL="457200" rtl="0" algn="l">
              <a:lnSpc>
                <a:spcPct val="100000"/>
              </a:lnSpc>
              <a:spcBef>
                <a:spcPts val="750"/>
              </a:spcBef>
              <a:spcAft>
                <a:spcPts val="0"/>
              </a:spcAft>
              <a:buSzPct val="90000"/>
              <a:buNone/>
            </a:pPr>
            <a:r>
              <a:rPr lang="en-US" sz="2000">
                <a:latin typeface="Arial"/>
                <a:ea typeface="Arial"/>
                <a:cs typeface="Arial"/>
                <a:sym typeface="Arial"/>
              </a:rPr>
              <a:t>3. Wellpoint (formerly Amerigroup)</a:t>
            </a:r>
            <a:endParaRPr>
              <a:latin typeface="Arial"/>
              <a:ea typeface="Arial"/>
              <a:cs typeface="Arial"/>
              <a:sym typeface="Arial"/>
            </a:endParaRPr>
          </a:p>
          <a:p>
            <a:pPr indent="457200" lvl="0" marL="457200" rtl="0" algn="l">
              <a:lnSpc>
                <a:spcPct val="100000"/>
              </a:lnSpc>
              <a:spcBef>
                <a:spcPts val="750"/>
              </a:spcBef>
              <a:spcAft>
                <a:spcPts val="0"/>
              </a:spcAft>
              <a:buSzPct val="90000"/>
              <a:buNone/>
            </a:pPr>
            <a:r>
              <a:rPr lang="en-US" sz="2000">
                <a:latin typeface="Arial"/>
                <a:ea typeface="Arial"/>
                <a:cs typeface="Arial"/>
                <a:sym typeface="Arial"/>
              </a:rPr>
              <a:t>4. Fidelis Care</a:t>
            </a:r>
            <a:endParaRPr sz="2000">
              <a:latin typeface="Arial"/>
              <a:ea typeface="Arial"/>
              <a:cs typeface="Arial"/>
              <a:sym typeface="Arial"/>
            </a:endParaRPr>
          </a:p>
          <a:p>
            <a:pPr indent="457200" lvl="0" marL="457200" rtl="0" algn="l">
              <a:lnSpc>
                <a:spcPct val="100000"/>
              </a:lnSpc>
              <a:spcBef>
                <a:spcPts val="750"/>
              </a:spcBef>
              <a:spcAft>
                <a:spcPts val="0"/>
              </a:spcAft>
              <a:buSzPct val="90000"/>
              <a:buNone/>
            </a:pPr>
            <a:r>
              <a:rPr lang="en-US" sz="2000">
                <a:latin typeface="Arial"/>
                <a:ea typeface="Arial"/>
                <a:cs typeface="Arial"/>
                <a:sym typeface="Arial"/>
              </a:rPr>
              <a:t>5. Aetna Better Health</a:t>
            </a:r>
            <a:endParaRPr sz="2400">
              <a:latin typeface="Arial"/>
              <a:ea typeface="Arial"/>
              <a:cs typeface="Arial"/>
              <a:sym typeface="Arial"/>
            </a:endParaRPr>
          </a:p>
        </p:txBody>
      </p:sp>
      <p:sp>
        <p:nvSpPr>
          <p:cNvPr id="424" name="Google Shape;424;p4"/>
          <p:cNvSpPr txBox="1"/>
          <p:nvPr/>
        </p:nvSpPr>
        <p:spPr>
          <a:xfrm>
            <a:off x="1751550" y="389675"/>
            <a:ext cx="5924700" cy="6465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3200"/>
              <a:buFont typeface="Arial"/>
              <a:buNone/>
            </a:pPr>
            <a:r>
              <a:rPr b="1" lang="en-US" sz="3000">
                <a:solidFill>
                  <a:schemeClr val="lt1"/>
                </a:solidFill>
                <a:latin typeface="Calibri"/>
                <a:ea typeface="Calibri"/>
                <a:cs typeface="Calibri"/>
                <a:sym typeface="Calibri"/>
              </a:rPr>
              <a:t>Medicaid Managed Care</a:t>
            </a:r>
            <a:endParaRPr b="1" i="0" sz="3000" u="none" cap="none" strike="noStrike">
              <a:solidFill>
                <a:schemeClr val="lt1"/>
              </a:solidFill>
              <a:latin typeface="Calibri"/>
              <a:ea typeface="Calibri"/>
              <a:cs typeface="Calibri"/>
              <a:sym typeface="Calibri"/>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8" name="Shape 428"/>
        <p:cNvGrpSpPr/>
        <p:nvPr/>
      </p:nvGrpSpPr>
      <p:grpSpPr>
        <a:xfrm>
          <a:off x="0" y="0"/>
          <a:ext cx="0" cy="0"/>
          <a:chOff x="0" y="0"/>
          <a:chExt cx="0" cy="0"/>
        </a:xfrm>
      </p:grpSpPr>
      <p:sp>
        <p:nvSpPr>
          <p:cNvPr id="429" name="Google Shape;429;g3148e9f7b85_0_7"/>
          <p:cNvSpPr txBox="1"/>
          <p:nvPr>
            <p:ph idx="1" type="body"/>
          </p:nvPr>
        </p:nvSpPr>
        <p:spPr>
          <a:xfrm>
            <a:off x="628650" y="1310800"/>
            <a:ext cx="7886700" cy="5106900"/>
          </a:xfrm>
          <a:prstGeom prst="rect">
            <a:avLst/>
          </a:prstGeom>
          <a:noFill/>
          <a:ln>
            <a:noFill/>
          </a:ln>
        </p:spPr>
        <p:txBody>
          <a:bodyPr anchorCtr="0" anchor="t" bIns="45700" lIns="91425" spcFirstLastPara="1" rIns="91425" wrap="square" tIns="45700">
            <a:normAutofit fontScale="70000" lnSpcReduction="20000"/>
          </a:bodyPr>
          <a:lstStyle/>
          <a:p>
            <a:pPr indent="-354667" lvl="0" marL="457200" rtl="0" algn="l">
              <a:lnSpc>
                <a:spcPct val="115000"/>
              </a:lnSpc>
              <a:spcBef>
                <a:spcPts val="750"/>
              </a:spcBef>
              <a:spcAft>
                <a:spcPts val="0"/>
              </a:spcAft>
              <a:buClr>
                <a:schemeClr val="lt1"/>
              </a:buClr>
              <a:buSzPct val="93443"/>
              <a:buChar char="•"/>
            </a:pPr>
            <a:r>
              <a:rPr b="1" lang="en-US" sz="3035">
                <a:latin typeface="Arial"/>
                <a:ea typeface="Arial"/>
                <a:cs typeface="Arial"/>
                <a:sym typeface="Arial"/>
              </a:rPr>
              <a:t>Personal Care Assistance (PCA)</a:t>
            </a:r>
            <a:r>
              <a:rPr lang="en-US" sz="3035">
                <a:latin typeface="Arial"/>
                <a:ea typeface="Arial"/>
                <a:cs typeface="Arial"/>
                <a:sym typeface="Arial"/>
              </a:rPr>
              <a:t> and the </a:t>
            </a:r>
            <a:r>
              <a:rPr b="1" lang="en-US" sz="3035">
                <a:latin typeface="Arial"/>
                <a:ea typeface="Arial"/>
                <a:cs typeface="Arial"/>
                <a:sym typeface="Arial"/>
              </a:rPr>
              <a:t>Personal Preference Program (PPP)</a:t>
            </a:r>
            <a:r>
              <a:rPr lang="en-US" sz="3035">
                <a:latin typeface="Arial"/>
                <a:ea typeface="Arial"/>
                <a:cs typeface="Arial"/>
                <a:sym typeface="Arial"/>
              </a:rPr>
              <a:t> are available for eligible Medicaid enrollees.</a:t>
            </a:r>
            <a:endParaRPr sz="3035">
              <a:latin typeface="Arial"/>
              <a:ea typeface="Arial"/>
              <a:cs typeface="Arial"/>
              <a:sym typeface="Arial"/>
            </a:endParaRPr>
          </a:p>
          <a:p>
            <a:pPr indent="-363557" lvl="0" marL="457200" rtl="0" algn="l">
              <a:lnSpc>
                <a:spcPct val="115000"/>
              </a:lnSpc>
              <a:spcBef>
                <a:spcPts val="750"/>
              </a:spcBef>
              <a:spcAft>
                <a:spcPts val="0"/>
              </a:spcAft>
              <a:buClr>
                <a:schemeClr val="lt1"/>
              </a:buClr>
              <a:buSzPct val="100032"/>
              <a:buFont typeface="Arial"/>
              <a:buChar char="•"/>
            </a:pPr>
            <a:r>
              <a:rPr lang="en-US" sz="3035">
                <a:latin typeface="Arial"/>
                <a:ea typeface="Arial"/>
                <a:cs typeface="Arial"/>
                <a:sym typeface="Arial"/>
              </a:rPr>
              <a:t>Must require assistance with activities of daily living </a:t>
            </a:r>
            <a:r>
              <a:rPr b="1" lang="en-US" sz="3035">
                <a:latin typeface="Arial"/>
                <a:ea typeface="Arial"/>
                <a:cs typeface="Arial"/>
                <a:sym typeface="Arial"/>
              </a:rPr>
              <a:t>(ADLs)</a:t>
            </a:r>
            <a:r>
              <a:rPr lang="en-US" sz="3035">
                <a:latin typeface="Arial"/>
                <a:ea typeface="Arial"/>
                <a:cs typeface="Arial"/>
                <a:sym typeface="Arial"/>
              </a:rPr>
              <a:t> such as bathing, feeding, dressing, grooming, toileting, etc.</a:t>
            </a:r>
            <a:endParaRPr sz="3035">
              <a:latin typeface="Arial"/>
              <a:ea typeface="Arial"/>
              <a:cs typeface="Arial"/>
              <a:sym typeface="Arial"/>
            </a:endParaRPr>
          </a:p>
          <a:p>
            <a:pPr indent="-363557" lvl="0" marL="457200" rtl="0" algn="l">
              <a:lnSpc>
                <a:spcPct val="115000"/>
              </a:lnSpc>
              <a:spcBef>
                <a:spcPts val="750"/>
              </a:spcBef>
              <a:spcAft>
                <a:spcPts val="0"/>
              </a:spcAft>
              <a:buClr>
                <a:schemeClr val="lt1"/>
              </a:buClr>
              <a:buSzPct val="100032"/>
              <a:buFont typeface="Arial"/>
              <a:buChar char="•"/>
            </a:pPr>
            <a:r>
              <a:rPr lang="en-US" sz="3035">
                <a:latin typeface="Arial"/>
                <a:ea typeface="Arial"/>
                <a:cs typeface="Arial"/>
                <a:sym typeface="Arial"/>
              </a:rPr>
              <a:t>PPP program allows someone to direct their own PCA services, such as through friends and family, without needing a home health care agency.</a:t>
            </a:r>
            <a:endParaRPr sz="3035">
              <a:latin typeface="Arial"/>
              <a:ea typeface="Arial"/>
              <a:cs typeface="Arial"/>
              <a:sym typeface="Arial"/>
            </a:endParaRPr>
          </a:p>
          <a:p>
            <a:pPr indent="-363557" lvl="0" marL="457200" rtl="0" algn="l">
              <a:lnSpc>
                <a:spcPct val="115000"/>
              </a:lnSpc>
              <a:spcBef>
                <a:spcPts val="750"/>
              </a:spcBef>
              <a:spcAft>
                <a:spcPts val="0"/>
              </a:spcAft>
              <a:buClr>
                <a:schemeClr val="lt1"/>
              </a:buClr>
              <a:buSzPct val="100032"/>
              <a:buFont typeface="Arial"/>
              <a:buChar char="•"/>
            </a:pPr>
            <a:r>
              <a:rPr lang="en-US" sz="3035">
                <a:latin typeface="Arial"/>
                <a:ea typeface="Arial"/>
                <a:cs typeface="Arial"/>
                <a:sym typeface="Arial"/>
              </a:rPr>
              <a:t>PCA and PPP are free, but require a doctor’s prescription and MCO nurse assessment to approve eligibility and determine the number of hours per week that Medicaid will cover.</a:t>
            </a:r>
            <a:endParaRPr sz="3035">
              <a:latin typeface="Arial"/>
              <a:ea typeface="Arial"/>
              <a:cs typeface="Arial"/>
              <a:sym typeface="Arial"/>
            </a:endParaRPr>
          </a:p>
          <a:p>
            <a:pPr indent="-363557" lvl="0" marL="457200" rtl="0" algn="l">
              <a:lnSpc>
                <a:spcPct val="115000"/>
              </a:lnSpc>
              <a:spcBef>
                <a:spcPts val="750"/>
              </a:spcBef>
              <a:spcAft>
                <a:spcPts val="0"/>
              </a:spcAft>
              <a:buClr>
                <a:schemeClr val="lt1"/>
              </a:buClr>
              <a:buSzPct val="100032"/>
              <a:buFont typeface="Arial"/>
              <a:buChar char="•"/>
            </a:pPr>
            <a:r>
              <a:rPr lang="en-US" sz="3035">
                <a:latin typeface="Arial"/>
                <a:ea typeface="Arial"/>
                <a:cs typeface="Arial"/>
                <a:sym typeface="Arial"/>
              </a:rPr>
              <a:t>Contact your MCO to begin the process.</a:t>
            </a:r>
            <a:endParaRPr sz="3035">
              <a:latin typeface="Arial"/>
              <a:ea typeface="Arial"/>
              <a:cs typeface="Arial"/>
              <a:sym typeface="Arial"/>
            </a:endParaRPr>
          </a:p>
          <a:p>
            <a:pPr indent="457200" lvl="0" marL="457200" rtl="0" algn="l">
              <a:lnSpc>
                <a:spcPct val="100000"/>
              </a:lnSpc>
              <a:spcBef>
                <a:spcPts val="750"/>
              </a:spcBef>
              <a:spcAft>
                <a:spcPts val="0"/>
              </a:spcAft>
              <a:buSzPct val="75000"/>
              <a:buNone/>
            </a:pPr>
            <a:r>
              <a:t/>
            </a:r>
            <a:endParaRPr sz="2400">
              <a:latin typeface="Arial"/>
              <a:ea typeface="Arial"/>
              <a:cs typeface="Arial"/>
              <a:sym typeface="Arial"/>
            </a:endParaRPr>
          </a:p>
        </p:txBody>
      </p:sp>
      <p:sp>
        <p:nvSpPr>
          <p:cNvPr id="430" name="Google Shape;430;g3148e9f7b85_0_7"/>
          <p:cNvSpPr txBox="1"/>
          <p:nvPr/>
        </p:nvSpPr>
        <p:spPr>
          <a:xfrm>
            <a:off x="1751550" y="389675"/>
            <a:ext cx="5924700" cy="6465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3200"/>
              <a:buFont typeface="Arial"/>
              <a:buNone/>
            </a:pPr>
            <a:r>
              <a:rPr b="1" lang="en-US" sz="3000">
                <a:solidFill>
                  <a:schemeClr val="lt1"/>
                </a:solidFill>
                <a:latin typeface="Calibri"/>
                <a:ea typeface="Calibri"/>
                <a:cs typeface="Calibri"/>
                <a:sym typeface="Calibri"/>
              </a:rPr>
              <a:t>PCA &amp; PPP</a:t>
            </a:r>
            <a:endParaRPr b="1" i="0" sz="3000" u="none" cap="none" strike="noStrike">
              <a:solidFill>
                <a:schemeClr val="lt1"/>
              </a:solidFill>
              <a:latin typeface="Calibri"/>
              <a:ea typeface="Calibri"/>
              <a:cs typeface="Calibri"/>
              <a:sym typeface="Calibri"/>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4" name="Shape 434"/>
        <p:cNvGrpSpPr/>
        <p:nvPr/>
      </p:nvGrpSpPr>
      <p:grpSpPr>
        <a:xfrm>
          <a:off x="0" y="0"/>
          <a:ext cx="0" cy="0"/>
          <a:chOff x="0" y="0"/>
          <a:chExt cx="0" cy="0"/>
        </a:xfrm>
      </p:grpSpPr>
      <p:sp>
        <p:nvSpPr>
          <p:cNvPr id="435" name="Google Shape;435;g305e2e70a17_1_148"/>
          <p:cNvSpPr txBox="1"/>
          <p:nvPr>
            <p:ph idx="1" type="body"/>
          </p:nvPr>
        </p:nvSpPr>
        <p:spPr>
          <a:xfrm>
            <a:off x="628650" y="1384175"/>
            <a:ext cx="7886700" cy="4792800"/>
          </a:xfrm>
          <a:prstGeom prst="rect">
            <a:avLst/>
          </a:prstGeom>
          <a:noFill/>
          <a:ln>
            <a:noFill/>
          </a:ln>
        </p:spPr>
        <p:txBody>
          <a:bodyPr anchorCtr="0" anchor="t" bIns="45700" lIns="91425" spcFirstLastPara="1" rIns="91425" wrap="square" tIns="45700">
            <a:normAutofit/>
          </a:bodyPr>
          <a:lstStyle/>
          <a:p>
            <a:pPr indent="-368300" lvl="0" marL="457200" rtl="0" algn="l">
              <a:lnSpc>
                <a:spcPct val="150000"/>
              </a:lnSpc>
              <a:spcBef>
                <a:spcPts val="0"/>
              </a:spcBef>
              <a:spcAft>
                <a:spcPts val="0"/>
              </a:spcAft>
              <a:buClr>
                <a:schemeClr val="lt1"/>
              </a:buClr>
              <a:buSzPts val="2200"/>
              <a:buFont typeface="Arial"/>
              <a:buChar char="•"/>
            </a:pPr>
            <a:r>
              <a:rPr lang="en-US" sz="2200">
                <a:latin typeface="Arial"/>
                <a:ea typeface="Arial"/>
                <a:cs typeface="Arial"/>
                <a:sym typeface="Arial"/>
              </a:rPr>
              <a:t>Online via the NJ FamilyCare website</a:t>
            </a:r>
            <a:endParaRPr sz="2200">
              <a:latin typeface="Arial"/>
              <a:ea typeface="Arial"/>
              <a:cs typeface="Arial"/>
              <a:sym typeface="Arial"/>
            </a:endParaRPr>
          </a:p>
          <a:p>
            <a:pPr indent="-368300" lvl="1" marL="914400" rtl="0" algn="l">
              <a:lnSpc>
                <a:spcPct val="150000"/>
              </a:lnSpc>
              <a:spcBef>
                <a:spcPts val="0"/>
              </a:spcBef>
              <a:spcAft>
                <a:spcPts val="0"/>
              </a:spcAft>
              <a:buClr>
                <a:schemeClr val="lt1"/>
              </a:buClr>
              <a:buSzPts val="2200"/>
              <a:buFont typeface="Arial"/>
              <a:buChar char="•"/>
            </a:pPr>
            <a:r>
              <a:rPr lang="en-US" sz="2200" u="sng">
                <a:solidFill>
                  <a:schemeClr val="hlink"/>
                </a:solidFill>
                <a:latin typeface="Arial"/>
                <a:ea typeface="Arial"/>
                <a:cs typeface="Arial"/>
                <a:sym typeface="Arial"/>
                <a:hlinkClick r:id="rId3"/>
              </a:rPr>
              <a:t>Apply here</a:t>
            </a:r>
            <a:endParaRPr sz="2200">
              <a:latin typeface="Arial"/>
              <a:ea typeface="Arial"/>
              <a:cs typeface="Arial"/>
              <a:sym typeface="Arial"/>
            </a:endParaRPr>
          </a:p>
          <a:p>
            <a:pPr indent="-368300" lvl="0" marL="457200" rtl="0" algn="l">
              <a:lnSpc>
                <a:spcPct val="150000"/>
              </a:lnSpc>
              <a:spcBef>
                <a:spcPts val="0"/>
              </a:spcBef>
              <a:spcAft>
                <a:spcPts val="0"/>
              </a:spcAft>
              <a:buClr>
                <a:schemeClr val="lt1"/>
              </a:buClr>
              <a:buSzPts val="2200"/>
              <a:buFont typeface="Arial"/>
              <a:buChar char="•"/>
            </a:pPr>
            <a:r>
              <a:rPr lang="en-US" sz="2200">
                <a:latin typeface="Arial"/>
                <a:ea typeface="Arial"/>
                <a:cs typeface="Arial"/>
                <a:sym typeface="Arial"/>
              </a:rPr>
              <a:t>In person at your local County Board of Social Services office</a:t>
            </a:r>
            <a:endParaRPr sz="2200">
              <a:latin typeface="Arial"/>
              <a:ea typeface="Arial"/>
              <a:cs typeface="Arial"/>
              <a:sym typeface="Arial"/>
            </a:endParaRPr>
          </a:p>
          <a:p>
            <a:pPr indent="-368300" lvl="1" marL="914400" rtl="0" algn="l">
              <a:lnSpc>
                <a:spcPct val="150000"/>
              </a:lnSpc>
              <a:spcBef>
                <a:spcPts val="0"/>
              </a:spcBef>
              <a:spcAft>
                <a:spcPts val="0"/>
              </a:spcAft>
              <a:buClr>
                <a:schemeClr val="lt1"/>
              </a:buClr>
              <a:buSzPts val="2200"/>
              <a:buFont typeface="Arial"/>
              <a:buChar char="•"/>
            </a:pPr>
            <a:r>
              <a:rPr lang="en-US" sz="2200" u="sng">
                <a:solidFill>
                  <a:schemeClr val="hlink"/>
                </a:solidFill>
                <a:latin typeface="Arial"/>
                <a:ea typeface="Arial"/>
                <a:cs typeface="Arial"/>
                <a:sym typeface="Arial"/>
                <a:hlinkClick r:id="rId4"/>
              </a:rPr>
              <a:t>Find your local office</a:t>
            </a:r>
            <a:endParaRPr sz="2200">
              <a:latin typeface="Arial"/>
              <a:ea typeface="Arial"/>
              <a:cs typeface="Arial"/>
              <a:sym typeface="Arial"/>
            </a:endParaRPr>
          </a:p>
          <a:p>
            <a:pPr indent="-368300" lvl="0" marL="457200" rtl="0" algn="l">
              <a:lnSpc>
                <a:spcPct val="150000"/>
              </a:lnSpc>
              <a:spcBef>
                <a:spcPts val="0"/>
              </a:spcBef>
              <a:spcAft>
                <a:spcPts val="0"/>
              </a:spcAft>
              <a:buClr>
                <a:schemeClr val="lt1"/>
              </a:buClr>
              <a:buSzPts val="2200"/>
              <a:buFont typeface="Arial"/>
              <a:buChar char="•"/>
            </a:pPr>
            <a:r>
              <a:rPr lang="en-US" sz="2200">
                <a:latin typeface="Arial"/>
                <a:ea typeface="Arial"/>
                <a:cs typeface="Arial"/>
                <a:sym typeface="Arial"/>
              </a:rPr>
              <a:t>Print the application, fill in out, and mail it in</a:t>
            </a:r>
            <a:endParaRPr sz="2200">
              <a:latin typeface="Arial"/>
              <a:ea typeface="Arial"/>
              <a:cs typeface="Arial"/>
              <a:sym typeface="Arial"/>
            </a:endParaRPr>
          </a:p>
          <a:p>
            <a:pPr indent="-368300" lvl="1" marL="914400" rtl="0" algn="l">
              <a:lnSpc>
                <a:spcPct val="150000"/>
              </a:lnSpc>
              <a:spcBef>
                <a:spcPts val="0"/>
              </a:spcBef>
              <a:spcAft>
                <a:spcPts val="0"/>
              </a:spcAft>
              <a:buClr>
                <a:schemeClr val="lt1"/>
              </a:buClr>
              <a:buSzPts val="2200"/>
              <a:buFont typeface="Arial"/>
              <a:buChar char="•"/>
            </a:pPr>
            <a:r>
              <a:rPr lang="en-US" sz="2200" u="sng">
                <a:solidFill>
                  <a:schemeClr val="hlink"/>
                </a:solidFill>
                <a:latin typeface="Arial"/>
                <a:ea typeface="Arial"/>
                <a:cs typeface="Arial"/>
                <a:sym typeface="Arial"/>
                <a:hlinkClick r:id="rId5"/>
              </a:rPr>
              <a:t>A pdf of the application</a:t>
            </a:r>
            <a:endParaRPr sz="2200">
              <a:latin typeface="Arial"/>
              <a:ea typeface="Arial"/>
              <a:cs typeface="Arial"/>
              <a:sym typeface="Arial"/>
            </a:endParaRPr>
          </a:p>
          <a:p>
            <a:pPr indent="-368300" lvl="0" marL="457200" rtl="0" algn="l">
              <a:lnSpc>
                <a:spcPct val="150000"/>
              </a:lnSpc>
              <a:spcBef>
                <a:spcPts val="0"/>
              </a:spcBef>
              <a:spcAft>
                <a:spcPts val="0"/>
              </a:spcAft>
              <a:buClr>
                <a:schemeClr val="lt1"/>
              </a:buClr>
              <a:buSzPts val="2200"/>
              <a:buFont typeface="Arial"/>
              <a:buChar char="•"/>
            </a:pPr>
            <a:r>
              <a:rPr lang="en-US" sz="2200">
                <a:latin typeface="Arial"/>
                <a:ea typeface="Arial"/>
                <a:cs typeface="Arial"/>
                <a:sym typeface="Arial"/>
              </a:rPr>
              <a:t>Call NJ FamilyCare at 1-800-701-0710 (TTY: 711) for assistance, if needed.</a:t>
            </a:r>
            <a:endParaRPr sz="2200">
              <a:latin typeface="Arial"/>
              <a:ea typeface="Arial"/>
              <a:cs typeface="Arial"/>
              <a:sym typeface="Arial"/>
            </a:endParaRPr>
          </a:p>
        </p:txBody>
      </p:sp>
      <p:sp>
        <p:nvSpPr>
          <p:cNvPr id="436" name="Google Shape;436;g305e2e70a17_1_148"/>
          <p:cNvSpPr txBox="1"/>
          <p:nvPr/>
        </p:nvSpPr>
        <p:spPr>
          <a:xfrm>
            <a:off x="1751550" y="389675"/>
            <a:ext cx="5924700" cy="6465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3200"/>
              <a:buFont typeface="Arial"/>
              <a:buNone/>
            </a:pPr>
            <a:r>
              <a:rPr b="1" lang="en-US" sz="3000">
                <a:solidFill>
                  <a:schemeClr val="lt1"/>
                </a:solidFill>
                <a:latin typeface="Calibri"/>
                <a:ea typeface="Calibri"/>
                <a:cs typeface="Calibri"/>
                <a:sym typeface="Calibri"/>
              </a:rPr>
              <a:t>Apply for Medicaid</a:t>
            </a:r>
            <a:endParaRPr b="1" i="0" sz="3000" u="none" cap="none" strike="noStrike">
              <a:solidFill>
                <a:schemeClr val="lt1"/>
              </a:solidFill>
              <a:latin typeface="Calibri"/>
              <a:ea typeface="Calibri"/>
              <a:cs typeface="Calibri"/>
              <a:sym typeface="Calibri"/>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0" name="Shape 440"/>
        <p:cNvGrpSpPr/>
        <p:nvPr/>
      </p:nvGrpSpPr>
      <p:grpSpPr>
        <a:xfrm>
          <a:off x="0" y="0"/>
          <a:ext cx="0" cy="0"/>
          <a:chOff x="0" y="0"/>
          <a:chExt cx="0" cy="0"/>
        </a:xfrm>
      </p:grpSpPr>
      <p:pic>
        <p:nvPicPr>
          <p:cNvPr id="441" name="Google Shape;441;g2d665e7248b_1_7">
            <a:hlinkClick r:id="rId3"/>
          </p:cNvPr>
          <p:cNvPicPr preferRelativeResize="0"/>
          <p:nvPr/>
        </p:nvPicPr>
        <p:blipFill>
          <a:blip r:embed="rId4">
            <a:alphaModFix/>
          </a:blip>
          <a:stretch>
            <a:fillRect/>
          </a:stretch>
        </p:blipFill>
        <p:spPr>
          <a:xfrm>
            <a:off x="2313050" y="1066775"/>
            <a:ext cx="4689651" cy="5439725"/>
          </a:xfrm>
          <a:prstGeom prst="rect">
            <a:avLst/>
          </a:prstGeom>
          <a:noFill/>
          <a:ln>
            <a:noFill/>
          </a:ln>
        </p:spPr>
      </p:pic>
      <p:sp>
        <p:nvSpPr>
          <p:cNvPr id="442" name="Google Shape;442;g2d665e7248b_1_7"/>
          <p:cNvSpPr txBox="1"/>
          <p:nvPr/>
        </p:nvSpPr>
        <p:spPr>
          <a:xfrm>
            <a:off x="1751550" y="389675"/>
            <a:ext cx="5924700" cy="6465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3200"/>
              <a:buFont typeface="Arial"/>
              <a:buNone/>
            </a:pPr>
            <a:r>
              <a:rPr b="1" lang="en-US" sz="3000">
                <a:solidFill>
                  <a:schemeClr val="lt1"/>
                </a:solidFill>
                <a:latin typeface="Calibri"/>
                <a:ea typeface="Calibri"/>
                <a:cs typeface="Calibri"/>
                <a:sym typeface="Calibri"/>
              </a:rPr>
              <a:t>ABD Medicaid Application</a:t>
            </a:r>
            <a:endParaRPr b="1" i="0" sz="3000" u="none" cap="none" strike="noStrike">
              <a:solidFill>
                <a:schemeClr val="lt1"/>
              </a:solidFill>
              <a:latin typeface="Calibri"/>
              <a:ea typeface="Calibri"/>
              <a:cs typeface="Calibri"/>
              <a:sym typeface="Calibri"/>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6" name="Shape 446"/>
        <p:cNvGrpSpPr/>
        <p:nvPr/>
      </p:nvGrpSpPr>
      <p:grpSpPr>
        <a:xfrm>
          <a:off x="0" y="0"/>
          <a:ext cx="0" cy="0"/>
          <a:chOff x="0" y="0"/>
          <a:chExt cx="0" cy="0"/>
        </a:xfrm>
      </p:grpSpPr>
      <p:sp>
        <p:nvSpPr>
          <p:cNvPr id="447" name="Google Shape;447;g305e2e70a17_1_136"/>
          <p:cNvSpPr txBox="1"/>
          <p:nvPr>
            <p:ph idx="1" type="body"/>
          </p:nvPr>
        </p:nvSpPr>
        <p:spPr>
          <a:xfrm>
            <a:off x="628650" y="1268825"/>
            <a:ext cx="7886700" cy="5148900"/>
          </a:xfrm>
          <a:prstGeom prst="rect">
            <a:avLst/>
          </a:prstGeom>
          <a:noFill/>
          <a:ln>
            <a:noFill/>
          </a:ln>
        </p:spPr>
        <p:txBody>
          <a:bodyPr anchorCtr="0" anchor="t" bIns="45700" lIns="91425" spcFirstLastPara="1" rIns="91425" wrap="square" tIns="45700">
            <a:normAutofit/>
          </a:bodyPr>
          <a:lstStyle/>
          <a:p>
            <a:pPr indent="-368300" lvl="0" marL="457200" rtl="0" algn="l">
              <a:lnSpc>
                <a:spcPct val="115000"/>
              </a:lnSpc>
              <a:spcBef>
                <a:spcPts val="0"/>
              </a:spcBef>
              <a:spcAft>
                <a:spcPts val="0"/>
              </a:spcAft>
              <a:buClr>
                <a:schemeClr val="lt1"/>
              </a:buClr>
              <a:buSzPts val="2200"/>
              <a:buFont typeface="Arial"/>
              <a:buChar char="•"/>
            </a:pPr>
            <a:r>
              <a:rPr lang="en-US" sz="2200">
                <a:latin typeface="Arial"/>
                <a:ea typeface="Arial"/>
                <a:cs typeface="Arial"/>
                <a:sym typeface="Arial"/>
              </a:rPr>
              <a:t>All young adults can remain on a parent’s health insurance until age 26.</a:t>
            </a:r>
            <a:endParaRPr sz="2200">
              <a:latin typeface="Arial"/>
              <a:ea typeface="Arial"/>
              <a:cs typeface="Arial"/>
              <a:sym typeface="Arial"/>
            </a:endParaRPr>
          </a:p>
          <a:p>
            <a:pPr indent="-368300" lvl="0" marL="457200" rtl="0" algn="l">
              <a:lnSpc>
                <a:spcPct val="115000"/>
              </a:lnSpc>
              <a:spcBef>
                <a:spcPts val="0"/>
              </a:spcBef>
              <a:spcAft>
                <a:spcPts val="0"/>
              </a:spcAft>
              <a:buClr>
                <a:schemeClr val="lt1"/>
              </a:buClr>
              <a:buSzPts val="2200"/>
              <a:buFont typeface="Arial"/>
              <a:buChar char="•"/>
            </a:pPr>
            <a:r>
              <a:rPr b="1" lang="en-US" sz="2200">
                <a:latin typeface="Arial"/>
                <a:ea typeface="Arial"/>
                <a:cs typeface="Arial"/>
                <a:sym typeface="Arial"/>
              </a:rPr>
              <a:t>Adult children with IDD  may remain on the parent’s plan beyond age 26, if not capable of self-sustaining employment.</a:t>
            </a:r>
            <a:endParaRPr b="1" sz="2200">
              <a:latin typeface="Arial"/>
              <a:ea typeface="Arial"/>
              <a:cs typeface="Arial"/>
              <a:sym typeface="Arial"/>
            </a:endParaRPr>
          </a:p>
          <a:p>
            <a:pPr indent="-368300" lvl="0" marL="457200" rtl="0" algn="l">
              <a:lnSpc>
                <a:spcPct val="115000"/>
              </a:lnSpc>
              <a:spcBef>
                <a:spcPts val="0"/>
              </a:spcBef>
              <a:spcAft>
                <a:spcPts val="0"/>
              </a:spcAft>
              <a:buClr>
                <a:schemeClr val="lt1"/>
              </a:buClr>
              <a:buSzPts val="2200"/>
              <a:buFont typeface="Arial"/>
              <a:buChar char="•"/>
            </a:pPr>
            <a:r>
              <a:rPr lang="en-US" sz="2200">
                <a:latin typeface="Arial"/>
                <a:ea typeface="Arial"/>
                <a:cs typeface="Arial"/>
                <a:sym typeface="Arial"/>
              </a:rPr>
              <a:t>At least a few months before the</a:t>
            </a:r>
            <a:r>
              <a:rPr b="1" lang="en-US" sz="2200">
                <a:latin typeface="Arial"/>
                <a:ea typeface="Arial"/>
                <a:cs typeface="Arial"/>
                <a:sym typeface="Arial"/>
              </a:rPr>
              <a:t> </a:t>
            </a:r>
            <a:r>
              <a:rPr lang="en-US" sz="2200">
                <a:latin typeface="Arial"/>
                <a:ea typeface="Arial"/>
                <a:cs typeface="Arial"/>
                <a:sym typeface="Arial"/>
              </a:rPr>
              <a:t>child’s 26</a:t>
            </a:r>
            <a:r>
              <a:rPr baseline="30000" lang="en-US" sz="2200">
                <a:latin typeface="Arial"/>
                <a:ea typeface="Arial"/>
                <a:cs typeface="Arial"/>
                <a:sym typeface="Arial"/>
              </a:rPr>
              <a:t>th</a:t>
            </a:r>
            <a:r>
              <a:rPr lang="en-US" sz="2200">
                <a:latin typeface="Arial"/>
                <a:ea typeface="Arial"/>
                <a:cs typeface="Arial"/>
                <a:sym typeface="Arial"/>
              </a:rPr>
              <a:t> birthday the parent should contact employer’s Human Resources.</a:t>
            </a:r>
            <a:endParaRPr sz="1600"/>
          </a:p>
          <a:p>
            <a:pPr indent="-368300" lvl="0" marL="457200" rtl="0" algn="l">
              <a:lnSpc>
                <a:spcPct val="115000"/>
              </a:lnSpc>
              <a:spcBef>
                <a:spcPts val="0"/>
              </a:spcBef>
              <a:spcAft>
                <a:spcPts val="0"/>
              </a:spcAft>
              <a:buClr>
                <a:schemeClr val="lt1"/>
              </a:buClr>
              <a:buSzPts val="2200"/>
              <a:buFont typeface="Arial"/>
              <a:buChar char="•"/>
            </a:pPr>
            <a:r>
              <a:rPr lang="en-US" sz="2200">
                <a:latin typeface="Arial"/>
                <a:ea typeface="Arial"/>
                <a:cs typeface="Arial"/>
                <a:sym typeface="Arial"/>
              </a:rPr>
              <a:t>Possible to have private health insurance, Medicare, </a:t>
            </a:r>
            <a:r>
              <a:rPr i="1" lang="en-US" sz="2200" u="sng">
                <a:latin typeface="Arial"/>
                <a:ea typeface="Arial"/>
                <a:cs typeface="Arial"/>
                <a:sym typeface="Arial"/>
              </a:rPr>
              <a:t>and</a:t>
            </a:r>
            <a:r>
              <a:rPr lang="en-US" sz="2200">
                <a:latin typeface="Arial"/>
                <a:ea typeface="Arial"/>
                <a:cs typeface="Arial"/>
                <a:sym typeface="Arial"/>
              </a:rPr>
              <a:t> Medicaid. </a:t>
            </a:r>
            <a:endParaRPr sz="2200">
              <a:latin typeface="Arial"/>
              <a:ea typeface="Arial"/>
              <a:cs typeface="Arial"/>
              <a:sym typeface="Arial"/>
            </a:endParaRPr>
          </a:p>
          <a:p>
            <a:pPr indent="-368300" lvl="1" marL="914400" rtl="0" algn="l">
              <a:lnSpc>
                <a:spcPct val="115000"/>
              </a:lnSpc>
              <a:spcBef>
                <a:spcPts val="0"/>
              </a:spcBef>
              <a:spcAft>
                <a:spcPts val="0"/>
              </a:spcAft>
              <a:buClr>
                <a:schemeClr val="lt1"/>
              </a:buClr>
              <a:buSzPts val="2200"/>
              <a:buFont typeface="Arial"/>
              <a:buChar char="•"/>
            </a:pPr>
            <a:r>
              <a:rPr lang="en-US" sz="2200">
                <a:latin typeface="Arial"/>
                <a:ea typeface="Arial"/>
                <a:cs typeface="Arial"/>
                <a:sym typeface="Arial"/>
              </a:rPr>
              <a:t>Medicaid is always the payer of last resort.</a:t>
            </a:r>
            <a:endParaRPr sz="1900"/>
          </a:p>
          <a:p>
            <a:pPr indent="-368300" lvl="0" marL="457200" rtl="0" algn="l">
              <a:lnSpc>
                <a:spcPct val="115000"/>
              </a:lnSpc>
              <a:spcBef>
                <a:spcPts val="0"/>
              </a:spcBef>
              <a:spcAft>
                <a:spcPts val="0"/>
              </a:spcAft>
              <a:buClr>
                <a:schemeClr val="lt1"/>
              </a:buClr>
              <a:buSzPts val="2200"/>
              <a:buFont typeface="Arial"/>
              <a:buChar char="•"/>
            </a:pPr>
            <a:r>
              <a:rPr lang="en-US" sz="2200">
                <a:latin typeface="Arial"/>
                <a:ea typeface="Arial"/>
                <a:cs typeface="Arial"/>
                <a:sym typeface="Arial"/>
              </a:rPr>
              <a:t>The Arc of NJ’s fact sheet on our website.</a:t>
            </a:r>
            <a:endParaRPr sz="2200">
              <a:latin typeface="Arial"/>
              <a:ea typeface="Arial"/>
              <a:cs typeface="Arial"/>
              <a:sym typeface="Arial"/>
            </a:endParaRPr>
          </a:p>
          <a:p>
            <a:pPr indent="-368300" lvl="1" marL="914400" rtl="0" algn="l">
              <a:lnSpc>
                <a:spcPct val="115000"/>
              </a:lnSpc>
              <a:spcBef>
                <a:spcPts val="0"/>
              </a:spcBef>
              <a:spcAft>
                <a:spcPts val="0"/>
              </a:spcAft>
              <a:buClr>
                <a:schemeClr val="lt1"/>
              </a:buClr>
              <a:buSzPts val="2200"/>
              <a:buFont typeface="Arial"/>
              <a:buChar char="•"/>
            </a:pPr>
            <a:r>
              <a:rPr lang="en-US" sz="2200" u="sng">
                <a:solidFill>
                  <a:schemeClr val="hlink"/>
                </a:solidFill>
                <a:latin typeface="Arial"/>
                <a:ea typeface="Arial"/>
                <a:cs typeface="Arial"/>
                <a:sym typeface="Arial"/>
                <a:hlinkClick r:id="rId3"/>
              </a:rPr>
              <a:t>https://www.arcnj.org/programs/health-care-advocacy/resources.html</a:t>
            </a:r>
            <a:endParaRPr sz="2200">
              <a:latin typeface="Arial"/>
              <a:ea typeface="Arial"/>
              <a:cs typeface="Arial"/>
              <a:sym typeface="Arial"/>
            </a:endParaRPr>
          </a:p>
        </p:txBody>
      </p:sp>
      <p:sp>
        <p:nvSpPr>
          <p:cNvPr id="448" name="Google Shape;448;g305e2e70a17_1_136"/>
          <p:cNvSpPr txBox="1"/>
          <p:nvPr/>
        </p:nvSpPr>
        <p:spPr>
          <a:xfrm>
            <a:off x="1751550" y="389675"/>
            <a:ext cx="5924700" cy="6465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3200"/>
              <a:buFont typeface="Arial"/>
              <a:buNone/>
            </a:pPr>
            <a:r>
              <a:rPr b="1" lang="en-US" sz="3000">
                <a:solidFill>
                  <a:schemeClr val="lt1"/>
                </a:solidFill>
                <a:latin typeface="Calibri"/>
                <a:ea typeface="Calibri"/>
                <a:cs typeface="Calibri"/>
                <a:sym typeface="Calibri"/>
              </a:rPr>
              <a:t>Parent’s Insurance Beyond 26</a:t>
            </a:r>
            <a:endParaRPr b="1" i="0" sz="3000" u="none" cap="none" strike="noStrike">
              <a:solidFill>
                <a:schemeClr val="lt1"/>
              </a:solidFill>
              <a:latin typeface="Calibri"/>
              <a:ea typeface="Calibri"/>
              <a:cs typeface="Calibri"/>
              <a:sym typeface="Calibri"/>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4" name="Shape 454"/>
        <p:cNvGrpSpPr/>
        <p:nvPr/>
      </p:nvGrpSpPr>
      <p:grpSpPr>
        <a:xfrm>
          <a:off x="0" y="0"/>
          <a:ext cx="0" cy="0"/>
          <a:chOff x="0" y="0"/>
          <a:chExt cx="0" cy="0"/>
        </a:xfrm>
      </p:grpSpPr>
      <p:sp>
        <p:nvSpPr>
          <p:cNvPr id="455" name="Google Shape;455;p44"/>
          <p:cNvSpPr txBox="1"/>
          <p:nvPr>
            <p:ph idx="1" type="body"/>
          </p:nvPr>
        </p:nvSpPr>
        <p:spPr>
          <a:xfrm>
            <a:off x="391490" y="1273200"/>
            <a:ext cx="8361000" cy="4975200"/>
          </a:xfrm>
          <a:prstGeom prst="rect">
            <a:avLst/>
          </a:prstGeom>
          <a:noFill/>
          <a:ln>
            <a:noFill/>
          </a:ln>
        </p:spPr>
        <p:txBody>
          <a:bodyPr anchorCtr="0" anchor="t" bIns="45700" lIns="91425" spcFirstLastPara="1" rIns="91425" wrap="square" tIns="45700">
            <a:normAutofit/>
          </a:bodyPr>
          <a:lstStyle/>
          <a:p>
            <a:pPr indent="-38100" lvl="0" marL="171450" rtl="0" algn="l">
              <a:lnSpc>
                <a:spcPct val="90000"/>
              </a:lnSpc>
              <a:spcBef>
                <a:spcPts val="0"/>
              </a:spcBef>
              <a:spcAft>
                <a:spcPts val="0"/>
              </a:spcAft>
              <a:buClr>
                <a:schemeClr val="dk1"/>
              </a:buClr>
              <a:buSzPts val="2100"/>
              <a:buFont typeface="Noto Sans Symbols"/>
              <a:buNone/>
            </a:pPr>
            <a:r>
              <a:t/>
            </a:r>
            <a:endParaRPr>
              <a:latin typeface="Century Gothic"/>
              <a:ea typeface="Century Gothic"/>
              <a:cs typeface="Century Gothic"/>
              <a:sym typeface="Century Gothic"/>
            </a:endParaRPr>
          </a:p>
          <a:p>
            <a:pPr indent="0" lvl="0" marL="171450" rtl="0" algn="l">
              <a:lnSpc>
                <a:spcPct val="90000"/>
              </a:lnSpc>
              <a:spcBef>
                <a:spcPts val="750"/>
              </a:spcBef>
              <a:spcAft>
                <a:spcPts val="0"/>
              </a:spcAft>
              <a:buClr>
                <a:schemeClr val="dk1"/>
              </a:buClr>
              <a:buSzPts val="5400"/>
              <a:buFont typeface="Noto Sans Symbols"/>
              <a:buNone/>
            </a:pPr>
            <a:r>
              <a:t/>
            </a:r>
            <a:endParaRPr sz="5400">
              <a:latin typeface="Century Gothic"/>
              <a:ea typeface="Century Gothic"/>
              <a:cs typeface="Century Gothic"/>
              <a:sym typeface="Century Gothic"/>
            </a:endParaRPr>
          </a:p>
        </p:txBody>
      </p:sp>
      <p:sp>
        <p:nvSpPr>
          <p:cNvPr id="456" name="Google Shape;456;p44"/>
          <p:cNvSpPr txBox="1"/>
          <p:nvPr>
            <p:ph idx="4294967295" type="title"/>
          </p:nvPr>
        </p:nvSpPr>
        <p:spPr>
          <a:xfrm>
            <a:off x="391500" y="3090800"/>
            <a:ext cx="8361000" cy="34947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Century Gothic"/>
              <a:buNone/>
            </a:pPr>
            <a:br>
              <a:rPr lang="en-US" sz="5400">
                <a:latin typeface="Arial"/>
                <a:ea typeface="Arial"/>
                <a:cs typeface="Arial"/>
                <a:sym typeface="Arial"/>
              </a:rPr>
            </a:br>
            <a:endParaRPr sz="5400">
              <a:latin typeface="Arial"/>
              <a:ea typeface="Arial"/>
              <a:cs typeface="Arial"/>
              <a:sym typeface="Arial"/>
            </a:endParaRPr>
          </a:p>
          <a:p>
            <a:pPr indent="0" lvl="0" marL="0" rtl="0" algn="l">
              <a:lnSpc>
                <a:spcPct val="90000"/>
              </a:lnSpc>
              <a:spcBef>
                <a:spcPts val="0"/>
              </a:spcBef>
              <a:spcAft>
                <a:spcPts val="0"/>
              </a:spcAft>
              <a:buClr>
                <a:schemeClr val="dk1"/>
              </a:buClr>
              <a:buSzPct val="100000"/>
              <a:buFont typeface="Century Gothic"/>
              <a:buNone/>
            </a:pPr>
            <a:r>
              <a:t/>
            </a:r>
            <a:endParaRPr sz="5400">
              <a:latin typeface="Arial"/>
              <a:ea typeface="Arial"/>
              <a:cs typeface="Arial"/>
              <a:sym typeface="Arial"/>
            </a:endParaRPr>
          </a:p>
          <a:p>
            <a:pPr indent="0" lvl="0" marL="0" rtl="0" algn="l">
              <a:lnSpc>
                <a:spcPct val="90000"/>
              </a:lnSpc>
              <a:spcBef>
                <a:spcPts val="0"/>
              </a:spcBef>
              <a:spcAft>
                <a:spcPts val="0"/>
              </a:spcAft>
              <a:buClr>
                <a:schemeClr val="dk1"/>
              </a:buClr>
              <a:buSzPct val="136516"/>
              <a:buFont typeface="Century Gothic"/>
              <a:buNone/>
            </a:pPr>
            <a:r>
              <a:t/>
            </a:r>
            <a:endParaRPr sz="3955">
              <a:latin typeface="Century Gothic"/>
              <a:ea typeface="Century Gothic"/>
              <a:cs typeface="Century Gothic"/>
              <a:sym typeface="Century Gothic"/>
            </a:endParaRPr>
          </a:p>
          <a:p>
            <a:pPr indent="0" lvl="0" marL="0" rtl="0" algn="l">
              <a:lnSpc>
                <a:spcPct val="90000"/>
              </a:lnSpc>
              <a:spcBef>
                <a:spcPts val="0"/>
              </a:spcBef>
              <a:spcAft>
                <a:spcPts val="0"/>
              </a:spcAft>
              <a:buClr>
                <a:schemeClr val="dk1"/>
              </a:buClr>
              <a:buSzPct val="136516"/>
              <a:buFont typeface="Century Gothic"/>
              <a:buNone/>
            </a:pPr>
            <a:r>
              <a:t/>
            </a:r>
            <a:endParaRPr sz="3955">
              <a:latin typeface="Century Gothic"/>
              <a:ea typeface="Century Gothic"/>
              <a:cs typeface="Century Gothic"/>
              <a:sym typeface="Century Gothic"/>
            </a:endParaRPr>
          </a:p>
          <a:p>
            <a:pPr indent="0" lvl="0" marL="0" rtl="0" algn="l">
              <a:lnSpc>
                <a:spcPct val="90000"/>
              </a:lnSpc>
              <a:spcBef>
                <a:spcPts val="0"/>
              </a:spcBef>
              <a:spcAft>
                <a:spcPts val="0"/>
              </a:spcAft>
              <a:buClr>
                <a:schemeClr val="dk1"/>
              </a:buClr>
              <a:buSzPct val="132767"/>
              <a:buFont typeface="Century Gothic"/>
              <a:buNone/>
            </a:pPr>
            <a:r>
              <a:t/>
            </a:r>
            <a:endParaRPr sz="4066">
              <a:latin typeface="Arial"/>
              <a:ea typeface="Arial"/>
              <a:cs typeface="Arial"/>
              <a:sym typeface="Arial"/>
            </a:endParaRPr>
          </a:p>
          <a:p>
            <a:pPr indent="0" lvl="0" marL="0" rtl="0" algn="l">
              <a:lnSpc>
                <a:spcPct val="90000"/>
              </a:lnSpc>
              <a:spcBef>
                <a:spcPts val="0"/>
              </a:spcBef>
              <a:spcAft>
                <a:spcPts val="0"/>
              </a:spcAft>
              <a:buClr>
                <a:schemeClr val="dk1"/>
              </a:buClr>
              <a:buSzPct val="132767"/>
              <a:buFont typeface="Century Gothic"/>
              <a:buNone/>
            </a:pPr>
            <a:r>
              <a:t/>
            </a:r>
            <a:endParaRPr sz="4066">
              <a:latin typeface="Arial"/>
              <a:ea typeface="Arial"/>
              <a:cs typeface="Arial"/>
              <a:sym typeface="Arial"/>
            </a:endParaRPr>
          </a:p>
          <a:p>
            <a:pPr indent="0" lvl="0" marL="0" rtl="0" algn="l">
              <a:lnSpc>
                <a:spcPct val="90000"/>
              </a:lnSpc>
              <a:spcBef>
                <a:spcPts val="0"/>
              </a:spcBef>
              <a:spcAft>
                <a:spcPts val="0"/>
              </a:spcAft>
              <a:buClr>
                <a:schemeClr val="dk1"/>
              </a:buClr>
              <a:buSzPct val="257107"/>
              <a:buFont typeface="Century Gothic"/>
              <a:buNone/>
            </a:pPr>
            <a:r>
              <a:rPr lang="en-US" sz="2099">
                <a:latin typeface="Arial"/>
                <a:ea typeface="Arial"/>
                <a:cs typeface="Arial"/>
                <a:sym typeface="Arial"/>
              </a:rPr>
              <a:t>More information can be found at</a:t>
            </a:r>
            <a:br>
              <a:rPr lang="en-US" sz="2099">
                <a:latin typeface="Arial"/>
                <a:ea typeface="Arial"/>
                <a:cs typeface="Arial"/>
                <a:sym typeface="Arial"/>
              </a:rPr>
            </a:br>
            <a:r>
              <a:rPr lang="en-US" sz="2099" u="sng">
                <a:solidFill>
                  <a:schemeClr val="hlink"/>
                </a:solidFill>
                <a:latin typeface="Arial"/>
                <a:ea typeface="Arial"/>
                <a:cs typeface="Arial"/>
                <a:sym typeface="Arial"/>
                <a:hlinkClick r:id="rId3"/>
              </a:rPr>
              <a:t>www.arcnj.org</a:t>
            </a:r>
            <a:r>
              <a:rPr lang="en-US" sz="2099">
                <a:latin typeface="Arial"/>
                <a:ea typeface="Arial"/>
                <a:cs typeface="Arial"/>
                <a:sym typeface="Arial"/>
              </a:rPr>
              <a:t>, under the Health Care Advocacy Program page.</a:t>
            </a:r>
            <a:endParaRPr sz="2099">
              <a:latin typeface="Arial"/>
              <a:ea typeface="Arial"/>
              <a:cs typeface="Arial"/>
              <a:sym typeface="Arial"/>
            </a:endParaRPr>
          </a:p>
          <a:p>
            <a:pPr indent="0" lvl="0" marL="0" rtl="0" algn="ctr">
              <a:lnSpc>
                <a:spcPct val="90000"/>
              </a:lnSpc>
              <a:spcBef>
                <a:spcPts val="0"/>
              </a:spcBef>
              <a:spcAft>
                <a:spcPts val="0"/>
              </a:spcAft>
              <a:buClr>
                <a:schemeClr val="dk1"/>
              </a:buClr>
              <a:buSzPct val="187642"/>
              <a:buFont typeface="Century Gothic"/>
              <a:buNone/>
            </a:pPr>
            <a:br>
              <a:rPr lang="en-US" sz="2877">
                <a:latin typeface="Century Gothic"/>
                <a:ea typeface="Century Gothic"/>
                <a:cs typeface="Century Gothic"/>
                <a:sym typeface="Century Gothic"/>
              </a:rPr>
            </a:br>
            <a:br>
              <a:rPr lang="en-US" sz="4400">
                <a:latin typeface="Century Gothic"/>
                <a:ea typeface="Century Gothic"/>
                <a:cs typeface="Century Gothic"/>
                <a:sym typeface="Century Gothic"/>
              </a:rPr>
            </a:br>
            <a:endParaRPr sz="4400">
              <a:latin typeface="Century Gothic"/>
              <a:ea typeface="Century Gothic"/>
              <a:cs typeface="Century Gothic"/>
              <a:sym typeface="Century Gothic"/>
            </a:endParaRPr>
          </a:p>
        </p:txBody>
      </p:sp>
      <p:sp>
        <p:nvSpPr>
          <p:cNvPr id="457" name="Google Shape;457;p44"/>
          <p:cNvSpPr txBox="1"/>
          <p:nvPr/>
        </p:nvSpPr>
        <p:spPr>
          <a:xfrm>
            <a:off x="1414950" y="2347675"/>
            <a:ext cx="6314100" cy="2795400"/>
          </a:xfrm>
          <a:prstGeom prst="rect">
            <a:avLst/>
          </a:prstGeom>
          <a:noFill/>
          <a:ln>
            <a:noFill/>
          </a:ln>
        </p:spPr>
        <p:txBody>
          <a:bodyPr anchorCtr="0" anchor="ctr" bIns="91425" lIns="91425" spcFirstLastPara="1" rIns="91425" wrap="square" tIns="91425">
            <a:spAutoFit/>
          </a:bodyPr>
          <a:lstStyle/>
          <a:p>
            <a:pPr indent="0" lvl="0" marL="0" marR="0" rtl="0" algn="l">
              <a:lnSpc>
                <a:spcPct val="90000"/>
              </a:lnSpc>
              <a:spcBef>
                <a:spcPts val="750"/>
              </a:spcBef>
              <a:spcAft>
                <a:spcPts val="0"/>
              </a:spcAft>
              <a:buClr>
                <a:schemeClr val="dk1"/>
              </a:buClr>
              <a:buSzPts val="3200"/>
              <a:buFont typeface="Arial"/>
              <a:buNone/>
            </a:pPr>
            <a:r>
              <a:t/>
            </a:r>
            <a:endParaRPr b="1" sz="2600">
              <a:solidFill>
                <a:schemeClr val="lt1"/>
              </a:solidFill>
            </a:endParaRPr>
          </a:p>
          <a:p>
            <a:pPr indent="0" lvl="0" marL="0" marR="0" rtl="0" algn="ctr">
              <a:lnSpc>
                <a:spcPct val="90000"/>
              </a:lnSpc>
              <a:spcBef>
                <a:spcPts val="750"/>
              </a:spcBef>
              <a:spcAft>
                <a:spcPts val="0"/>
              </a:spcAft>
              <a:buClr>
                <a:schemeClr val="dk1"/>
              </a:buClr>
              <a:buSzPts val="3200"/>
              <a:buFont typeface="Arial"/>
              <a:buNone/>
            </a:pPr>
            <a:r>
              <a:rPr b="1" i="0" lang="en-US" sz="2400" u="none" cap="none" strike="noStrike">
                <a:solidFill>
                  <a:schemeClr val="lt1"/>
                </a:solidFill>
                <a:latin typeface="Arial"/>
                <a:ea typeface="Arial"/>
                <a:cs typeface="Arial"/>
                <a:sym typeface="Arial"/>
              </a:rPr>
              <a:t>Connor Griffin, MPH</a:t>
            </a:r>
            <a:endParaRPr b="1" i="0" sz="2400" u="none" cap="none" strike="noStrike">
              <a:solidFill>
                <a:schemeClr val="lt1"/>
              </a:solidFill>
              <a:latin typeface="Arial"/>
              <a:ea typeface="Arial"/>
              <a:cs typeface="Arial"/>
              <a:sym typeface="Arial"/>
            </a:endParaRPr>
          </a:p>
          <a:p>
            <a:pPr indent="0" lvl="0" marL="0" marR="0" rtl="0" algn="ctr">
              <a:lnSpc>
                <a:spcPct val="90000"/>
              </a:lnSpc>
              <a:spcBef>
                <a:spcPts val="750"/>
              </a:spcBef>
              <a:spcAft>
                <a:spcPts val="0"/>
              </a:spcAft>
              <a:buClr>
                <a:schemeClr val="dk1"/>
              </a:buClr>
              <a:buSzPts val="3200"/>
              <a:buFont typeface="Arial"/>
              <a:buNone/>
            </a:pPr>
            <a:r>
              <a:rPr b="0" i="0" lang="en-US" sz="1936" u="none" cap="none" strike="noStrike">
                <a:solidFill>
                  <a:schemeClr val="lt1"/>
                </a:solidFill>
                <a:latin typeface="Arial"/>
                <a:ea typeface="Arial"/>
                <a:cs typeface="Arial"/>
                <a:sym typeface="Arial"/>
              </a:rPr>
              <a:t>Director, Health Care Advocacy</a:t>
            </a:r>
            <a:endParaRPr b="0" i="0" sz="1936" u="none" cap="none" strike="noStrike">
              <a:solidFill>
                <a:schemeClr val="lt1"/>
              </a:solidFill>
              <a:latin typeface="Arial"/>
              <a:ea typeface="Arial"/>
              <a:cs typeface="Arial"/>
              <a:sym typeface="Arial"/>
            </a:endParaRPr>
          </a:p>
          <a:p>
            <a:pPr indent="0" lvl="0" marL="0" marR="0" rtl="0" algn="ctr">
              <a:lnSpc>
                <a:spcPct val="90000"/>
              </a:lnSpc>
              <a:spcBef>
                <a:spcPts val="750"/>
              </a:spcBef>
              <a:spcAft>
                <a:spcPts val="0"/>
              </a:spcAft>
              <a:buClr>
                <a:schemeClr val="dk1"/>
              </a:buClr>
              <a:buSzPts val="3200"/>
              <a:buFont typeface="Arial"/>
              <a:buNone/>
            </a:pPr>
            <a:r>
              <a:rPr b="0" i="0" lang="en-US" sz="1936" u="none" cap="none" strike="noStrike">
                <a:solidFill>
                  <a:schemeClr val="lt1"/>
                </a:solidFill>
                <a:latin typeface="Arial"/>
                <a:ea typeface="Arial"/>
                <a:cs typeface="Arial"/>
                <a:sym typeface="Arial"/>
              </a:rPr>
              <a:t>The Arc of New Jersey</a:t>
            </a:r>
            <a:endParaRPr b="0" i="0" sz="1936" u="none" cap="none" strike="noStrike">
              <a:solidFill>
                <a:schemeClr val="lt1"/>
              </a:solidFill>
              <a:latin typeface="Arial"/>
              <a:ea typeface="Arial"/>
              <a:cs typeface="Arial"/>
              <a:sym typeface="Arial"/>
            </a:endParaRPr>
          </a:p>
          <a:p>
            <a:pPr indent="0" lvl="0" marL="0" marR="0" rtl="0" algn="ctr">
              <a:lnSpc>
                <a:spcPct val="90000"/>
              </a:lnSpc>
              <a:spcBef>
                <a:spcPts val="750"/>
              </a:spcBef>
              <a:spcAft>
                <a:spcPts val="0"/>
              </a:spcAft>
              <a:buClr>
                <a:schemeClr val="dk1"/>
              </a:buClr>
              <a:buSzPts val="3200"/>
              <a:buFont typeface="Arial"/>
              <a:buNone/>
            </a:pPr>
            <a:r>
              <a:rPr b="1" i="0" lang="en-US" sz="1936" u="sng" cap="none" strike="noStrike">
                <a:solidFill>
                  <a:schemeClr val="hlink"/>
                </a:solidFill>
                <a:latin typeface="Arial"/>
                <a:ea typeface="Arial"/>
                <a:cs typeface="Arial"/>
                <a:sym typeface="Arial"/>
                <a:hlinkClick r:id="rId4"/>
              </a:rPr>
              <a:t>healthcareadvocacy@arcnj.org</a:t>
            </a:r>
            <a:endParaRPr b="1" i="0" sz="1936" u="none" cap="none" strike="noStrike">
              <a:solidFill>
                <a:schemeClr val="dk1"/>
              </a:solidFill>
              <a:latin typeface="Arial"/>
              <a:ea typeface="Arial"/>
              <a:cs typeface="Arial"/>
              <a:sym typeface="Arial"/>
            </a:endParaRPr>
          </a:p>
          <a:p>
            <a:pPr indent="0" lvl="0" marL="0" marR="0" rtl="0" algn="ctr">
              <a:lnSpc>
                <a:spcPct val="90000"/>
              </a:lnSpc>
              <a:spcBef>
                <a:spcPts val="750"/>
              </a:spcBef>
              <a:spcAft>
                <a:spcPts val="0"/>
              </a:spcAft>
              <a:buClr>
                <a:schemeClr val="dk1"/>
              </a:buClr>
              <a:buSzPts val="3200"/>
              <a:buFont typeface="Arial"/>
              <a:buNone/>
            </a:pPr>
            <a:r>
              <a:rPr b="1" i="0" lang="en-US" sz="1936" u="none" cap="none" strike="noStrike">
                <a:solidFill>
                  <a:schemeClr val="lt1"/>
                </a:solidFill>
                <a:latin typeface="Arial"/>
                <a:ea typeface="Arial"/>
                <a:cs typeface="Arial"/>
                <a:sym typeface="Arial"/>
              </a:rPr>
              <a:t>To sign up for </a:t>
            </a:r>
            <a:r>
              <a:rPr b="1" lang="en-US" sz="1936">
                <a:solidFill>
                  <a:schemeClr val="lt1"/>
                </a:solidFill>
              </a:rPr>
              <a:t>emails</a:t>
            </a:r>
            <a:r>
              <a:rPr b="1" i="0" lang="en-US" sz="1936" u="none" cap="none" strike="noStrike">
                <a:solidFill>
                  <a:schemeClr val="lt1"/>
                </a:solidFill>
                <a:latin typeface="Arial"/>
                <a:ea typeface="Arial"/>
                <a:cs typeface="Arial"/>
                <a:sym typeface="Arial"/>
              </a:rPr>
              <a:t>:</a:t>
            </a:r>
            <a:endParaRPr b="1" i="0" sz="1936" u="none" cap="none" strike="noStrike">
              <a:solidFill>
                <a:schemeClr val="lt1"/>
              </a:solidFill>
              <a:latin typeface="Arial"/>
              <a:ea typeface="Arial"/>
              <a:cs typeface="Arial"/>
              <a:sym typeface="Arial"/>
            </a:endParaRPr>
          </a:p>
          <a:p>
            <a:pPr indent="0" lvl="0" marL="0" marR="0" rtl="0" algn="ctr">
              <a:lnSpc>
                <a:spcPct val="90000"/>
              </a:lnSpc>
              <a:spcBef>
                <a:spcPts val="750"/>
              </a:spcBef>
              <a:spcAft>
                <a:spcPts val="0"/>
              </a:spcAft>
              <a:buClr>
                <a:schemeClr val="dk1"/>
              </a:buClr>
              <a:buSzPts val="3200"/>
              <a:buFont typeface="Arial"/>
              <a:buNone/>
            </a:pPr>
            <a:r>
              <a:rPr b="1" i="0" lang="en-US" sz="1936" u="sng" cap="none" strike="noStrike">
                <a:solidFill>
                  <a:schemeClr val="hlink"/>
                </a:solidFill>
                <a:latin typeface="Arial"/>
                <a:ea typeface="Arial"/>
                <a:cs typeface="Arial"/>
                <a:sym typeface="Arial"/>
                <a:hlinkClick r:id="rId5"/>
              </a:rPr>
              <a:t>www.arcnj.org</a:t>
            </a:r>
            <a:endParaRPr b="0" i="0" sz="1700" u="none" cap="none" strike="noStrike">
              <a:solidFill>
                <a:schemeClr val="dk1"/>
              </a:solidFill>
              <a:latin typeface="Calibri"/>
              <a:ea typeface="Calibri"/>
              <a:cs typeface="Calibri"/>
              <a:sym typeface="Calibri"/>
            </a:endParaRPr>
          </a:p>
        </p:txBody>
      </p:sp>
      <p:sp>
        <p:nvSpPr>
          <p:cNvPr id="458" name="Google Shape;458;p44"/>
          <p:cNvSpPr txBox="1"/>
          <p:nvPr/>
        </p:nvSpPr>
        <p:spPr>
          <a:xfrm>
            <a:off x="3063450" y="1608775"/>
            <a:ext cx="3017100" cy="738900"/>
          </a:xfrm>
          <a:prstGeom prst="rect">
            <a:avLst/>
          </a:prstGeom>
          <a:noFill/>
          <a:ln>
            <a:noFill/>
          </a:ln>
        </p:spPr>
        <p:txBody>
          <a:bodyPr anchorCtr="0" anchor="ctr" bIns="91425" lIns="91425" spcFirstLastPara="1" rIns="91425" wrap="square" tIns="91425">
            <a:spAutoFit/>
          </a:bodyPr>
          <a:lstStyle/>
          <a:p>
            <a:pPr indent="0" lvl="0" marL="0" marR="0" rtl="0" algn="l">
              <a:lnSpc>
                <a:spcPct val="90000"/>
              </a:lnSpc>
              <a:spcBef>
                <a:spcPts val="0"/>
              </a:spcBef>
              <a:spcAft>
                <a:spcPts val="0"/>
              </a:spcAft>
              <a:buClr>
                <a:schemeClr val="dk1"/>
              </a:buClr>
              <a:buSzPts val="5400"/>
              <a:buFont typeface="Century Gothic"/>
              <a:buNone/>
            </a:pPr>
            <a:r>
              <a:rPr b="1" i="0" lang="en-US" sz="4000" u="none" cap="none" strike="noStrike">
                <a:solidFill>
                  <a:schemeClr val="lt1"/>
                </a:solidFill>
              </a:rPr>
              <a:t>Questions</a:t>
            </a:r>
            <a:r>
              <a:rPr b="1" i="0" lang="en-US" sz="3600" u="none" cap="none" strike="noStrike">
                <a:solidFill>
                  <a:schemeClr val="lt1"/>
                </a:solidFill>
              </a:rPr>
              <a:t>?</a:t>
            </a:r>
            <a:endParaRPr b="1" i="0" sz="3600" u="none" cap="none" strike="noStrike">
              <a:solidFill>
                <a:schemeClr val="lt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sp>
        <p:nvSpPr>
          <p:cNvPr id="151" name="Google Shape;151;g3142297b33d_0_5"/>
          <p:cNvSpPr txBox="1"/>
          <p:nvPr>
            <p:ph idx="1" type="body"/>
          </p:nvPr>
        </p:nvSpPr>
        <p:spPr>
          <a:xfrm>
            <a:off x="533400" y="1524000"/>
            <a:ext cx="8361000" cy="4975200"/>
          </a:xfrm>
          <a:prstGeom prst="rect">
            <a:avLst/>
          </a:prstGeom>
          <a:noFill/>
          <a:ln>
            <a:noFill/>
          </a:ln>
        </p:spPr>
        <p:txBody>
          <a:bodyPr anchorCtr="0" anchor="t" bIns="45700" lIns="91425" spcFirstLastPara="1" rIns="91425" wrap="square" tIns="45700">
            <a:normAutofit/>
          </a:bodyPr>
          <a:lstStyle/>
          <a:p>
            <a:pPr indent="-139700" lvl="0" marL="171450" rtl="0" algn="l">
              <a:lnSpc>
                <a:spcPct val="150000"/>
              </a:lnSpc>
              <a:spcBef>
                <a:spcPts val="0"/>
              </a:spcBef>
              <a:spcAft>
                <a:spcPts val="0"/>
              </a:spcAft>
              <a:buClr>
                <a:schemeClr val="lt1"/>
              </a:buClr>
              <a:buSzPts val="2200"/>
              <a:buChar char="•"/>
            </a:pPr>
            <a:r>
              <a:rPr lang="en-US" sz="2200">
                <a:latin typeface="Arial"/>
                <a:ea typeface="Arial"/>
                <a:cs typeface="Arial"/>
                <a:sym typeface="Arial"/>
              </a:rPr>
              <a:t> Applying for SSI</a:t>
            </a:r>
            <a:endParaRPr sz="2200">
              <a:latin typeface="Arial"/>
              <a:ea typeface="Arial"/>
              <a:cs typeface="Arial"/>
              <a:sym typeface="Arial"/>
            </a:endParaRPr>
          </a:p>
          <a:p>
            <a:pPr indent="-139700" lvl="0" marL="171450" rtl="0" algn="l">
              <a:lnSpc>
                <a:spcPct val="150000"/>
              </a:lnSpc>
              <a:spcBef>
                <a:spcPts val="0"/>
              </a:spcBef>
              <a:spcAft>
                <a:spcPts val="0"/>
              </a:spcAft>
              <a:buClr>
                <a:schemeClr val="lt1"/>
              </a:buClr>
              <a:buSzPts val="2200"/>
              <a:buFont typeface="Arial"/>
              <a:buChar char="•"/>
            </a:pPr>
            <a:r>
              <a:rPr lang="en-US" sz="2200">
                <a:latin typeface="Arial"/>
                <a:ea typeface="Arial"/>
                <a:cs typeface="Arial"/>
                <a:sym typeface="Arial"/>
              </a:rPr>
              <a:t> ABLE Accounts and Special Needs Trusts</a:t>
            </a:r>
            <a:endParaRPr sz="2200">
              <a:latin typeface="Arial"/>
              <a:ea typeface="Arial"/>
              <a:cs typeface="Arial"/>
              <a:sym typeface="Arial"/>
            </a:endParaRPr>
          </a:p>
          <a:p>
            <a:pPr indent="-139700" lvl="0" marL="171450" rtl="0" algn="l">
              <a:lnSpc>
                <a:spcPct val="150000"/>
              </a:lnSpc>
              <a:spcBef>
                <a:spcPts val="0"/>
              </a:spcBef>
              <a:spcAft>
                <a:spcPts val="0"/>
              </a:spcAft>
              <a:buClr>
                <a:schemeClr val="lt1"/>
              </a:buClr>
              <a:buSzPts val="2200"/>
              <a:buFont typeface="Arial"/>
              <a:buChar char="•"/>
            </a:pPr>
            <a:r>
              <a:rPr lang="en-US" sz="2200">
                <a:latin typeface="Arial"/>
                <a:ea typeface="Arial"/>
                <a:cs typeface="Arial"/>
                <a:sym typeface="Arial"/>
              </a:rPr>
              <a:t> Disabled Adult Child (DAC) Status</a:t>
            </a:r>
            <a:endParaRPr sz="2200">
              <a:latin typeface="Arial"/>
              <a:ea typeface="Arial"/>
              <a:cs typeface="Arial"/>
              <a:sym typeface="Arial"/>
            </a:endParaRPr>
          </a:p>
          <a:p>
            <a:pPr indent="-139700" lvl="0" marL="171450" rtl="0" algn="l">
              <a:lnSpc>
                <a:spcPct val="150000"/>
              </a:lnSpc>
              <a:spcBef>
                <a:spcPts val="0"/>
              </a:spcBef>
              <a:spcAft>
                <a:spcPts val="0"/>
              </a:spcAft>
              <a:buClr>
                <a:schemeClr val="lt1"/>
              </a:buClr>
              <a:buSzPts val="2200"/>
              <a:buFont typeface="Arial"/>
              <a:buChar char="•"/>
            </a:pPr>
            <a:r>
              <a:rPr lang="en-US" sz="2200">
                <a:latin typeface="Arial"/>
                <a:ea typeface="Arial"/>
                <a:cs typeface="Arial"/>
                <a:sym typeface="Arial"/>
              </a:rPr>
              <a:t> Appealing an SSI Denial</a:t>
            </a:r>
            <a:endParaRPr sz="2200">
              <a:latin typeface="Arial"/>
              <a:ea typeface="Arial"/>
              <a:cs typeface="Arial"/>
              <a:sym typeface="Arial"/>
            </a:endParaRPr>
          </a:p>
          <a:p>
            <a:pPr indent="-139700" lvl="0" marL="171450" rtl="0" algn="l">
              <a:lnSpc>
                <a:spcPct val="150000"/>
              </a:lnSpc>
              <a:spcBef>
                <a:spcPts val="0"/>
              </a:spcBef>
              <a:spcAft>
                <a:spcPts val="0"/>
              </a:spcAft>
              <a:buClr>
                <a:schemeClr val="lt1"/>
              </a:buClr>
              <a:buSzPts val="2200"/>
              <a:buFont typeface="Arial"/>
              <a:buChar char="•"/>
            </a:pPr>
            <a:r>
              <a:rPr lang="en-US" sz="2200">
                <a:latin typeface="Arial"/>
                <a:ea typeface="Arial"/>
                <a:cs typeface="Arial"/>
                <a:sym typeface="Arial"/>
              </a:rPr>
              <a:t> How to qualify for Medicaid, besides SSI?</a:t>
            </a:r>
            <a:endParaRPr sz="2200">
              <a:latin typeface="Arial"/>
              <a:ea typeface="Arial"/>
              <a:cs typeface="Arial"/>
              <a:sym typeface="Arial"/>
            </a:endParaRPr>
          </a:p>
          <a:p>
            <a:pPr indent="-139700" lvl="0" marL="171450" rtl="0" algn="l">
              <a:lnSpc>
                <a:spcPct val="150000"/>
              </a:lnSpc>
              <a:spcBef>
                <a:spcPts val="0"/>
              </a:spcBef>
              <a:spcAft>
                <a:spcPts val="0"/>
              </a:spcAft>
              <a:buClr>
                <a:schemeClr val="lt1"/>
              </a:buClr>
              <a:buSzPts val="2200"/>
              <a:buFont typeface="Arial"/>
              <a:buChar char="•"/>
            </a:pPr>
            <a:r>
              <a:rPr lang="en-US" sz="2200">
                <a:latin typeface="Arial"/>
                <a:ea typeface="Arial"/>
                <a:cs typeface="Arial"/>
                <a:sym typeface="Arial"/>
              </a:rPr>
              <a:t> Different Types of Medicaid Programs</a:t>
            </a:r>
            <a:endParaRPr sz="2200">
              <a:latin typeface="Arial"/>
              <a:ea typeface="Arial"/>
              <a:cs typeface="Arial"/>
              <a:sym typeface="Arial"/>
            </a:endParaRPr>
          </a:p>
          <a:p>
            <a:pPr indent="-139700" lvl="0" marL="171450" rtl="0" algn="l">
              <a:lnSpc>
                <a:spcPct val="150000"/>
              </a:lnSpc>
              <a:spcBef>
                <a:spcPts val="0"/>
              </a:spcBef>
              <a:spcAft>
                <a:spcPts val="0"/>
              </a:spcAft>
              <a:buClr>
                <a:schemeClr val="lt1"/>
              </a:buClr>
              <a:buSzPts val="2200"/>
              <a:buFont typeface="Arial"/>
              <a:buChar char="•"/>
            </a:pPr>
            <a:r>
              <a:rPr lang="en-US" sz="2200">
                <a:latin typeface="Arial"/>
                <a:ea typeface="Arial"/>
                <a:cs typeface="Arial"/>
                <a:sym typeface="Arial"/>
              </a:rPr>
              <a:t> NJ WorkAbility Medicaid</a:t>
            </a:r>
            <a:endParaRPr sz="2200">
              <a:latin typeface="Arial"/>
              <a:ea typeface="Arial"/>
              <a:cs typeface="Arial"/>
              <a:sym typeface="Arial"/>
            </a:endParaRPr>
          </a:p>
          <a:p>
            <a:pPr indent="-139700" lvl="0" marL="171450" rtl="0" algn="l">
              <a:lnSpc>
                <a:spcPct val="150000"/>
              </a:lnSpc>
              <a:spcBef>
                <a:spcPts val="0"/>
              </a:spcBef>
              <a:spcAft>
                <a:spcPts val="0"/>
              </a:spcAft>
              <a:buClr>
                <a:schemeClr val="lt1"/>
              </a:buClr>
              <a:buSzPts val="2200"/>
              <a:buFont typeface="Arial"/>
              <a:buChar char="•"/>
            </a:pPr>
            <a:r>
              <a:rPr lang="en-US" sz="2200">
                <a:latin typeface="Arial"/>
                <a:ea typeface="Arial"/>
                <a:cs typeface="Arial"/>
                <a:sym typeface="Arial"/>
              </a:rPr>
              <a:t> Medicaid Managed Care</a:t>
            </a:r>
            <a:endParaRPr sz="2200">
              <a:latin typeface="Arial"/>
              <a:ea typeface="Arial"/>
              <a:cs typeface="Arial"/>
              <a:sym typeface="Arial"/>
            </a:endParaRPr>
          </a:p>
        </p:txBody>
      </p:sp>
      <p:sp>
        <p:nvSpPr>
          <p:cNvPr id="152" name="Google Shape;152;g3142297b33d_0_5"/>
          <p:cNvSpPr txBox="1"/>
          <p:nvPr/>
        </p:nvSpPr>
        <p:spPr>
          <a:xfrm>
            <a:off x="1751550" y="389675"/>
            <a:ext cx="5924700" cy="6465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3200"/>
              <a:buFont typeface="Arial"/>
              <a:buNone/>
            </a:pPr>
            <a:r>
              <a:rPr b="1" lang="en-US" sz="3000">
                <a:solidFill>
                  <a:schemeClr val="lt1"/>
                </a:solidFill>
                <a:latin typeface="Calibri"/>
                <a:ea typeface="Calibri"/>
                <a:cs typeface="Calibri"/>
                <a:sym typeface="Calibri"/>
              </a:rPr>
              <a:t>Main Topics to be Discussed:</a:t>
            </a:r>
            <a:endParaRPr b="1" i="0" sz="3000" u="none" cap="none" strike="noStrike">
              <a:solidFill>
                <a:schemeClr val="lt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 name="Shape 156"/>
        <p:cNvGrpSpPr/>
        <p:nvPr/>
      </p:nvGrpSpPr>
      <p:grpSpPr>
        <a:xfrm>
          <a:off x="0" y="0"/>
          <a:ext cx="0" cy="0"/>
          <a:chOff x="0" y="0"/>
          <a:chExt cx="0" cy="0"/>
        </a:xfrm>
      </p:grpSpPr>
      <p:sp>
        <p:nvSpPr>
          <p:cNvPr id="157" name="Google Shape;157;p5"/>
          <p:cNvSpPr txBox="1"/>
          <p:nvPr>
            <p:ph idx="1" type="body"/>
          </p:nvPr>
        </p:nvSpPr>
        <p:spPr>
          <a:xfrm>
            <a:off x="398400" y="1279325"/>
            <a:ext cx="8347200" cy="5143800"/>
          </a:xfrm>
          <a:prstGeom prst="rect">
            <a:avLst/>
          </a:prstGeom>
          <a:noFill/>
          <a:ln>
            <a:noFill/>
          </a:ln>
        </p:spPr>
        <p:txBody>
          <a:bodyPr anchorCtr="0" anchor="t" bIns="45700" lIns="91425" spcFirstLastPara="1" rIns="91425" wrap="square" tIns="45700">
            <a:normAutofit/>
          </a:bodyPr>
          <a:lstStyle/>
          <a:p>
            <a:pPr indent="-368300" lvl="0" marL="457200" rtl="0" algn="l">
              <a:lnSpc>
                <a:spcPct val="115000"/>
              </a:lnSpc>
              <a:spcBef>
                <a:spcPts val="750"/>
              </a:spcBef>
              <a:spcAft>
                <a:spcPts val="0"/>
              </a:spcAft>
              <a:buClr>
                <a:schemeClr val="lt1"/>
              </a:buClr>
              <a:buSzPts val="2200"/>
              <a:buFont typeface="Arial"/>
              <a:buChar char="•"/>
            </a:pPr>
            <a:r>
              <a:rPr lang="en-US" sz="2200">
                <a:latin typeface="Arial"/>
                <a:ea typeface="Arial"/>
                <a:cs typeface="Arial"/>
                <a:sym typeface="Arial"/>
              </a:rPr>
              <a:t>When an individual with IDD is </a:t>
            </a:r>
            <a:r>
              <a:rPr i="1" lang="en-US" sz="2200" u="sng">
                <a:latin typeface="Arial"/>
                <a:ea typeface="Arial"/>
                <a:cs typeface="Arial"/>
                <a:sym typeface="Arial"/>
              </a:rPr>
              <a:t>under</a:t>
            </a:r>
            <a:r>
              <a:rPr lang="en-US" sz="2200" u="sng">
                <a:latin typeface="Arial"/>
                <a:ea typeface="Arial"/>
                <a:cs typeface="Arial"/>
                <a:sym typeface="Arial"/>
              </a:rPr>
              <a:t> 18</a:t>
            </a:r>
            <a:r>
              <a:rPr lang="en-US" sz="2200">
                <a:latin typeface="Arial"/>
                <a:ea typeface="Arial"/>
                <a:cs typeface="Arial"/>
                <a:sym typeface="Arial"/>
              </a:rPr>
              <a:t> years old, the determination for Supplemental Security Income (SSI) is based on </a:t>
            </a:r>
            <a:r>
              <a:rPr i="1" lang="en-US" sz="2200" u="sng">
                <a:latin typeface="Arial"/>
                <a:ea typeface="Arial"/>
                <a:cs typeface="Arial"/>
                <a:sym typeface="Arial"/>
              </a:rPr>
              <a:t>family</a:t>
            </a:r>
            <a:r>
              <a:rPr lang="en-US" sz="2200">
                <a:latin typeface="Arial"/>
                <a:ea typeface="Arial"/>
                <a:cs typeface="Arial"/>
                <a:sym typeface="Arial"/>
              </a:rPr>
              <a:t> income and resources. </a:t>
            </a:r>
            <a:endParaRPr sz="2200">
              <a:latin typeface="Arial"/>
              <a:ea typeface="Arial"/>
              <a:cs typeface="Arial"/>
              <a:sym typeface="Arial"/>
            </a:endParaRPr>
          </a:p>
          <a:p>
            <a:pPr indent="-368300" lvl="0" marL="457200" rtl="0" algn="l">
              <a:lnSpc>
                <a:spcPct val="115000"/>
              </a:lnSpc>
              <a:spcBef>
                <a:spcPts val="750"/>
              </a:spcBef>
              <a:spcAft>
                <a:spcPts val="0"/>
              </a:spcAft>
              <a:buClr>
                <a:schemeClr val="lt1"/>
              </a:buClr>
              <a:buSzPts val="2200"/>
              <a:buFont typeface="Arial"/>
              <a:buChar char="•"/>
            </a:pPr>
            <a:r>
              <a:rPr lang="en-US" sz="2200">
                <a:latin typeface="Arial"/>
                <a:ea typeface="Arial"/>
                <a:cs typeface="Arial"/>
                <a:sym typeface="Arial"/>
              </a:rPr>
              <a:t>When the individual is </a:t>
            </a:r>
            <a:r>
              <a:rPr i="1" lang="en-US" sz="2200" u="sng">
                <a:latin typeface="Arial"/>
                <a:ea typeface="Arial"/>
                <a:cs typeface="Arial"/>
                <a:sym typeface="Arial"/>
              </a:rPr>
              <a:t>over</a:t>
            </a:r>
            <a:r>
              <a:rPr lang="en-US" sz="2200" u="sng">
                <a:latin typeface="Arial"/>
                <a:ea typeface="Arial"/>
                <a:cs typeface="Arial"/>
                <a:sym typeface="Arial"/>
              </a:rPr>
              <a:t> 18</a:t>
            </a:r>
            <a:r>
              <a:rPr lang="en-US" sz="2200">
                <a:latin typeface="Arial"/>
                <a:ea typeface="Arial"/>
                <a:cs typeface="Arial"/>
                <a:sym typeface="Arial"/>
              </a:rPr>
              <a:t>, the determination is based on the </a:t>
            </a:r>
            <a:r>
              <a:rPr i="1" lang="en-US" sz="2200" u="sng">
                <a:latin typeface="Arial"/>
                <a:ea typeface="Arial"/>
                <a:cs typeface="Arial"/>
                <a:sym typeface="Arial"/>
              </a:rPr>
              <a:t>individual’s</a:t>
            </a:r>
            <a:r>
              <a:rPr lang="en-US" sz="2200">
                <a:latin typeface="Arial"/>
                <a:ea typeface="Arial"/>
                <a:cs typeface="Arial"/>
                <a:sym typeface="Arial"/>
              </a:rPr>
              <a:t> income and resources.</a:t>
            </a:r>
            <a:endParaRPr sz="2200">
              <a:latin typeface="Arial"/>
              <a:ea typeface="Arial"/>
              <a:cs typeface="Arial"/>
              <a:sym typeface="Arial"/>
            </a:endParaRPr>
          </a:p>
          <a:p>
            <a:pPr indent="-368300" lvl="0" marL="457200" rtl="0" algn="l">
              <a:lnSpc>
                <a:spcPct val="115000"/>
              </a:lnSpc>
              <a:spcBef>
                <a:spcPts val="750"/>
              </a:spcBef>
              <a:spcAft>
                <a:spcPts val="0"/>
              </a:spcAft>
              <a:buClr>
                <a:schemeClr val="lt1"/>
              </a:buClr>
              <a:buSzPts val="2200"/>
              <a:buFont typeface="Arial"/>
              <a:buChar char="•"/>
            </a:pPr>
            <a:r>
              <a:rPr lang="en-US" sz="2200">
                <a:latin typeface="Arial"/>
                <a:ea typeface="Arial"/>
                <a:cs typeface="Arial"/>
                <a:sym typeface="Arial"/>
              </a:rPr>
              <a:t>Encouraged to apply after individual’s 18th birthday.</a:t>
            </a:r>
            <a:endParaRPr sz="2200">
              <a:latin typeface="Arial"/>
              <a:ea typeface="Arial"/>
              <a:cs typeface="Arial"/>
              <a:sym typeface="Arial"/>
            </a:endParaRPr>
          </a:p>
          <a:p>
            <a:pPr indent="-368300" lvl="0" marL="457200" rtl="0" algn="l">
              <a:lnSpc>
                <a:spcPct val="115000"/>
              </a:lnSpc>
              <a:spcBef>
                <a:spcPts val="750"/>
              </a:spcBef>
              <a:spcAft>
                <a:spcPts val="0"/>
              </a:spcAft>
              <a:buClr>
                <a:schemeClr val="lt1"/>
              </a:buClr>
              <a:buSzPts val="2200"/>
              <a:buFont typeface="Arial"/>
              <a:buChar char="•"/>
            </a:pPr>
            <a:r>
              <a:rPr b="1" lang="en-US" sz="2200">
                <a:latin typeface="Arial"/>
                <a:ea typeface="Arial"/>
                <a:cs typeface="Arial"/>
                <a:sym typeface="Arial"/>
              </a:rPr>
              <a:t>R</a:t>
            </a:r>
            <a:r>
              <a:rPr b="1" lang="en-US" sz="2200">
                <a:latin typeface="Arial"/>
                <a:ea typeface="Arial"/>
                <a:cs typeface="Arial"/>
                <a:sym typeface="Arial"/>
              </a:rPr>
              <a:t>esources must be under $2,000. </a:t>
            </a:r>
            <a:r>
              <a:rPr lang="en-US" sz="2200">
                <a:latin typeface="Arial"/>
                <a:ea typeface="Arial"/>
                <a:cs typeface="Arial"/>
                <a:sym typeface="Arial"/>
              </a:rPr>
              <a:t>This includes anything in their name, tied to the person’s Social Security number.</a:t>
            </a:r>
            <a:endParaRPr sz="2200">
              <a:latin typeface="Arial"/>
              <a:ea typeface="Arial"/>
              <a:cs typeface="Arial"/>
              <a:sym typeface="Arial"/>
            </a:endParaRPr>
          </a:p>
          <a:p>
            <a:pPr indent="-368300" lvl="0" marL="457200" rtl="0" algn="l">
              <a:lnSpc>
                <a:spcPct val="115000"/>
              </a:lnSpc>
              <a:spcBef>
                <a:spcPts val="750"/>
              </a:spcBef>
              <a:spcAft>
                <a:spcPts val="0"/>
              </a:spcAft>
              <a:buClr>
                <a:schemeClr val="lt1"/>
              </a:buClr>
              <a:buSzPts val="2200"/>
              <a:buFont typeface="Arial"/>
              <a:buChar char="•"/>
            </a:pPr>
            <a:r>
              <a:rPr lang="en-US" sz="2200">
                <a:latin typeface="Arial"/>
                <a:ea typeface="Arial"/>
                <a:cs typeface="Arial"/>
                <a:sym typeface="Arial"/>
              </a:rPr>
              <a:t>Relatives should not leave money to the individual, unless in a Special Needs Trust that the parents have set up.</a:t>
            </a:r>
            <a:endParaRPr sz="2200">
              <a:latin typeface="Arial"/>
              <a:ea typeface="Arial"/>
              <a:cs typeface="Arial"/>
              <a:sym typeface="Arial"/>
            </a:endParaRPr>
          </a:p>
        </p:txBody>
      </p:sp>
      <p:sp>
        <p:nvSpPr>
          <p:cNvPr id="158" name="Google Shape;158;p5"/>
          <p:cNvSpPr txBox="1"/>
          <p:nvPr/>
        </p:nvSpPr>
        <p:spPr>
          <a:xfrm>
            <a:off x="1751550" y="389675"/>
            <a:ext cx="5924700" cy="6465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3200"/>
              <a:buFont typeface="Arial"/>
              <a:buNone/>
            </a:pPr>
            <a:r>
              <a:rPr b="1" lang="en-US" sz="3000">
                <a:solidFill>
                  <a:schemeClr val="lt1"/>
                </a:solidFill>
                <a:latin typeface="Calibri"/>
                <a:ea typeface="Calibri"/>
                <a:cs typeface="Calibri"/>
                <a:sym typeface="Calibri"/>
              </a:rPr>
              <a:t>Why </a:t>
            </a:r>
            <a:r>
              <a:rPr b="1" lang="en-US" sz="3000">
                <a:solidFill>
                  <a:schemeClr val="lt1"/>
                </a:solidFill>
                <a:latin typeface="Calibri"/>
                <a:ea typeface="Calibri"/>
                <a:cs typeface="Calibri"/>
                <a:sym typeface="Calibri"/>
              </a:rPr>
              <a:t>Apply</a:t>
            </a:r>
            <a:r>
              <a:rPr b="1" lang="en-US" sz="3000">
                <a:solidFill>
                  <a:schemeClr val="lt1"/>
                </a:solidFill>
                <a:latin typeface="Calibri"/>
                <a:ea typeface="Calibri"/>
                <a:cs typeface="Calibri"/>
                <a:sym typeface="Calibri"/>
              </a:rPr>
              <a:t> for SSI at 18?</a:t>
            </a:r>
            <a:endParaRPr b="1" i="0" sz="3000" u="none" cap="none" strike="noStrike">
              <a:solidFill>
                <a:schemeClr val="lt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 name="Shape 164"/>
        <p:cNvGrpSpPr/>
        <p:nvPr/>
      </p:nvGrpSpPr>
      <p:grpSpPr>
        <a:xfrm>
          <a:off x="0" y="0"/>
          <a:ext cx="0" cy="0"/>
          <a:chOff x="0" y="0"/>
          <a:chExt cx="0" cy="0"/>
        </a:xfrm>
      </p:grpSpPr>
      <p:sp>
        <p:nvSpPr>
          <p:cNvPr id="165" name="Google Shape;165;p6"/>
          <p:cNvSpPr txBox="1"/>
          <p:nvPr>
            <p:ph idx="1" type="body"/>
          </p:nvPr>
        </p:nvSpPr>
        <p:spPr>
          <a:xfrm>
            <a:off x="381000" y="1300300"/>
            <a:ext cx="8458200" cy="5159100"/>
          </a:xfrm>
          <a:prstGeom prst="rect">
            <a:avLst/>
          </a:prstGeom>
          <a:noFill/>
          <a:ln>
            <a:noFill/>
          </a:ln>
        </p:spPr>
        <p:txBody>
          <a:bodyPr anchorCtr="0" anchor="ctr" bIns="45700" lIns="91425" spcFirstLastPara="1" rIns="91425" wrap="square" tIns="45700">
            <a:normAutofit/>
          </a:bodyPr>
          <a:lstStyle/>
          <a:p>
            <a:pPr indent="0" lvl="0" marL="0" rtl="0" algn="l">
              <a:lnSpc>
                <a:spcPct val="80000"/>
              </a:lnSpc>
              <a:spcBef>
                <a:spcPts val="0"/>
              </a:spcBef>
              <a:spcAft>
                <a:spcPts val="0"/>
              </a:spcAft>
              <a:buClr>
                <a:schemeClr val="dk1"/>
              </a:buClr>
              <a:buSzPts val="1870"/>
              <a:buFont typeface="Calibri"/>
              <a:buNone/>
            </a:pPr>
            <a:r>
              <a:t/>
            </a:r>
            <a:endParaRPr sz="1770">
              <a:latin typeface="Century Gothic"/>
              <a:ea typeface="Century Gothic"/>
              <a:cs typeface="Century Gothic"/>
              <a:sym typeface="Century Gothic"/>
            </a:endParaRPr>
          </a:p>
          <a:p>
            <a:pPr indent="0" lvl="0" marL="0" rtl="0" algn="ctr">
              <a:lnSpc>
                <a:spcPct val="140000"/>
              </a:lnSpc>
              <a:spcBef>
                <a:spcPts val="750"/>
              </a:spcBef>
              <a:spcAft>
                <a:spcPts val="0"/>
              </a:spcAft>
              <a:buSzPts val="1530"/>
              <a:buNone/>
            </a:pPr>
            <a:r>
              <a:t/>
            </a:r>
            <a:endParaRPr b="1" sz="2067">
              <a:latin typeface="Arial"/>
              <a:ea typeface="Arial"/>
              <a:cs typeface="Arial"/>
              <a:sym typeface="Arial"/>
            </a:endParaRPr>
          </a:p>
          <a:p>
            <a:pPr indent="0" lvl="0" marL="457200" rtl="0" algn="ctr">
              <a:lnSpc>
                <a:spcPct val="140000"/>
              </a:lnSpc>
              <a:spcBef>
                <a:spcPts val="750"/>
              </a:spcBef>
              <a:spcAft>
                <a:spcPts val="0"/>
              </a:spcAft>
              <a:buSzPts val="1530"/>
              <a:buNone/>
            </a:pPr>
            <a:r>
              <a:rPr b="1" lang="en-US" sz="2200">
                <a:latin typeface="Arial"/>
                <a:ea typeface="Arial"/>
                <a:cs typeface="Arial"/>
                <a:sym typeface="Arial"/>
              </a:rPr>
              <a:t>Must be functionally eligible for DDD services </a:t>
            </a:r>
            <a:r>
              <a:rPr b="1" i="1" lang="en-US" sz="2200" u="sng">
                <a:latin typeface="Arial"/>
                <a:ea typeface="Arial"/>
                <a:cs typeface="Arial"/>
                <a:sym typeface="Arial"/>
              </a:rPr>
              <a:t>and</a:t>
            </a:r>
            <a:r>
              <a:rPr b="1" lang="en-US" sz="2200">
                <a:latin typeface="Arial"/>
                <a:ea typeface="Arial"/>
                <a:cs typeface="Arial"/>
                <a:sym typeface="Arial"/>
              </a:rPr>
              <a:t> must have Medicaid.*</a:t>
            </a:r>
            <a:endParaRPr b="1" sz="2200">
              <a:latin typeface="Arial"/>
              <a:ea typeface="Arial"/>
              <a:cs typeface="Arial"/>
              <a:sym typeface="Arial"/>
            </a:endParaRPr>
          </a:p>
          <a:p>
            <a:pPr indent="-355600" lvl="0" marL="457200" rtl="0" algn="l">
              <a:lnSpc>
                <a:spcPct val="140000"/>
              </a:lnSpc>
              <a:spcBef>
                <a:spcPts val="750"/>
              </a:spcBef>
              <a:spcAft>
                <a:spcPts val="0"/>
              </a:spcAft>
              <a:buClr>
                <a:schemeClr val="lt1"/>
              </a:buClr>
              <a:buSzPts val="2000"/>
              <a:buFont typeface="Arial"/>
              <a:buChar char="•"/>
            </a:pPr>
            <a:r>
              <a:rPr lang="en-US" sz="2000">
                <a:latin typeface="Arial"/>
                <a:ea typeface="Arial"/>
                <a:cs typeface="Arial"/>
                <a:sym typeface="Arial"/>
              </a:rPr>
              <a:t>Best</a:t>
            </a:r>
            <a:r>
              <a:rPr lang="en-US" sz="2000">
                <a:latin typeface="Arial"/>
                <a:ea typeface="Arial"/>
                <a:cs typeface="Arial"/>
                <a:sym typeface="Arial"/>
              </a:rPr>
              <a:t> way to have Medicaid: Apply for SSI at age 18. </a:t>
            </a:r>
            <a:endParaRPr sz="2000">
              <a:latin typeface="Arial"/>
              <a:ea typeface="Arial"/>
              <a:cs typeface="Arial"/>
              <a:sym typeface="Arial"/>
            </a:endParaRPr>
          </a:p>
          <a:p>
            <a:pPr indent="-355600" lvl="0" marL="457200" rtl="0" algn="l">
              <a:lnSpc>
                <a:spcPct val="140000"/>
              </a:lnSpc>
              <a:spcBef>
                <a:spcPts val="0"/>
              </a:spcBef>
              <a:spcAft>
                <a:spcPts val="0"/>
              </a:spcAft>
              <a:buClr>
                <a:schemeClr val="lt1"/>
              </a:buClr>
              <a:buSzPts val="2000"/>
              <a:buFont typeface="Arial"/>
              <a:buChar char="•"/>
            </a:pPr>
            <a:r>
              <a:rPr b="1" lang="en-US" sz="2000">
                <a:latin typeface="Arial"/>
                <a:ea typeface="Arial"/>
                <a:cs typeface="Arial"/>
                <a:sym typeface="Arial"/>
              </a:rPr>
              <a:t>A person with SSI automatically gets Medicaid.</a:t>
            </a:r>
            <a:endParaRPr b="1" sz="2000">
              <a:latin typeface="Arial"/>
              <a:ea typeface="Arial"/>
              <a:cs typeface="Arial"/>
              <a:sym typeface="Arial"/>
            </a:endParaRPr>
          </a:p>
          <a:p>
            <a:pPr indent="-355600" lvl="0" marL="457200" rtl="0" algn="l">
              <a:lnSpc>
                <a:spcPct val="140000"/>
              </a:lnSpc>
              <a:spcBef>
                <a:spcPts val="0"/>
              </a:spcBef>
              <a:spcAft>
                <a:spcPts val="0"/>
              </a:spcAft>
              <a:buClr>
                <a:schemeClr val="lt1"/>
              </a:buClr>
              <a:buSzPts val="2000"/>
              <a:buFont typeface="Arial"/>
              <a:buChar char="•"/>
            </a:pPr>
            <a:r>
              <a:rPr lang="en-US" sz="2000">
                <a:latin typeface="Arial"/>
                <a:ea typeface="Arial"/>
                <a:cs typeface="Arial"/>
                <a:sym typeface="Arial"/>
              </a:rPr>
              <a:t>SSI is the cash benefit. Medicaid is the health insurance benefit and the </a:t>
            </a:r>
            <a:r>
              <a:rPr lang="en-US" sz="2000" u="sng">
                <a:latin typeface="Arial"/>
                <a:ea typeface="Arial"/>
                <a:cs typeface="Arial"/>
                <a:sym typeface="Arial"/>
              </a:rPr>
              <a:t>gateway</a:t>
            </a:r>
            <a:r>
              <a:rPr lang="en-US" sz="2000">
                <a:latin typeface="Arial"/>
                <a:ea typeface="Arial"/>
                <a:cs typeface="Arial"/>
                <a:sym typeface="Arial"/>
              </a:rPr>
              <a:t> to DDD services.</a:t>
            </a:r>
            <a:endParaRPr b="1" sz="1400">
              <a:latin typeface="Arial"/>
              <a:ea typeface="Arial"/>
              <a:cs typeface="Arial"/>
              <a:sym typeface="Arial"/>
            </a:endParaRPr>
          </a:p>
          <a:p>
            <a:pPr indent="0" lvl="0" marL="0" rtl="0" algn="l">
              <a:lnSpc>
                <a:spcPct val="140000"/>
              </a:lnSpc>
              <a:spcBef>
                <a:spcPts val="0"/>
              </a:spcBef>
              <a:spcAft>
                <a:spcPts val="0"/>
              </a:spcAft>
              <a:buSzPts val="935"/>
              <a:buNone/>
            </a:pPr>
            <a:r>
              <a:t/>
            </a:r>
            <a:endParaRPr b="1" sz="1400">
              <a:latin typeface="Arial"/>
              <a:ea typeface="Arial"/>
              <a:cs typeface="Arial"/>
              <a:sym typeface="Arial"/>
            </a:endParaRPr>
          </a:p>
          <a:p>
            <a:pPr indent="0" lvl="0" marL="0" rtl="0" algn="l">
              <a:lnSpc>
                <a:spcPct val="140000"/>
              </a:lnSpc>
              <a:spcBef>
                <a:spcPts val="0"/>
              </a:spcBef>
              <a:spcAft>
                <a:spcPts val="0"/>
              </a:spcAft>
              <a:buSzPts val="935"/>
              <a:buNone/>
            </a:pPr>
            <a:r>
              <a:rPr b="1" lang="en-US" sz="1400">
                <a:latin typeface="Arial"/>
                <a:ea typeface="Arial"/>
                <a:cs typeface="Arial"/>
                <a:sym typeface="Arial"/>
              </a:rPr>
              <a:t>*An exception being someone who qualifies as a “Non-DAC” through the DDD waiver unit. This is someone “over income” for SSI and other Medicaid programs.</a:t>
            </a:r>
            <a:endParaRPr sz="1400">
              <a:latin typeface="Century Gothic"/>
              <a:ea typeface="Century Gothic"/>
              <a:cs typeface="Century Gothic"/>
              <a:sym typeface="Century Gothic"/>
            </a:endParaRPr>
          </a:p>
        </p:txBody>
      </p:sp>
      <p:sp>
        <p:nvSpPr>
          <p:cNvPr id="166" name="Google Shape;166;p6"/>
          <p:cNvSpPr txBox="1"/>
          <p:nvPr>
            <p:ph idx="4294967295" type="title"/>
          </p:nvPr>
        </p:nvSpPr>
        <p:spPr>
          <a:xfrm>
            <a:off x="381000" y="1300300"/>
            <a:ext cx="8458200" cy="9144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dk1"/>
              </a:buClr>
              <a:buSzPts val="3240"/>
              <a:buFont typeface="Calibri"/>
              <a:buNone/>
            </a:pPr>
            <a:r>
              <a:rPr b="0" lang="en-US" sz="2240">
                <a:latin typeface="Arial"/>
                <a:ea typeface="Arial"/>
                <a:cs typeface="Arial"/>
                <a:sym typeface="Arial"/>
              </a:rPr>
              <a:t>To Receive Division of Developmental Disabilities (DDD) services at age 21, a person:</a:t>
            </a:r>
            <a:endParaRPr b="0" sz="1970">
              <a:latin typeface="Arial"/>
              <a:ea typeface="Arial"/>
              <a:cs typeface="Arial"/>
              <a:sym typeface="Arial"/>
            </a:endParaRPr>
          </a:p>
        </p:txBody>
      </p:sp>
      <p:sp>
        <p:nvSpPr>
          <p:cNvPr id="167" name="Google Shape;167;p6"/>
          <p:cNvSpPr txBox="1"/>
          <p:nvPr/>
        </p:nvSpPr>
        <p:spPr>
          <a:xfrm>
            <a:off x="1751550" y="389675"/>
            <a:ext cx="5924700" cy="6465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3200"/>
              <a:buFont typeface="Arial"/>
              <a:buNone/>
            </a:pPr>
            <a:r>
              <a:rPr b="1" lang="en-US" sz="3000">
                <a:solidFill>
                  <a:schemeClr val="lt1"/>
                </a:solidFill>
                <a:latin typeface="Calibri"/>
                <a:ea typeface="Calibri"/>
                <a:cs typeface="Calibri"/>
                <a:sym typeface="Calibri"/>
              </a:rPr>
              <a:t>Why </a:t>
            </a:r>
            <a:r>
              <a:rPr b="1" lang="en-US" sz="3000">
                <a:solidFill>
                  <a:schemeClr val="lt1"/>
                </a:solidFill>
                <a:latin typeface="Calibri"/>
                <a:ea typeface="Calibri"/>
                <a:cs typeface="Calibri"/>
                <a:sym typeface="Calibri"/>
              </a:rPr>
              <a:t>Apply</a:t>
            </a:r>
            <a:r>
              <a:rPr b="1" lang="en-US" sz="3000">
                <a:solidFill>
                  <a:schemeClr val="lt1"/>
                </a:solidFill>
                <a:latin typeface="Calibri"/>
                <a:ea typeface="Calibri"/>
                <a:cs typeface="Calibri"/>
                <a:sym typeface="Calibri"/>
              </a:rPr>
              <a:t> for SSI at 18? (cont.)</a:t>
            </a:r>
            <a:endParaRPr b="1" i="0" sz="3000" u="none" cap="none" strike="noStrike">
              <a:solidFill>
                <a:schemeClr val="lt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 name="Shape 171"/>
        <p:cNvGrpSpPr/>
        <p:nvPr/>
      </p:nvGrpSpPr>
      <p:grpSpPr>
        <a:xfrm>
          <a:off x="0" y="0"/>
          <a:ext cx="0" cy="0"/>
          <a:chOff x="0" y="0"/>
          <a:chExt cx="0" cy="0"/>
        </a:xfrm>
      </p:grpSpPr>
      <p:sp>
        <p:nvSpPr>
          <p:cNvPr id="172" name="Google Shape;172;p8"/>
          <p:cNvSpPr txBox="1"/>
          <p:nvPr>
            <p:ph idx="1" type="body"/>
          </p:nvPr>
        </p:nvSpPr>
        <p:spPr>
          <a:xfrm>
            <a:off x="381000" y="1295400"/>
            <a:ext cx="8361000" cy="4895700"/>
          </a:xfrm>
          <a:prstGeom prst="rect">
            <a:avLst/>
          </a:prstGeom>
          <a:noFill/>
          <a:ln>
            <a:noFill/>
          </a:ln>
        </p:spPr>
        <p:txBody>
          <a:bodyPr anchorCtr="0" anchor="t" bIns="45700" lIns="91425" spcFirstLastPara="1" rIns="91425" wrap="square" tIns="45700">
            <a:normAutofit/>
          </a:bodyPr>
          <a:lstStyle/>
          <a:p>
            <a:pPr indent="-368300" lvl="0" marL="457200" rtl="0" algn="l">
              <a:lnSpc>
                <a:spcPct val="105000"/>
              </a:lnSpc>
              <a:spcBef>
                <a:spcPts val="750"/>
              </a:spcBef>
              <a:spcAft>
                <a:spcPts val="0"/>
              </a:spcAft>
              <a:buClr>
                <a:schemeClr val="lt1"/>
              </a:buClr>
              <a:buSzPts val="2200"/>
              <a:buFont typeface="Arial"/>
              <a:buChar char="•"/>
            </a:pPr>
            <a:r>
              <a:rPr lang="en-US" sz="2200">
                <a:latin typeface="Arial"/>
                <a:ea typeface="Arial"/>
                <a:cs typeface="Arial"/>
                <a:sym typeface="Arial"/>
              </a:rPr>
              <a:t>Person with IDD </a:t>
            </a:r>
            <a:r>
              <a:rPr b="1" lang="en-US" sz="2200">
                <a:latin typeface="Arial"/>
                <a:ea typeface="Arial"/>
                <a:cs typeface="Arial"/>
                <a:sym typeface="Arial"/>
              </a:rPr>
              <a:t>can’t have more than $2,000 in their name (resources/assets)</a:t>
            </a:r>
            <a:r>
              <a:rPr lang="en-US" sz="2200">
                <a:latin typeface="Arial"/>
                <a:ea typeface="Arial"/>
                <a:cs typeface="Arial"/>
                <a:sym typeface="Arial"/>
              </a:rPr>
              <a:t>.</a:t>
            </a:r>
            <a:endParaRPr sz="2200">
              <a:latin typeface="Arial"/>
              <a:ea typeface="Arial"/>
              <a:cs typeface="Arial"/>
              <a:sym typeface="Arial"/>
            </a:endParaRPr>
          </a:p>
          <a:p>
            <a:pPr indent="-406400" lvl="0" marL="457200" rtl="0" algn="l">
              <a:lnSpc>
                <a:spcPct val="105000"/>
              </a:lnSpc>
              <a:spcBef>
                <a:spcPts val="750"/>
              </a:spcBef>
              <a:spcAft>
                <a:spcPts val="0"/>
              </a:spcAft>
              <a:buClr>
                <a:schemeClr val="lt1"/>
              </a:buClr>
              <a:buSzPts val="2800"/>
              <a:buFont typeface="Arial"/>
              <a:buChar char="•"/>
            </a:pPr>
            <a:r>
              <a:rPr lang="en-US" sz="2200" u="sng">
                <a:latin typeface="Arial"/>
                <a:ea typeface="Arial"/>
                <a:cs typeface="Arial"/>
                <a:sym typeface="Arial"/>
              </a:rPr>
              <a:t>“Spend-down”</a:t>
            </a:r>
            <a:r>
              <a:rPr lang="en-US" sz="2200">
                <a:latin typeface="Arial"/>
                <a:ea typeface="Arial"/>
                <a:cs typeface="Arial"/>
                <a:sym typeface="Arial"/>
              </a:rPr>
              <a:t> if the amount over $2,000 is small. Can document for spend-down: summer camp; class trip; therapies not covered by insurance.</a:t>
            </a:r>
            <a:r>
              <a:rPr lang="en-US" sz="2150">
                <a:latin typeface="Arial"/>
                <a:ea typeface="Arial"/>
                <a:cs typeface="Arial"/>
                <a:sym typeface="Arial"/>
              </a:rPr>
              <a:t> </a:t>
            </a:r>
            <a:endParaRPr sz="2150">
              <a:latin typeface="Arial"/>
              <a:ea typeface="Arial"/>
              <a:cs typeface="Arial"/>
              <a:sym typeface="Arial"/>
            </a:endParaRPr>
          </a:p>
          <a:p>
            <a:pPr indent="-368300" lvl="1" marL="914400" rtl="0" algn="l">
              <a:lnSpc>
                <a:spcPct val="105000"/>
              </a:lnSpc>
              <a:spcBef>
                <a:spcPts val="750"/>
              </a:spcBef>
              <a:spcAft>
                <a:spcPts val="0"/>
              </a:spcAft>
              <a:buClr>
                <a:schemeClr val="lt1"/>
              </a:buClr>
              <a:buSzPts val="2200"/>
              <a:buFont typeface="Arial"/>
              <a:buChar char="•"/>
            </a:pPr>
            <a:r>
              <a:rPr lang="en-US" sz="2150">
                <a:latin typeface="Arial"/>
                <a:ea typeface="Arial"/>
                <a:cs typeface="Arial"/>
                <a:sym typeface="Arial"/>
              </a:rPr>
              <a:t>No spend-down on food, clothing, shelter – considered the parent’s responsibilities.</a:t>
            </a:r>
            <a:endParaRPr sz="2150">
              <a:latin typeface="Arial"/>
              <a:ea typeface="Arial"/>
              <a:cs typeface="Arial"/>
              <a:sym typeface="Arial"/>
            </a:endParaRPr>
          </a:p>
          <a:p>
            <a:pPr indent="-368300" lvl="0" marL="457200" rtl="0" algn="l">
              <a:lnSpc>
                <a:spcPct val="105000"/>
              </a:lnSpc>
              <a:spcBef>
                <a:spcPts val="750"/>
              </a:spcBef>
              <a:spcAft>
                <a:spcPts val="0"/>
              </a:spcAft>
              <a:buClr>
                <a:schemeClr val="lt1"/>
              </a:buClr>
              <a:buSzPts val="2200"/>
              <a:buFont typeface="Arial"/>
              <a:buChar char="•"/>
            </a:pPr>
            <a:r>
              <a:rPr lang="en-US" sz="2200">
                <a:latin typeface="Arial"/>
                <a:ea typeface="Arial"/>
                <a:cs typeface="Arial"/>
                <a:sym typeface="Arial"/>
              </a:rPr>
              <a:t>If applicable, consider a Special Needs Trust and/or an ABLE account.</a:t>
            </a:r>
            <a:endParaRPr sz="2200"/>
          </a:p>
        </p:txBody>
      </p:sp>
      <p:sp>
        <p:nvSpPr>
          <p:cNvPr id="173" name="Google Shape;173;p8"/>
          <p:cNvSpPr txBox="1"/>
          <p:nvPr/>
        </p:nvSpPr>
        <p:spPr>
          <a:xfrm>
            <a:off x="1751550" y="389675"/>
            <a:ext cx="5924700" cy="6465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3200"/>
              <a:buFont typeface="Arial"/>
              <a:buNone/>
            </a:pPr>
            <a:r>
              <a:rPr b="1" lang="en-US" sz="3000">
                <a:solidFill>
                  <a:schemeClr val="lt1"/>
                </a:solidFill>
                <a:latin typeface="Calibri"/>
                <a:ea typeface="Calibri"/>
                <a:cs typeface="Calibri"/>
                <a:sym typeface="Calibri"/>
              </a:rPr>
              <a:t>Before Applying for SSI</a:t>
            </a:r>
            <a:endParaRPr b="1" i="0" sz="3000" u="none" cap="none" strike="noStrike">
              <a:solidFill>
                <a:schemeClr val="lt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sp>
        <p:nvSpPr>
          <p:cNvPr id="178" name="Google Shape;178;g3142297b33d_0_10"/>
          <p:cNvSpPr txBox="1"/>
          <p:nvPr>
            <p:ph idx="1" type="body"/>
          </p:nvPr>
        </p:nvSpPr>
        <p:spPr>
          <a:xfrm>
            <a:off x="381000" y="1295400"/>
            <a:ext cx="8361000" cy="4895700"/>
          </a:xfrm>
          <a:prstGeom prst="rect">
            <a:avLst/>
          </a:prstGeom>
          <a:noFill/>
          <a:ln>
            <a:noFill/>
          </a:ln>
        </p:spPr>
        <p:txBody>
          <a:bodyPr anchorCtr="0" anchor="t" bIns="45700" lIns="91425" spcFirstLastPara="1" rIns="91425" wrap="square" tIns="45700">
            <a:normAutofit/>
          </a:bodyPr>
          <a:lstStyle/>
          <a:p>
            <a:pPr indent="-368300" lvl="0" marL="457200" rtl="0" algn="l">
              <a:lnSpc>
                <a:spcPct val="115000"/>
              </a:lnSpc>
              <a:spcBef>
                <a:spcPts val="0"/>
              </a:spcBef>
              <a:spcAft>
                <a:spcPts val="0"/>
              </a:spcAft>
              <a:buClr>
                <a:schemeClr val="lt1"/>
              </a:buClr>
              <a:buSzPts val="2200"/>
              <a:buChar char="•"/>
            </a:pPr>
            <a:r>
              <a:rPr lang="en-US" sz="2200">
                <a:latin typeface="Arial"/>
                <a:ea typeface="Arial"/>
                <a:cs typeface="Arial"/>
                <a:sym typeface="Arial"/>
              </a:rPr>
              <a:t>When parents are divorced, child support is viewed as the child’s “unearned income.”</a:t>
            </a:r>
            <a:endParaRPr sz="2200">
              <a:latin typeface="Arial"/>
              <a:ea typeface="Arial"/>
              <a:cs typeface="Arial"/>
              <a:sym typeface="Arial"/>
            </a:endParaRPr>
          </a:p>
          <a:p>
            <a:pPr indent="-368300" lvl="0" marL="457200" rtl="0" algn="l">
              <a:lnSpc>
                <a:spcPct val="115000"/>
              </a:lnSpc>
              <a:spcBef>
                <a:spcPts val="0"/>
              </a:spcBef>
              <a:spcAft>
                <a:spcPts val="0"/>
              </a:spcAft>
              <a:buClr>
                <a:schemeClr val="lt1"/>
              </a:buClr>
              <a:buSzPts val="2200"/>
              <a:buChar char="•"/>
            </a:pPr>
            <a:r>
              <a:rPr lang="en-US" sz="2200">
                <a:latin typeface="Arial"/>
                <a:ea typeface="Arial"/>
                <a:cs typeface="Arial"/>
                <a:sym typeface="Arial"/>
              </a:rPr>
              <a:t>Depending on the amount of child support, the adolescent may not be eligible for SSI or Medicaid, but there is a </a:t>
            </a:r>
            <a:r>
              <a:rPr lang="en-US" sz="2200" u="sng">
                <a:latin typeface="Arial"/>
                <a:ea typeface="Arial"/>
                <a:cs typeface="Arial"/>
                <a:sym typeface="Arial"/>
              </a:rPr>
              <a:t>1/3rd exclusion</a:t>
            </a:r>
            <a:r>
              <a:rPr lang="en-US" sz="2200">
                <a:latin typeface="Arial"/>
                <a:ea typeface="Arial"/>
                <a:cs typeface="Arial"/>
                <a:sym typeface="Arial"/>
              </a:rPr>
              <a:t> of child support income.</a:t>
            </a:r>
            <a:endParaRPr sz="2200">
              <a:latin typeface="Arial"/>
              <a:ea typeface="Arial"/>
              <a:cs typeface="Arial"/>
              <a:sym typeface="Arial"/>
            </a:endParaRPr>
          </a:p>
          <a:p>
            <a:pPr indent="0" lvl="0" marL="457200" rtl="0" algn="l">
              <a:lnSpc>
                <a:spcPct val="115000"/>
              </a:lnSpc>
              <a:spcBef>
                <a:spcPts val="0"/>
              </a:spcBef>
              <a:spcAft>
                <a:spcPts val="0"/>
              </a:spcAft>
              <a:buNone/>
            </a:pPr>
            <a:r>
              <a:t/>
            </a:r>
            <a:endParaRPr sz="2200">
              <a:latin typeface="Arial"/>
              <a:ea typeface="Arial"/>
              <a:cs typeface="Arial"/>
              <a:sym typeface="Arial"/>
            </a:endParaRPr>
          </a:p>
          <a:p>
            <a:pPr indent="0" lvl="0" marL="457200" rtl="0" algn="l">
              <a:lnSpc>
                <a:spcPct val="115000"/>
              </a:lnSpc>
              <a:spcBef>
                <a:spcPts val="0"/>
              </a:spcBef>
              <a:spcAft>
                <a:spcPts val="0"/>
              </a:spcAft>
              <a:buNone/>
            </a:pPr>
            <a:r>
              <a:rPr b="1" lang="en-US" sz="2200">
                <a:latin typeface="Arial"/>
                <a:ea typeface="Arial"/>
                <a:cs typeface="Arial"/>
                <a:sym typeface="Arial"/>
              </a:rPr>
              <a:t>Example:</a:t>
            </a:r>
            <a:r>
              <a:rPr lang="en-US" sz="2200">
                <a:latin typeface="Arial"/>
                <a:ea typeface="Arial"/>
                <a:cs typeface="Arial"/>
                <a:sym typeface="Arial"/>
              </a:rPr>
              <a:t> if a child receives $1,000/month in child support, only $666 would be counted by Medicaid as “unearned income.”</a:t>
            </a:r>
            <a:endParaRPr sz="2200">
              <a:latin typeface="Arial"/>
              <a:ea typeface="Arial"/>
              <a:cs typeface="Arial"/>
              <a:sym typeface="Arial"/>
            </a:endParaRPr>
          </a:p>
          <a:p>
            <a:pPr indent="0" lvl="0" marL="0" rtl="0" algn="ctr">
              <a:lnSpc>
                <a:spcPct val="90000"/>
              </a:lnSpc>
              <a:spcBef>
                <a:spcPts val="750"/>
              </a:spcBef>
              <a:spcAft>
                <a:spcPts val="0"/>
              </a:spcAft>
              <a:buClr>
                <a:schemeClr val="dk1"/>
              </a:buClr>
              <a:buSzPts val="2800"/>
              <a:buNone/>
            </a:pPr>
            <a:r>
              <a:t/>
            </a:r>
            <a:endParaRPr sz="2800"/>
          </a:p>
        </p:txBody>
      </p:sp>
      <p:sp>
        <p:nvSpPr>
          <p:cNvPr id="179" name="Google Shape;179;g3142297b33d_0_10"/>
          <p:cNvSpPr txBox="1"/>
          <p:nvPr/>
        </p:nvSpPr>
        <p:spPr>
          <a:xfrm>
            <a:off x="1751550" y="389675"/>
            <a:ext cx="5924700" cy="6465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3200"/>
              <a:buFont typeface="Arial"/>
              <a:buNone/>
            </a:pPr>
            <a:r>
              <a:rPr b="1" lang="en-US" sz="3000">
                <a:solidFill>
                  <a:schemeClr val="lt1"/>
                </a:solidFill>
                <a:latin typeface="Calibri"/>
                <a:ea typeface="Calibri"/>
                <a:cs typeface="Calibri"/>
                <a:sym typeface="Calibri"/>
              </a:rPr>
              <a:t>If Parents are Divorced</a:t>
            </a:r>
            <a:endParaRPr b="1" i="0" sz="3000" u="none" cap="none" strike="noStrike">
              <a:solidFill>
                <a:schemeClr val="lt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New Template #1">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2011-05-02T15:10:08Z</dcterms:created>
  <dc:creator>Jennifer Lynch</dc:creator>
</cp:coreProperties>
</file>