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1" r:id="rId2"/>
  </p:sldMasterIdLst>
  <p:sldIdLst>
    <p:sldId id="256" r:id="rId3"/>
    <p:sldId id="257" r:id="rId4"/>
  </p:sldIdLst>
  <p:sldSz cx="7772400" cy="10058400"/>
  <p:notesSz cx="6858000" cy="9144000"/>
  <p:defaultTextStyle>
    <a:defPPr>
      <a:defRPr lang="en-US"/>
    </a:defPPr>
    <a:lvl1pPr marL="0" algn="l" defTabSz="509412" rtl="0" eaLnBrk="1" latinLnBrk="0" hangingPunct="1">
      <a:defRPr sz="2006" kern="1200">
        <a:solidFill>
          <a:schemeClr val="tx1"/>
        </a:solidFill>
        <a:latin typeface="+mn-lt"/>
        <a:ea typeface="+mn-ea"/>
        <a:cs typeface="+mn-cs"/>
      </a:defRPr>
    </a:lvl1pPr>
    <a:lvl2pPr marL="509412" algn="l" defTabSz="509412" rtl="0" eaLnBrk="1" latinLnBrk="0" hangingPunct="1">
      <a:defRPr sz="2006" kern="1200">
        <a:solidFill>
          <a:schemeClr val="tx1"/>
        </a:solidFill>
        <a:latin typeface="+mn-lt"/>
        <a:ea typeface="+mn-ea"/>
        <a:cs typeface="+mn-cs"/>
      </a:defRPr>
    </a:lvl2pPr>
    <a:lvl3pPr marL="1018824" algn="l" defTabSz="509412" rtl="0" eaLnBrk="1" latinLnBrk="0" hangingPunct="1">
      <a:defRPr sz="2006" kern="1200">
        <a:solidFill>
          <a:schemeClr val="tx1"/>
        </a:solidFill>
        <a:latin typeface="+mn-lt"/>
        <a:ea typeface="+mn-ea"/>
        <a:cs typeface="+mn-cs"/>
      </a:defRPr>
    </a:lvl3pPr>
    <a:lvl4pPr marL="1528237" algn="l" defTabSz="509412" rtl="0" eaLnBrk="1" latinLnBrk="0" hangingPunct="1">
      <a:defRPr sz="2006" kern="1200">
        <a:solidFill>
          <a:schemeClr val="tx1"/>
        </a:solidFill>
        <a:latin typeface="+mn-lt"/>
        <a:ea typeface="+mn-ea"/>
        <a:cs typeface="+mn-cs"/>
      </a:defRPr>
    </a:lvl4pPr>
    <a:lvl5pPr marL="2037649" algn="l" defTabSz="509412" rtl="0" eaLnBrk="1" latinLnBrk="0" hangingPunct="1">
      <a:defRPr sz="2006" kern="1200">
        <a:solidFill>
          <a:schemeClr val="tx1"/>
        </a:solidFill>
        <a:latin typeface="+mn-lt"/>
        <a:ea typeface="+mn-ea"/>
        <a:cs typeface="+mn-cs"/>
      </a:defRPr>
    </a:lvl5pPr>
    <a:lvl6pPr marL="2547061" algn="l" defTabSz="509412" rtl="0" eaLnBrk="1" latinLnBrk="0" hangingPunct="1">
      <a:defRPr sz="2006" kern="1200">
        <a:solidFill>
          <a:schemeClr val="tx1"/>
        </a:solidFill>
        <a:latin typeface="+mn-lt"/>
        <a:ea typeface="+mn-ea"/>
        <a:cs typeface="+mn-cs"/>
      </a:defRPr>
    </a:lvl6pPr>
    <a:lvl7pPr marL="3056473" algn="l" defTabSz="509412" rtl="0" eaLnBrk="1" latinLnBrk="0" hangingPunct="1">
      <a:defRPr sz="2006" kern="1200">
        <a:solidFill>
          <a:schemeClr val="tx1"/>
        </a:solidFill>
        <a:latin typeface="+mn-lt"/>
        <a:ea typeface="+mn-ea"/>
        <a:cs typeface="+mn-cs"/>
      </a:defRPr>
    </a:lvl7pPr>
    <a:lvl8pPr marL="3565886" algn="l" defTabSz="509412" rtl="0" eaLnBrk="1" latinLnBrk="0" hangingPunct="1">
      <a:defRPr sz="2006" kern="1200">
        <a:solidFill>
          <a:schemeClr val="tx1"/>
        </a:solidFill>
        <a:latin typeface="+mn-lt"/>
        <a:ea typeface="+mn-ea"/>
        <a:cs typeface="+mn-cs"/>
      </a:defRPr>
    </a:lvl8pPr>
    <a:lvl9pPr marL="4075298" algn="l" defTabSz="509412" rtl="0" eaLnBrk="1" latinLnBrk="0" hangingPunct="1">
      <a:defRPr sz="200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080"/>
    <a:srgbClr val="477DA7"/>
    <a:srgbClr val="FCE3A8"/>
    <a:srgbClr val="FDEECB"/>
    <a:srgbClr val="FDEBC3"/>
    <a:srgbClr val="95CBCB"/>
    <a:srgbClr val="F2F2F2"/>
    <a:srgbClr val="F4FAFA"/>
    <a:srgbClr val="CFE8E7"/>
    <a:srgbClr val="D7E5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43" autoAdjust="0"/>
    <p:restoredTop sz="95976" autoAdjust="0"/>
  </p:normalViewPr>
  <p:slideViewPr>
    <p:cSldViewPr snapToGrid="0" snapToObjects="1">
      <p:cViewPr>
        <p:scale>
          <a:sx n="100" d="100"/>
          <a:sy n="100" d="100"/>
        </p:scale>
        <p:origin x="692" y="-277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act Sheet - Fro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act Sheet - Bac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3839971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2.png"/><Relationship Id="rId4" Type="http://schemas.microsoft.com/office/2007/relationships/hdphoto" Target="../media/hdphoto1.wdp"/></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1A0506DB-A546-49BB-9B23-4EEBEF86BC74}"/>
              </a:ext>
            </a:extLst>
          </p:cNvPr>
          <p:cNvGrpSpPr/>
          <p:nvPr userDrawn="1"/>
        </p:nvGrpSpPr>
        <p:grpSpPr>
          <a:xfrm>
            <a:off x="2743200" y="104836"/>
            <a:ext cx="4865918" cy="443668"/>
            <a:chOff x="2743200" y="104836"/>
            <a:chExt cx="4865918" cy="443668"/>
          </a:xfrm>
        </p:grpSpPr>
        <p:sp>
          <p:nvSpPr>
            <p:cNvPr id="8" name="AutoShape 4">
              <a:extLst>
                <a:ext uri="{FF2B5EF4-FFF2-40B4-BE49-F238E27FC236}">
                  <a16:creationId xmlns:a16="http://schemas.microsoft.com/office/drawing/2014/main" id="{BB1F8E94-F4AF-4019-B939-75F40C8AEF35}"/>
                </a:ext>
                <a:ext uri="{C183D7F6-B498-43B3-948B-1728B52AA6E4}">
                  <adec:decorative xmlns:adec="http://schemas.microsoft.com/office/drawing/2017/decorative" xmlns="" val="1"/>
                </a:ext>
              </a:extLst>
            </p:cNvPr>
            <p:cNvSpPr>
              <a:spLocks noChangeArrowheads="1"/>
            </p:cNvSpPr>
            <p:nvPr/>
          </p:nvSpPr>
          <p:spPr bwMode="auto">
            <a:xfrm rot="16200000" flipH="1">
              <a:off x="4993279" y="-2126918"/>
              <a:ext cx="365760" cy="4865918"/>
            </a:xfrm>
            <a:prstGeom prst="roundRect">
              <a:avLst/>
            </a:prstGeom>
            <a:solidFill>
              <a:srgbClr val="004080"/>
            </a:solidFill>
            <a:ln>
              <a:noFill/>
            </a:ln>
            <a:effectLst/>
            <a:extLst/>
          </p:spPr>
          <p:txBody>
            <a:bodyPr vert="horz" wrap="square" lIns="36576" tIns="36576" rIns="36576" bIns="36576" numCol="1" anchor="t" anchorCtr="0" compatLnSpc="1">
              <a:prstTxWarp prst="textNoShape">
                <a:avLst/>
              </a:prstTxWarp>
            </a:bodyPr>
            <a:lstStyle/>
            <a:p>
              <a:endParaRPr lang="en-US" sz="1800" dirty="0"/>
            </a:p>
          </p:txBody>
        </p:sp>
        <p:sp>
          <p:nvSpPr>
            <p:cNvPr id="9" name="TextBox 8">
              <a:extLst>
                <a:ext uri="{FF2B5EF4-FFF2-40B4-BE49-F238E27FC236}">
                  <a16:creationId xmlns:a16="http://schemas.microsoft.com/office/drawing/2014/main" id="{546037AC-6831-4CE0-86A4-CCFBA5365F82}"/>
                </a:ext>
              </a:extLst>
            </p:cNvPr>
            <p:cNvSpPr txBox="1"/>
            <p:nvPr/>
          </p:nvSpPr>
          <p:spPr>
            <a:xfrm>
              <a:off x="4348318" y="104836"/>
              <a:ext cx="3195481" cy="443668"/>
            </a:xfrm>
            <a:prstGeom prst="roundRect">
              <a:avLst/>
            </a:prstGeom>
            <a:noFill/>
            <a:ln w="25400">
              <a:noFill/>
            </a:ln>
          </p:spPr>
          <p:txBody>
            <a:bodyPr wrap="square" rtlCol="0" anchor="ctr">
              <a:spAutoFit/>
            </a:bodyPr>
            <a:lstStyle/>
            <a:p>
              <a:pPr algn="r"/>
              <a:r>
                <a:rPr lang="en-US" b="1" dirty="0">
                  <a:solidFill>
                    <a:schemeClr val="bg1"/>
                  </a:solidFill>
                </a:rPr>
                <a:t>SPAN FACT SHEET</a:t>
              </a:r>
            </a:p>
          </p:txBody>
        </p:sp>
      </p:grpSp>
      <p:grpSp>
        <p:nvGrpSpPr>
          <p:cNvPr id="25" name="Group 24">
            <a:extLst>
              <a:ext uri="{FF2B5EF4-FFF2-40B4-BE49-F238E27FC236}">
                <a16:creationId xmlns:a16="http://schemas.microsoft.com/office/drawing/2014/main" id="{55768C16-D239-42B7-98D2-0CE24CF3F666}"/>
              </a:ext>
            </a:extLst>
          </p:cNvPr>
          <p:cNvGrpSpPr/>
          <p:nvPr userDrawn="1"/>
        </p:nvGrpSpPr>
        <p:grpSpPr>
          <a:xfrm>
            <a:off x="2743200" y="9372601"/>
            <a:ext cx="4865920" cy="481625"/>
            <a:chOff x="2743200" y="9372601"/>
            <a:chExt cx="4865920" cy="481625"/>
          </a:xfrm>
        </p:grpSpPr>
        <p:sp>
          <p:nvSpPr>
            <p:cNvPr id="11" name="AutoShape 4">
              <a:extLst>
                <a:ext uri="{FF2B5EF4-FFF2-40B4-BE49-F238E27FC236}">
                  <a16:creationId xmlns:a16="http://schemas.microsoft.com/office/drawing/2014/main" id="{29FBA667-9BB5-4758-86CB-B87F84511AE1}"/>
                </a:ext>
                <a:ext uri="{C183D7F6-B498-43B3-948B-1728B52AA6E4}">
                  <adec:decorative xmlns:adec="http://schemas.microsoft.com/office/drawing/2017/decorative" xmlns="" val="1"/>
                </a:ext>
              </a:extLst>
            </p:cNvPr>
            <p:cNvSpPr>
              <a:spLocks noChangeArrowheads="1"/>
            </p:cNvSpPr>
            <p:nvPr/>
          </p:nvSpPr>
          <p:spPr bwMode="auto">
            <a:xfrm rot="16200000" flipH="1">
              <a:off x="4935347" y="7180454"/>
              <a:ext cx="481625" cy="4865920"/>
            </a:xfrm>
            <a:prstGeom prst="roundRect">
              <a:avLst/>
            </a:prstGeom>
            <a:solidFill>
              <a:srgbClr val="FCE3A8"/>
            </a:solidFill>
            <a:ln>
              <a:noFill/>
            </a:ln>
            <a:effectLst/>
            <a:extLst/>
          </p:spPr>
          <p:txBody>
            <a:bodyPr vert="horz" wrap="square" lIns="36576" tIns="36576" rIns="36576" bIns="36576" numCol="1" anchor="t" anchorCtr="0" compatLnSpc="1">
              <a:prstTxWarp prst="textNoShape">
                <a:avLst/>
              </a:prstTxWarp>
            </a:bodyPr>
            <a:lstStyle/>
            <a:p>
              <a:endParaRPr lang="en-US" sz="1800" dirty="0"/>
            </a:p>
          </p:txBody>
        </p:sp>
        <p:sp>
          <p:nvSpPr>
            <p:cNvPr id="12" name="TextBox 11">
              <a:extLst>
                <a:ext uri="{FF2B5EF4-FFF2-40B4-BE49-F238E27FC236}">
                  <a16:creationId xmlns:a16="http://schemas.microsoft.com/office/drawing/2014/main" id="{4A1DF845-2494-42F9-A1BF-E8CFA3F23747}"/>
                </a:ext>
              </a:extLst>
            </p:cNvPr>
            <p:cNvSpPr txBox="1"/>
            <p:nvPr/>
          </p:nvSpPr>
          <p:spPr>
            <a:xfrm>
              <a:off x="2788918" y="9392926"/>
              <a:ext cx="4754882" cy="442674"/>
            </a:xfrm>
            <a:prstGeom prst="roundRect">
              <a:avLst/>
            </a:prstGeom>
            <a:noFill/>
          </p:spPr>
          <p:txBody>
            <a:bodyPr wrap="square" rtlCol="0" anchor="ctr">
              <a:spAutoFit/>
            </a:bodyPr>
            <a:lstStyle/>
            <a:p>
              <a:pPr algn="ctr"/>
              <a:r>
                <a:rPr lang="en-US" sz="2000" b="1" dirty="0">
                  <a:solidFill>
                    <a:srgbClr val="004080"/>
                  </a:solidFill>
                </a:rPr>
                <a:t>VISIT US ONLINE                spanadvocacy.org</a:t>
              </a:r>
            </a:p>
          </p:txBody>
        </p:sp>
        <p:pic>
          <p:nvPicPr>
            <p:cNvPr id="13" name="Picture 12">
              <a:extLst>
                <a:ext uri="{FF2B5EF4-FFF2-40B4-BE49-F238E27FC236}">
                  <a16:creationId xmlns:a16="http://schemas.microsoft.com/office/drawing/2014/main" id="{D2A5C99F-D2FD-4C0E-96C3-9B6D950A5B52}"/>
                </a:ext>
              </a:extLst>
            </p:cNvPr>
            <p:cNvPicPr>
              <a:picLocks noChangeAspect="1"/>
            </p:cNvPicPr>
            <p:nvPr/>
          </p:nvPicPr>
          <p:blipFill>
            <a:blip r:embed="rId3">
              <a:duotone>
                <a:prstClr val="black"/>
                <a:schemeClr val="accent5">
                  <a:tint val="45000"/>
                  <a:satMod val="400000"/>
                </a:schemeClr>
              </a:duotone>
              <a:extLst>
                <a:ext uri="{BEBA8EAE-BF5A-486C-A8C5-ECC9F3942E4B}">
                  <a14:imgProps xmlns:a14="http://schemas.microsoft.com/office/drawing/2010/main">
                    <a14:imgLayer r:embed="rId4">
                      <a14:imgEffect>
                        <a14:brightnessContrast contrast="40000"/>
                      </a14:imgEffect>
                    </a14:imgLayer>
                  </a14:imgProps>
                </a:ext>
              </a:extLst>
            </a:blip>
            <a:stretch>
              <a:fillRect/>
            </a:stretch>
          </p:blipFill>
          <p:spPr>
            <a:xfrm>
              <a:off x="4622643" y="9431819"/>
              <a:ext cx="929072" cy="370154"/>
            </a:xfrm>
            <a:prstGeom prst="roundRect">
              <a:avLst/>
            </a:prstGeom>
          </p:spPr>
        </p:pic>
      </p:grpSp>
      <p:grpSp>
        <p:nvGrpSpPr>
          <p:cNvPr id="27" name="Group 26">
            <a:extLst>
              <a:ext uri="{FF2B5EF4-FFF2-40B4-BE49-F238E27FC236}">
                <a16:creationId xmlns:a16="http://schemas.microsoft.com/office/drawing/2014/main" id="{BE28DF8B-E33E-4BC1-9FE7-0E0E61B0FC2B}"/>
              </a:ext>
            </a:extLst>
          </p:cNvPr>
          <p:cNvGrpSpPr/>
          <p:nvPr userDrawn="1"/>
        </p:nvGrpSpPr>
        <p:grpSpPr>
          <a:xfrm>
            <a:off x="163282" y="117566"/>
            <a:ext cx="2488476" cy="9736661"/>
            <a:chOff x="163282" y="117566"/>
            <a:chExt cx="2488476" cy="9736661"/>
          </a:xfrm>
        </p:grpSpPr>
        <p:grpSp>
          <p:nvGrpSpPr>
            <p:cNvPr id="26" name="Group 25">
              <a:extLst>
                <a:ext uri="{FF2B5EF4-FFF2-40B4-BE49-F238E27FC236}">
                  <a16:creationId xmlns:a16="http://schemas.microsoft.com/office/drawing/2014/main" id="{C7DD926E-D512-4BF5-A82B-1EF9D1305F51}"/>
                </a:ext>
              </a:extLst>
            </p:cNvPr>
            <p:cNvGrpSpPr/>
            <p:nvPr userDrawn="1"/>
          </p:nvGrpSpPr>
          <p:grpSpPr>
            <a:xfrm>
              <a:off x="163282" y="117566"/>
              <a:ext cx="2488476" cy="9736661"/>
              <a:chOff x="163282" y="117566"/>
              <a:chExt cx="2488476" cy="9736661"/>
            </a:xfrm>
          </p:grpSpPr>
          <p:sp>
            <p:nvSpPr>
              <p:cNvPr id="20" name="AutoShape 2">
                <a:extLst>
                  <a:ext uri="{FF2B5EF4-FFF2-40B4-BE49-F238E27FC236}">
                    <a16:creationId xmlns:a16="http://schemas.microsoft.com/office/drawing/2014/main" id="{83FE8F74-D593-4693-9ADA-CDE297EA9F02}"/>
                  </a:ext>
                  <a:ext uri="{C183D7F6-B498-43B3-948B-1728B52AA6E4}">
                    <adec:decorative xmlns:adec="http://schemas.microsoft.com/office/drawing/2017/decorative" xmlns="" val="1"/>
                  </a:ext>
                </a:extLst>
              </p:cNvPr>
              <p:cNvSpPr>
                <a:spLocks noChangeArrowheads="1"/>
              </p:cNvSpPr>
              <p:nvPr/>
            </p:nvSpPr>
            <p:spPr bwMode="auto">
              <a:xfrm>
                <a:off x="163282" y="117566"/>
                <a:ext cx="308915" cy="9736659"/>
              </a:xfrm>
              <a:prstGeom prst="roundRect">
                <a:avLst>
                  <a:gd name="adj" fmla="val 16667"/>
                </a:avLst>
              </a:prstGeom>
              <a:gradFill rotWithShape="1">
                <a:gsLst>
                  <a:gs pos="0">
                    <a:srgbClr val="FFFFFF"/>
                  </a:gs>
                  <a:gs pos="100000">
                    <a:srgbClr val="95CBCB"/>
                  </a:gs>
                </a:gsLst>
                <a:lin ang="10800000" scaled="1"/>
              </a:gradFill>
              <a:ln>
                <a:noFill/>
              </a:ln>
              <a:effectLst/>
              <a:extLst>
                <a:ext uri="{91240B29-F687-4F45-9708-019B960494DF}">
                  <a14:hiddenLine xmlns:a14="http://schemas.microsoft.com/office/drawing/2010/main" w="2540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sz="1800" dirty="0"/>
              </a:p>
            </p:txBody>
          </p:sp>
          <p:sp>
            <p:nvSpPr>
              <p:cNvPr id="21" name="AutoShape 3">
                <a:extLst>
                  <a:ext uri="{FF2B5EF4-FFF2-40B4-BE49-F238E27FC236}">
                    <a16:creationId xmlns:a16="http://schemas.microsoft.com/office/drawing/2014/main" id="{6B8617F5-86D9-475C-86FF-BE1FE7C549ED}"/>
                  </a:ext>
                  <a:ext uri="{C183D7F6-B498-43B3-948B-1728B52AA6E4}">
                    <adec:decorative xmlns:adec="http://schemas.microsoft.com/office/drawing/2017/decorative" xmlns="" val="1"/>
                  </a:ext>
                </a:extLst>
              </p:cNvPr>
              <p:cNvSpPr>
                <a:spLocks noChangeArrowheads="1"/>
              </p:cNvSpPr>
              <p:nvPr/>
            </p:nvSpPr>
            <p:spPr bwMode="auto">
              <a:xfrm>
                <a:off x="626654" y="9766795"/>
                <a:ext cx="1846322" cy="87432"/>
              </a:xfrm>
              <a:prstGeom prst="flowChartDelay">
                <a:avLst/>
              </a:prstGeom>
              <a:gradFill rotWithShape="1">
                <a:gsLst>
                  <a:gs pos="0">
                    <a:srgbClr val="95CBCB"/>
                  </a:gs>
                  <a:gs pos="100000">
                    <a:srgbClr val="FFFFFF"/>
                  </a:gs>
                </a:gsLst>
                <a:lin ang="10800000" scaled="1"/>
              </a:gradFill>
              <a:ln>
                <a:noFill/>
              </a:ln>
              <a:effectLst/>
              <a:extLst>
                <a:ext uri="{91240B29-F687-4F45-9708-019B960494DF}">
                  <a14:hiddenLine xmlns:a14="http://schemas.microsoft.com/office/drawing/2010/main" w="38100" cmpd="dbl" algn="ctr">
                    <a:solidFill>
                      <a:srgbClr val="95CBCB"/>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sz="1800" dirty="0"/>
              </a:p>
            </p:txBody>
          </p:sp>
          <p:sp>
            <p:nvSpPr>
              <p:cNvPr id="22" name="AutoShape 4">
                <a:extLst>
                  <a:ext uri="{FF2B5EF4-FFF2-40B4-BE49-F238E27FC236}">
                    <a16:creationId xmlns:a16="http://schemas.microsoft.com/office/drawing/2014/main" id="{D00C450B-7BA9-462B-981B-9890232F2806}"/>
                  </a:ext>
                  <a:ext uri="{C183D7F6-B498-43B3-948B-1728B52AA6E4}">
                    <adec:decorative xmlns:adec="http://schemas.microsoft.com/office/drawing/2017/decorative" xmlns="" val="1"/>
                  </a:ext>
                </a:extLst>
              </p:cNvPr>
              <p:cNvSpPr>
                <a:spLocks noChangeArrowheads="1"/>
              </p:cNvSpPr>
              <p:nvPr/>
            </p:nvSpPr>
            <p:spPr bwMode="auto">
              <a:xfrm>
                <a:off x="626654" y="117566"/>
                <a:ext cx="2007945" cy="99200"/>
              </a:xfrm>
              <a:prstGeom prst="flowChartDelay">
                <a:avLst/>
              </a:prstGeom>
              <a:gradFill rotWithShape="1">
                <a:gsLst>
                  <a:gs pos="0">
                    <a:srgbClr val="95CBCB"/>
                  </a:gs>
                  <a:gs pos="100000">
                    <a:srgbClr val="FFFFFF"/>
                  </a:gs>
                </a:gsLst>
                <a:lin ang="10800000" scaled="1"/>
              </a:gradFill>
              <a:ln>
                <a:noFill/>
              </a:ln>
              <a:effectLst/>
              <a:extLst>
                <a:ext uri="{91240B29-F687-4F45-9708-019B960494DF}">
                  <a14:hiddenLine xmlns:a14="http://schemas.microsoft.com/office/drawing/2010/main" w="38100" cmpd="dbl" algn="ctr">
                    <a:solidFill>
                      <a:srgbClr val="95CBCB"/>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sz="1800" dirty="0"/>
              </a:p>
            </p:txBody>
          </p:sp>
          <p:sp>
            <p:nvSpPr>
              <p:cNvPr id="23" name="AutoShape 5">
                <a:extLst>
                  <a:ext uri="{FF2B5EF4-FFF2-40B4-BE49-F238E27FC236}">
                    <a16:creationId xmlns:a16="http://schemas.microsoft.com/office/drawing/2014/main" id="{36E7575E-0694-48F5-9FB2-6D6A14C6A617}"/>
                  </a:ext>
                  <a:ext uri="{C183D7F6-B498-43B3-948B-1728B52AA6E4}">
                    <adec:decorative xmlns:adec="http://schemas.microsoft.com/office/drawing/2017/decorative" xmlns="" val="1"/>
                  </a:ext>
                </a:extLst>
              </p:cNvPr>
              <p:cNvSpPr>
                <a:spLocks noChangeArrowheads="1"/>
              </p:cNvSpPr>
              <p:nvPr/>
            </p:nvSpPr>
            <p:spPr bwMode="auto">
              <a:xfrm rot="5400000">
                <a:off x="-2089653" y="4810173"/>
                <a:ext cx="9434017" cy="48804"/>
              </a:xfrm>
              <a:prstGeom prst="flowChartDelay">
                <a:avLst/>
              </a:prstGeom>
              <a:gradFill rotWithShape="1">
                <a:gsLst>
                  <a:gs pos="0">
                    <a:srgbClr val="95CBCB"/>
                  </a:gs>
                  <a:gs pos="100000">
                    <a:srgbClr val="FFFFFF"/>
                  </a:gs>
                </a:gsLst>
                <a:lin ang="10800000" scaled="1"/>
              </a:gradFill>
              <a:ln>
                <a:noFill/>
              </a:ln>
              <a:effectLst/>
              <a:extLst>
                <a:ext uri="{91240B29-F687-4F45-9708-019B960494DF}">
                  <a14:hiddenLine xmlns:a14="http://schemas.microsoft.com/office/drawing/2010/main" w="38100" cmpd="dbl" algn="ctr">
                    <a:solidFill>
                      <a:srgbClr val="95CBCB"/>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sz="1800" dirty="0"/>
              </a:p>
            </p:txBody>
          </p:sp>
        </p:grpSp>
        <p:grpSp>
          <p:nvGrpSpPr>
            <p:cNvPr id="16" name="Group 15">
              <a:extLst>
                <a:ext uri="{FF2B5EF4-FFF2-40B4-BE49-F238E27FC236}">
                  <a16:creationId xmlns:a16="http://schemas.microsoft.com/office/drawing/2014/main" id="{210D2E76-9F7D-43E4-920E-C5C7A20C6EC2}"/>
                </a:ext>
              </a:extLst>
            </p:cNvPr>
            <p:cNvGrpSpPr/>
            <p:nvPr/>
          </p:nvGrpSpPr>
          <p:grpSpPr>
            <a:xfrm>
              <a:off x="228600" y="326670"/>
              <a:ext cx="2377440" cy="1992958"/>
              <a:chOff x="228600" y="326670"/>
              <a:chExt cx="2377440" cy="1992958"/>
            </a:xfrm>
          </p:grpSpPr>
          <p:sp>
            <p:nvSpPr>
              <p:cNvPr id="18" name="TextBox 17">
                <a:extLst>
                  <a:ext uri="{FF2B5EF4-FFF2-40B4-BE49-F238E27FC236}">
                    <a16:creationId xmlns:a16="http://schemas.microsoft.com/office/drawing/2014/main" id="{1BF7E357-1B01-4937-9B56-BDB64EBDF490}"/>
                  </a:ext>
                </a:extLst>
              </p:cNvPr>
              <p:cNvSpPr txBox="1"/>
              <p:nvPr/>
            </p:nvSpPr>
            <p:spPr>
              <a:xfrm>
                <a:off x="228600" y="1694824"/>
                <a:ext cx="2377440" cy="624804"/>
              </a:xfrm>
              <a:prstGeom prst="rect">
                <a:avLst/>
              </a:prstGeom>
              <a:noFill/>
              <a:ln>
                <a:noFill/>
              </a:ln>
            </p:spPr>
            <p:txBody>
              <a:bodyPr wrap="square" rtlCol="0">
                <a:spAutoFit/>
              </a:bodyPr>
              <a:lstStyle/>
              <a:p>
                <a:pPr algn="ctr"/>
                <a:r>
                  <a:rPr lang="en-US" sz="1125" i="1" kern="0" spc="-20" dirty="0">
                    <a:solidFill>
                      <a:srgbClr val="004080"/>
                    </a:solidFill>
                  </a:rPr>
                  <a:t>Empowering families, professionals, and others interested in the well-being and education of children and youth</a:t>
                </a:r>
              </a:p>
            </p:txBody>
          </p:sp>
          <p:pic>
            <p:nvPicPr>
              <p:cNvPr id="19" name="Picture 18">
                <a:extLst>
                  <a:ext uri="{FF2B5EF4-FFF2-40B4-BE49-F238E27FC236}">
                    <a16:creationId xmlns:a16="http://schemas.microsoft.com/office/drawing/2014/main" id="{5D9EE5DF-74DF-4574-9CB4-45AFB982870F}"/>
                  </a:ext>
                </a:extLst>
              </p:cNvPr>
              <p:cNvPicPr>
                <a:picLocks noChangeAspect="1"/>
              </p:cNvPicPr>
              <p:nvPr/>
            </p:nvPicPr>
            <p:blipFill>
              <a:blip r:embed="rId5"/>
              <a:stretch>
                <a:fillRect/>
              </a:stretch>
            </p:blipFill>
            <p:spPr>
              <a:xfrm>
                <a:off x="382937" y="326670"/>
                <a:ext cx="2090039" cy="1380165"/>
              </a:xfrm>
              <a:prstGeom prst="rect">
                <a:avLst/>
              </a:prstGeom>
              <a:noFill/>
              <a:ln>
                <a:noFill/>
              </a:ln>
            </p:spPr>
          </p:pic>
        </p:grpSp>
        <p:sp>
          <p:nvSpPr>
            <p:cNvPr id="17" name="TextBox 16">
              <a:extLst>
                <a:ext uri="{FF2B5EF4-FFF2-40B4-BE49-F238E27FC236}">
                  <a16:creationId xmlns:a16="http://schemas.microsoft.com/office/drawing/2014/main" id="{74F5FFFA-9AAE-4635-9AFE-96A346E35173}"/>
                </a:ext>
              </a:extLst>
            </p:cNvPr>
            <p:cNvSpPr txBox="1"/>
            <p:nvPr/>
          </p:nvSpPr>
          <p:spPr>
            <a:xfrm>
              <a:off x="287382" y="8552075"/>
              <a:ext cx="2357847" cy="1215717"/>
            </a:xfrm>
            <a:prstGeom prst="rect">
              <a:avLst/>
            </a:prstGeom>
            <a:noFill/>
          </p:spPr>
          <p:txBody>
            <a:bodyPr wrap="square" rtlCol="0" anchor="b">
              <a:spAutoFit/>
            </a:bodyPr>
            <a:lstStyle/>
            <a:p>
              <a:r>
                <a:rPr lang="en-US" sz="1300" b="1" dirty="0">
                  <a:solidFill>
                    <a:srgbClr val="004080"/>
                  </a:solidFill>
                </a:rPr>
                <a:t>SPAN Parent Advocacy Network</a:t>
              </a:r>
            </a:p>
            <a:p>
              <a:r>
                <a:rPr lang="en-US" sz="1200" dirty="0">
                  <a:solidFill>
                    <a:srgbClr val="004080"/>
                  </a:solidFill>
                </a:rPr>
                <a:t>35 Halsey St., 4</a:t>
              </a:r>
              <a:r>
                <a:rPr lang="en-US" sz="1200" baseline="30000" dirty="0">
                  <a:solidFill>
                    <a:srgbClr val="004080"/>
                  </a:solidFill>
                </a:rPr>
                <a:t>th</a:t>
              </a:r>
              <a:r>
                <a:rPr lang="en-US" sz="1200" dirty="0">
                  <a:solidFill>
                    <a:srgbClr val="004080"/>
                  </a:solidFill>
                </a:rPr>
                <a:t> floor</a:t>
              </a:r>
            </a:p>
            <a:p>
              <a:r>
                <a:rPr lang="en-US" sz="1200" dirty="0">
                  <a:solidFill>
                    <a:srgbClr val="004080"/>
                  </a:solidFill>
                </a:rPr>
                <a:t>Newark, NJ 07102</a:t>
              </a:r>
            </a:p>
            <a:p>
              <a:r>
                <a:rPr lang="en-US" sz="1200" dirty="0">
                  <a:solidFill>
                    <a:srgbClr val="004080"/>
                  </a:solidFill>
                </a:rPr>
                <a:t>VOICE: (973) 642-8100</a:t>
              </a:r>
            </a:p>
            <a:p>
              <a:r>
                <a:rPr lang="en-US" sz="1200" dirty="0">
                  <a:solidFill>
                    <a:srgbClr val="004080"/>
                  </a:solidFill>
                </a:rPr>
                <a:t>FAX: (973) 642-8080</a:t>
              </a:r>
            </a:p>
            <a:p>
              <a:r>
                <a:rPr lang="en-US" sz="1200" dirty="0">
                  <a:solidFill>
                    <a:srgbClr val="004080"/>
                  </a:solidFill>
                </a:rPr>
                <a:t>TOLL-FREE: (800) 654-7726</a:t>
              </a:r>
            </a:p>
          </p:txBody>
        </p:sp>
      </p:gr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26" name="Group 25">
            <a:extLst>
              <a:ext uri="{FF2B5EF4-FFF2-40B4-BE49-F238E27FC236}">
                <a16:creationId xmlns:a16="http://schemas.microsoft.com/office/drawing/2014/main" id="{3EE6EB9F-0929-412E-9912-C505824FAFF9}"/>
              </a:ext>
            </a:extLst>
          </p:cNvPr>
          <p:cNvGrpSpPr/>
          <p:nvPr userDrawn="1"/>
        </p:nvGrpSpPr>
        <p:grpSpPr>
          <a:xfrm>
            <a:off x="163282" y="8674677"/>
            <a:ext cx="7384619" cy="1179550"/>
            <a:chOff x="163282" y="8674677"/>
            <a:chExt cx="7384619" cy="1179550"/>
          </a:xfrm>
        </p:grpSpPr>
        <p:grpSp>
          <p:nvGrpSpPr>
            <p:cNvPr id="27" name="Group 26">
              <a:extLst>
                <a:ext uri="{FF2B5EF4-FFF2-40B4-BE49-F238E27FC236}">
                  <a16:creationId xmlns:a16="http://schemas.microsoft.com/office/drawing/2014/main" id="{24FF3C1F-28BB-43FE-973B-E05167FA3F7C}"/>
                </a:ext>
              </a:extLst>
            </p:cNvPr>
            <p:cNvGrpSpPr/>
            <p:nvPr/>
          </p:nvGrpSpPr>
          <p:grpSpPr>
            <a:xfrm>
              <a:off x="163282" y="8674677"/>
              <a:ext cx="7384619" cy="1179550"/>
              <a:chOff x="163282" y="8674677"/>
              <a:chExt cx="7384619" cy="1179550"/>
            </a:xfrm>
          </p:grpSpPr>
          <p:sp>
            <p:nvSpPr>
              <p:cNvPr id="29" name="AutoShape 2">
                <a:extLst>
                  <a:ext uri="{FF2B5EF4-FFF2-40B4-BE49-F238E27FC236}">
                    <a16:creationId xmlns:a16="http://schemas.microsoft.com/office/drawing/2014/main" id="{002A477D-D5CE-42F7-9779-B29B6390C70A}"/>
                  </a:ext>
                  <a:ext uri="{C183D7F6-B498-43B3-948B-1728B52AA6E4}">
                    <adec:decorative xmlns:adec="http://schemas.microsoft.com/office/drawing/2017/decorative" xmlns="" val="1"/>
                  </a:ext>
                </a:extLst>
              </p:cNvPr>
              <p:cNvSpPr>
                <a:spLocks noChangeArrowheads="1"/>
              </p:cNvSpPr>
              <p:nvPr/>
            </p:nvSpPr>
            <p:spPr bwMode="auto">
              <a:xfrm>
                <a:off x="163282" y="8674677"/>
                <a:ext cx="933977" cy="1179550"/>
              </a:xfrm>
              <a:prstGeom prst="roundRect">
                <a:avLst>
                  <a:gd name="adj" fmla="val 16667"/>
                </a:avLst>
              </a:prstGeom>
              <a:gradFill rotWithShape="1">
                <a:gsLst>
                  <a:gs pos="0">
                    <a:srgbClr val="FFFFFF"/>
                  </a:gs>
                  <a:gs pos="100000">
                    <a:srgbClr val="95CBCB"/>
                  </a:gs>
                </a:gsLst>
                <a:lin ang="10800000" scaled="1"/>
              </a:gradFill>
              <a:ln>
                <a:noFill/>
              </a:ln>
              <a:effectLst/>
              <a:extLst>
                <a:ext uri="{91240B29-F687-4F45-9708-019B960494DF}">
                  <a14:hiddenLine xmlns:a14="http://schemas.microsoft.com/office/drawing/2010/main" w="25400" algn="ctr">
                    <a:solidFill>
                      <a:srgbClr val="000000"/>
                    </a:solidFill>
                    <a:round/>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sz="1800" dirty="0"/>
              </a:p>
            </p:txBody>
          </p:sp>
          <p:sp>
            <p:nvSpPr>
              <p:cNvPr id="30" name="AutoShape 3">
                <a:extLst>
                  <a:ext uri="{FF2B5EF4-FFF2-40B4-BE49-F238E27FC236}">
                    <a16:creationId xmlns:a16="http://schemas.microsoft.com/office/drawing/2014/main" id="{6DEA54CE-1B38-4DE7-AB2F-0FFF177D8A9F}"/>
                  </a:ext>
                  <a:ext uri="{C183D7F6-B498-43B3-948B-1728B52AA6E4}">
                    <adec:decorative xmlns:adec="http://schemas.microsoft.com/office/drawing/2017/decorative" xmlns="" val="1"/>
                  </a:ext>
                </a:extLst>
              </p:cNvPr>
              <p:cNvSpPr>
                <a:spLocks noChangeArrowheads="1"/>
              </p:cNvSpPr>
              <p:nvPr/>
            </p:nvSpPr>
            <p:spPr bwMode="auto">
              <a:xfrm>
                <a:off x="1564246" y="9777673"/>
                <a:ext cx="5333858" cy="73152"/>
              </a:xfrm>
              <a:prstGeom prst="flowChartDelay">
                <a:avLst/>
              </a:prstGeom>
              <a:gradFill rotWithShape="1">
                <a:gsLst>
                  <a:gs pos="0">
                    <a:srgbClr val="95CBCB"/>
                  </a:gs>
                  <a:gs pos="100000">
                    <a:srgbClr val="FFFFFF"/>
                  </a:gs>
                </a:gsLst>
                <a:lin ang="10800000" scaled="1"/>
              </a:gradFill>
              <a:ln>
                <a:noFill/>
              </a:ln>
              <a:effectLst/>
              <a:extLst>
                <a:ext uri="{91240B29-F687-4F45-9708-019B960494DF}">
                  <a14:hiddenLine xmlns:a14="http://schemas.microsoft.com/office/drawing/2010/main" w="38100" cmpd="dbl" algn="ctr">
                    <a:solidFill>
                      <a:srgbClr val="95CBCB"/>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sz="1800" dirty="0"/>
              </a:p>
            </p:txBody>
          </p:sp>
          <p:sp>
            <p:nvSpPr>
              <p:cNvPr id="31" name="AutoShape 4">
                <a:extLst>
                  <a:ext uri="{FF2B5EF4-FFF2-40B4-BE49-F238E27FC236}">
                    <a16:creationId xmlns:a16="http://schemas.microsoft.com/office/drawing/2014/main" id="{B482AF67-A798-442E-8C99-33E96D215F7B}"/>
                  </a:ext>
                  <a:ext uri="{C183D7F6-B498-43B3-948B-1728B52AA6E4}">
                    <adec:decorative xmlns:adec="http://schemas.microsoft.com/office/drawing/2017/decorative" xmlns="" val="1"/>
                  </a:ext>
                </a:extLst>
              </p:cNvPr>
              <p:cNvSpPr>
                <a:spLocks noChangeArrowheads="1"/>
              </p:cNvSpPr>
              <p:nvPr/>
            </p:nvSpPr>
            <p:spPr bwMode="auto">
              <a:xfrm>
                <a:off x="1574507" y="8674677"/>
                <a:ext cx="5800773" cy="73152"/>
              </a:xfrm>
              <a:prstGeom prst="flowChartDelay">
                <a:avLst/>
              </a:prstGeom>
              <a:gradFill rotWithShape="1">
                <a:gsLst>
                  <a:gs pos="0">
                    <a:srgbClr val="95CBCB"/>
                  </a:gs>
                  <a:gs pos="100000">
                    <a:srgbClr val="FFFFFF"/>
                  </a:gs>
                </a:gsLst>
                <a:lin ang="10800000" scaled="1"/>
              </a:gradFill>
              <a:ln>
                <a:noFill/>
              </a:ln>
              <a:effectLst/>
              <a:extLst>
                <a:ext uri="{91240B29-F687-4F45-9708-019B960494DF}">
                  <a14:hiddenLine xmlns:a14="http://schemas.microsoft.com/office/drawing/2010/main" w="38100" cmpd="dbl" algn="ctr">
                    <a:solidFill>
                      <a:srgbClr val="95CBCB"/>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sz="1800" dirty="0"/>
              </a:p>
            </p:txBody>
          </p:sp>
          <p:sp>
            <p:nvSpPr>
              <p:cNvPr id="32" name="AutoShape 5">
                <a:extLst>
                  <a:ext uri="{FF2B5EF4-FFF2-40B4-BE49-F238E27FC236}">
                    <a16:creationId xmlns:a16="http://schemas.microsoft.com/office/drawing/2014/main" id="{C0AFD57B-D763-4D13-99E9-7FE45268971F}"/>
                  </a:ext>
                  <a:ext uri="{C183D7F6-B498-43B3-948B-1728B52AA6E4}">
                    <adec:decorative xmlns:adec="http://schemas.microsoft.com/office/drawing/2017/decorative" xmlns="" val="1"/>
                  </a:ext>
                </a:extLst>
              </p:cNvPr>
              <p:cNvSpPr>
                <a:spLocks noChangeArrowheads="1"/>
              </p:cNvSpPr>
              <p:nvPr/>
            </p:nvSpPr>
            <p:spPr bwMode="auto">
              <a:xfrm rot="5400000">
                <a:off x="6935310" y="9204972"/>
                <a:ext cx="1142886" cy="82296"/>
              </a:xfrm>
              <a:prstGeom prst="flowChartDelay">
                <a:avLst/>
              </a:prstGeom>
              <a:gradFill rotWithShape="1">
                <a:gsLst>
                  <a:gs pos="0">
                    <a:srgbClr val="95CBCB"/>
                  </a:gs>
                  <a:gs pos="100000">
                    <a:srgbClr val="FFFFFF"/>
                  </a:gs>
                </a:gsLst>
                <a:lin ang="10800000" scaled="1"/>
              </a:gradFill>
              <a:ln>
                <a:noFill/>
              </a:ln>
              <a:effectLst/>
              <a:extLst>
                <a:ext uri="{91240B29-F687-4F45-9708-019B960494DF}">
                  <a14:hiddenLine xmlns:a14="http://schemas.microsoft.com/office/drawing/2010/main" w="38100" cmpd="dbl" algn="ctr">
                    <a:solidFill>
                      <a:srgbClr val="95CBCB"/>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sz="1800" dirty="0"/>
              </a:p>
            </p:txBody>
          </p:sp>
        </p:grpSp>
        <p:pic>
          <p:nvPicPr>
            <p:cNvPr id="28" name="Picture 27">
              <a:extLst>
                <a:ext uri="{FF2B5EF4-FFF2-40B4-BE49-F238E27FC236}">
                  <a16:creationId xmlns:a16="http://schemas.microsoft.com/office/drawing/2014/main" id="{FCC05C47-7751-4809-9D61-656F20CFDD2C}"/>
                </a:ext>
              </a:extLst>
            </p:cNvPr>
            <p:cNvPicPr>
              <a:picLocks noChangeAspect="1"/>
            </p:cNvPicPr>
            <p:nvPr/>
          </p:nvPicPr>
          <p:blipFill>
            <a:blip r:embed="rId3"/>
            <a:stretch>
              <a:fillRect/>
            </a:stretch>
          </p:blipFill>
          <p:spPr>
            <a:xfrm>
              <a:off x="339412" y="8807939"/>
              <a:ext cx="1384712" cy="914400"/>
            </a:xfrm>
            <a:prstGeom prst="rect">
              <a:avLst/>
            </a:prstGeom>
            <a:noFill/>
            <a:ln>
              <a:noFill/>
            </a:ln>
          </p:spPr>
        </p:pic>
      </p:grpSp>
      <p:sp>
        <p:nvSpPr>
          <p:cNvPr id="33" name="TextBox 32">
            <a:extLst>
              <a:ext uri="{FF2B5EF4-FFF2-40B4-BE49-F238E27FC236}">
                <a16:creationId xmlns:a16="http://schemas.microsoft.com/office/drawing/2014/main" id="{F8DD75DD-77C5-4A0D-A966-F2A4D38E5293}"/>
              </a:ext>
            </a:extLst>
          </p:cNvPr>
          <p:cNvSpPr txBox="1"/>
          <p:nvPr userDrawn="1"/>
        </p:nvSpPr>
        <p:spPr>
          <a:xfrm>
            <a:off x="228600" y="112817"/>
            <a:ext cx="7315200" cy="340519"/>
          </a:xfrm>
          <a:prstGeom prst="roundRect">
            <a:avLst/>
          </a:prstGeom>
          <a:solidFill>
            <a:srgbClr val="004080"/>
          </a:solidFill>
        </p:spPr>
        <p:txBody>
          <a:bodyPr wrap="square" rtlCol="0">
            <a:spAutoFit/>
          </a:bodyPr>
          <a:lstStyle/>
          <a:p>
            <a:pPr>
              <a:tabLst>
                <a:tab pos="3543300" algn="ctr"/>
                <a:tab pos="6570663" algn="l"/>
              </a:tabLst>
            </a:pPr>
            <a:r>
              <a:rPr lang="en-US" sz="1400" b="1" dirty="0">
                <a:solidFill>
                  <a:schemeClr val="bg1"/>
                </a:solidFill>
              </a:rPr>
              <a:t>SPAN FACT SHEET	FACT SHEET TITLE	PAGE 2</a:t>
            </a:r>
          </a:p>
        </p:txBody>
      </p:sp>
      <p:grpSp>
        <p:nvGrpSpPr>
          <p:cNvPr id="34" name="Group 33">
            <a:extLst>
              <a:ext uri="{FF2B5EF4-FFF2-40B4-BE49-F238E27FC236}">
                <a16:creationId xmlns:a16="http://schemas.microsoft.com/office/drawing/2014/main" id="{31EB478D-5DDF-485F-9E47-EB2409971CE2}"/>
              </a:ext>
            </a:extLst>
          </p:cNvPr>
          <p:cNvGrpSpPr/>
          <p:nvPr userDrawn="1"/>
        </p:nvGrpSpPr>
        <p:grpSpPr>
          <a:xfrm>
            <a:off x="1727200" y="8657314"/>
            <a:ext cx="5708943" cy="1126885"/>
            <a:chOff x="1727200" y="8657314"/>
            <a:chExt cx="5708943" cy="1126885"/>
          </a:xfrm>
        </p:grpSpPr>
        <p:sp>
          <p:nvSpPr>
            <p:cNvPr id="35" name="TextBox 34">
              <a:extLst>
                <a:ext uri="{FF2B5EF4-FFF2-40B4-BE49-F238E27FC236}">
                  <a16:creationId xmlns:a16="http://schemas.microsoft.com/office/drawing/2014/main" id="{1A93C0D5-2D81-4303-A536-74547A6CB3C1}"/>
                </a:ext>
              </a:extLst>
            </p:cNvPr>
            <p:cNvSpPr txBox="1"/>
            <p:nvPr/>
          </p:nvSpPr>
          <p:spPr>
            <a:xfrm>
              <a:off x="1727200" y="8657314"/>
              <a:ext cx="1973164" cy="1095300"/>
            </a:xfrm>
            <a:prstGeom prst="rect">
              <a:avLst/>
            </a:prstGeom>
            <a:noFill/>
          </p:spPr>
          <p:txBody>
            <a:bodyPr wrap="square" rtlCol="0" anchor="ctr">
              <a:spAutoFit/>
            </a:bodyPr>
            <a:lstStyle/>
            <a:p>
              <a:pPr>
                <a:lnSpc>
                  <a:spcPct val="150000"/>
                </a:lnSpc>
              </a:pPr>
              <a:r>
                <a:rPr lang="en-US" sz="1500" b="1" dirty="0">
                  <a:solidFill>
                    <a:srgbClr val="004080"/>
                  </a:solidFill>
                </a:rPr>
                <a:t>(800) 654-SPAN (7726)</a:t>
              </a:r>
            </a:p>
            <a:p>
              <a:pPr>
                <a:lnSpc>
                  <a:spcPct val="150000"/>
                </a:lnSpc>
              </a:pPr>
              <a:r>
                <a:rPr lang="en-US" sz="1500" b="1" dirty="0">
                  <a:solidFill>
                    <a:srgbClr val="004080"/>
                  </a:solidFill>
                </a:rPr>
                <a:t>(973) 642-8100</a:t>
              </a:r>
            </a:p>
            <a:p>
              <a:pPr>
                <a:lnSpc>
                  <a:spcPct val="150000"/>
                </a:lnSpc>
              </a:pPr>
              <a:r>
                <a:rPr lang="en-US" sz="1500" b="1" dirty="0">
                  <a:solidFill>
                    <a:srgbClr val="004080"/>
                  </a:solidFill>
                </a:rPr>
                <a:t>spanadvocacy.org</a:t>
              </a:r>
            </a:p>
          </p:txBody>
        </p:sp>
        <p:grpSp>
          <p:nvGrpSpPr>
            <p:cNvPr id="36" name="Group 35">
              <a:extLst>
                <a:ext uri="{FF2B5EF4-FFF2-40B4-BE49-F238E27FC236}">
                  <a16:creationId xmlns:a16="http://schemas.microsoft.com/office/drawing/2014/main" id="{0E76BE51-D79F-4BCD-9F01-16F03C3FFD3F}"/>
                </a:ext>
              </a:extLst>
            </p:cNvPr>
            <p:cNvGrpSpPr/>
            <p:nvPr/>
          </p:nvGrpSpPr>
          <p:grpSpPr>
            <a:xfrm>
              <a:off x="3351185" y="8827508"/>
              <a:ext cx="4084958" cy="956691"/>
              <a:chOff x="3628136" y="8925933"/>
              <a:chExt cx="4084958" cy="956691"/>
            </a:xfrm>
          </p:grpSpPr>
          <p:grpSp>
            <p:nvGrpSpPr>
              <p:cNvPr id="37" name="Group 36">
                <a:extLst>
                  <a:ext uri="{FF2B5EF4-FFF2-40B4-BE49-F238E27FC236}">
                    <a16:creationId xmlns:a16="http://schemas.microsoft.com/office/drawing/2014/main" id="{7EF8C8FC-D323-44D2-A267-21AA4C8FE523}"/>
                  </a:ext>
                </a:extLst>
              </p:cNvPr>
              <p:cNvGrpSpPr/>
              <p:nvPr/>
            </p:nvGrpSpPr>
            <p:grpSpPr>
              <a:xfrm>
                <a:off x="3628136" y="8925933"/>
                <a:ext cx="1669410" cy="862827"/>
                <a:chOff x="3588947" y="8155218"/>
                <a:chExt cx="1669410" cy="862827"/>
              </a:xfrm>
            </p:grpSpPr>
            <p:pic>
              <p:nvPicPr>
                <p:cNvPr id="44" name="Picture 43">
                  <a:extLst>
                    <a:ext uri="{FF2B5EF4-FFF2-40B4-BE49-F238E27FC236}">
                      <a16:creationId xmlns:a16="http://schemas.microsoft.com/office/drawing/2014/main" id="{52E05CCF-E135-4D9C-B14C-036352C26B11}"/>
                    </a:ext>
                  </a:extLst>
                </p:cNvPr>
                <p:cNvPicPr>
                  <a:picLocks noChangeAspect="1"/>
                </p:cNvPicPr>
                <p:nvPr/>
              </p:nvPicPr>
              <p:blipFill>
                <a:blip r:embed="rId4"/>
                <a:stretch>
                  <a:fillRect/>
                </a:stretch>
              </p:blipFill>
              <p:spPr>
                <a:xfrm>
                  <a:off x="4237991" y="8155218"/>
                  <a:ext cx="365760" cy="365760"/>
                </a:xfrm>
                <a:prstGeom prst="rect">
                  <a:avLst/>
                </a:prstGeom>
              </p:spPr>
            </p:pic>
            <p:sp>
              <p:nvSpPr>
                <p:cNvPr id="45" name="TextBox 44">
                  <a:extLst>
                    <a:ext uri="{FF2B5EF4-FFF2-40B4-BE49-F238E27FC236}">
                      <a16:creationId xmlns:a16="http://schemas.microsoft.com/office/drawing/2014/main" id="{0B26C6B0-1ABF-4578-BE33-A8C52D1C60F2}"/>
                    </a:ext>
                  </a:extLst>
                </p:cNvPr>
                <p:cNvSpPr txBox="1"/>
                <p:nvPr/>
              </p:nvSpPr>
              <p:spPr>
                <a:xfrm>
                  <a:off x="3588947" y="8556380"/>
                  <a:ext cx="1669410" cy="461665"/>
                </a:xfrm>
                <a:prstGeom prst="rect">
                  <a:avLst/>
                </a:prstGeom>
                <a:noFill/>
              </p:spPr>
              <p:txBody>
                <a:bodyPr wrap="square" rtlCol="0">
                  <a:spAutoFit/>
                </a:bodyPr>
                <a:lstStyle/>
                <a:p>
                  <a:pPr algn="ctr"/>
                  <a:r>
                    <a:rPr lang="en-US" sz="1200" b="1" spc="-50" dirty="0">
                      <a:solidFill>
                        <a:srgbClr val="004080"/>
                      </a:solidFill>
                    </a:rPr>
                    <a:t>facebook.com/</a:t>
                  </a:r>
                  <a:br>
                    <a:rPr lang="en-US" sz="1200" b="1" spc="-50" dirty="0">
                      <a:solidFill>
                        <a:srgbClr val="004080"/>
                      </a:solidFill>
                    </a:rPr>
                  </a:br>
                  <a:r>
                    <a:rPr lang="en-US" sz="1200" b="1" spc="-50" dirty="0">
                      <a:solidFill>
                        <a:srgbClr val="004080"/>
                      </a:solidFill>
                    </a:rPr>
                    <a:t>parentadvocacynetwork</a:t>
                  </a:r>
                </a:p>
              </p:txBody>
            </p:sp>
          </p:grpSp>
          <p:grpSp>
            <p:nvGrpSpPr>
              <p:cNvPr id="38" name="Group 37">
                <a:extLst>
                  <a:ext uri="{FF2B5EF4-FFF2-40B4-BE49-F238E27FC236}">
                    <a16:creationId xmlns:a16="http://schemas.microsoft.com/office/drawing/2014/main" id="{D8FB1414-C992-4AAE-AF20-CD7C5B03EB26}"/>
                  </a:ext>
                </a:extLst>
              </p:cNvPr>
              <p:cNvGrpSpPr/>
              <p:nvPr/>
            </p:nvGrpSpPr>
            <p:grpSpPr>
              <a:xfrm>
                <a:off x="5098395" y="8925933"/>
                <a:ext cx="1213441" cy="837768"/>
                <a:chOff x="4889387" y="8155218"/>
                <a:chExt cx="1213441" cy="837768"/>
              </a:xfrm>
            </p:grpSpPr>
            <p:pic>
              <p:nvPicPr>
                <p:cNvPr id="42" name="Picture 41">
                  <a:extLst>
                    <a:ext uri="{FF2B5EF4-FFF2-40B4-BE49-F238E27FC236}">
                      <a16:creationId xmlns:a16="http://schemas.microsoft.com/office/drawing/2014/main" id="{5F6B6DC2-C760-4ED3-8815-66D2D59595CD}"/>
                    </a:ext>
                  </a:extLst>
                </p:cNvPr>
                <p:cNvPicPr>
                  <a:picLocks noChangeAspect="1"/>
                </p:cNvPicPr>
                <p:nvPr/>
              </p:nvPicPr>
              <p:blipFill>
                <a:blip r:embed="rId5"/>
                <a:stretch>
                  <a:fillRect/>
                </a:stretch>
              </p:blipFill>
              <p:spPr>
                <a:xfrm>
                  <a:off x="5313228" y="8155218"/>
                  <a:ext cx="365760" cy="365760"/>
                </a:xfrm>
                <a:prstGeom prst="rect">
                  <a:avLst/>
                </a:prstGeom>
              </p:spPr>
            </p:pic>
            <p:sp>
              <p:nvSpPr>
                <p:cNvPr id="43" name="TextBox 42">
                  <a:extLst>
                    <a:ext uri="{FF2B5EF4-FFF2-40B4-BE49-F238E27FC236}">
                      <a16:creationId xmlns:a16="http://schemas.microsoft.com/office/drawing/2014/main" id="{2FA7AA52-47C0-435D-A930-85C81B4F976E}"/>
                    </a:ext>
                  </a:extLst>
                </p:cNvPr>
                <p:cNvSpPr txBox="1"/>
                <p:nvPr/>
              </p:nvSpPr>
              <p:spPr>
                <a:xfrm>
                  <a:off x="4889387" y="8531321"/>
                  <a:ext cx="1213441" cy="461665"/>
                </a:xfrm>
                <a:prstGeom prst="rect">
                  <a:avLst/>
                </a:prstGeom>
                <a:noFill/>
              </p:spPr>
              <p:txBody>
                <a:bodyPr wrap="square" rtlCol="0">
                  <a:spAutoFit/>
                </a:bodyPr>
                <a:lstStyle/>
                <a:p>
                  <a:pPr algn="ctr"/>
                  <a:r>
                    <a:rPr lang="en-US" sz="1200" b="1" spc="-50" dirty="0">
                      <a:solidFill>
                        <a:srgbClr val="004080"/>
                      </a:solidFill>
                    </a:rPr>
                    <a:t>twitter.com/</a:t>
                  </a:r>
                  <a:br>
                    <a:rPr lang="en-US" sz="1200" b="1" spc="-50" dirty="0">
                      <a:solidFill>
                        <a:srgbClr val="004080"/>
                      </a:solidFill>
                    </a:rPr>
                  </a:br>
                  <a:r>
                    <a:rPr lang="en-US" sz="1200" b="1" spc="-50" dirty="0">
                      <a:solidFill>
                        <a:srgbClr val="004080"/>
                      </a:solidFill>
                    </a:rPr>
                    <a:t>@spanvoice</a:t>
                  </a:r>
                </a:p>
              </p:txBody>
            </p:sp>
          </p:grpSp>
          <p:grpSp>
            <p:nvGrpSpPr>
              <p:cNvPr id="39" name="Group 38">
                <a:extLst>
                  <a:ext uri="{FF2B5EF4-FFF2-40B4-BE49-F238E27FC236}">
                    <a16:creationId xmlns:a16="http://schemas.microsoft.com/office/drawing/2014/main" id="{8F3D9016-BD8C-4BF3-999F-DB331240D8A3}"/>
                  </a:ext>
                </a:extLst>
              </p:cNvPr>
              <p:cNvGrpSpPr/>
              <p:nvPr/>
            </p:nvGrpSpPr>
            <p:grpSpPr>
              <a:xfrm>
                <a:off x="6124401" y="8940326"/>
                <a:ext cx="1588693" cy="942298"/>
                <a:chOff x="6163590" y="8861948"/>
                <a:chExt cx="1588693" cy="942298"/>
              </a:xfrm>
            </p:grpSpPr>
            <p:pic>
              <p:nvPicPr>
                <p:cNvPr id="40" name="Picture 39">
                  <a:extLst>
                    <a:ext uri="{FF2B5EF4-FFF2-40B4-BE49-F238E27FC236}">
                      <a16:creationId xmlns:a16="http://schemas.microsoft.com/office/drawing/2014/main" id="{5F9791D4-500A-4733-A5FB-71EB23BBBFA2}"/>
                    </a:ext>
                  </a:extLst>
                </p:cNvPr>
                <p:cNvPicPr>
                  <a:picLocks noChangeAspect="1"/>
                </p:cNvPicPr>
                <p:nvPr/>
              </p:nvPicPr>
              <p:blipFill>
                <a:blip r:embed="rId6"/>
                <a:stretch>
                  <a:fillRect/>
                </a:stretch>
              </p:blipFill>
              <p:spPr>
                <a:xfrm>
                  <a:off x="6748235" y="8861948"/>
                  <a:ext cx="419405" cy="365760"/>
                </a:xfrm>
                <a:prstGeom prst="rect">
                  <a:avLst/>
                </a:prstGeom>
              </p:spPr>
            </p:pic>
            <p:sp>
              <p:nvSpPr>
                <p:cNvPr id="41" name="TextBox 40">
                  <a:extLst>
                    <a:ext uri="{FF2B5EF4-FFF2-40B4-BE49-F238E27FC236}">
                      <a16:creationId xmlns:a16="http://schemas.microsoft.com/office/drawing/2014/main" id="{448FEC7D-3CB6-4060-9C64-15F085AC29CC}"/>
                    </a:ext>
                  </a:extLst>
                </p:cNvPr>
                <p:cNvSpPr txBox="1"/>
                <p:nvPr/>
              </p:nvSpPr>
              <p:spPr>
                <a:xfrm>
                  <a:off x="6163590" y="9213315"/>
                  <a:ext cx="1588693" cy="590931"/>
                </a:xfrm>
                <a:prstGeom prst="rect">
                  <a:avLst/>
                </a:prstGeom>
                <a:noFill/>
              </p:spPr>
              <p:txBody>
                <a:bodyPr wrap="square" rtlCol="0">
                  <a:spAutoFit/>
                </a:bodyPr>
                <a:lstStyle/>
                <a:p>
                  <a:pPr algn="ctr">
                    <a:lnSpc>
                      <a:spcPct val="90000"/>
                    </a:lnSpc>
                  </a:pPr>
                  <a:r>
                    <a:rPr lang="en-US" sz="1200" b="1" spc="-50" dirty="0">
                      <a:solidFill>
                        <a:srgbClr val="004080"/>
                      </a:solidFill>
                    </a:rPr>
                    <a:t>linkedin.com/company/</a:t>
                  </a:r>
                  <a:br>
                    <a:rPr lang="en-US" sz="1200" b="1" spc="-50" dirty="0">
                      <a:solidFill>
                        <a:srgbClr val="004080"/>
                      </a:solidFill>
                    </a:rPr>
                  </a:br>
                  <a:r>
                    <a:rPr lang="en-US" sz="1200" b="1" spc="-50" dirty="0">
                      <a:solidFill>
                        <a:srgbClr val="004080"/>
                      </a:solidFill>
                    </a:rPr>
                    <a:t>span-parent-</a:t>
                  </a:r>
                  <a:br>
                    <a:rPr lang="en-US" sz="1200" b="1" spc="-50" dirty="0">
                      <a:solidFill>
                        <a:srgbClr val="004080"/>
                      </a:solidFill>
                    </a:rPr>
                  </a:br>
                  <a:r>
                    <a:rPr lang="en-US" sz="1200" b="1" spc="-50" dirty="0">
                      <a:solidFill>
                        <a:srgbClr val="004080"/>
                      </a:solidFill>
                    </a:rPr>
                    <a:t>advocacy-network</a:t>
                  </a:r>
                </a:p>
              </p:txBody>
            </p:sp>
          </p:grpSp>
        </p:grpSp>
      </p:grpSp>
    </p:spTree>
    <p:extLst>
      <p:ext uri="{BB962C8B-B14F-4D97-AF65-F5344CB8AC3E}">
        <p14:creationId xmlns:p14="http://schemas.microsoft.com/office/powerpoint/2010/main" val="1499087830"/>
      </p:ext>
    </p:extLst>
  </p:cSld>
  <p:clrMap bg1="lt1" tx1="dk1" bg2="lt2" tx2="dk2" accent1="accent1" accent2="accent2" accent3="accent3" accent4="accent4" accent5="accent5" accent6="accent6" hlink="hlink" folHlink="folHlink"/>
  <p:sldLayoutIdLst>
    <p:sldLayoutId id="2147483652"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nj.gov/health/fhs/eis/for-providers/policies-procedures/" TargetMode="External"/><Relationship Id="rId2" Type="http://schemas.openxmlformats.org/officeDocument/2006/relationships/hyperlink" Target="http://www.nj.gov/health/fhs/eis/" TargetMode="External"/><Relationship Id="rId1" Type="http://schemas.openxmlformats.org/officeDocument/2006/relationships/slideLayout" Target="../slideLayouts/slideLayout2.xml"/><Relationship Id="rId4" Type="http://schemas.openxmlformats.org/officeDocument/2006/relationships/hyperlink" Target="https://www.nj.gov/health/fhs/eis/documents/NJEIS%20Part%20C-Application-2018%20(002).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3048000" y="928356"/>
            <a:ext cx="4267200" cy="401007"/>
          </a:xfrm>
          <a:prstGeom prst="rect">
            <a:avLst/>
          </a:prstGeom>
          <a:noFill/>
          <a:ln>
            <a:noFill/>
          </a:ln>
        </p:spPr>
        <p:txBody>
          <a:bodyPr wrap="square" rtlCol="0">
            <a:spAutoFit/>
          </a:bodyPr>
          <a:lstStyle/>
          <a:p>
            <a:endParaRPr lang="en-US" dirty="0"/>
          </a:p>
        </p:txBody>
      </p:sp>
      <p:sp>
        <p:nvSpPr>
          <p:cNvPr id="16" name="TextBox 15"/>
          <p:cNvSpPr txBox="1"/>
          <p:nvPr/>
        </p:nvSpPr>
        <p:spPr>
          <a:xfrm>
            <a:off x="2918782" y="2158659"/>
            <a:ext cx="4396420" cy="640080"/>
          </a:xfrm>
          <a:prstGeom prst="rect">
            <a:avLst/>
          </a:prstGeom>
          <a:noFill/>
          <a:ln>
            <a:noFill/>
          </a:ln>
        </p:spPr>
        <p:txBody>
          <a:bodyPr wrap="square" rtlCol="0">
            <a:spAutoFit/>
          </a:bodyPr>
          <a:lstStyle/>
          <a:p>
            <a:endParaRPr lang="en-US" dirty="0"/>
          </a:p>
        </p:txBody>
      </p:sp>
      <p:sp>
        <p:nvSpPr>
          <p:cNvPr id="24" name="TextBox 23"/>
          <p:cNvSpPr txBox="1"/>
          <p:nvPr/>
        </p:nvSpPr>
        <p:spPr>
          <a:xfrm>
            <a:off x="2743200" y="568319"/>
            <a:ext cx="4800600" cy="523220"/>
          </a:xfrm>
          <a:prstGeom prst="rect">
            <a:avLst/>
          </a:prstGeom>
          <a:noFill/>
        </p:spPr>
        <p:txBody>
          <a:bodyPr wrap="square" rtlCol="0">
            <a:spAutoFit/>
          </a:bodyPr>
          <a:lstStyle/>
          <a:p>
            <a:pPr algn="r"/>
            <a:r>
              <a:rPr lang="en-US" sz="1400" b="1" i="1" dirty="0" smtClean="0">
                <a:solidFill>
                  <a:srgbClr val="700320"/>
                </a:solidFill>
                <a:latin typeface="Garamond" panose="02020404030301010803" pitchFamily="18" charset="0"/>
                <a:cs typeface="Cambria"/>
              </a:rPr>
              <a:t>Provision of Early Intervention Services during the Coronavirus Pandemic</a:t>
            </a:r>
            <a:endParaRPr lang="en-US" sz="1400" b="1" i="1" dirty="0">
              <a:solidFill>
                <a:srgbClr val="700320"/>
              </a:solidFill>
              <a:latin typeface="Garamond" panose="02020404030301010803" pitchFamily="18" charset="0"/>
              <a:cs typeface="Cambria"/>
            </a:endParaRPr>
          </a:p>
        </p:txBody>
      </p:sp>
      <p:sp>
        <p:nvSpPr>
          <p:cNvPr id="25" name="TextBox 24"/>
          <p:cNvSpPr txBox="1"/>
          <p:nvPr/>
        </p:nvSpPr>
        <p:spPr>
          <a:xfrm>
            <a:off x="2743200" y="1397020"/>
            <a:ext cx="4800600" cy="461665"/>
          </a:xfrm>
          <a:prstGeom prst="rect">
            <a:avLst/>
          </a:prstGeom>
          <a:noFill/>
        </p:spPr>
        <p:txBody>
          <a:bodyPr wrap="square" rtlCol="0">
            <a:spAutoFit/>
          </a:bodyPr>
          <a:lstStyle/>
          <a:p>
            <a:pPr algn="r"/>
            <a:r>
              <a:rPr lang="en-US" sz="2400" b="1" dirty="0" smtClean="0">
                <a:solidFill>
                  <a:srgbClr val="004080"/>
                </a:solidFill>
                <a:latin typeface="+mj-lt"/>
              </a:rPr>
              <a:t>Early Intervention and Covid-19</a:t>
            </a:r>
            <a:endParaRPr lang="en-US" sz="2400" b="1" dirty="0">
              <a:solidFill>
                <a:srgbClr val="004080"/>
              </a:solidFill>
              <a:latin typeface="+mj-lt"/>
            </a:endParaRPr>
          </a:p>
        </p:txBody>
      </p:sp>
      <p:sp>
        <p:nvSpPr>
          <p:cNvPr id="26" name="TextBox 25"/>
          <p:cNvSpPr txBox="1"/>
          <p:nvPr/>
        </p:nvSpPr>
        <p:spPr>
          <a:xfrm>
            <a:off x="2743200" y="1920240"/>
            <a:ext cx="4800600" cy="7517443"/>
          </a:xfrm>
          <a:prstGeom prst="rect">
            <a:avLst/>
          </a:prstGeom>
          <a:noFill/>
        </p:spPr>
        <p:txBody>
          <a:bodyPr wrap="square" rtlCol="0">
            <a:spAutoFit/>
          </a:bodyPr>
          <a:lstStyle/>
          <a:p>
            <a:pPr algn="just"/>
            <a:r>
              <a:rPr lang="en-US" sz="1250" b="1" dirty="0" smtClean="0">
                <a:solidFill>
                  <a:srgbClr val="004080"/>
                </a:solidFill>
              </a:rPr>
              <a:t>Families can find out what is available to their child in early intervention during the Covid</a:t>
            </a:r>
            <a:r>
              <a:rPr lang="en-US" sz="1250" b="1" dirty="0">
                <a:solidFill>
                  <a:srgbClr val="004080"/>
                </a:solidFill>
              </a:rPr>
              <a:t> </a:t>
            </a:r>
            <a:r>
              <a:rPr lang="en-US" sz="1250" b="1" dirty="0" smtClean="0">
                <a:solidFill>
                  <a:srgbClr val="004080"/>
                </a:solidFill>
              </a:rPr>
              <a:t>outbreak. </a:t>
            </a:r>
            <a:endParaRPr lang="en-US" sz="1250" b="1" dirty="0">
              <a:solidFill>
                <a:srgbClr val="004080"/>
              </a:solidFill>
            </a:endParaRPr>
          </a:p>
          <a:p>
            <a:pPr algn="just"/>
            <a:endParaRPr lang="en-US" sz="1200" b="1" dirty="0" smtClean="0">
              <a:solidFill>
                <a:srgbClr val="004080"/>
              </a:solidFill>
            </a:endParaRPr>
          </a:p>
          <a:p>
            <a:pPr algn="just"/>
            <a:r>
              <a:rPr lang="en-US" sz="1100" b="1" dirty="0" smtClean="0">
                <a:solidFill>
                  <a:srgbClr val="004080"/>
                </a:solidFill>
              </a:rPr>
              <a:t>Can early intervention (EI) Services be delivered remotely?  </a:t>
            </a:r>
          </a:p>
          <a:p>
            <a:pPr algn="just"/>
            <a:endParaRPr lang="en-US" sz="1050" b="1" dirty="0" smtClean="0">
              <a:solidFill>
                <a:srgbClr val="004080"/>
              </a:solidFill>
            </a:endParaRPr>
          </a:p>
          <a:p>
            <a:pPr algn="just"/>
            <a:r>
              <a:rPr lang="en-US" sz="1050" dirty="0" smtClean="0">
                <a:solidFill>
                  <a:srgbClr val="004080"/>
                </a:solidFill>
              </a:rPr>
              <a:t>The US Department of Education Office of Special Education Programs (OSEP) has indicated that “</a:t>
            </a:r>
            <a:r>
              <a:rPr lang="en-US" sz="1050" i="1" dirty="0">
                <a:solidFill>
                  <a:srgbClr val="004080"/>
                </a:solidFill>
              </a:rPr>
              <a:t>the </a:t>
            </a:r>
            <a:r>
              <a:rPr lang="en-US" sz="1050" i="1" dirty="0" smtClean="0">
                <a:solidFill>
                  <a:srgbClr val="004080"/>
                </a:solidFill>
              </a:rPr>
              <a:t>[early intervention] lead </a:t>
            </a:r>
            <a:r>
              <a:rPr lang="en-US" sz="1050" i="1" dirty="0">
                <a:solidFill>
                  <a:srgbClr val="004080"/>
                </a:solidFill>
              </a:rPr>
              <a:t>agency must ensure the continuity of services by, for example, providing services in an alternate location, </a:t>
            </a:r>
            <a:r>
              <a:rPr lang="en-US" sz="1050" i="1" dirty="0" smtClean="0">
                <a:solidFill>
                  <a:srgbClr val="004080"/>
                </a:solidFill>
              </a:rPr>
              <a:t>by using </a:t>
            </a:r>
            <a:r>
              <a:rPr lang="en-US" sz="1050" i="1" dirty="0">
                <a:solidFill>
                  <a:srgbClr val="004080"/>
                </a:solidFill>
              </a:rPr>
              <a:t>different EIS </a:t>
            </a:r>
            <a:r>
              <a:rPr lang="en-US" sz="1050" i="1" dirty="0" smtClean="0">
                <a:solidFill>
                  <a:srgbClr val="004080"/>
                </a:solidFill>
              </a:rPr>
              <a:t>providers </a:t>
            </a:r>
            <a:r>
              <a:rPr lang="en-US" sz="1050" i="1" dirty="0">
                <a:solidFill>
                  <a:srgbClr val="004080"/>
                </a:solidFill>
              </a:rPr>
              <a:t>or through alternate means, such as consultative services to the parent</a:t>
            </a:r>
            <a:r>
              <a:rPr lang="en-US" sz="1050" dirty="0" smtClean="0">
                <a:solidFill>
                  <a:srgbClr val="004080"/>
                </a:solidFill>
              </a:rPr>
              <a:t>.” (</a:t>
            </a:r>
            <a:r>
              <a:rPr lang="en-US" sz="1050" dirty="0">
                <a:solidFill>
                  <a:srgbClr val="004080"/>
                </a:solidFill>
              </a:rPr>
              <a:t>OSEP, 3/12/2020</a:t>
            </a:r>
            <a:r>
              <a:rPr lang="en-US" sz="1050" dirty="0" smtClean="0">
                <a:solidFill>
                  <a:srgbClr val="004080"/>
                </a:solidFill>
              </a:rPr>
              <a:t>). The NJ Department of Health has defined “alternate means”  as using telecommunications and telehealth with family consent.  The NJ Early Intervention System (NJEIS) has determined that services can be provided to families through the use of technology platforms such as What’s App, Skype, Zoom, Go to Meeting, FaceTime, and phone calls or teleconference.  These are all billable expenses.  NJEIS providers may communicate by email or text, which is not a billable expense. </a:t>
            </a:r>
            <a:endParaRPr lang="en-US" sz="1050" dirty="0">
              <a:solidFill>
                <a:srgbClr val="004080"/>
              </a:solidFill>
            </a:endParaRPr>
          </a:p>
          <a:p>
            <a:endParaRPr lang="en-US" sz="1200" b="1" dirty="0" smtClean="0">
              <a:solidFill>
                <a:srgbClr val="004080"/>
              </a:solidFill>
            </a:endParaRPr>
          </a:p>
          <a:p>
            <a:r>
              <a:rPr lang="en-US" sz="1100" b="1" dirty="0" smtClean="0">
                <a:solidFill>
                  <a:srgbClr val="004080"/>
                </a:solidFill>
              </a:rPr>
              <a:t>What about IFSP (individualized family service plan), FIM (family information meeting), or TPC (transitional planning conference) meetings?  </a:t>
            </a:r>
          </a:p>
          <a:p>
            <a:endParaRPr lang="en-US" sz="1050" b="1" dirty="0">
              <a:solidFill>
                <a:srgbClr val="004080"/>
              </a:solidFill>
            </a:endParaRPr>
          </a:p>
          <a:p>
            <a:pPr>
              <a:spcAft>
                <a:spcPts val="600"/>
              </a:spcAft>
            </a:pPr>
            <a:r>
              <a:rPr lang="en-US" sz="1050" dirty="0" smtClean="0">
                <a:solidFill>
                  <a:srgbClr val="004080"/>
                </a:solidFill>
              </a:rPr>
              <a:t>NJEIS has determined that technology platforms such as those mentioned above may be used for meetings.  These platforms can be used for “all meetings and all participants.”  </a:t>
            </a:r>
          </a:p>
          <a:p>
            <a:pPr algn="just"/>
            <a:r>
              <a:rPr lang="en-US" sz="1100" b="1" dirty="0" smtClean="0">
                <a:solidFill>
                  <a:srgbClr val="004080"/>
                </a:solidFill>
              </a:rPr>
              <a:t>Initial Evaluations </a:t>
            </a:r>
          </a:p>
          <a:p>
            <a:pPr algn="just"/>
            <a:endParaRPr lang="en-US" sz="1050" b="1" dirty="0" smtClean="0">
              <a:solidFill>
                <a:srgbClr val="004080"/>
              </a:solidFill>
            </a:endParaRPr>
          </a:p>
          <a:p>
            <a:r>
              <a:rPr lang="en-US" sz="1050" dirty="0" smtClean="0">
                <a:solidFill>
                  <a:srgbClr val="004080"/>
                </a:solidFill>
              </a:rPr>
              <a:t>Please note that the NJEIS has not yet made this determination </a:t>
            </a:r>
            <a:r>
              <a:rPr lang="en-US" sz="1050" dirty="0" smtClean="0">
                <a:solidFill>
                  <a:srgbClr val="004080"/>
                </a:solidFill>
              </a:rPr>
              <a:t>re:</a:t>
            </a:r>
            <a:r>
              <a:rPr lang="en-US" sz="1050" dirty="0" smtClean="0">
                <a:solidFill>
                  <a:srgbClr val="004080"/>
                </a:solidFill>
              </a:rPr>
              <a:t> </a:t>
            </a:r>
            <a:r>
              <a:rPr lang="en-US" sz="1050" dirty="0" smtClean="0">
                <a:solidFill>
                  <a:srgbClr val="004080"/>
                </a:solidFill>
              </a:rPr>
              <a:t>the “evaluation </a:t>
            </a:r>
            <a:r>
              <a:rPr lang="en-US" sz="1050" dirty="0">
                <a:solidFill>
                  <a:srgbClr val="004080"/>
                </a:solidFill>
              </a:rPr>
              <a:t>for eligibility, as virtual evaluations present unique challenges for clinical </a:t>
            </a:r>
            <a:r>
              <a:rPr lang="en-US" sz="1050" dirty="0" smtClean="0">
                <a:solidFill>
                  <a:srgbClr val="004080"/>
                </a:solidFill>
              </a:rPr>
              <a:t>purposes.”  Currently, although referrals are still being entered into the database, delays are to be expected.  Documentation of delays due to the pandemic are required.  </a:t>
            </a:r>
          </a:p>
          <a:p>
            <a:endParaRPr lang="en-US" sz="1200" b="1" dirty="0" smtClean="0">
              <a:solidFill>
                <a:srgbClr val="004080"/>
              </a:solidFill>
            </a:endParaRPr>
          </a:p>
          <a:p>
            <a:r>
              <a:rPr lang="en-US" sz="1100" b="1" dirty="0" smtClean="0">
                <a:solidFill>
                  <a:srgbClr val="004080"/>
                </a:solidFill>
              </a:rPr>
              <a:t>Annual and Exit Evaluations</a:t>
            </a:r>
          </a:p>
          <a:p>
            <a:endParaRPr lang="en-US" sz="1050" b="1" dirty="0">
              <a:solidFill>
                <a:srgbClr val="004080"/>
              </a:solidFill>
            </a:endParaRPr>
          </a:p>
          <a:p>
            <a:r>
              <a:rPr lang="en-US" sz="1050" dirty="0" smtClean="0">
                <a:solidFill>
                  <a:srgbClr val="004080"/>
                </a:solidFill>
              </a:rPr>
              <a:t>The NJEIS policy regarding both annual and exit evaluations are on hold.  Currently, continued eligibility will be based on clinical information such as progress notes and outside evaluations.  Exit meetings are not being held. </a:t>
            </a:r>
          </a:p>
          <a:p>
            <a:endParaRPr lang="en-US" sz="1100" dirty="0">
              <a:solidFill>
                <a:srgbClr val="004080"/>
              </a:solidFill>
            </a:endParaRPr>
          </a:p>
          <a:p>
            <a:pPr>
              <a:spcAft>
                <a:spcPts val="600"/>
              </a:spcAft>
            </a:pPr>
            <a:r>
              <a:rPr lang="en-US" sz="1100" b="1" dirty="0">
                <a:solidFill>
                  <a:srgbClr val="004080"/>
                </a:solidFill>
              </a:rPr>
              <a:t>Best Practices for Telehealth in Early </a:t>
            </a:r>
            <a:r>
              <a:rPr lang="en-US" sz="1100" b="1" dirty="0" smtClean="0">
                <a:solidFill>
                  <a:srgbClr val="004080"/>
                </a:solidFill>
              </a:rPr>
              <a:t>Intervention</a:t>
            </a:r>
          </a:p>
          <a:p>
            <a:pPr>
              <a:spcAft>
                <a:spcPts val="600"/>
              </a:spcAft>
            </a:pPr>
            <a:r>
              <a:rPr lang="en-US" sz="1050" dirty="0" smtClean="0">
                <a:solidFill>
                  <a:srgbClr val="004080"/>
                </a:solidFill>
              </a:rPr>
              <a:t>NJEIS has developed tips for best practices in providing services through telehealth.  </a:t>
            </a:r>
          </a:p>
          <a:p>
            <a:r>
              <a:rPr lang="en-US" sz="1200" i="1" dirty="0" smtClean="0">
                <a:solidFill>
                  <a:srgbClr val="004080"/>
                </a:solidFill>
              </a:rPr>
              <a:t>Document</a:t>
            </a:r>
          </a:p>
          <a:p>
            <a:pPr marL="171450" indent="-171450">
              <a:buFont typeface="Wingdings" panose="05000000000000000000" pitchFamily="2" charset="2"/>
              <a:buChar char="Ø"/>
            </a:pPr>
            <a:r>
              <a:rPr lang="en-US" sz="1050" dirty="0" smtClean="0">
                <a:solidFill>
                  <a:srgbClr val="004080"/>
                </a:solidFill>
              </a:rPr>
              <a:t>Communications between all team members, including families</a:t>
            </a:r>
          </a:p>
          <a:p>
            <a:pPr marL="171450" indent="-171450">
              <a:buFont typeface="Wingdings" panose="05000000000000000000" pitchFamily="2" charset="2"/>
              <a:buChar char="Ø"/>
            </a:pPr>
            <a:r>
              <a:rPr lang="en-US" sz="1050" dirty="0" smtClean="0">
                <a:solidFill>
                  <a:srgbClr val="004080"/>
                </a:solidFill>
              </a:rPr>
              <a:t>Acknowledgement that the child will be receiving telehealth services</a:t>
            </a:r>
          </a:p>
          <a:p>
            <a:pPr marL="171450" indent="-171450">
              <a:buFont typeface="Wingdings" panose="05000000000000000000" pitchFamily="2" charset="2"/>
              <a:buChar char="Ø"/>
            </a:pPr>
            <a:r>
              <a:rPr lang="en-US" sz="1050" dirty="0" smtClean="0">
                <a:solidFill>
                  <a:srgbClr val="004080"/>
                </a:solidFill>
              </a:rPr>
              <a:t>The Service Coordinator is responsible for documentation requirements.</a:t>
            </a:r>
            <a:endParaRPr lang="en-US" sz="1050" dirty="0">
              <a:solidFill>
                <a:srgbClr val="004080"/>
              </a:solidFill>
            </a:endParaRPr>
          </a:p>
          <a:p>
            <a:r>
              <a:rPr lang="en-US" sz="1000" dirty="0" smtClean="0">
                <a:solidFill>
                  <a:srgbClr val="004080"/>
                </a:solidFill>
              </a:rPr>
              <a:t>							</a:t>
            </a:r>
            <a:r>
              <a:rPr lang="en-US" sz="800" dirty="0" smtClean="0">
                <a:solidFill>
                  <a:srgbClr val="004080"/>
                </a:solidFill>
              </a:rPr>
              <a:t>(</a:t>
            </a:r>
            <a:r>
              <a:rPr lang="en-US" sz="800" i="1" dirty="0">
                <a:solidFill>
                  <a:srgbClr val="004080"/>
                </a:solidFill>
              </a:rPr>
              <a:t>continued on page 2)</a:t>
            </a:r>
            <a:endParaRPr lang="en-US" sz="800" dirty="0">
              <a:solidFill>
                <a:srgbClr val="004080"/>
              </a:solidFill>
            </a:endParaRPr>
          </a:p>
        </p:txBody>
      </p:sp>
      <p:sp>
        <p:nvSpPr>
          <p:cNvPr id="30" name="TextBox 29"/>
          <p:cNvSpPr txBox="1"/>
          <p:nvPr/>
        </p:nvSpPr>
        <p:spPr>
          <a:xfrm>
            <a:off x="382937" y="2478699"/>
            <a:ext cx="2128574" cy="3970318"/>
          </a:xfrm>
          <a:prstGeom prst="rect">
            <a:avLst/>
          </a:prstGeom>
          <a:noFill/>
        </p:spPr>
        <p:txBody>
          <a:bodyPr wrap="square" rtlCol="0">
            <a:spAutoFit/>
          </a:bodyPr>
          <a:lstStyle/>
          <a:p>
            <a:r>
              <a:rPr lang="en-US" sz="1400" b="1" i="1" dirty="0">
                <a:solidFill>
                  <a:sysClr val="windowText" lastClr="000000"/>
                </a:solidFill>
                <a:cs typeface="American Typewriter"/>
              </a:rPr>
              <a:t>In this fact sheet:</a:t>
            </a:r>
          </a:p>
          <a:p>
            <a:endParaRPr lang="en-US" sz="800" i="1" dirty="0">
              <a:cs typeface="American Typewriter"/>
            </a:endParaRPr>
          </a:p>
          <a:p>
            <a:pPr>
              <a:buClr>
                <a:srgbClr val="002060"/>
              </a:buClr>
              <a:buFont typeface="Lucida Grande"/>
              <a:buChar char="●"/>
            </a:pPr>
            <a:r>
              <a:rPr lang="en-US" sz="2000" i="1" dirty="0">
                <a:solidFill>
                  <a:srgbClr val="004080"/>
                </a:solidFill>
                <a:cs typeface="American Typewriter"/>
              </a:rPr>
              <a:t> </a:t>
            </a:r>
            <a:r>
              <a:rPr lang="en-US" sz="1300" b="1" i="1" dirty="0" smtClean="0">
                <a:solidFill>
                  <a:schemeClr val="tx1">
                    <a:lumMod val="95000"/>
                    <a:lumOff val="5000"/>
                  </a:schemeClr>
                </a:solidFill>
                <a:cs typeface="American Typewriter"/>
              </a:rPr>
              <a:t>Can early intervention (EI) services be delivered remotely?</a:t>
            </a:r>
            <a:endParaRPr lang="en-US" sz="1300" b="1" i="1" dirty="0">
              <a:solidFill>
                <a:schemeClr val="tx1">
                  <a:lumMod val="95000"/>
                  <a:lumOff val="5000"/>
                </a:schemeClr>
              </a:solidFill>
              <a:cs typeface="American Typewriter"/>
            </a:endParaRPr>
          </a:p>
          <a:p>
            <a:pPr>
              <a:buClr>
                <a:schemeClr val="accent6">
                  <a:lumMod val="75000"/>
                </a:schemeClr>
              </a:buClr>
              <a:buFont typeface="Lucida Grande"/>
              <a:buChar char="●"/>
            </a:pPr>
            <a:r>
              <a:rPr lang="en-US" sz="2000" i="1" dirty="0">
                <a:solidFill>
                  <a:schemeClr val="accent6">
                    <a:lumMod val="75000"/>
                  </a:schemeClr>
                </a:solidFill>
                <a:cs typeface="American Typewriter"/>
              </a:rPr>
              <a:t> </a:t>
            </a:r>
            <a:r>
              <a:rPr lang="en-US" sz="1300" b="1" i="1" dirty="0" smtClean="0">
                <a:solidFill>
                  <a:schemeClr val="tx1">
                    <a:lumMod val="95000"/>
                    <a:lumOff val="5000"/>
                  </a:schemeClr>
                </a:solidFill>
                <a:cs typeface="American Typewriter"/>
              </a:rPr>
              <a:t>What about IFSP (individualized family service plan), FIM (family information meeting), or TPC (transitional planning conference) meetings? </a:t>
            </a:r>
            <a:endParaRPr lang="en-US" sz="1300" b="1" i="1" dirty="0">
              <a:solidFill>
                <a:schemeClr val="tx1">
                  <a:lumMod val="95000"/>
                  <a:lumOff val="5000"/>
                </a:schemeClr>
              </a:solidFill>
              <a:cs typeface="American Typewriter"/>
            </a:endParaRPr>
          </a:p>
          <a:p>
            <a:pPr>
              <a:buClr>
                <a:schemeClr val="accent5">
                  <a:lumMod val="75000"/>
                </a:schemeClr>
              </a:buClr>
              <a:buFont typeface="Lucida Grande"/>
              <a:buChar char="●"/>
            </a:pPr>
            <a:r>
              <a:rPr lang="en-US" sz="2000" i="1" dirty="0">
                <a:solidFill>
                  <a:schemeClr val="accent1"/>
                </a:solidFill>
                <a:cs typeface="American Typewriter"/>
              </a:rPr>
              <a:t> </a:t>
            </a:r>
            <a:r>
              <a:rPr lang="en-US" sz="1300" b="1" i="1" dirty="0" smtClean="0">
                <a:solidFill>
                  <a:schemeClr val="tx1">
                    <a:lumMod val="95000"/>
                    <a:lumOff val="5000"/>
                  </a:schemeClr>
                </a:solidFill>
                <a:cs typeface="American Typewriter"/>
              </a:rPr>
              <a:t>Initial evaluations</a:t>
            </a:r>
            <a:endParaRPr lang="en-US" sz="1300" b="1" i="1" dirty="0">
              <a:solidFill>
                <a:schemeClr val="tx1">
                  <a:lumMod val="95000"/>
                  <a:lumOff val="5000"/>
                </a:schemeClr>
              </a:solidFill>
              <a:cs typeface="American Typewriter"/>
            </a:endParaRPr>
          </a:p>
          <a:p>
            <a:pPr>
              <a:buClr>
                <a:srgbClr val="FF0000"/>
              </a:buClr>
              <a:buFont typeface="Lucida Grande"/>
              <a:buChar char="●"/>
            </a:pPr>
            <a:r>
              <a:rPr lang="en-US" sz="2000" i="1" dirty="0">
                <a:solidFill>
                  <a:srgbClr val="953735"/>
                </a:solidFill>
                <a:cs typeface="American Typewriter"/>
              </a:rPr>
              <a:t> </a:t>
            </a:r>
            <a:r>
              <a:rPr lang="en-US" sz="1300" b="1" i="1" dirty="0" smtClean="0">
                <a:solidFill>
                  <a:schemeClr val="tx1">
                    <a:lumMod val="95000"/>
                    <a:lumOff val="5000"/>
                  </a:schemeClr>
                </a:solidFill>
                <a:cs typeface="American Typewriter"/>
              </a:rPr>
              <a:t>Annual and </a:t>
            </a:r>
            <a:r>
              <a:rPr lang="en-US" sz="1300" b="1" i="1" dirty="0">
                <a:solidFill>
                  <a:schemeClr val="tx1">
                    <a:lumMod val="95000"/>
                    <a:lumOff val="5000"/>
                  </a:schemeClr>
                </a:solidFill>
                <a:cs typeface="American Typewriter"/>
              </a:rPr>
              <a:t>E</a:t>
            </a:r>
            <a:r>
              <a:rPr lang="en-US" sz="1300" b="1" i="1" dirty="0" smtClean="0">
                <a:solidFill>
                  <a:schemeClr val="tx1">
                    <a:lumMod val="95000"/>
                    <a:lumOff val="5000"/>
                  </a:schemeClr>
                </a:solidFill>
                <a:cs typeface="American Typewriter"/>
              </a:rPr>
              <a:t>xit Evaluations</a:t>
            </a:r>
            <a:endParaRPr lang="en-US" sz="1300" b="1" i="1" dirty="0">
              <a:solidFill>
                <a:schemeClr val="tx1">
                  <a:lumMod val="95000"/>
                  <a:lumOff val="5000"/>
                </a:schemeClr>
              </a:solidFill>
              <a:cs typeface="American Typewriter"/>
            </a:endParaRPr>
          </a:p>
          <a:p>
            <a:pPr>
              <a:buClr>
                <a:srgbClr val="00B050"/>
              </a:buClr>
              <a:buFont typeface="Lucida Grande"/>
              <a:buChar char="●"/>
            </a:pPr>
            <a:r>
              <a:rPr lang="en-US" sz="2000" i="1" dirty="0">
                <a:solidFill>
                  <a:schemeClr val="accent5">
                    <a:lumMod val="50000"/>
                  </a:schemeClr>
                </a:solidFill>
                <a:cs typeface="American Typewriter"/>
              </a:rPr>
              <a:t> </a:t>
            </a:r>
            <a:r>
              <a:rPr lang="en-US" sz="1300" b="1" i="1" dirty="0" smtClean="0">
                <a:solidFill>
                  <a:schemeClr val="tx1">
                    <a:lumMod val="95000"/>
                    <a:lumOff val="5000"/>
                  </a:schemeClr>
                </a:solidFill>
                <a:cs typeface="American Typewriter"/>
              </a:rPr>
              <a:t>Best Practices for Telehealth in Early Intervention</a:t>
            </a:r>
            <a:endParaRPr lang="en-US" sz="1300" b="1" i="1" dirty="0">
              <a:solidFill>
                <a:schemeClr val="tx1">
                  <a:lumMod val="95000"/>
                  <a:lumOff val="5000"/>
                </a:schemeClr>
              </a:solidFill>
              <a:cs typeface="American Typewriter"/>
            </a:endParaRPr>
          </a:p>
        </p:txBody>
      </p:sp>
      <p:sp>
        <p:nvSpPr>
          <p:cNvPr id="5" name="Rectangle 4">
            <a:extLst>
              <a:ext uri="{FF2B5EF4-FFF2-40B4-BE49-F238E27FC236}">
                <a16:creationId xmlns:a16="http://schemas.microsoft.com/office/drawing/2014/main" id="{BC80D4ED-EB0C-4EF8-8CD4-30A9C031A9CF}"/>
              </a:ext>
            </a:extLst>
          </p:cNvPr>
          <p:cNvSpPr/>
          <p:nvPr/>
        </p:nvSpPr>
        <p:spPr>
          <a:xfrm>
            <a:off x="258057" y="191468"/>
            <a:ext cx="2347983" cy="2194560"/>
          </a:xfrm>
          <a:prstGeom prst="rect">
            <a:avLst/>
          </a:prstGeom>
          <a:noFill/>
          <a:ln w="85725" cmpd="tri">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2" name="TextBox 31"/>
          <p:cNvSpPr txBox="1"/>
          <p:nvPr/>
        </p:nvSpPr>
        <p:spPr>
          <a:xfrm>
            <a:off x="382937" y="6874035"/>
            <a:ext cx="2128574" cy="401007"/>
          </a:xfrm>
          <a:prstGeom prst="rect">
            <a:avLst/>
          </a:prstGeom>
          <a:noFill/>
        </p:spPr>
        <p:txBody>
          <a:bodyPr wrap="square" rtlCol="0">
            <a:spAutoFit/>
          </a:bodyPr>
          <a:lstStyle/>
          <a:p>
            <a:r>
              <a:rPr lang="en-US" b="1" dirty="0">
                <a:latin typeface="Garamond" panose="02020404030301010803" pitchFamily="18" charset="0"/>
                <a:cs typeface="American Typewriter"/>
              </a:rPr>
              <a:t>{and more}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C56BDD54-5456-4678-BF8C-F46BB530CBDE}"/>
              </a:ext>
            </a:extLst>
          </p:cNvPr>
          <p:cNvSpPr/>
          <p:nvPr/>
        </p:nvSpPr>
        <p:spPr>
          <a:xfrm>
            <a:off x="228600" y="8686804"/>
            <a:ext cx="1600200" cy="1143000"/>
          </a:xfrm>
          <a:prstGeom prst="rect">
            <a:avLst/>
          </a:prstGeom>
          <a:noFill/>
          <a:ln w="85725" cmpd="tri">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2" name="TextBox 11"/>
          <p:cNvSpPr txBox="1"/>
          <p:nvPr/>
        </p:nvSpPr>
        <p:spPr>
          <a:xfrm>
            <a:off x="281764" y="594364"/>
            <a:ext cx="4480560" cy="8371523"/>
          </a:xfrm>
          <a:prstGeom prst="rect">
            <a:avLst/>
          </a:prstGeom>
          <a:noFill/>
        </p:spPr>
        <p:txBody>
          <a:bodyPr wrap="square" rtlCol="0">
            <a:spAutoFit/>
          </a:bodyPr>
          <a:lstStyle/>
          <a:p>
            <a:r>
              <a:rPr lang="en-US" sz="1200" i="1" dirty="0">
                <a:solidFill>
                  <a:srgbClr val="004080"/>
                </a:solidFill>
              </a:rPr>
              <a:t>Telehealth procedures</a:t>
            </a:r>
          </a:p>
          <a:p>
            <a:pPr marL="171450" indent="-171450">
              <a:buFont typeface="Wingdings" panose="05000000000000000000" pitchFamily="2" charset="2"/>
              <a:buChar char="Ø"/>
            </a:pPr>
            <a:r>
              <a:rPr lang="en-US" sz="1050" dirty="0">
                <a:solidFill>
                  <a:srgbClr val="004080"/>
                </a:solidFill>
              </a:rPr>
              <a:t>Allowable services:  family training, occupational therapy, social work services, speech therapy, developmental intervention </a:t>
            </a:r>
          </a:p>
          <a:p>
            <a:pPr marL="171450" indent="-171450">
              <a:buFont typeface="Wingdings" panose="05000000000000000000" pitchFamily="2" charset="2"/>
              <a:buChar char="Ø"/>
            </a:pPr>
            <a:r>
              <a:rPr lang="en-US" sz="1050" dirty="0">
                <a:solidFill>
                  <a:srgbClr val="004080"/>
                </a:solidFill>
              </a:rPr>
              <a:t>FERPA (Family Educational Rights and Privacy Act) compliant and cannot be recorded</a:t>
            </a:r>
          </a:p>
          <a:p>
            <a:endParaRPr lang="en-US" sz="1200" i="1" dirty="0" smtClean="0">
              <a:solidFill>
                <a:srgbClr val="004080"/>
              </a:solidFill>
            </a:endParaRPr>
          </a:p>
          <a:p>
            <a:r>
              <a:rPr lang="en-US" sz="1200" i="1" dirty="0" smtClean="0">
                <a:solidFill>
                  <a:srgbClr val="004080"/>
                </a:solidFill>
              </a:rPr>
              <a:t>Telehealth Technology</a:t>
            </a:r>
          </a:p>
          <a:p>
            <a:pPr marL="171450" indent="-171450">
              <a:buFont typeface="Wingdings" panose="05000000000000000000" pitchFamily="2" charset="2"/>
              <a:buChar char="Ø"/>
            </a:pPr>
            <a:r>
              <a:rPr lang="en-US" sz="1050" dirty="0" smtClean="0">
                <a:solidFill>
                  <a:srgbClr val="004080"/>
                </a:solidFill>
              </a:rPr>
              <a:t>Use encryption for security</a:t>
            </a:r>
          </a:p>
          <a:p>
            <a:pPr marL="171450" indent="-171450">
              <a:buFont typeface="Wingdings" panose="05000000000000000000" pitchFamily="2" charset="2"/>
              <a:buChar char="Ø"/>
            </a:pPr>
            <a:r>
              <a:rPr lang="en-US" sz="1050" dirty="0" smtClean="0">
                <a:solidFill>
                  <a:srgbClr val="004080"/>
                </a:solidFill>
              </a:rPr>
              <a:t>Communicate regularly regarding appointment dates/times</a:t>
            </a:r>
          </a:p>
          <a:p>
            <a:pPr marL="171450" indent="-171450">
              <a:buFont typeface="Wingdings" panose="05000000000000000000" pitchFamily="2" charset="2"/>
              <a:buChar char="Ø"/>
            </a:pPr>
            <a:r>
              <a:rPr lang="en-US" sz="1050" dirty="0" smtClean="0">
                <a:solidFill>
                  <a:srgbClr val="004080"/>
                </a:solidFill>
              </a:rPr>
              <a:t>Ensure equipment is fully charged</a:t>
            </a:r>
          </a:p>
          <a:p>
            <a:pPr marL="171450" indent="-171450">
              <a:buFont typeface="Wingdings" panose="05000000000000000000" pitchFamily="2" charset="2"/>
              <a:buChar char="Ø"/>
            </a:pPr>
            <a:r>
              <a:rPr lang="en-US" sz="1050" dirty="0" smtClean="0">
                <a:solidFill>
                  <a:srgbClr val="004080"/>
                </a:solidFill>
              </a:rPr>
              <a:t>Discuss picture clarity and volume</a:t>
            </a:r>
          </a:p>
          <a:p>
            <a:pPr marL="171450" indent="-171450">
              <a:buFont typeface="Wingdings" panose="05000000000000000000" pitchFamily="2" charset="2"/>
              <a:buChar char="Ø"/>
            </a:pPr>
            <a:r>
              <a:rPr lang="en-US" sz="1050" dirty="0" smtClean="0">
                <a:solidFill>
                  <a:srgbClr val="004080"/>
                </a:solidFill>
              </a:rPr>
              <a:t>Close all other programs during telehealth sessions</a:t>
            </a:r>
          </a:p>
          <a:p>
            <a:endParaRPr lang="en-US" sz="1050" dirty="0">
              <a:solidFill>
                <a:srgbClr val="004080"/>
              </a:solidFill>
            </a:endParaRPr>
          </a:p>
          <a:p>
            <a:r>
              <a:rPr lang="en-US" sz="1200" i="1" dirty="0" smtClean="0">
                <a:solidFill>
                  <a:srgbClr val="004080"/>
                </a:solidFill>
              </a:rPr>
              <a:t>Delivering Services</a:t>
            </a:r>
          </a:p>
          <a:p>
            <a:pPr marL="171450" indent="-171450">
              <a:buFont typeface="Wingdings" panose="05000000000000000000" pitchFamily="2" charset="2"/>
              <a:buChar char="Ø"/>
            </a:pPr>
            <a:r>
              <a:rPr lang="en-US" sz="1050" dirty="0" smtClean="0">
                <a:solidFill>
                  <a:srgbClr val="004080"/>
                </a:solidFill>
              </a:rPr>
              <a:t>Determine who will be present with the child</a:t>
            </a:r>
          </a:p>
          <a:p>
            <a:pPr marL="171450" indent="-171450">
              <a:buFont typeface="Wingdings" panose="05000000000000000000" pitchFamily="2" charset="2"/>
              <a:buChar char="Ø"/>
            </a:pPr>
            <a:r>
              <a:rPr lang="en-US" sz="1050" dirty="0" smtClean="0">
                <a:solidFill>
                  <a:srgbClr val="004080"/>
                </a:solidFill>
              </a:rPr>
              <a:t>Provide necessary materials</a:t>
            </a:r>
          </a:p>
          <a:p>
            <a:pPr marL="171450" indent="-171450">
              <a:buFont typeface="Wingdings" panose="05000000000000000000" pitchFamily="2" charset="2"/>
              <a:buChar char="Ø"/>
            </a:pPr>
            <a:r>
              <a:rPr lang="en-US" sz="1050" dirty="0" smtClean="0">
                <a:solidFill>
                  <a:srgbClr val="004080"/>
                </a:solidFill>
              </a:rPr>
              <a:t>Eliminate distractions (e.g. quite room, phone off)</a:t>
            </a:r>
          </a:p>
          <a:p>
            <a:pPr marL="171450" indent="-171450">
              <a:buFont typeface="Wingdings" panose="05000000000000000000" pitchFamily="2" charset="2"/>
              <a:buChar char="Ø"/>
            </a:pPr>
            <a:endParaRPr lang="en-US" sz="1050" dirty="0">
              <a:solidFill>
                <a:srgbClr val="004080"/>
              </a:solidFill>
            </a:endParaRPr>
          </a:p>
          <a:p>
            <a:r>
              <a:rPr lang="en-US" sz="1200" i="1" dirty="0" smtClean="0">
                <a:solidFill>
                  <a:srgbClr val="004080"/>
                </a:solidFill>
              </a:rPr>
              <a:t>Guidance from the telehealth provider</a:t>
            </a:r>
          </a:p>
          <a:p>
            <a:pPr marL="171450" indent="-171450">
              <a:buFont typeface="Wingdings" panose="05000000000000000000" pitchFamily="2" charset="2"/>
              <a:buChar char="Ø"/>
            </a:pPr>
            <a:r>
              <a:rPr lang="en-US" sz="1050" dirty="0" smtClean="0">
                <a:solidFill>
                  <a:srgbClr val="004080"/>
                </a:solidFill>
              </a:rPr>
              <a:t>Review goals</a:t>
            </a:r>
          </a:p>
          <a:p>
            <a:pPr marL="171450" indent="-171450">
              <a:buFont typeface="Wingdings" panose="05000000000000000000" pitchFamily="2" charset="2"/>
              <a:buChar char="Ø"/>
            </a:pPr>
            <a:r>
              <a:rPr lang="en-US" sz="1050" dirty="0" smtClean="0">
                <a:solidFill>
                  <a:srgbClr val="004080"/>
                </a:solidFill>
              </a:rPr>
              <a:t>Give families strategies to reach goals</a:t>
            </a:r>
          </a:p>
          <a:p>
            <a:pPr marL="171450" indent="-171450">
              <a:buFont typeface="Wingdings" panose="05000000000000000000" pitchFamily="2" charset="2"/>
              <a:buChar char="Ø"/>
            </a:pPr>
            <a:r>
              <a:rPr lang="en-US" sz="1050" dirty="0" smtClean="0">
                <a:solidFill>
                  <a:srgbClr val="004080"/>
                </a:solidFill>
              </a:rPr>
              <a:t>Summarize session</a:t>
            </a:r>
          </a:p>
          <a:p>
            <a:pPr marL="171450" indent="-171450">
              <a:buFont typeface="Wingdings" panose="05000000000000000000" pitchFamily="2" charset="2"/>
              <a:buChar char="Ø"/>
            </a:pPr>
            <a:r>
              <a:rPr lang="en-US" sz="1050" dirty="0" smtClean="0">
                <a:solidFill>
                  <a:srgbClr val="004080"/>
                </a:solidFill>
              </a:rPr>
              <a:t>Answer questions from families</a:t>
            </a:r>
          </a:p>
          <a:p>
            <a:pPr marL="171450" indent="-171450">
              <a:buFont typeface="Wingdings" panose="05000000000000000000" pitchFamily="2" charset="2"/>
              <a:buChar char="Ø"/>
            </a:pPr>
            <a:r>
              <a:rPr lang="en-US" sz="1050" dirty="0" smtClean="0">
                <a:solidFill>
                  <a:srgbClr val="004080"/>
                </a:solidFill>
              </a:rPr>
              <a:t>Let families know how to access telehealth records</a:t>
            </a:r>
          </a:p>
          <a:p>
            <a:pPr marL="171450" indent="-171450">
              <a:buFont typeface="Wingdings" panose="05000000000000000000" pitchFamily="2" charset="2"/>
              <a:buChar char="Ø"/>
            </a:pPr>
            <a:endParaRPr lang="en-US" sz="1050" dirty="0">
              <a:solidFill>
                <a:srgbClr val="004080"/>
              </a:solidFill>
            </a:endParaRPr>
          </a:p>
          <a:p>
            <a:r>
              <a:rPr lang="en-US" sz="1200" b="1" dirty="0" smtClean="0">
                <a:solidFill>
                  <a:srgbClr val="004080"/>
                </a:solidFill>
              </a:rPr>
              <a:t>Transition to Preschool</a:t>
            </a:r>
          </a:p>
          <a:p>
            <a:endParaRPr lang="en-US" sz="1050" dirty="0" smtClean="0">
              <a:solidFill>
                <a:srgbClr val="004080"/>
              </a:solidFill>
            </a:endParaRPr>
          </a:p>
          <a:p>
            <a:r>
              <a:rPr lang="en-US" sz="1050" dirty="0" smtClean="0">
                <a:solidFill>
                  <a:srgbClr val="004080"/>
                </a:solidFill>
              </a:rPr>
              <a:t>The U.S. Department of Education </a:t>
            </a:r>
            <a:r>
              <a:rPr lang="en-US" sz="1050" dirty="0" smtClean="0">
                <a:solidFill>
                  <a:srgbClr val="004080"/>
                </a:solidFill>
              </a:rPr>
              <a:t>Secretary has </a:t>
            </a:r>
            <a:r>
              <a:rPr lang="en-US" sz="1050" dirty="0" smtClean="0">
                <a:solidFill>
                  <a:srgbClr val="004080"/>
                </a:solidFill>
              </a:rPr>
              <a:t>requested that Congress approve her authority to provide a waiver of timelines for transition from early intervention to preschool.  The waiver would also allow early intervention </a:t>
            </a:r>
            <a:r>
              <a:rPr lang="en-US" sz="1050" dirty="0" smtClean="0">
                <a:solidFill>
                  <a:srgbClr val="004080"/>
                </a:solidFill>
              </a:rPr>
              <a:t>services to be provided for </a:t>
            </a:r>
            <a:r>
              <a:rPr lang="en-US" sz="1050" dirty="0" smtClean="0">
                <a:solidFill>
                  <a:srgbClr val="004080"/>
                </a:solidFill>
              </a:rPr>
              <a:t>a child after their 3</a:t>
            </a:r>
            <a:r>
              <a:rPr lang="en-US" sz="1050" baseline="30000" dirty="0" smtClean="0">
                <a:solidFill>
                  <a:srgbClr val="004080"/>
                </a:solidFill>
              </a:rPr>
              <a:t>rd</a:t>
            </a:r>
            <a:r>
              <a:rPr lang="en-US" sz="1050" dirty="0" smtClean="0">
                <a:solidFill>
                  <a:srgbClr val="004080"/>
                </a:solidFill>
              </a:rPr>
              <a:t> birthday if the child cannot be evaluated for eligibility for preschool special education services due to the COVID-19 pandemic.  In some states, families pay for some early intervention services but not for special education services so it is unclear whether families would have to pay for EI services provided after their child turns 3.  Families can contact their Service Coordinator for early intervention and/or SPAN Parent Advocacy Network at </a:t>
            </a:r>
            <a:r>
              <a:rPr lang="en-US" sz="1050" b="1" dirty="0" smtClean="0">
                <a:solidFill>
                  <a:srgbClr val="004080"/>
                </a:solidFill>
              </a:rPr>
              <a:t>(</a:t>
            </a:r>
            <a:r>
              <a:rPr lang="en-US" sz="1050" smtClean="0">
                <a:solidFill>
                  <a:srgbClr val="004080"/>
                </a:solidFill>
              </a:rPr>
              <a:t>800</a:t>
            </a:r>
            <a:r>
              <a:rPr lang="en-US" sz="1050" smtClean="0">
                <a:solidFill>
                  <a:srgbClr val="004080"/>
                </a:solidFill>
              </a:rPr>
              <a:t>) 654-SPAN </a:t>
            </a:r>
            <a:r>
              <a:rPr lang="en-US" sz="1050" dirty="0" smtClean="0">
                <a:solidFill>
                  <a:srgbClr val="004080"/>
                </a:solidFill>
              </a:rPr>
              <a:t>for more information.</a:t>
            </a:r>
          </a:p>
          <a:p>
            <a:endParaRPr lang="en-US" sz="1050" b="1" dirty="0">
              <a:solidFill>
                <a:srgbClr val="004080"/>
              </a:solidFill>
            </a:endParaRPr>
          </a:p>
          <a:p>
            <a:endParaRPr lang="en-US" sz="1050" b="1" dirty="0" smtClean="0">
              <a:solidFill>
                <a:srgbClr val="004080"/>
              </a:solidFill>
            </a:endParaRPr>
          </a:p>
          <a:p>
            <a:r>
              <a:rPr lang="en-US" sz="1200" b="1" dirty="0" smtClean="0">
                <a:solidFill>
                  <a:srgbClr val="004080"/>
                </a:solidFill>
              </a:rPr>
              <a:t>For updates in NJ Early Intervention, </a:t>
            </a:r>
            <a:r>
              <a:rPr lang="en-US" sz="1200" dirty="0" smtClean="0">
                <a:solidFill>
                  <a:srgbClr val="004080"/>
                </a:solidFill>
              </a:rPr>
              <a:t>go to: </a:t>
            </a:r>
            <a:endParaRPr lang="en-US" sz="1200" b="1" dirty="0">
              <a:solidFill>
                <a:srgbClr val="004080"/>
              </a:solidFill>
            </a:endParaRPr>
          </a:p>
          <a:p>
            <a:pPr>
              <a:spcAft>
                <a:spcPts val="600"/>
              </a:spcAft>
            </a:pPr>
            <a:r>
              <a:rPr lang="en-US" sz="1200" dirty="0" smtClean="0">
                <a:solidFill>
                  <a:schemeClr val="tx2">
                    <a:lumMod val="50000"/>
                  </a:schemeClr>
                </a:solidFill>
                <a:hlinkClick r:id="rId2"/>
              </a:rPr>
              <a:t>www.nj.gov/health/fhs/eis/</a:t>
            </a:r>
            <a:endParaRPr lang="en-US" sz="1200" dirty="0" smtClean="0">
              <a:solidFill>
                <a:schemeClr val="tx2">
                  <a:lumMod val="50000"/>
                </a:schemeClr>
              </a:solidFill>
            </a:endParaRPr>
          </a:p>
          <a:p>
            <a:pPr>
              <a:spcAft>
                <a:spcPts val="600"/>
              </a:spcAft>
            </a:pPr>
            <a:endParaRPr lang="en-US" sz="1200" b="1" dirty="0" smtClean="0">
              <a:solidFill>
                <a:schemeClr val="tx2">
                  <a:lumMod val="50000"/>
                </a:schemeClr>
              </a:solidFill>
            </a:endParaRPr>
          </a:p>
          <a:p>
            <a:pPr>
              <a:spcAft>
                <a:spcPts val="600"/>
              </a:spcAft>
            </a:pPr>
            <a:endParaRPr lang="en-US" sz="1200" b="1" dirty="0">
              <a:solidFill>
                <a:schemeClr val="tx2">
                  <a:lumMod val="50000"/>
                </a:schemeClr>
              </a:solidFill>
            </a:endParaRPr>
          </a:p>
          <a:p>
            <a:pPr>
              <a:spcAft>
                <a:spcPts val="600"/>
              </a:spcAft>
            </a:pPr>
            <a:endParaRPr lang="en-US" sz="1200" b="1" dirty="0" smtClean="0">
              <a:solidFill>
                <a:schemeClr val="tx2">
                  <a:lumMod val="50000"/>
                </a:schemeClr>
              </a:solidFill>
            </a:endParaRPr>
          </a:p>
          <a:p>
            <a:pPr>
              <a:spcAft>
                <a:spcPts val="600"/>
              </a:spcAft>
            </a:pPr>
            <a:endParaRPr lang="en-US" sz="1200" b="1" dirty="0">
              <a:solidFill>
                <a:schemeClr val="tx2">
                  <a:lumMod val="50000"/>
                </a:schemeClr>
              </a:solidFill>
            </a:endParaRPr>
          </a:p>
          <a:p>
            <a:pPr>
              <a:spcAft>
                <a:spcPts val="600"/>
              </a:spcAft>
            </a:pPr>
            <a:endParaRPr lang="en-US" sz="1200" b="1" dirty="0">
              <a:solidFill>
                <a:schemeClr val="tx2">
                  <a:lumMod val="50000"/>
                </a:schemeClr>
              </a:solidFill>
            </a:endParaRPr>
          </a:p>
        </p:txBody>
      </p:sp>
      <p:sp>
        <p:nvSpPr>
          <p:cNvPr id="18" name="TextBox 17"/>
          <p:cNvSpPr txBox="1"/>
          <p:nvPr/>
        </p:nvSpPr>
        <p:spPr>
          <a:xfrm>
            <a:off x="4800600" y="594364"/>
            <a:ext cx="2743200" cy="3570208"/>
          </a:xfrm>
          <a:prstGeom prst="rect">
            <a:avLst/>
          </a:prstGeom>
          <a:solidFill>
            <a:srgbClr val="FDEECB"/>
          </a:solidFill>
        </p:spPr>
        <p:txBody>
          <a:bodyPr wrap="square" rtlCol="0">
            <a:spAutoFit/>
          </a:bodyPr>
          <a:lstStyle/>
          <a:p>
            <a:pPr>
              <a:spcAft>
                <a:spcPts val="300"/>
              </a:spcAft>
            </a:pPr>
            <a:r>
              <a:rPr lang="en-US" sz="1300" b="1" dirty="0" smtClean="0">
                <a:solidFill>
                  <a:srgbClr val="004080"/>
                </a:solidFill>
              </a:rPr>
              <a:t>Make-up/Compensatory Services</a:t>
            </a:r>
            <a:endParaRPr lang="en-US" sz="1300" b="1" dirty="0">
              <a:solidFill>
                <a:srgbClr val="004080"/>
              </a:solidFill>
            </a:endParaRPr>
          </a:p>
          <a:p>
            <a:pPr>
              <a:spcAft>
                <a:spcPts val="600"/>
              </a:spcAft>
            </a:pPr>
            <a:endParaRPr lang="en-US" sz="1200" dirty="0" smtClean="0">
              <a:solidFill>
                <a:srgbClr val="004080"/>
              </a:solidFill>
            </a:endParaRPr>
          </a:p>
          <a:p>
            <a:pPr>
              <a:spcAft>
                <a:spcPts val="600"/>
              </a:spcAft>
            </a:pPr>
            <a:r>
              <a:rPr lang="en-US" sz="1200" dirty="0" smtClean="0">
                <a:solidFill>
                  <a:srgbClr val="004080"/>
                </a:solidFill>
              </a:rPr>
              <a:t>Under usual circumstances, the early intervention system (EIS) has procedures in place to make-up services.   Under current policy, providers are </a:t>
            </a:r>
            <a:r>
              <a:rPr lang="en-US" sz="1200" dirty="0">
                <a:solidFill>
                  <a:srgbClr val="004080"/>
                </a:solidFill>
              </a:rPr>
              <a:t>required to offer a </a:t>
            </a:r>
            <a:r>
              <a:rPr lang="en-US" sz="1200" dirty="0" smtClean="0">
                <a:solidFill>
                  <a:srgbClr val="004080"/>
                </a:solidFill>
              </a:rPr>
              <a:t>‘Rescheduled’ </a:t>
            </a:r>
            <a:r>
              <a:rPr lang="en-US" sz="1200" dirty="0">
                <a:solidFill>
                  <a:srgbClr val="004080"/>
                </a:solidFill>
              </a:rPr>
              <a:t>or a </a:t>
            </a:r>
            <a:r>
              <a:rPr lang="en-US" sz="1200" dirty="0" smtClean="0">
                <a:solidFill>
                  <a:srgbClr val="004080"/>
                </a:solidFill>
              </a:rPr>
              <a:t>‘Make-Up’ </a:t>
            </a:r>
            <a:r>
              <a:rPr lang="en-US" sz="1200" dirty="0">
                <a:solidFill>
                  <a:srgbClr val="004080"/>
                </a:solidFill>
              </a:rPr>
              <a:t>early intervention service to a family when the missed or disrupted service is due to a system reason, including </a:t>
            </a:r>
            <a:r>
              <a:rPr lang="en-US" sz="1200" dirty="0" smtClean="0">
                <a:solidFill>
                  <a:srgbClr val="004080"/>
                </a:solidFill>
              </a:rPr>
              <a:t>practitioner.  </a:t>
            </a:r>
          </a:p>
          <a:p>
            <a:pPr>
              <a:spcAft>
                <a:spcPts val="600"/>
              </a:spcAft>
            </a:pPr>
            <a:endParaRPr lang="en-US" sz="1200" dirty="0" smtClean="0">
              <a:solidFill>
                <a:srgbClr val="004080"/>
              </a:solidFill>
            </a:endParaRPr>
          </a:p>
          <a:p>
            <a:pPr>
              <a:spcAft>
                <a:spcPts val="600"/>
              </a:spcAft>
            </a:pPr>
            <a:r>
              <a:rPr lang="en-US" sz="1200" dirty="0" smtClean="0">
                <a:solidFill>
                  <a:srgbClr val="004080"/>
                </a:solidFill>
              </a:rPr>
              <a:t>The EIS will be updating their policy #14 on make-up services which will </a:t>
            </a:r>
            <a:r>
              <a:rPr lang="en-US" sz="1200" dirty="0">
                <a:solidFill>
                  <a:srgbClr val="004080"/>
                </a:solidFill>
              </a:rPr>
              <a:t>be found at </a:t>
            </a:r>
            <a:r>
              <a:rPr lang="en-US" sz="1200" dirty="0" smtClean="0">
                <a:solidFill>
                  <a:srgbClr val="004080"/>
                </a:solidFill>
                <a:hlinkClick r:id="rId3"/>
              </a:rPr>
              <a:t>www.nj.gov/health/fhs/eis/for-providers/policies-procedures/</a:t>
            </a:r>
            <a:r>
              <a:rPr lang="en-US" sz="1200" dirty="0" smtClean="0">
                <a:solidFill>
                  <a:srgbClr val="004080"/>
                </a:solidFill>
              </a:rPr>
              <a:t>.</a:t>
            </a:r>
          </a:p>
          <a:p>
            <a:pPr>
              <a:spcAft>
                <a:spcPts val="600"/>
              </a:spcAft>
            </a:pPr>
            <a:endParaRPr lang="en-US" sz="1050" dirty="0">
              <a:solidFill>
                <a:srgbClr val="004080"/>
              </a:solidFill>
            </a:endParaRPr>
          </a:p>
        </p:txBody>
      </p:sp>
      <p:sp>
        <p:nvSpPr>
          <p:cNvPr id="22" name="TextBox 21"/>
          <p:cNvSpPr txBox="1"/>
          <p:nvPr/>
        </p:nvSpPr>
        <p:spPr>
          <a:xfrm>
            <a:off x="4800600" y="4297684"/>
            <a:ext cx="2743200" cy="2400657"/>
          </a:xfrm>
          <a:prstGeom prst="rect">
            <a:avLst/>
          </a:prstGeom>
          <a:solidFill>
            <a:srgbClr val="F2F2F2"/>
          </a:solidFill>
        </p:spPr>
        <p:txBody>
          <a:bodyPr wrap="square" rtlCol="0">
            <a:spAutoFit/>
          </a:bodyPr>
          <a:lstStyle/>
          <a:p>
            <a:pPr>
              <a:spcAft>
                <a:spcPts val="600"/>
              </a:spcAft>
            </a:pPr>
            <a:endParaRPr lang="en-US" sz="1200" b="1" dirty="0" smtClean="0">
              <a:solidFill>
                <a:srgbClr val="10253F"/>
              </a:solidFill>
            </a:endParaRPr>
          </a:p>
          <a:p>
            <a:pPr>
              <a:spcAft>
                <a:spcPts val="600"/>
              </a:spcAft>
            </a:pPr>
            <a:r>
              <a:rPr lang="en-US" sz="1200" b="1" dirty="0" smtClean="0">
                <a:solidFill>
                  <a:srgbClr val="10253F"/>
                </a:solidFill>
              </a:rPr>
              <a:t>Learn </a:t>
            </a:r>
            <a:r>
              <a:rPr lang="en-US" sz="1200" b="1" dirty="0">
                <a:solidFill>
                  <a:srgbClr val="10253F"/>
                </a:solidFill>
              </a:rPr>
              <a:t>more:</a:t>
            </a:r>
          </a:p>
          <a:p>
            <a:pPr>
              <a:spcAft>
                <a:spcPts val="600"/>
              </a:spcAft>
            </a:pPr>
            <a:r>
              <a:rPr lang="en-US" sz="1200" dirty="0">
                <a:solidFill>
                  <a:srgbClr val="10253F"/>
                </a:solidFill>
              </a:rPr>
              <a:t>Federal regulations </a:t>
            </a:r>
            <a:r>
              <a:rPr lang="en-US" sz="1200" dirty="0" smtClean="0">
                <a:solidFill>
                  <a:srgbClr val="10253F"/>
                </a:solidFill>
              </a:rPr>
              <a:t>governing early intervention are Part C of the Individuals with Disabilities Education Act.  The NJ application for Part C can be found </a:t>
            </a:r>
            <a:r>
              <a:rPr lang="en-US" sz="1200" dirty="0">
                <a:solidFill>
                  <a:srgbClr val="10253F"/>
                </a:solidFill>
              </a:rPr>
              <a:t>at </a:t>
            </a:r>
            <a:r>
              <a:rPr lang="en-US" sz="1200" dirty="0">
                <a:solidFill>
                  <a:srgbClr val="10253F"/>
                </a:solidFill>
                <a:hlinkClick r:id="rId4"/>
              </a:rPr>
              <a:t>https://www.nj.gov/health/fhs/eis/documents/NJEIS%20Part%20C-Application-2018%20(002).</a:t>
            </a:r>
            <a:r>
              <a:rPr lang="en-US" sz="1200" dirty="0" smtClean="0">
                <a:solidFill>
                  <a:srgbClr val="10253F"/>
                </a:solidFill>
                <a:hlinkClick r:id="rId4"/>
              </a:rPr>
              <a:t>pdf</a:t>
            </a:r>
            <a:r>
              <a:rPr lang="en-US" sz="1200" dirty="0" smtClean="0">
                <a:solidFill>
                  <a:srgbClr val="10253F"/>
                </a:solidFill>
              </a:rPr>
              <a:t>.</a:t>
            </a:r>
          </a:p>
          <a:p>
            <a:pPr>
              <a:spcAft>
                <a:spcPts val="600"/>
              </a:spcAft>
            </a:pPr>
            <a:endParaRPr lang="en-US" sz="1100" dirty="0">
              <a:solidFill>
                <a:srgbClr val="10253F"/>
              </a:solidFill>
            </a:endParaRPr>
          </a:p>
          <a:p>
            <a:endParaRPr lang="en-US" sz="1100" dirty="0">
              <a:solidFill>
                <a:srgbClr val="10253F"/>
              </a:solidFill>
            </a:endParaRPr>
          </a:p>
        </p:txBody>
      </p:sp>
    </p:spTree>
  </p:cSld>
  <p:clrMapOvr>
    <a:masterClrMapping/>
  </p:clrMapOvr>
</p:sld>
</file>

<file path=ppt/theme/theme1.xml><?xml version="1.0" encoding="utf-8"?>
<a:theme xmlns:a="http://schemas.openxmlformats.org/drawingml/2006/main" name="SPAN Fact Sheet pg 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SPAN Fact Sheet pg 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3863</TotalTime>
  <Words>825</Words>
  <Application>Microsoft Office PowerPoint</Application>
  <PresentationFormat>Custom</PresentationFormat>
  <Paragraphs>75</Paragraphs>
  <Slides>2</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vt:i4>
      </vt:variant>
    </vt:vector>
  </HeadingPairs>
  <TitlesOfParts>
    <vt:vector size="11" baseType="lpstr">
      <vt:lpstr>American Typewriter</vt:lpstr>
      <vt:lpstr>Arial</vt:lpstr>
      <vt:lpstr>Calibri</vt:lpstr>
      <vt:lpstr>Cambria</vt:lpstr>
      <vt:lpstr>Garamond</vt:lpstr>
      <vt:lpstr>Lucida Grande</vt:lpstr>
      <vt:lpstr>Wingdings</vt:lpstr>
      <vt:lpstr>SPAN Fact Sheet pg 1</vt:lpstr>
      <vt:lpstr>SPAN Fact Sheet pg 2</vt:lpstr>
      <vt:lpstr>PowerPoint Presentation</vt:lpstr>
      <vt:lpstr>PowerPoint Presentation</vt:lpstr>
    </vt:vector>
  </TitlesOfParts>
  <Company>Statewide Parent Advocacy Network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Carolyn Hayer</dc:creator>
  <cp:lastModifiedBy>diana.autin@spanadvocacy.org</cp:lastModifiedBy>
  <cp:revision>103</cp:revision>
  <cp:lastPrinted>2016-07-28T14:55:47Z</cp:lastPrinted>
  <dcterms:created xsi:type="dcterms:W3CDTF">2016-10-27T13:35:31Z</dcterms:created>
  <dcterms:modified xsi:type="dcterms:W3CDTF">2020-05-04T16:39:44Z</dcterms:modified>
</cp:coreProperties>
</file>