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7010400" cy="9296400"/>
  <p:embeddedFontLst>
    <p:embeddedFont>
      <p:font typeface="Garamon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bold.fntdata"/><Relationship Id="rId14" Type="http://schemas.openxmlformats.org/officeDocument/2006/relationships/font" Target="fonts/Garamond-regular.fntdata"/><Relationship Id="rId17" Type="http://schemas.openxmlformats.org/officeDocument/2006/relationships/font" Target="fonts/Garamond-boldItalic.fntdata"/><Relationship Id="rId16" Type="http://schemas.openxmlformats.org/officeDocument/2006/relationships/font" Target="fonts/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p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0fd35c134f_0_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" name="Google Shape;38;g30fd35c134f_0_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121e0dfe91_0_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4" name="Google Shape;44;g3121e0dfe91_0_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121e0dfe91_0_6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0" name="Google Shape;50;g3121e0dfe91_0_6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121e0dfe91_0_1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6" name="Google Shape;56;g3121e0dfe91_0_1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121e0dfe91_0_16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3" name="Google Shape;63;g3121e0dfe91_0_16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9" name="Google Shape;69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blog.ssa.gov/social-security-administration-announces-new-efforts-to-simplify-ssi-applications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vimeo.com/1027685566?share=copy#t=0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533400" y="1461375"/>
            <a:ext cx="8077200" cy="23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News &amp; Updates for 2025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(“Season 1” Final)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316850" y="1829950"/>
            <a:ext cx="8313300" cy="45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42036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1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Social Security wants to streamline its SSI application.</a:t>
            </a:r>
            <a:endParaRPr sz="11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2036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1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Multi-year effort, offering to select applicants beginning next month in December.</a:t>
            </a:r>
            <a:endParaRPr sz="11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2036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1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“</a:t>
            </a:r>
            <a:r>
              <a:rPr b="1" lang="en-US" sz="11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iClaim expansion</a:t>
            </a:r>
            <a:r>
              <a:rPr lang="en-US" sz="11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” - online, simplified application with plain language and pre-populated answers to reduce application time.</a:t>
            </a:r>
            <a:endParaRPr sz="11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2036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b="1" lang="en-US" sz="11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See here: </a:t>
            </a:r>
            <a:r>
              <a:rPr lang="en-US" sz="11600" u="sng">
                <a:solidFill>
                  <a:schemeClr val="hlink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  <a:hlinkClick r:id="rId3"/>
              </a:rPr>
              <a:t>https://blog.ssa.gov/social-security-administration-announces-new-efforts-to-simplify-ssi-applications/</a:t>
            </a:r>
            <a:endParaRPr sz="3300"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3900">
                <a:latin typeface="Garamond"/>
                <a:ea typeface="Garamond"/>
                <a:cs typeface="Garamond"/>
                <a:sym typeface="Garamond"/>
              </a:rPr>
              <a:t>Improved SSI Application?</a:t>
            </a:r>
            <a:endParaRPr sz="2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6850" y="1829950"/>
            <a:ext cx="8313300" cy="4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/>
          </a:bodyPr>
          <a:lstStyle/>
          <a:p>
            <a:pPr indent="-40132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SSA also announced the 2025 </a:t>
            </a: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Cost-of-Living adjustment (COLA) for 2025</a:t>
            </a: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22250" lvl="1" marL="5143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There will be a </a:t>
            </a: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2.5% increase</a:t>
            </a: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Increased payments for SSI beneficiaries will begin 12/31/24.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22250" lvl="1" marL="5143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2025 SSI Federal Maximum - </a:t>
            </a: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$967/month</a:t>
            </a:r>
            <a:endParaRPr b="1"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22250" lvl="2" marL="8572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■"/>
            </a:pP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$1,450 for a married couple. </a:t>
            </a:r>
            <a:endParaRPr b="1"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For other Social Security beneficiaries, will take effect 01/25.</a:t>
            </a:r>
            <a:endParaRPr/>
          </a:p>
        </p:txBody>
      </p:sp>
      <p:sp>
        <p:nvSpPr>
          <p:cNvPr id="41" name="Google Shape;41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SSA COLA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idx="1" type="body"/>
          </p:nvPr>
        </p:nvSpPr>
        <p:spPr>
          <a:xfrm>
            <a:off x="316850" y="1829950"/>
            <a:ext cx="8313300" cy="4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32500" lnSpcReduction="20000"/>
          </a:bodyPr>
          <a:lstStyle/>
          <a:p>
            <a:pPr indent="-45085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Updated annual income limits typically released in January. Stay tuned…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71780" lvl="1" marL="5143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Tied to the Federal Poverty Level (FPL), likely to increase some.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5085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No income or asset limit for the NJ WorkAbility program.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50850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Resource/asset limit (</a:t>
            </a: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$2,000 for most programs</a:t>
            </a: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) will likely be unchanged in 2025.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47" name="Google Shape;47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Medicaid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idx="1" type="body"/>
          </p:nvPr>
        </p:nvSpPr>
        <p:spPr>
          <a:xfrm>
            <a:off x="316850" y="1829950"/>
            <a:ext cx="8313300" cy="4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48944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3350"/>
              <a:buFont typeface="Garamond"/>
              <a:buChar char="❖"/>
            </a:pPr>
            <a:r>
              <a:rPr b="1"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Part D: $2,000 annual</a:t>
            </a:r>
            <a:r>
              <a:rPr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b="1"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out-of-pocket spending cap for prescriptions</a:t>
            </a:r>
            <a:endParaRPr b="1" sz="335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69875" lvl="1" marL="5143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3350"/>
              <a:buFont typeface="Garamond"/>
              <a:buChar char="➢"/>
            </a:pPr>
            <a:r>
              <a:rPr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Includes deductibles, copayments, and coinsurance for </a:t>
            </a:r>
            <a:r>
              <a:rPr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covered</a:t>
            </a:r>
            <a:r>
              <a:rPr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 drugs.</a:t>
            </a:r>
            <a:endParaRPr sz="335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69875" lvl="1" marL="51435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3350"/>
              <a:buFont typeface="Garamond"/>
              <a:buChar char="➢"/>
            </a:pPr>
            <a:r>
              <a:rPr lang="en-US" sz="33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Does not apply to premiums, Part B drugs, or Part D drugs not covered by your plan.</a:t>
            </a:r>
            <a:endParaRPr sz="3350"/>
          </a:p>
        </p:txBody>
      </p:sp>
      <p:sp>
        <p:nvSpPr>
          <p:cNvPr id="53" name="Google Shape;53;p7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300">
                <a:latin typeface="Garamond"/>
                <a:ea typeface="Garamond"/>
                <a:cs typeface="Garamond"/>
                <a:sym typeface="Garamond"/>
              </a:rPr>
              <a:t>Medicare Part D</a:t>
            </a: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 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idx="1" type="body"/>
          </p:nvPr>
        </p:nvSpPr>
        <p:spPr>
          <a:xfrm>
            <a:off x="316850" y="1829950"/>
            <a:ext cx="8313300" cy="4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41401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Watch our most recent webinar, discussing Medicare enrollment and changes in 2025, including Part D benchmark plans, and a review of the plan finder tool.</a:t>
            </a:r>
            <a:endParaRPr sz="28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Garamond"/>
              <a:buChar char="❖"/>
            </a:pPr>
            <a:r>
              <a:rPr lang="en-US" sz="28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Presented by Mary McGeary, Director of NJ SHIP.</a:t>
            </a:r>
            <a:endParaRPr sz="28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14019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Garamond"/>
              <a:buChar char="❖"/>
            </a:pPr>
            <a:r>
              <a:rPr b="1" lang="en-US" sz="2800">
                <a:solidFill>
                  <a:srgbClr val="0000FF"/>
                </a:solidFill>
                <a:highlight>
                  <a:srgbClr val="FFFFFF"/>
                </a:highlight>
                <a:uFill>
                  <a:noFill/>
                </a:u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11/7/24 Medicare Drug Plan Changes for 2025 and Review of Plan Finder Tool</a:t>
            </a:r>
            <a:endParaRPr sz="28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35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59" name="Google Shape;59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Medicare Webinar 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60" name="Google Shape;60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47975" y="4370450"/>
            <a:ext cx="3449951" cy="233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idx="1" type="body"/>
          </p:nvPr>
        </p:nvSpPr>
        <p:spPr>
          <a:xfrm>
            <a:off x="415350" y="1656825"/>
            <a:ext cx="8313300" cy="45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/>
          </a:bodyPr>
          <a:lstStyle/>
          <a:p>
            <a:pPr indent="-447516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60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“Season 2” of Catching Up with Connor will begin on </a:t>
            </a:r>
            <a:r>
              <a:rPr b="1" lang="en-US" sz="60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Thursday January 9, 2025 at 2:30pm</a:t>
            </a:r>
            <a:endParaRPr b="1" sz="605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47516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60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New presentation topics and more guest speakers on the way!</a:t>
            </a:r>
            <a:endParaRPr sz="605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47516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60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Same time and biweekly format.</a:t>
            </a:r>
            <a:endParaRPr sz="605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47516" lvl="0" marL="3429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605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Happy Thanksgiving and Happy Holidays!</a:t>
            </a:r>
            <a:endParaRPr/>
          </a:p>
        </p:txBody>
      </p:sp>
      <p:sp>
        <p:nvSpPr>
          <p:cNvPr id="66" name="Google Shape;66;p9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Season 2 in 2025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628650" y="1829951"/>
            <a:ext cx="78867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9875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50"/>
              <a:buFont typeface="Garamond"/>
              <a:buChar char="❖"/>
            </a:pPr>
            <a:r>
              <a:rPr lang="en-US" sz="335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 sz="3350">
              <a:latin typeface="Garamond"/>
              <a:ea typeface="Garamond"/>
              <a:cs typeface="Garamond"/>
              <a:sym typeface="Garamond"/>
            </a:endParaRPr>
          </a:p>
          <a:p>
            <a:pPr indent="-269875" lvl="1" marL="514350" rtl="0" algn="l">
              <a:lnSpc>
                <a:spcPct val="115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3350"/>
              <a:buFont typeface="Garamond"/>
              <a:buChar char="➢"/>
            </a:pPr>
            <a:r>
              <a:rPr b="1" lang="en-US" sz="335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3350">
              <a:latin typeface="Garamond"/>
              <a:ea typeface="Garamond"/>
              <a:cs typeface="Garamond"/>
              <a:sym typeface="Garamond"/>
            </a:endParaRPr>
          </a:p>
          <a:p>
            <a:pPr indent="-269875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50"/>
              <a:buFont typeface="Garamond"/>
              <a:buChar char="❖"/>
            </a:pPr>
            <a:r>
              <a:rPr lang="en-US" sz="335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335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b="1" sz="3350">
              <a:latin typeface="Garamond"/>
              <a:ea typeface="Garamond"/>
              <a:cs typeface="Garamond"/>
              <a:sym typeface="Garamond"/>
            </a:endParaRPr>
          </a:p>
          <a:p>
            <a:pPr indent="-269875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50"/>
              <a:buFont typeface="Garamond"/>
              <a:buChar char="➢"/>
            </a:pPr>
            <a:r>
              <a:rPr lang="en-US" sz="3350">
                <a:latin typeface="Garamond"/>
                <a:ea typeface="Garamond"/>
                <a:cs typeface="Garamond"/>
                <a:sym typeface="Garamond"/>
              </a:rPr>
              <a:t>Scroll to the bottom of the page and click “Health care issues” then the subscribe button.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" name="Google Shape;72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Stay Connected!</a:t>
            </a:r>
            <a:endParaRPr sz="45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