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25"/>
  </p:notesMasterIdLst>
  <p:handoutMasterIdLst>
    <p:handoutMasterId r:id="rId126"/>
  </p:handoutMasterIdLst>
  <p:sldIdLst>
    <p:sldId id="256" r:id="rId5"/>
    <p:sldId id="257" r:id="rId6"/>
    <p:sldId id="305" r:id="rId7"/>
    <p:sldId id="473" r:id="rId8"/>
    <p:sldId id="456" r:id="rId9"/>
    <p:sldId id="378" r:id="rId10"/>
    <p:sldId id="340" r:id="rId11"/>
    <p:sldId id="379" r:id="rId12"/>
    <p:sldId id="465" r:id="rId13"/>
    <p:sldId id="457" r:id="rId14"/>
    <p:sldId id="342" r:id="rId15"/>
    <p:sldId id="347" r:id="rId16"/>
    <p:sldId id="383" r:id="rId17"/>
    <p:sldId id="459" r:id="rId18"/>
    <p:sldId id="390" r:id="rId19"/>
    <p:sldId id="391" r:id="rId20"/>
    <p:sldId id="402" r:id="rId21"/>
    <p:sldId id="268" r:id="rId22"/>
    <p:sldId id="453" r:id="rId23"/>
    <p:sldId id="454" r:id="rId24"/>
    <p:sldId id="467" r:id="rId25"/>
    <p:sldId id="264" r:id="rId26"/>
    <p:sldId id="265" r:id="rId27"/>
    <p:sldId id="266" r:id="rId28"/>
    <p:sldId id="468" r:id="rId29"/>
    <p:sldId id="267" r:id="rId30"/>
    <p:sldId id="269" r:id="rId31"/>
    <p:sldId id="270" r:id="rId32"/>
    <p:sldId id="271" r:id="rId33"/>
    <p:sldId id="272" r:id="rId34"/>
    <p:sldId id="455" r:id="rId35"/>
    <p:sldId id="460" r:id="rId36"/>
    <p:sldId id="277" r:id="rId37"/>
    <p:sldId id="278" r:id="rId38"/>
    <p:sldId id="356" r:id="rId39"/>
    <p:sldId id="353" r:id="rId40"/>
    <p:sldId id="392" r:id="rId41"/>
    <p:sldId id="393" r:id="rId42"/>
    <p:sldId id="394" r:id="rId43"/>
    <p:sldId id="432" r:id="rId44"/>
    <p:sldId id="433" r:id="rId45"/>
    <p:sldId id="434" r:id="rId46"/>
    <p:sldId id="435" r:id="rId47"/>
    <p:sldId id="436" r:id="rId48"/>
    <p:sldId id="437" r:id="rId49"/>
    <p:sldId id="438" r:id="rId50"/>
    <p:sldId id="439" r:id="rId51"/>
    <p:sldId id="440" r:id="rId52"/>
    <p:sldId id="441" r:id="rId53"/>
    <p:sldId id="442" r:id="rId54"/>
    <p:sldId id="443" r:id="rId55"/>
    <p:sldId id="444" r:id="rId56"/>
    <p:sldId id="445" r:id="rId57"/>
    <p:sldId id="446" r:id="rId58"/>
    <p:sldId id="304" r:id="rId59"/>
    <p:sldId id="447" r:id="rId60"/>
    <p:sldId id="448" r:id="rId61"/>
    <p:sldId id="295" r:id="rId62"/>
    <p:sldId id="449" r:id="rId63"/>
    <p:sldId id="450" r:id="rId64"/>
    <p:sldId id="451" r:id="rId65"/>
    <p:sldId id="452" r:id="rId66"/>
    <p:sldId id="279" r:id="rId67"/>
    <p:sldId id="296" r:id="rId68"/>
    <p:sldId id="280" r:id="rId69"/>
    <p:sldId id="281" r:id="rId70"/>
    <p:sldId id="297" r:id="rId71"/>
    <p:sldId id="282" r:id="rId72"/>
    <p:sldId id="306" r:id="rId73"/>
    <p:sldId id="283" r:id="rId74"/>
    <p:sldId id="284" r:id="rId75"/>
    <p:sldId id="299" r:id="rId76"/>
    <p:sldId id="301" r:id="rId77"/>
    <p:sldId id="285" r:id="rId78"/>
    <p:sldId id="287" r:id="rId79"/>
    <p:sldId id="288" r:id="rId80"/>
    <p:sldId id="289" r:id="rId81"/>
    <p:sldId id="290" r:id="rId82"/>
    <p:sldId id="302" r:id="rId83"/>
    <p:sldId id="291" r:id="rId84"/>
    <p:sldId id="292" r:id="rId85"/>
    <p:sldId id="293" r:id="rId86"/>
    <p:sldId id="294" r:id="rId87"/>
    <p:sldId id="313" r:id="rId88"/>
    <p:sldId id="307" r:id="rId89"/>
    <p:sldId id="308" r:id="rId90"/>
    <p:sldId id="309" r:id="rId91"/>
    <p:sldId id="310" r:id="rId92"/>
    <p:sldId id="311" r:id="rId93"/>
    <p:sldId id="312" r:id="rId94"/>
    <p:sldId id="395" r:id="rId95"/>
    <p:sldId id="397" r:id="rId96"/>
    <p:sldId id="396" r:id="rId97"/>
    <p:sldId id="466" r:id="rId98"/>
    <p:sldId id="464" r:id="rId99"/>
    <p:sldId id="409" r:id="rId100"/>
    <p:sldId id="410" r:id="rId101"/>
    <p:sldId id="412" r:id="rId102"/>
    <p:sldId id="413" r:id="rId103"/>
    <p:sldId id="416" r:id="rId104"/>
    <p:sldId id="414" r:id="rId105"/>
    <p:sldId id="461" r:id="rId106"/>
    <p:sldId id="417" r:id="rId107"/>
    <p:sldId id="469" r:id="rId108"/>
    <p:sldId id="470" r:id="rId109"/>
    <p:sldId id="418" r:id="rId110"/>
    <p:sldId id="419" r:id="rId111"/>
    <p:sldId id="422" r:id="rId112"/>
    <p:sldId id="423" r:id="rId113"/>
    <p:sldId id="424" r:id="rId114"/>
    <p:sldId id="425" r:id="rId115"/>
    <p:sldId id="462" r:id="rId116"/>
    <p:sldId id="463" r:id="rId117"/>
    <p:sldId id="426" r:id="rId118"/>
    <p:sldId id="427" r:id="rId119"/>
    <p:sldId id="428" r:id="rId120"/>
    <p:sldId id="429" r:id="rId121"/>
    <p:sldId id="370" r:id="rId122"/>
    <p:sldId id="471" r:id="rId123"/>
    <p:sldId id="472" r:id="rId12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55C5C6-494A-4674-BD49-9AC9FDF96846}">
          <p14:sldIdLst>
            <p14:sldId id="256"/>
            <p14:sldId id="257"/>
            <p14:sldId id="305"/>
            <p14:sldId id="473"/>
            <p14:sldId id="456"/>
            <p14:sldId id="378"/>
            <p14:sldId id="340"/>
            <p14:sldId id="379"/>
            <p14:sldId id="465"/>
            <p14:sldId id="457"/>
            <p14:sldId id="342"/>
            <p14:sldId id="347"/>
            <p14:sldId id="383"/>
            <p14:sldId id="459"/>
            <p14:sldId id="390"/>
            <p14:sldId id="391"/>
            <p14:sldId id="402"/>
            <p14:sldId id="268"/>
            <p14:sldId id="453"/>
            <p14:sldId id="454"/>
            <p14:sldId id="467"/>
            <p14:sldId id="264"/>
            <p14:sldId id="265"/>
            <p14:sldId id="266"/>
            <p14:sldId id="468"/>
            <p14:sldId id="267"/>
            <p14:sldId id="269"/>
            <p14:sldId id="270"/>
            <p14:sldId id="271"/>
            <p14:sldId id="272"/>
            <p14:sldId id="455"/>
            <p14:sldId id="460"/>
            <p14:sldId id="277"/>
            <p14:sldId id="278"/>
            <p14:sldId id="356"/>
            <p14:sldId id="353"/>
            <p14:sldId id="392"/>
            <p14:sldId id="393"/>
            <p14:sldId id="394"/>
            <p14:sldId id="432"/>
            <p14:sldId id="433"/>
            <p14:sldId id="434"/>
            <p14:sldId id="435"/>
            <p14:sldId id="436"/>
            <p14:sldId id="437"/>
            <p14:sldId id="438"/>
            <p14:sldId id="439"/>
            <p14:sldId id="440"/>
            <p14:sldId id="441"/>
            <p14:sldId id="442"/>
            <p14:sldId id="443"/>
            <p14:sldId id="444"/>
            <p14:sldId id="445"/>
            <p14:sldId id="446"/>
            <p14:sldId id="304"/>
            <p14:sldId id="447"/>
            <p14:sldId id="448"/>
            <p14:sldId id="295"/>
            <p14:sldId id="449"/>
            <p14:sldId id="450"/>
            <p14:sldId id="451"/>
            <p14:sldId id="452"/>
            <p14:sldId id="279"/>
            <p14:sldId id="296"/>
            <p14:sldId id="280"/>
            <p14:sldId id="281"/>
            <p14:sldId id="297"/>
            <p14:sldId id="282"/>
            <p14:sldId id="306"/>
            <p14:sldId id="283"/>
            <p14:sldId id="284"/>
            <p14:sldId id="299"/>
            <p14:sldId id="301"/>
            <p14:sldId id="285"/>
            <p14:sldId id="287"/>
            <p14:sldId id="288"/>
            <p14:sldId id="289"/>
            <p14:sldId id="290"/>
            <p14:sldId id="302"/>
            <p14:sldId id="291"/>
            <p14:sldId id="292"/>
            <p14:sldId id="293"/>
            <p14:sldId id="294"/>
            <p14:sldId id="313"/>
            <p14:sldId id="307"/>
            <p14:sldId id="308"/>
            <p14:sldId id="309"/>
            <p14:sldId id="310"/>
            <p14:sldId id="311"/>
            <p14:sldId id="312"/>
            <p14:sldId id="395"/>
            <p14:sldId id="397"/>
            <p14:sldId id="396"/>
            <p14:sldId id="466"/>
            <p14:sldId id="464"/>
            <p14:sldId id="409"/>
            <p14:sldId id="410"/>
            <p14:sldId id="412"/>
            <p14:sldId id="413"/>
            <p14:sldId id="416"/>
            <p14:sldId id="414"/>
            <p14:sldId id="461"/>
            <p14:sldId id="417"/>
            <p14:sldId id="469"/>
            <p14:sldId id="470"/>
            <p14:sldId id="418"/>
            <p14:sldId id="419"/>
            <p14:sldId id="422"/>
            <p14:sldId id="423"/>
            <p14:sldId id="424"/>
            <p14:sldId id="425"/>
            <p14:sldId id="462"/>
            <p14:sldId id="463"/>
            <p14:sldId id="426"/>
            <p14:sldId id="427"/>
            <p14:sldId id="428"/>
            <p14:sldId id="429"/>
            <p14:sldId id="370"/>
            <p14:sldId id="471"/>
            <p14:sldId id="4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sa Rohrberg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2" autoAdjust="0"/>
    <p:restoredTop sz="93774" autoAdjust="0"/>
  </p:normalViewPr>
  <p:slideViewPr>
    <p:cSldViewPr snapToGrid="0">
      <p:cViewPr varScale="1">
        <p:scale>
          <a:sx n="109" d="100"/>
          <a:sy n="109" d="100"/>
        </p:scale>
        <p:origin x="66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A47A63F-9D06-479D-A04D-717692D43269}"/>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C51F70DC-6EDE-457C-B55A-39AC7DE41A32}"/>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187C06C4-C5A6-48FB-97F5-B20A44F857E9}" type="datetimeFigureOut">
              <a:rPr lang="en-US" smtClean="0"/>
              <a:t>10/4/2022</a:t>
            </a:fld>
            <a:endParaRPr lang="en-US" dirty="0"/>
          </a:p>
        </p:txBody>
      </p:sp>
      <p:sp>
        <p:nvSpPr>
          <p:cNvPr id="4" name="Footer Placeholder 3">
            <a:extLst>
              <a:ext uri="{FF2B5EF4-FFF2-40B4-BE49-F238E27FC236}">
                <a16:creationId xmlns:a16="http://schemas.microsoft.com/office/drawing/2014/main" xmlns="" id="{146987CF-42F5-4BB0-AD0D-1D64C3594466}"/>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2368FB4-296C-4F8C-BFA3-D7C3AD617B61}"/>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8F555657-0A12-495F-9FFA-D8F7554E7C39}" type="slidenum">
              <a:rPr lang="en-US" smtClean="0"/>
              <a:t>‹#›</a:t>
            </a:fld>
            <a:endParaRPr lang="en-US" dirty="0"/>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F8F2B2CC-0155-4E5E-A890-531D58ADF5B2}" type="datetimeFigureOut">
              <a:rPr lang="en-US" smtClean="0"/>
              <a:t>10/4/2022</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E2780FBB-F712-42E7-8C2F-226D98798B3F}" type="slidenum">
              <a:rPr lang="en-US" smtClean="0"/>
              <a:t>‹#›</a:t>
            </a:fld>
            <a:endParaRPr lang="en-US" dirty="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4</a:t>
            </a:fld>
            <a:endParaRPr lang="en-US" dirty="0"/>
          </a:p>
        </p:txBody>
      </p:sp>
    </p:spTree>
    <p:extLst>
      <p:ext uri="{BB962C8B-B14F-4D97-AF65-F5344CB8AC3E}">
        <p14:creationId xmlns:p14="http://schemas.microsoft.com/office/powerpoint/2010/main" val="307954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21</a:t>
            </a:fld>
            <a:endParaRPr lang="en-US" dirty="0"/>
          </a:p>
        </p:txBody>
      </p:sp>
    </p:spTree>
    <p:extLst>
      <p:ext uri="{BB962C8B-B14F-4D97-AF65-F5344CB8AC3E}">
        <p14:creationId xmlns:p14="http://schemas.microsoft.com/office/powerpoint/2010/main" val="92365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780FBB-F712-42E7-8C2F-226D98798B3F}" type="slidenum">
              <a:rPr lang="en-US" smtClean="0"/>
              <a:t>70</a:t>
            </a:fld>
            <a:endParaRPr lang="en-US" dirty="0"/>
          </a:p>
        </p:txBody>
      </p:sp>
    </p:spTree>
    <p:extLst>
      <p:ext uri="{BB962C8B-B14F-4D97-AF65-F5344CB8AC3E}">
        <p14:creationId xmlns:p14="http://schemas.microsoft.com/office/powerpoint/2010/main" val="349858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B3FB0C32-F044-4939-92E4-8BA39B7A391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6584BE8A-3E34-4967-9E7C-13EC8F6A990A}"/>
              </a:ext>
              <a:ext uri="{C183D7F6-B498-43B3-948B-1728B52AA6E4}">
                <adec:decorative xmlns:adec="http://schemas.microsoft.com/office/drawing/2017/decorative" xmlns=""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99BFF676-EC35-4FFD-8894-CA4F2830700A}"/>
              </a:ext>
              <a:ext uri="{C183D7F6-B498-43B3-948B-1728B52AA6E4}">
                <adec:decorative xmlns:adec="http://schemas.microsoft.com/office/drawing/2017/decorative" xmlns=""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32DA1557-E095-4C82-B659-3AF550080BB1}"/>
              </a:ext>
              <a:ext uri="{C183D7F6-B498-43B3-948B-1728B52AA6E4}">
                <adec:decorative xmlns:adec="http://schemas.microsoft.com/office/drawing/2017/decorative" xmlns=""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xmlns="" id="{9F34E5EF-94D7-4AE0-BDD1-81A3ECDE614C}"/>
              </a:ext>
              <a:ext uri="{C183D7F6-B498-43B3-948B-1728B52AA6E4}">
                <adec:decorative xmlns:adec="http://schemas.microsoft.com/office/drawing/2017/decorative" xmlns=""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xmlns="" id="{D829E57E-3199-4AAA-B2D5-F93264FDA0B5}"/>
              </a:ext>
              <a:ext uri="{C183D7F6-B498-43B3-948B-1728B52AA6E4}">
                <adec:decorative xmlns:adec="http://schemas.microsoft.com/office/drawing/2017/decorative" xmlns=""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Tag=CustomerPhoto&#10;Crop=1&#10;Align=N/A">
            <a:extLst>
              <a:ext uri="{FF2B5EF4-FFF2-40B4-BE49-F238E27FC236}">
                <a16:creationId xmlns:a16="http://schemas.microsoft.com/office/drawing/2014/main" xmlns=""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itle 1">
            <a:extLst>
              <a:ext uri="{FF2B5EF4-FFF2-40B4-BE49-F238E27FC236}">
                <a16:creationId xmlns:a16="http://schemas.microsoft.com/office/drawing/2014/main" xmlns="" id="{B86D7D99-F789-4EDA-861D-B6B994F05F1D}"/>
              </a:ext>
            </a:extLst>
          </p:cNvPr>
          <p:cNvSpPr>
            <a:spLocks noGrp="1"/>
          </p:cNvSpPr>
          <p:nvPr>
            <p:ph type="ctrTitle"/>
          </p:nvPr>
        </p:nvSpPr>
        <p:spPr>
          <a:xfrm>
            <a:off x="1527050" y="1121700"/>
            <a:ext cx="9144000" cy="2387600"/>
          </a:xfrm>
        </p:spPr>
        <p:txBody>
          <a:bodyPr/>
          <a:lstStyle>
            <a:lvl1pPr algn="ctr">
              <a:defRPr>
                <a:solidFill>
                  <a:schemeClr val="bg1"/>
                </a:solidFill>
              </a:defRPr>
            </a:lvl1pPr>
          </a:lstStyle>
          <a:p>
            <a:r>
              <a:rPr lang="en-US">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Click to edit Master title style</a:t>
            </a:r>
            <a:endParaRPr lang="en-US" dirty="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endParaRPr>
          </a:p>
        </p:txBody>
      </p:sp>
      <p:sp>
        <p:nvSpPr>
          <p:cNvPr id="20" name="Text Placeholder 12">
            <a:extLst>
              <a:ext uri="{FF2B5EF4-FFF2-40B4-BE49-F238E27FC236}">
                <a16:creationId xmlns:a16="http://schemas.microsoft.com/office/drawing/2014/main" xmlns="" id="{2B39487B-EA73-4D7B-93AA-D63B49F4DA7F}"/>
              </a:ext>
            </a:extLst>
          </p:cNvPr>
          <p:cNvSpPr>
            <a:spLocks noGrp="1"/>
          </p:cNvSpPr>
          <p:nvPr>
            <p:ph type="body" sz="quarter" idx="15"/>
          </p:nvPr>
        </p:nvSpPr>
        <p:spPr>
          <a:xfrm>
            <a:off x="1527050" y="3600450"/>
            <a:ext cx="9144000" cy="2451100"/>
          </a:xfrm>
        </p:spPr>
        <p:txBody>
          <a:bodyPr>
            <a:normAutofit/>
          </a:bodyPr>
          <a:lstStyle>
            <a:lvl1pPr marL="0" indent="0" algn="ctr">
              <a:buNone/>
              <a:defRPr sz="2800">
                <a:solidFill>
                  <a:schemeClr val="bg1"/>
                </a:solidFill>
                <a:effectLst/>
                <a:latin typeface="+mn-lt"/>
              </a:defRPr>
            </a:lvl1pPr>
          </a:lstStyle>
          <a:p>
            <a:pPr lvl="0"/>
            <a:r>
              <a:rPr lang="en-US"/>
              <a:t>Click to edit Master text styles</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6" name="Title 1">
            <a:extLst>
              <a:ext uri="{FF2B5EF4-FFF2-40B4-BE49-F238E27FC236}">
                <a16:creationId xmlns:a16="http://schemas.microsoft.com/office/drawing/2014/main" xmlns="" id="{673294AE-7408-47DB-898D-41F8C069B42E}"/>
              </a:ext>
            </a:extLst>
          </p:cNvPr>
          <p:cNvSpPr>
            <a:spLocks noGrp="1"/>
          </p:cNvSpPr>
          <p:nvPr>
            <p:ph type="title"/>
          </p:nvPr>
        </p:nvSpPr>
        <p:spPr>
          <a:xfrm>
            <a:off x="841248" y="857251"/>
            <a:ext cx="6156051"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xmlns="" id="{E973052A-4118-4E04-81F8-A44EC172FE46}"/>
              </a:ext>
            </a:extLst>
          </p:cNvPr>
          <p:cNvSpPr>
            <a:spLocks noGrp="1"/>
          </p:cNvSpPr>
          <p:nvPr>
            <p:ph idx="1"/>
          </p:nvPr>
        </p:nvSpPr>
        <p:spPr>
          <a:xfrm>
            <a:off x="841247" y="3190875"/>
            <a:ext cx="6156052" cy="2986087"/>
          </a:xfrm>
        </p:spPr>
        <p:txBody>
          <a:bodyPr>
            <a:normAutofit/>
          </a:bodyPr>
          <a:lstStyle>
            <a:lvl1pPr marL="0" indent="0">
              <a:buNone/>
              <a:defRPr sz="2200"/>
            </a:lvl1pPr>
          </a:lstStyle>
          <a:p>
            <a:pPr marL="228600" lvl="0" indent="-228600"/>
            <a:r>
              <a:rPr lang="en-US" sz="2000">
                <a:solidFill>
                  <a:schemeClr val="tx2">
                    <a:alpha val="60000"/>
                  </a:schemeClr>
                </a:solidFill>
              </a:rPr>
              <a:t>Click to edit Master text styles</a:t>
            </a:r>
          </a:p>
        </p:txBody>
      </p:sp>
      <p:sp>
        <p:nvSpPr>
          <p:cNvPr id="10" name="Date Placeholder 3">
            <a:extLst>
              <a:ext uri="{FF2B5EF4-FFF2-40B4-BE49-F238E27FC236}">
                <a16:creationId xmlns:a16="http://schemas.microsoft.com/office/drawing/2014/main" xmlns=""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B23B9F-B223-42FC-B961-B8BFC75D2259}" type="datetime1">
              <a:rPr lang="en-US" smtClean="0">
                <a:solidFill>
                  <a:schemeClr val="tx2">
                    <a:alpha val="60000"/>
                  </a:schemeClr>
                </a:solidFill>
              </a:rPr>
              <a:pPr/>
              <a:t>10/4/2022</a:t>
            </a:fld>
            <a:endParaRPr lang="en-US" dirty="0">
              <a:solidFill>
                <a:schemeClr val="tx2">
                  <a:alpha val="60000"/>
                </a:schemeClr>
              </a:solidFill>
            </a:endParaRPr>
          </a:p>
        </p:txBody>
      </p:sp>
      <p:sp>
        <p:nvSpPr>
          <p:cNvPr id="11" name="Footer Placeholder 4">
            <a:extLst>
              <a:ext uri="{FF2B5EF4-FFF2-40B4-BE49-F238E27FC236}">
                <a16:creationId xmlns:a16="http://schemas.microsoft.com/office/drawing/2014/main" xmlns=""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2">
                    <a:alpha val="60000"/>
                  </a:schemeClr>
                </a:solidFill>
              </a:rPr>
              <a:t>Sample footer text</a:t>
            </a:r>
          </a:p>
        </p:txBody>
      </p:sp>
      <p:sp>
        <p:nvSpPr>
          <p:cNvPr id="12" name="Slide Number Placeholder 5">
            <a:extLst>
              <a:ext uri="{FF2B5EF4-FFF2-40B4-BE49-F238E27FC236}">
                <a16:creationId xmlns:a16="http://schemas.microsoft.com/office/drawing/2014/main" xmlns=""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844951-7827-47D4-8276-7DDE1FA7D85A}" type="slidenum">
              <a:rPr lang="en-US" smtClean="0">
                <a:solidFill>
                  <a:schemeClr val="tx2">
                    <a:alpha val="60000"/>
                  </a:schemeClr>
                </a:solidFill>
              </a:rPr>
              <a:pPr/>
              <a:t>‹#›</a:t>
            </a:fld>
            <a:endParaRPr lang="en-US" dirty="0">
              <a:solidFill>
                <a:schemeClr val="tx2">
                  <a:alpha val="60000"/>
                </a:schemeClr>
              </a:solidFill>
            </a:endParaRPr>
          </a:p>
        </p:txBody>
      </p:sp>
      <p:sp>
        <p:nvSpPr>
          <p:cNvPr id="14" name="Picture Placeholder 13">
            <a:extLst>
              <a:ext uri="{FF2B5EF4-FFF2-40B4-BE49-F238E27FC236}">
                <a16:creationId xmlns:a16="http://schemas.microsoft.com/office/drawing/2014/main" xmlns="" id="{0E092228-4487-4E3A-AEE3-12DC34A061E2}"/>
              </a:ext>
            </a:extLst>
          </p:cNvPr>
          <p:cNvSpPr>
            <a:spLocks noGrp="1"/>
          </p:cNvSpPr>
          <p:nvPr>
            <p:ph type="pic" sz="quarter" idx="13"/>
          </p:nvPr>
        </p:nvSpPr>
        <p:spPr>
          <a:xfrm>
            <a:off x="7424928" y="484632"/>
            <a:ext cx="4279392" cy="2862072"/>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xmlns="" id="{6AB20921-6E7F-4BD8-9399-D18CABB64B9A}"/>
              </a:ext>
            </a:extLst>
          </p:cNvPr>
          <p:cNvSpPr>
            <a:spLocks noGrp="1"/>
          </p:cNvSpPr>
          <p:nvPr>
            <p:ph type="pic" sz="quarter" idx="14"/>
          </p:nvPr>
        </p:nvSpPr>
        <p:spPr>
          <a:xfrm>
            <a:off x="7424928" y="3511296"/>
            <a:ext cx="4279392" cy="2862072"/>
          </a:xfrm>
          <a:solidFill>
            <a:schemeClr val="accent6"/>
          </a:solidFill>
        </p:spPr>
        <p:txBody>
          <a:bodyPr/>
          <a:lstStyle/>
          <a:p>
            <a:r>
              <a:rPr lang="en-US" dirty="0"/>
              <a:t>Click icon to add picture</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022B425-A1C3-4DFE-BF49-1B9F96D46B2A}"/>
              </a:ext>
            </a:extLst>
          </p:cNvPr>
          <p:cNvSpPr>
            <a:spLocks noGrp="1"/>
          </p:cNvSpPr>
          <p:nvPr>
            <p:ph type="title"/>
          </p:nvPr>
        </p:nvSpPr>
        <p:spPr>
          <a:xfrm>
            <a:off x="841248" y="3893769"/>
            <a:ext cx="5992550" cy="2319306"/>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4" name="Picture Placeholder 13">
            <a:extLst>
              <a:ext uri="{FF2B5EF4-FFF2-40B4-BE49-F238E27FC236}">
                <a16:creationId xmlns:a16="http://schemas.microsoft.com/office/drawing/2014/main" xmlns="" id="{2AEC60F9-EA79-4A18-B040-024AFB62FD5E}"/>
              </a:ext>
            </a:extLst>
          </p:cNvPr>
          <p:cNvSpPr>
            <a:spLocks noGrp="1"/>
          </p:cNvSpPr>
          <p:nvPr>
            <p:ph type="pic" sz="quarter" idx="13"/>
          </p:nvPr>
        </p:nvSpPr>
        <p:spPr>
          <a:xfrm>
            <a:off x="493776" y="484632"/>
            <a:ext cx="11210544" cy="3191256"/>
          </a:xfrm>
          <a:solidFill>
            <a:schemeClr val="accent6"/>
          </a:solidFill>
        </p:spPr>
        <p:txBody>
          <a:bodyPr/>
          <a:lstStyle/>
          <a:p>
            <a:r>
              <a:rPr lang="en-US" dirty="0"/>
              <a:t>Click icon to add picture</a:t>
            </a:r>
          </a:p>
        </p:txBody>
      </p:sp>
      <p:sp>
        <p:nvSpPr>
          <p:cNvPr id="9" name="Content Placeholder 2">
            <a:extLst>
              <a:ext uri="{FF2B5EF4-FFF2-40B4-BE49-F238E27FC236}">
                <a16:creationId xmlns:a16="http://schemas.microsoft.com/office/drawing/2014/main" xmlns="" id="{83B88B7B-A749-40EA-A140-38D1E04EFF4F}"/>
              </a:ext>
            </a:extLst>
          </p:cNvPr>
          <p:cNvSpPr>
            <a:spLocks noGrp="1"/>
          </p:cNvSpPr>
          <p:nvPr>
            <p:ph idx="1"/>
          </p:nvPr>
        </p:nvSpPr>
        <p:spPr>
          <a:xfrm>
            <a:off x="6979133" y="3893770"/>
            <a:ext cx="4377714" cy="2319306"/>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a:xfrm>
            <a:off x="838200" y="6418489"/>
            <a:ext cx="2743200" cy="365125"/>
          </a:xfrm>
        </p:spPr>
        <p:txBody>
          <a:bodyPr/>
          <a:lstStyle/>
          <a:p>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74085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49899" y="1111666"/>
            <a:ext cx="8696654" cy="2452205"/>
          </a:xfrm>
          <a:prstGeom prst="rect">
            <a:avLst/>
          </a:prstGeom>
          <a:noFill/>
          <a:ln w="0" cmpd="sng">
            <a:noFill/>
            <a:prstDash val="solid"/>
          </a:ln>
        </p:spPr>
        <p:txBody>
          <a:bodyPr vert="horz" lIns="0" tIns="57785" rIns="0" bIns="0" anchor="t"/>
          <a:lstStyle>
            <a:lvl1pPr marL="0" marR="0" indent="0" algn="just">
              <a:lnSpc>
                <a:spcPts val="2703"/>
              </a:lnSpc>
              <a:spcBef>
                <a:spcPts val="502"/>
              </a:spcBef>
              <a:spcAft>
                <a:spcPts val="26"/>
              </a:spcAft>
              <a:defRPr/>
            </a:lvl1pPr>
          </a:lstStyle>
          <a:p>
            <a:pPr marL="0" marR="0" indent="0" algn="just">
              <a:lnSpc>
                <a:spcPts val="2100"/>
              </a:lnSpc>
              <a:spcAft>
                <a:spcPts val="0"/>
              </a:spcAft>
            </a:pPr>
            <a:r>
              <a:rPr lang="en-US" sz="2188" spc="0">
                <a:solidFill>
                  <a:srgbClr val="000000"/>
                </a:solidFill>
                <a:latin typeface="Tahoma" panose="02020603050405020304" pitchFamily="2"/>
              </a:rPr>
              <a:t>Risa has told you about the critical financial issues </a:t>
            </a:r>
          </a:p>
          <a:p>
            <a:pPr marL="0" marR="0" indent="0" algn="just">
              <a:lnSpc>
                <a:spcPts val="2100"/>
              </a:lnSpc>
              <a:spcBef>
                <a:spcPts val="390"/>
              </a:spcBef>
              <a:spcAft>
                <a:spcPts val="0"/>
              </a:spcAft>
            </a:pPr>
            <a:r>
              <a:rPr lang="en-US" sz="2188" spc="0">
                <a:solidFill>
                  <a:srgbClr val="000000"/>
                </a:solidFill>
                <a:latin typeface="Tahoma" panose="02020603050405020304" pitchFamily="2"/>
              </a:rPr>
              <a:t>that you must understand before applying for Title </a:t>
            </a:r>
          </a:p>
          <a:p>
            <a:pPr marL="0" marR="0" indent="0" algn="just">
              <a:lnSpc>
                <a:spcPts val="2100"/>
              </a:lnSpc>
              <a:spcBef>
                <a:spcPts val="410"/>
              </a:spcBef>
              <a:spcAft>
                <a:spcPts val="0"/>
              </a:spcAft>
            </a:pPr>
            <a:r>
              <a:rPr lang="en-US" sz="2188" spc="0">
                <a:solidFill>
                  <a:srgbClr val="000000"/>
                </a:solidFill>
                <a:latin typeface="Tahoma" panose="02020603050405020304" pitchFamily="2"/>
              </a:rPr>
              <a:t>XVI benefits for your adult child. I’m going to </a:t>
            </a:r>
          </a:p>
          <a:p>
            <a:pPr marL="0" marR="0" indent="0" algn="just">
              <a:lnSpc>
                <a:spcPts val="2100"/>
              </a:lnSpc>
              <a:spcBef>
                <a:spcPts val="390"/>
              </a:spcBef>
              <a:spcAft>
                <a:spcPts val="0"/>
              </a:spcAft>
            </a:pPr>
            <a:r>
              <a:rPr lang="en-US" sz="2188" spc="26">
                <a:solidFill>
                  <a:srgbClr val="000000"/>
                </a:solidFill>
                <a:latin typeface="Tahoma" panose="02020603050405020304" pitchFamily="2"/>
              </a:rPr>
              <a:t>discuss the steps in filing an SSI application. This </a:t>
            </a:r>
          </a:p>
          <a:p>
            <a:pPr marL="0" marR="0" indent="0" algn="just">
              <a:lnSpc>
                <a:spcPts val="2100"/>
              </a:lnSpc>
              <a:spcBef>
                <a:spcPts val="435"/>
              </a:spcBef>
              <a:spcAft>
                <a:spcPts val="0"/>
              </a:spcAft>
            </a:pPr>
            <a:r>
              <a:rPr lang="en-US" sz="2188" spc="6">
                <a:solidFill>
                  <a:srgbClr val="000000"/>
                </a:solidFill>
                <a:latin typeface="Tahoma" panose="02020603050405020304" pitchFamily="2"/>
              </a:rPr>
              <a:t>involves the “application” and also a “disability </a:t>
            </a:r>
          </a:p>
          <a:p>
            <a:pPr marL="0" marR="0" indent="0" algn="just">
              <a:lnSpc>
                <a:spcPts val="2100"/>
              </a:lnSpc>
              <a:spcBef>
                <a:spcPts val="390"/>
              </a:spcBef>
              <a:spcAft>
                <a:spcPts val="20"/>
              </a:spcAft>
            </a:pPr>
            <a:r>
              <a:rPr lang="en-US" sz="2188" spc="-32">
                <a:solidFill>
                  <a:srgbClr val="000000"/>
                </a:solidFill>
                <a:latin typeface="Tahoma" panose="02020603050405020304" pitchFamily="2"/>
              </a:rPr>
              <a:t>report”. </a:t>
            </a:r>
          </a:p>
        </p:txBody>
      </p:sp>
    </p:spTree>
    <p:extLst>
      <p:ext uri="{BB962C8B-B14F-4D97-AF65-F5344CB8AC3E}">
        <p14:creationId xmlns:p14="http://schemas.microsoft.com/office/powerpoint/2010/main" val="173546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3F98AFCE-98D2-46C5-82A8-E45659B1769D}"/>
              </a:ext>
              <a:ext uri="{C183D7F6-B498-43B3-948B-1728B52AA6E4}">
                <adec:decorative xmlns:adec="http://schemas.microsoft.com/office/drawing/2017/decorative" xmlns=""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ame 11">
            <a:extLst>
              <a:ext uri="{FF2B5EF4-FFF2-40B4-BE49-F238E27FC236}">
                <a16:creationId xmlns:a16="http://schemas.microsoft.com/office/drawing/2014/main" xmlns="" id="{F69999FB-8585-40F0-990C-6A0BAD1C8081}"/>
              </a:ext>
              <a:ext uri="{C183D7F6-B498-43B3-948B-1728B52AA6E4}">
                <adec:decorative xmlns:adec="http://schemas.microsoft.com/office/drawing/2017/decorative" xmlns=""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2768738E-7449-46C1-B7D3-844FE2BA7D35}"/>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7" name="Content Placeholder 2">
            <a:extLst>
              <a:ext uri="{FF2B5EF4-FFF2-40B4-BE49-F238E27FC236}">
                <a16:creationId xmlns:a16="http://schemas.microsoft.com/office/drawing/2014/main" xmlns="" id="{B0FF04F9-E792-4C19-9FD5-44800CEB2E89}"/>
              </a:ext>
            </a:extLst>
          </p:cNvPr>
          <p:cNvSpPr>
            <a:spLocks noGrp="1"/>
          </p:cNvSpPr>
          <p:nvPr>
            <p:ph idx="1"/>
          </p:nvPr>
        </p:nvSpPr>
        <p:spPr>
          <a:xfrm>
            <a:off x="6976085" y="914400"/>
            <a:ext cx="4377714" cy="2827422"/>
          </a:xfrm>
        </p:spPr>
        <p:txBody>
          <a:bodyPr anchor="t">
            <a:normAutofit/>
          </a:bodyPr>
          <a:lstStyle>
            <a:lvl1pPr marL="0" indent="0">
              <a:buNone/>
              <a:defRPr sz="2800"/>
            </a:lvl1pPr>
          </a:lstStyle>
          <a:p>
            <a:pPr marL="228600" lvl="0" indent="-228600"/>
            <a:r>
              <a:rPr lang="en-US" sz="1800">
                <a:solidFill>
                  <a:schemeClr val="tx2">
                    <a:alpha val="60000"/>
                  </a:schemeClr>
                </a:solidFill>
              </a:rPr>
              <a:t>Click to edit Master text styles</a:t>
            </a:r>
          </a:p>
        </p:txBody>
      </p:sp>
      <p:sp>
        <p:nvSpPr>
          <p:cNvPr id="14" name="Picture Placeholder 13">
            <a:extLst>
              <a:ext uri="{FF2B5EF4-FFF2-40B4-BE49-F238E27FC236}">
                <a16:creationId xmlns:a16="http://schemas.microsoft.com/office/drawing/2014/main" xmlns="" id="{5F2F9DF6-DFB9-44A8-B629-57F58893AD21}"/>
              </a:ext>
            </a:extLst>
          </p:cNvPr>
          <p:cNvSpPr>
            <a:spLocks noGrp="1"/>
          </p:cNvSpPr>
          <p:nvPr>
            <p:ph type="pic" sz="quarter" idx="13"/>
          </p:nvPr>
        </p:nvSpPr>
        <p:spPr>
          <a:xfrm>
            <a:off x="490538" y="4059936"/>
            <a:ext cx="2807208" cy="2322576"/>
          </a:xfrm>
          <a:solidFill>
            <a:schemeClr val="accent6"/>
          </a:solidFill>
        </p:spPr>
        <p:txBody>
          <a:bodyPr/>
          <a:lstStyle/>
          <a:p>
            <a:r>
              <a:rPr lang="en-US" dirty="0"/>
              <a:t>Click icon to add picture</a:t>
            </a:r>
          </a:p>
        </p:txBody>
      </p:sp>
      <p:sp>
        <p:nvSpPr>
          <p:cNvPr id="15" name="Picture Placeholder 13">
            <a:extLst>
              <a:ext uri="{FF2B5EF4-FFF2-40B4-BE49-F238E27FC236}">
                <a16:creationId xmlns:a16="http://schemas.microsoft.com/office/drawing/2014/main" xmlns="" id="{927BC207-43FE-4B6A-AEBE-875B69CF9761}"/>
              </a:ext>
            </a:extLst>
          </p:cNvPr>
          <p:cNvSpPr>
            <a:spLocks noGrp="1"/>
          </p:cNvSpPr>
          <p:nvPr>
            <p:ph type="pic" sz="quarter" idx="14"/>
          </p:nvPr>
        </p:nvSpPr>
        <p:spPr>
          <a:xfrm>
            <a:off x="3291840" y="4059936"/>
            <a:ext cx="2807208" cy="2322576"/>
          </a:xfrm>
          <a:solidFill>
            <a:schemeClr val="accent6"/>
          </a:solidFill>
        </p:spPr>
        <p:txBody>
          <a:bodyPr/>
          <a:lstStyle/>
          <a:p>
            <a:r>
              <a:rPr lang="en-US" dirty="0"/>
              <a:t>Click icon to add picture</a:t>
            </a:r>
          </a:p>
        </p:txBody>
      </p:sp>
      <p:sp>
        <p:nvSpPr>
          <p:cNvPr id="16" name="Picture Placeholder 13">
            <a:extLst>
              <a:ext uri="{FF2B5EF4-FFF2-40B4-BE49-F238E27FC236}">
                <a16:creationId xmlns:a16="http://schemas.microsoft.com/office/drawing/2014/main" xmlns="" id="{EBBF5499-9A70-4846-B98E-316EC17F9FCD}"/>
              </a:ext>
            </a:extLst>
          </p:cNvPr>
          <p:cNvSpPr>
            <a:spLocks noGrp="1"/>
          </p:cNvSpPr>
          <p:nvPr>
            <p:ph type="pic" sz="quarter" idx="15"/>
          </p:nvPr>
        </p:nvSpPr>
        <p:spPr>
          <a:xfrm>
            <a:off x="6099048" y="4059936"/>
            <a:ext cx="2807208" cy="2322576"/>
          </a:xfrm>
          <a:solidFill>
            <a:schemeClr val="accent6"/>
          </a:solidFill>
        </p:spPr>
        <p:txBody>
          <a:bodyPr/>
          <a:lstStyle/>
          <a:p>
            <a:r>
              <a:rPr lang="en-US" dirty="0"/>
              <a:t>Click icon to add picture</a:t>
            </a:r>
          </a:p>
        </p:txBody>
      </p:sp>
      <p:sp>
        <p:nvSpPr>
          <p:cNvPr id="17" name="Picture Placeholder 13">
            <a:extLst>
              <a:ext uri="{FF2B5EF4-FFF2-40B4-BE49-F238E27FC236}">
                <a16:creationId xmlns:a16="http://schemas.microsoft.com/office/drawing/2014/main" xmlns="" id="{C7A79F30-D473-48F6-9AC2-286C7B70F3ED}"/>
              </a:ext>
            </a:extLst>
          </p:cNvPr>
          <p:cNvSpPr>
            <a:spLocks noGrp="1"/>
          </p:cNvSpPr>
          <p:nvPr>
            <p:ph type="pic" sz="quarter" idx="16"/>
          </p:nvPr>
        </p:nvSpPr>
        <p:spPr>
          <a:xfrm>
            <a:off x="8906256" y="4059936"/>
            <a:ext cx="2807208" cy="2322576"/>
          </a:xfrm>
          <a:solidFill>
            <a:schemeClr val="accent6"/>
          </a:solidFill>
        </p:spPr>
        <p:txBody>
          <a:bodyPr/>
          <a:lstStyle/>
          <a:p>
            <a:r>
              <a:rPr lang="en-US" dirty="0"/>
              <a:t>Click icon to add picture</a:t>
            </a:r>
          </a:p>
        </p:txBody>
      </p:sp>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009914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01562" y="1618455"/>
            <a:ext cx="9021703" cy="598338"/>
          </a:xfrm>
          <a:prstGeom prst="rect">
            <a:avLst/>
          </a:prstGeom>
          <a:noFill/>
          <a:ln w="0" cmpd="sng">
            <a:noFill/>
            <a:prstDash val="solid"/>
          </a:ln>
        </p:spPr>
        <p:txBody>
          <a:bodyPr vert="horz" lIns="0" tIns="80645" rIns="0" bIns="0" anchor="t"/>
          <a:lstStyle>
            <a:lvl1pPr marL="0" marR="0" indent="0" algn="ctr">
              <a:lnSpc>
                <a:spcPts val="3862"/>
              </a:lnSpc>
              <a:spcAft>
                <a:spcPts val="0"/>
              </a:spcAft>
              <a:defRPr/>
            </a:lvl1pPr>
          </a:lstStyle>
          <a:p>
            <a:pPr marL="0" marR="0" indent="0" algn="ctr">
              <a:lnSpc>
                <a:spcPts val="3000"/>
              </a:lnSpc>
              <a:spcAft>
                <a:spcPts val="0"/>
              </a:spcAft>
            </a:pPr>
            <a:r>
              <a:rPr lang="en-US" sz="3154" spc="19">
                <a:solidFill>
                  <a:srgbClr val="FF0000"/>
                </a:solidFill>
                <a:latin typeface="Tahoma" panose="02020603050405020304" pitchFamily="2"/>
              </a:rPr>
              <a:t>If you are finding getting through too </a:t>
            </a:r>
          </a:p>
        </p:txBody>
      </p:sp>
      <p:sp>
        <p:nvSpPr>
          <p:cNvPr id="6" name="Text Placeholder 5"/>
          <p:cNvSpPr>
            <a:spLocks noGrp="1"/>
          </p:cNvSpPr>
          <p:nvPr>
            <p:ph type="body" idx="10"/>
          </p:nvPr>
        </p:nvSpPr>
        <p:spPr>
          <a:xfrm>
            <a:off x="1601562" y="2796332"/>
            <a:ext cx="9021703" cy="604060"/>
          </a:xfrm>
          <a:prstGeom prst="rect">
            <a:avLst/>
          </a:prstGeom>
          <a:noFill/>
          <a:ln w="0" cmpd="sng">
            <a:noFill/>
            <a:prstDash val="solid"/>
          </a:ln>
        </p:spPr>
        <p:txBody>
          <a:bodyPr vert="horz" lIns="0" tIns="76835" rIns="0" bIns="0" anchor="t"/>
          <a:lstStyle>
            <a:lvl1pPr marL="0" marR="0" indent="0" algn="ctr">
              <a:lnSpc>
                <a:spcPts val="3862"/>
              </a:lnSpc>
              <a:spcAft>
                <a:spcPts val="58"/>
              </a:spcAft>
              <a:defRPr/>
            </a:lvl1pPr>
          </a:lstStyle>
          <a:p>
            <a:pPr marL="0" marR="0" indent="0" algn="ctr">
              <a:lnSpc>
                <a:spcPts val="3000"/>
              </a:lnSpc>
              <a:spcAft>
                <a:spcPts val="45"/>
              </a:spcAft>
            </a:pPr>
            <a:r>
              <a:rPr lang="en-US" sz="3154" spc="64">
                <a:solidFill>
                  <a:srgbClr val="FF0000"/>
                </a:solidFill>
                <a:latin typeface="Tahoma" panose="02020603050405020304" pitchFamily="2"/>
              </a:rPr>
              <a:t>request the appointment online. </a:t>
            </a:r>
          </a:p>
        </p:txBody>
      </p:sp>
    </p:spTree>
    <p:extLst>
      <p:ext uri="{BB962C8B-B14F-4D97-AF65-F5344CB8AC3E}">
        <p14:creationId xmlns:p14="http://schemas.microsoft.com/office/powerpoint/2010/main" val="142822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712323" y="1454975"/>
            <a:ext cx="6328753" cy="673539"/>
          </a:xfrm>
          <a:prstGeom prst="rect">
            <a:avLst/>
          </a:prstGeom>
          <a:noFill/>
          <a:ln w="0" cmpd="sng">
            <a:noFill/>
            <a:prstDash val="solid"/>
          </a:ln>
        </p:spPr>
        <p:txBody>
          <a:bodyPr vert="horz" lIns="0" tIns="219075" rIns="0" bIns="0" anchor="t"/>
          <a:lstStyle>
            <a:lvl1pPr marL="0" marR="0" indent="294254" algn="l">
              <a:lnSpc>
                <a:spcPts val="2703"/>
              </a:lnSpc>
              <a:spcAft>
                <a:spcPts val="341"/>
              </a:spcAft>
              <a:buFont typeface="Symbol"/>
              <a:buChar char="·"/>
              <a:defRPr/>
            </a:lvl1pPr>
          </a:lstStyle>
          <a:p>
            <a:pPr marL="0" marR="0" indent="228600" algn="l">
              <a:lnSpc>
                <a:spcPts val="2100"/>
              </a:lnSpc>
              <a:spcAft>
                <a:spcPts val="265"/>
              </a:spcAft>
              <a:buFont typeface="Symbol"/>
              <a:buChar char="·"/>
            </a:pPr>
            <a:r>
              <a:rPr lang="en-US" sz="2188" spc="-19">
                <a:solidFill>
                  <a:srgbClr val="000000"/>
                </a:solidFill>
                <a:latin typeface="Tahoma" panose="02020603050405020304" pitchFamily="2"/>
              </a:rPr>
              <a:t>Once at</a:t>
            </a:r>
            <a:r>
              <a:rPr lang="en-US" sz="2188" u="sng" spc="-19">
                <a:solidFill>
                  <a:srgbClr val="0000FF"/>
                </a:solidFill>
                <a:latin typeface="Tahoma" panose="02020603050405020304" pitchFamily="2"/>
              </a:rPr>
              <a:t>SSA.gov</a:t>
            </a:r>
            <a:r>
              <a:rPr lang="en-US" sz="2188" spc="-19">
                <a:solidFill>
                  <a:srgbClr val="4471C4"/>
                </a:solidFill>
                <a:latin typeface="Tahoma" panose="02020603050405020304" pitchFamily="2"/>
              </a:rPr>
              <a:t>,</a:t>
            </a:r>
            <a:r>
              <a:rPr lang="en-US" sz="2188" spc="-19">
                <a:solidFill>
                  <a:srgbClr val="000000"/>
                </a:solidFill>
                <a:latin typeface="Tahoma" panose="02020603050405020304" pitchFamily="2"/>
              </a:rPr>
              <a:t> click on the word </a:t>
            </a:r>
          </a:p>
        </p:txBody>
      </p:sp>
      <p:sp>
        <p:nvSpPr>
          <p:cNvPr id="6" name="Text Placeholder 5"/>
          <p:cNvSpPr>
            <a:spLocks noGrp="1"/>
          </p:cNvSpPr>
          <p:nvPr>
            <p:ph type="body" idx="10"/>
          </p:nvPr>
        </p:nvSpPr>
        <p:spPr>
          <a:xfrm>
            <a:off x="3105179" y="2632851"/>
            <a:ext cx="6974545" cy="1208937"/>
          </a:xfrm>
          <a:prstGeom prst="rect">
            <a:avLst/>
          </a:prstGeom>
          <a:noFill/>
          <a:ln w="0" cmpd="sng">
            <a:noFill/>
            <a:prstDash val="solid"/>
          </a:ln>
        </p:spPr>
        <p:txBody>
          <a:bodyPr vert="horz" lIns="0" tIns="0" rIns="0" bIns="0" anchor="t">
            <a:normAutofit fontScale="95000"/>
          </a:bodyPr>
          <a:lstStyle>
            <a:lvl1pPr marL="0" marR="0" indent="0" algn="l">
              <a:lnSpc>
                <a:spcPts val="2703"/>
              </a:lnSpc>
              <a:spcBef>
                <a:spcPts val="805"/>
              </a:spcBef>
              <a:spcAft>
                <a:spcPts val="367"/>
              </a:spcAft>
              <a:defRPr/>
            </a:lvl1pPr>
          </a:lstStyle>
          <a:p>
            <a:pPr marL="0" marR="0" indent="0" algn="just">
              <a:lnSpc>
                <a:spcPts val="2200"/>
              </a:lnSpc>
              <a:spcAft>
                <a:spcPts val="0"/>
              </a:spcAft>
            </a:pPr>
            <a:r>
              <a:rPr lang="en-US" sz="2188" spc="-13">
                <a:solidFill>
                  <a:srgbClr val="000000"/>
                </a:solidFill>
                <a:latin typeface="Tahoma" panose="02020603050405020304" pitchFamily="2"/>
              </a:rPr>
              <a:t>That will take you to a new page and you will click on the phrase,</a:t>
            </a:r>
            <a:r>
              <a:rPr lang="en-US" sz="1673" b="1" spc="-19">
                <a:solidFill>
                  <a:srgbClr val="4471C4"/>
                </a:solidFill>
                <a:latin typeface="Tahoma" panose="02020603050405020304" pitchFamily="2"/>
              </a:rPr>
              <a:t> “</a:t>
            </a:r>
            <a:r>
              <a:rPr lang="en-US" sz="2317" b="1" spc="-19">
                <a:solidFill>
                  <a:srgbClr val="4471C4"/>
                </a:solidFill>
                <a:latin typeface="Arial" panose="02020603050405020304" pitchFamily="2"/>
              </a:rPr>
              <a:t>Supplemental </a:t>
            </a:r>
          </a:p>
          <a:p>
            <a:pPr marL="0" marR="0" indent="0" algn="l">
              <a:lnSpc>
                <a:spcPts val="2100"/>
              </a:lnSpc>
              <a:spcBef>
                <a:spcPts val="625"/>
              </a:spcBef>
              <a:spcAft>
                <a:spcPts val="285"/>
              </a:spcAft>
            </a:pPr>
            <a:r>
              <a:rPr lang="en-US" sz="2317" b="1" spc="-13">
                <a:solidFill>
                  <a:srgbClr val="4471C4"/>
                </a:solidFill>
                <a:latin typeface="Arial" panose="02020603050405020304" pitchFamily="2"/>
              </a:rPr>
              <a:t>Security Income</a:t>
            </a:r>
            <a:r>
              <a:rPr lang="en-US" sz="2188" spc="-6">
                <a:solidFill>
                  <a:srgbClr val="4471C4"/>
                </a:solidFill>
                <a:latin typeface="Tahoma" panose="02020603050405020304" pitchFamily="2"/>
              </a:rPr>
              <a:t>.</a:t>
            </a:r>
            <a:r>
              <a:rPr lang="en-US" sz="1673" b="1" spc="-13">
                <a:solidFill>
                  <a:srgbClr val="4471C4"/>
                </a:solidFill>
                <a:latin typeface="Tahoma" panose="02020603050405020304" pitchFamily="2"/>
              </a:rPr>
              <a:t>” </a:t>
            </a:r>
          </a:p>
        </p:txBody>
      </p:sp>
    </p:spTree>
    <p:extLst>
      <p:ext uri="{BB962C8B-B14F-4D97-AF65-F5344CB8AC3E}">
        <p14:creationId xmlns:p14="http://schemas.microsoft.com/office/powerpoint/2010/main" val="142643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49899" y="1193406"/>
            <a:ext cx="9084129" cy="3923528"/>
          </a:xfrm>
          <a:prstGeom prst="rect">
            <a:avLst/>
          </a:prstGeom>
          <a:noFill/>
          <a:ln w="0" cmpd="sng">
            <a:noFill/>
            <a:prstDash val="solid"/>
          </a:ln>
        </p:spPr>
        <p:txBody>
          <a:bodyPr vert="horz" lIns="0" tIns="0" rIns="0" bIns="0" anchor="t">
            <a:normAutofit fontScale="95000"/>
          </a:bodyPr>
          <a:lstStyle>
            <a:lvl1pPr marL="0" marR="353105" indent="411955" algn="l">
              <a:lnSpc>
                <a:spcPts val="3218"/>
              </a:lnSpc>
              <a:spcBef>
                <a:spcPts val="1821"/>
              </a:spcBef>
              <a:spcAft>
                <a:spcPts val="2188"/>
              </a:spcAft>
              <a:buFont typeface="Tahoma"/>
              <a:buAutoNum type="arabicPeriod"/>
              <a:defRPr/>
            </a:lvl1pPr>
          </a:lstStyle>
          <a:p>
            <a:pPr marL="0" marR="0" indent="0" algn="l">
              <a:lnSpc>
                <a:spcPts val="2300"/>
              </a:lnSpc>
              <a:spcAft>
                <a:spcPts val="0"/>
              </a:spcAft>
            </a:pPr>
            <a:r>
              <a:rPr lang="en-US" sz="2317" b="1" u="sng" spc="0">
                <a:solidFill>
                  <a:srgbClr val="000000"/>
                </a:solidFill>
                <a:latin typeface="Arial" panose="02020603050405020304" pitchFamily="2"/>
              </a:rPr>
              <a:t>What do you need to have for the actual application  and disability report appointment?  </a:t>
            </a:r>
          </a:p>
          <a:p>
            <a:pPr marL="0" marR="45720" indent="320040" algn="l">
              <a:lnSpc>
                <a:spcPts val="2500"/>
              </a:lnSpc>
              <a:spcBef>
                <a:spcPts val="1350"/>
              </a:spcBef>
              <a:spcAft>
                <a:spcPts val="0"/>
              </a:spcAft>
              <a:buFont typeface="Tahoma"/>
              <a:buAutoNum type="arabicPeriod"/>
            </a:pPr>
            <a:r>
              <a:rPr lang="en-US" sz="2188" spc="0">
                <a:solidFill>
                  <a:srgbClr val="000000"/>
                </a:solidFill>
                <a:latin typeface="Tahoma" panose="02020603050405020304" pitchFamily="2"/>
              </a:rPr>
              <a:t>You will need your child there to identify themself and to permit you to speak on their behalf. </a:t>
            </a:r>
          </a:p>
          <a:p>
            <a:pPr marL="0" marR="274320" indent="320040" algn="l">
              <a:lnSpc>
                <a:spcPts val="2500"/>
              </a:lnSpc>
              <a:spcBef>
                <a:spcPts val="1415"/>
              </a:spcBef>
              <a:spcAft>
                <a:spcPts val="1700"/>
              </a:spcAft>
              <a:buFont typeface="Tahoma"/>
              <a:buAutoNum type="arabicPeriod"/>
            </a:pPr>
            <a:r>
              <a:rPr lang="en-US" sz="2188" spc="0">
                <a:solidFill>
                  <a:srgbClr val="000000"/>
                </a:solidFill>
                <a:latin typeface="Tahoma" panose="02020603050405020304" pitchFamily="2"/>
              </a:rPr>
              <a:t>You will need the details of the child’s financial information (names of bank accounts, amounts in each account, type and amount/value of other resources (e.g. savings bonds, stocks); </a:t>
            </a:r>
          </a:p>
        </p:txBody>
      </p:sp>
      <p:sp>
        <p:nvSpPr>
          <p:cNvPr id="3" name="Text Placeholder 2"/>
          <p:cNvSpPr>
            <a:spLocks noGrp="1"/>
          </p:cNvSpPr>
          <p:nvPr>
            <p:ph type="body" idx="10"/>
          </p:nvPr>
        </p:nvSpPr>
        <p:spPr>
          <a:xfrm>
            <a:off x="1458412" y="5116934"/>
            <a:ext cx="774949" cy="343309"/>
          </a:xfrm>
          <a:prstGeom prst="rect">
            <a:avLst/>
          </a:prstGeom>
          <a:noFill/>
          <a:ln w="0" cmpd="sng">
            <a:noFill/>
            <a:prstDash val="solid"/>
          </a:ln>
        </p:spPr>
        <p:txBody>
          <a:bodyPr vert="horz" lIns="0" tIns="3175" rIns="0" bIns="0" anchor="t"/>
          <a:lstStyle>
            <a:lvl1pPr marL="0" marR="0" indent="0" algn="r">
              <a:lnSpc>
                <a:spcPts val="2574"/>
              </a:lnSpc>
              <a:spcAft>
                <a:spcPts val="0"/>
              </a:spcAft>
              <a:defRPr/>
            </a:lvl1pPr>
          </a:lstStyle>
          <a:p>
            <a:pPr marL="0" marR="0" indent="0" algn="r">
              <a:lnSpc>
                <a:spcPts val="2000"/>
              </a:lnSpc>
              <a:spcAft>
                <a:spcPts val="0"/>
              </a:spcAft>
            </a:pPr>
            <a:r>
              <a:rPr lang="en-US" sz="2188" spc="32">
                <a:solidFill>
                  <a:srgbClr val="000000"/>
                </a:solidFill>
                <a:latin typeface="Tahoma" panose="02020603050405020304" pitchFamily="2"/>
              </a:rPr>
              <a:t>and </a:t>
            </a:r>
          </a:p>
        </p:txBody>
      </p:sp>
    </p:spTree>
    <p:extLst>
      <p:ext uri="{BB962C8B-B14F-4D97-AF65-F5344CB8AC3E}">
        <p14:creationId xmlns:p14="http://schemas.microsoft.com/office/powerpoint/2010/main" val="364967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40212" y="1177058"/>
            <a:ext cx="8998024" cy="300804"/>
          </a:xfrm>
          <a:prstGeom prst="rect">
            <a:avLst/>
          </a:prstGeom>
          <a:noFill/>
          <a:ln w="0" cmpd="sng">
            <a:noFill/>
            <a:prstDash val="solid"/>
          </a:ln>
        </p:spPr>
        <p:txBody>
          <a:bodyPr vert="horz" lIns="0" tIns="15240" rIns="0" bIns="0" anchor="t">
            <a:normAutofit fontScale="95000"/>
          </a:bodyPr>
          <a:lstStyle>
            <a:lvl1pPr marL="0" marR="0" indent="0" algn="l">
              <a:lnSpc>
                <a:spcPts val="2188"/>
              </a:lnSpc>
              <a:spcAft>
                <a:spcPts val="0"/>
              </a:spcAft>
              <a:defRPr/>
            </a:lvl1pPr>
          </a:lstStyle>
          <a:p>
            <a:pPr marL="0" marR="0" indent="0" algn="l">
              <a:lnSpc>
                <a:spcPts val="1700"/>
              </a:lnSpc>
              <a:spcAft>
                <a:spcPts val="0"/>
              </a:spcAft>
            </a:pPr>
            <a:r>
              <a:rPr lang="en-US" sz="2253" spc="51">
                <a:solidFill>
                  <a:srgbClr val="000000"/>
                </a:solidFill>
                <a:latin typeface="Arial" panose="02020603050405020304" pitchFamily="2"/>
              </a:rPr>
              <a:t>WHAT</a:t>
            </a:r>
            <a:r>
              <a:rPr lang="en-US" sz="1995" spc="51">
                <a:solidFill>
                  <a:srgbClr val="000000"/>
                </a:solidFill>
                <a:latin typeface="Tahoma" panose="02020603050405020304" pitchFamily="2"/>
              </a:rPr>
              <a:t>’</a:t>
            </a:r>
            <a:r>
              <a:rPr lang="en-US" sz="2253" spc="51">
                <a:solidFill>
                  <a:srgbClr val="000000"/>
                </a:solidFill>
                <a:latin typeface="Arial" panose="02020603050405020304" pitchFamily="2"/>
              </a:rPr>
              <a:t>S NEXT? </a:t>
            </a:r>
          </a:p>
        </p:txBody>
      </p:sp>
      <p:sp>
        <p:nvSpPr>
          <p:cNvPr id="3" name="Text Placeholder 2"/>
          <p:cNvSpPr>
            <a:spLocks noGrp="1"/>
          </p:cNvSpPr>
          <p:nvPr>
            <p:ph type="body" idx="10"/>
          </p:nvPr>
        </p:nvSpPr>
        <p:spPr>
          <a:xfrm>
            <a:off x="1540212" y="1477862"/>
            <a:ext cx="8998024" cy="3540984"/>
          </a:xfrm>
          <a:prstGeom prst="rect">
            <a:avLst/>
          </a:prstGeom>
          <a:noFill/>
          <a:ln w="0" cmpd="sng">
            <a:noFill/>
            <a:prstDash val="solid"/>
          </a:ln>
        </p:spPr>
        <p:txBody>
          <a:bodyPr vert="horz" lIns="0" tIns="266700" rIns="0" bIns="0" anchor="t"/>
          <a:lstStyle>
            <a:lvl1pPr marL="0" marR="0" indent="0" algn="just">
              <a:lnSpc>
                <a:spcPts val="2703"/>
              </a:lnSpc>
              <a:spcBef>
                <a:spcPts val="496"/>
              </a:spcBef>
              <a:spcAft>
                <a:spcPts val="122"/>
              </a:spcAft>
              <a:defRPr/>
            </a:lvl1pPr>
          </a:lstStyle>
          <a:p>
            <a:pPr marL="457200" marR="0" indent="0" algn="just">
              <a:lnSpc>
                <a:spcPts val="2100"/>
              </a:lnSpc>
              <a:spcAft>
                <a:spcPts val="0"/>
              </a:spcAft>
            </a:pPr>
            <a:r>
              <a:rPr lang="en-US" sz="2188" spc="13">
                <a:solidFill>
                  <a:srgbClr val="000000"/>
                </a:solidFill>
                <a:latin typeface="Tahoma" panose="02020603050405020304" pitchFamily="2"/>
              </a:rPr>
              <a:t>Once you have finished the application and </a:t>
            </a:r>
          </a:p>
          <a:p>
            <a:pPr marL="0" marR="0" indent="0" algn="just">
              <a:lnSpc>
                <a:spcPts val="2100"/>
              </a:lnSpc>
              <a:spcBef>
                <a:spcPts val="390"/>
              </a:spcBef>
              <a:spcAft>
                <a:spcPts val="0"/>
              </a:spcAft>
            </a:pPr>
            <a:r>
              <a:rPr lang="en-US" sz="2188" spc="19">
                <a:solidFill>
                  <a:srgbClr val="000000"/>
                </a:solidFill>
                <a:latin typeface="Tahoma" panose="02020603050405020304" pitchFamily="2"/>
              </a:rPr>
              <a:t>disability report, Social Security will review the </a:t>
            </a:r>
          </a:p>
          <a:p>
            <a:pPr marL="0" marR="0" indent="0" algn="just">
              <a:lnSpc>
                <a:spcPts val="2100"/>
              </a:lnSpc>
              <a:spcBef>
                <a:spcPts val="400"/>
              </a:spcBef>
              <a:spcAft>
                <a:spcPts val="0"/>
              </a:spcAft>
            </a:pPr>
            <a:r>
              <a:rPr lang="en-US" sz="2188" spc="26">
                <a:solidFill>
                  <a:srgbClr val="000000"/>
                </a:solidFill>
                <a:latin typeface="Tahoma" panose="02020603050405020304" pitchFamily="2"/>
              </a:rPr>
              <a:t>financial information given and make an </a:t>
            </a:r>
          </a:p>
          <a:p>
            <a:pPr marL="0" marR="0" indent="0" algn="just">
              <a:lnSpc>
                <a:spcPts val="2100"/>
              </a:lnSpc>
              <a:spcBef>
                <a:spcPts val="410"/>
              </a:spcBef>
              <a:spcAft>
                <a:spcPts val="0"/>
              </a:spcAft>
            </a:pPr>
            <a:r>
              <a:rPr lang="en-US" sz="2188" spc="32">
                <a:solidFill>
                  <a:srgbClr val="000000"/>
                </a:solidFill>
                <a:latin typeface="Tahoma" panose="02020603050405020304" pitchFamily="2"/>
              </a:rPr>
              <a:t>assessment of whether your child meets financial </a:t>
            </a:r>
          </a:p>
          <a:p>
            <a:pPr marL="0" marR="0" indent="0" algn="just">
              <a:lnSpc>
                <a:spcPts val="2100"/>
              </a:lnSpc>
              <a:spcBef>
                <a:spcPts val="410"/>
              </a:spcBef>
              <a:spcAft>
                <a:spcPts val="0"/>
              </a:spcAft>
            </a:pPr>
            <a:r>
              <a:rPr lang="en-US" sz="2188" spc="13">
                <a:solidFill>
                  <a:srgbClr val="000000"/>
                </a:solidFill>
                <a:latin typeface="Tahoma" panose="02020603050405020304" pitchFamily="2"/>
              </a:rPr>
              <a:t>eligibility at this point. If they do, the case will be </a:t>
            </a:r>
          </a:p>
          <a:p>
            <a:pPr marL="0" marR="0" indent="0" algn="just">
              <a:lnSpc>
                <a:spcPts val="2100"/>
              </a:lnSpc>
              <a:spcBef>
                <a:spcPts val="390"/>
              </a:spcBef>
              <a:spcAft>
                <a:spcPts val="0"/>
              </a:spcAft>
            </a:pPr>
            <a:r>
              <a:rPr lang="en-US" sz="2188" spc="6">
                <a:solidFill>
                  <a:srgbClr val="000000"/>
                </a:solidFill>
                <a:latin typeface="Tahoma" panose="02020603050405020304" pitchFamily="2"/>
              </a:rPr>
              <a:t>moved over to DDS where a Claims Adjudicator will </a:t>
            </a:r>
          </a:p>
          <a:p>
            <a:pPr marL="0" marR="0" indent="0" algn="just">
              <a:lnSpc>
                <a:spcPts val="2100"/>
              </a:lnSpc>
              <a:spcBef>
                <a:spcPts val="415"/>
              </a:spcBef>
              <a:spcAft>
                <a:spcPts val="0"/>
              </a:spcAft>
            </a:pPr>
            <a:r>
              <a:rPr lang="en-US" sz="2188" spc="6">
                <a:solidFill>
                  <a:srgbClr val="000000"/>
                </a:solidFill>
                <a:latin typeface="Tahoma" panose="02020603050405020304" pitchFamily="2"/>
              </a:rPr>
              <a:t>be assigned. That should take about 10 days, but it </a:t>
            </a:r>
          </a:p>
          <a:p>
            <a:pPr marL="0" marR="0" indent="0" algn="just">
              <a:lnSpc>
                <a:spcPts val="2100"/>
              </a:lnSpc>
              <a:spcBef>
                <a:spcPts val="385"/>
              </a:spcBef>
              <a:spcAft>
                <a:spcPts val="95"/>
              </a:spcAft>
            </a:pPr>
            <a:r>
              <a:rPr lang="en-US" sz="2188" spc="6">
                <a:solidFill>
                  <a:srgbClr val="000000"/>
                </a:solidFill>
                <a:latin typeface="Tahoma" panose="02020603050405020304" pitchFamily="2"/>
              </a:rPr>
              <a:t>has been taking longer. </a:t>
            </a:r>
          </a:p>
        </p:txBody>
      </p:sp>
    </p:spTree>
    <p:extLst>
      <p:ext uri="{BB962C8B-B14F-4D97-AF65-F5344CB8AC3E}">
        <p14:creationId xmlns:p14="http://schemas.microsoft.com/office/powerpoint/2010/main" val="4056613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43246" y="1585759"/>
            <a:ext cx="9299393" cy="1376504"/>
          </a:xfrm>
          <a:prstGeom prst="rect">
            <a:avLst/>
          </a:prstGeom>
          <a:noFill/>
          <a:ln w="0" cmpd="sng">
            <a:noFill/>
            <a:prstDash val="solid"/>
          </a:ln>
        </p:spPr>
        <p:txBody>
          <a:bodyPr vert="horz" lIns="0" tIns="34925" rIns="0" bIns="0" anchor="t"/>
          <a:lstStyle>
            <a:lvl1pPr marL="176552" marR="0" indent="0" algn="l">
              <a:lnSpc>
                <a:spcPts val="2703"/>
              </a:lnSpc>
              <a:spcBef>
                <a:spcPts val="296"/>
              </a:spcBef>
              <a:spcAft>
                <a:spcPts val="1673"/>
              </a:spcAft>
              <a:defRPr/>
            </a:lvl1pPr>
          </a:lstStyle>
          <a:p>
            <a:pPr marL="137160" marR="0" indent="0" algn="l">
              <a:lnSpc>
                <a:spcPts val="2100"/>
              </a:lnSpc>
              <a:spcAft>
                <a:spcPts val="0"/>
              </a:spcAft>
            </a:pPr>
            <a:r>
              <a:rPr lang="en-US" sz="2253" spc="-19">
                <a:solidFill>
                  <a:srgbClr val="000000"/>
                </a:solidFill>
                <a:latin typeface="Tahoma" panose="02020603050405020304" pitchFamily="2"/>
              </a:rPr>
              <a:t>Risa and I have met many formerly unrepresented </a:t>
            </a:r>
          </a:p>
          <a:p>
            <a:pPr marL="137160" marR="0" indent="0" algn="l">
              <a:lnSpc>
                <a:spcPts val="2100"/>
              </a:lnSpc>
              <a:spcBef>
                <a:spcPts val="210"/>
              </a:spcBef>
              <a:spcAft>
                <a:spcPts val="0"/>
              </a:spcAft>
            </a:pPr>
            <a:r>
              <a:rPr lang="en-US" sz="2253" spc="-13">
                <a:solidFill>
                  <a:srgbClr val="000000"/>
                </a:solidFill>
                <a:latin typeface="Tahoma" panose="02020603050405020304" pitchFamily="2"/>
              </a:rPr>
              <a:t>applicants who gave up when they received their </a:t>
            </a:r>
          </a:p>
          <a:p>
            <a:pPr marL="137160" marR="0" indent="0" algn="l">
              <a:lnSpc>
                <a:spcPts val="2100"/>
              </a:lnSpc>
              <a:spcBef>
                <a:spcPts val="230"/>
              </a:spcBef>
              <a:spcAft>
                <a:spcPts val="1300"/>
              </a:spcAft>
            </a:pPr>
            <a:r>
              <a:rPr lang="en-US" sz="2253" spc="-26">
                <a:solidFill>
                  <a:srgbClr val="000000"/>
                </a:solidFill>
                <a:latin typeface="Tahoma" panose="02020603050405020304" pitchFamily="2"/>
              </a:rPr>
              <a:t>first medical denial. </a:t>
            </a:r>
          </a:p>
        </p:txBody>
      </p:sp>
      <p:sp>
        <p:nvSpPr>
          <p:cNvPr id="5" name="Text Placeholder 4"/>
          <p:cNvSpPr>
            <a:spLocks noGrp="1"/>
          </p:cNvSpPr>
          <p:nvPr>
            <p:ph type="body" idx="10"/>
          </p:nvPr>
        </p:nvSpPr>
        <p:spPr>
          <a:xfrm>
            <a:off x="1343246" y="3387313"/>
            <a:ext cx="9299393" cy="1925798"/>
          </a:xfrm>
          <a:prstGeom prst="rect">
            <a:avLst/>
          </a:prstGeom>
          <a:noFill/>
          <a:ln w="0" cmpd="sng">
            <a:noFill/>
            <a:prstDash val="solid"/>
          </a:ln>
        </p:spPr>
        <p:txBody>
          <a:bodyPr vert="horz" lIns="0" tIns="28575" rIns="0" bIns="0" anchor="t"/>
          <a:lstStyle>
            <a:lvl1pPr marL="176552" marR="0" indent="0" algn="just">
              <a:lnSpc>
                <a:spcPts val="2703"/>
              </a:lnSpc>
              <a:spcBef>
                <a:spcPts val="302"/>
              </a:spcBef>
              <a:spcAft>
                <a:spcPts val="32"/>
              </a:spcAft>
              <a:defRPr/>
            </a:lvl1pPr>
          </a:lstStyle>
          <a:p>
            <a:pPr marL="137160" marR="0" indent="0" algn="just">
              <a:lnSpc>
                <a:spcPts val="2100"/>
              </a:lnSpc>
              <a:spcAft>
                <a:spcPts val="0"/>
              </a:spcAft>
            </a:pPr>
            <a:r>
              <a:rPr lang="en-US" sz="2253" spc="-13">
                <a:solidFill>
                  <a:srgbClr val="000000"/>
                </a:solidFill>
                <a:latin typeface="Tahoma" panose="02020603050405020304" pitchFamily="2"/>
              </a:rPr>
              <a:t>I think for many families, it just comes down to the </a:t>
            </a:r>
          </a:p>
          <a:p>
            <a:pPr marL="137160" marR="0" indent="0" algn="just">
              <a:lnSpc>
                <a:spcPts val="2300"/>
              </a:lnSpc>
              <a:spcBef>
                <a:spcPts val="5"/>
              </a:spcBef>
              <a:spcAft>
                <a:spcPts val="0"/>
              </a:spcAft>
            </a:pPr>
            <a:r>
              <a:rPr lang="en-US" sz="2253" spc="0">
                <a:solidFill>
                  <a:srgbClr val="000000"/>
                </a:solidFill>
                <a:latin typeface="Tahoma" panose="02020603050405020304" pitchFamily="2"/>
              </a:rPr>
              <a:t>fact that this is an ugly process. They don</a:t>
            </a:r>
            <a:r>
              <a:rPr lang="en-US" sz="2317" spc="0">
                <a:solidFill>
                  <a:srgbClr val="000000"/>
                </a:solidFill>
                <a:latin typeface="Tahoma" panose="02020603050405020304" pitchFamily="2"/>
              </a:rPr>
              <a:t>’</a:t>
            </a:r>
            <a:r>
              <a:rPr lang="en-US" sz="2253" spc="0">
                <a:solidFill>
                  <a:srgbClr val="000000"/>
                </a:solidFill>
                <a:latin typeface="Tahoma" panose="02020603050405020304" pitchFamily="2"/>
              </a:rPr>
              <a:t>t like </a:t>
            </a:r>
          </a:p>
          <a:p>
            <a:pPr marL="137160" marR="0" indent="0" algn="just">
              <a:lnSpc>
                <a:spcPts val="2100"/>
              </a:lnSpc>
              <a:spcBef>
                <a:spcPts val="235"/>
              </a:spcBef>
              <a:spcAft>
                <a:spcPts val="0"/>
              </a:spcAft>
            </a:pPr>
            <a:r>
              <a:rPr lang="en-US" sz="2253" spc="-13">
                <a:solidFill>
                  <a:srgbClr val="000000"/>
                </a:solidFill>
                <a:latin typeface="Tahoma" panose="02020603050405020304" pitchFamily="2"/>
              </a:rPr>
              <a:t>having to prove that their loved one is incapable, </a:t>
            </a:r>
          </a:p>
          <a:p>
            <a:pPr marL="137160" marR="0" indent="0" algn="just">
              <a:lnSpc>
                <a:spcPts val="2300"/>
              </a:lnSpc>
              <a:spcBef>
                <a:spcPts val="0"/>
              </a:spcBef>
              <a:spcAft>
                <a:spcPts val="0"/>
              </a:spcAft>
            </a:pPr>
            <a:r>
              <a:rPr lang="en-US" sz="2253" spc="-19">
                <a:solidFill>
                  <a:srgbClr val="000000"/>
                </a:solidFill>
                <a:latin typeface="Tahoma" panose="02020603050405020304" pitchFamily="2"/>
              </a:rPr>
              <a:t>especially when they try so hard to be </a:t>
            </a:r>
            <a:r>
              <a:rPr lang="en-US" sz="2317" spc="-19">
                <a:solidFill>
                  <a:srgbClr val="000000"/>
                </a:solidFill>
                <a:latin typeface="Tahoma" panose="02020603050405020304" pitchFamily="2"/>
              </a:rPr>
              <a:t>“</a:t>
            </a:r>
            <a:r>
              <a:rPr lang="en-US" sz="2253" spc="-19">
                <a:solidFill>
                  <a:srgbClr val="000000"/>
                </a:solidFill>
                <a:latin typeface="Tahoma" panose="02020603050405020304" pitchFamily="2"/>
              </a:rPr>
              <a:t>normal</a:t>
            </a:r>
            <a:r>
              <a:rPr lang="en-US" sz="2317" spc="-19">
                <a:solidFill>
                  <a:srgbClr val="000000"/>
                </a:solidFill>
                <a:latin typeface="Tahoma" panose="02020603050405020304" pitchFamily="2"/>
              </a:rPr>
              <a:t>” </a:t>
            </a:r>
            <a:r>
              <a:rPr lang="en-US" sz="2253" spc="-19">
                <a:solidFill>
                  <a:srgbClr val="000000"/>
                </a:solidFill>
                <a:latin typeface="Tahoma" panose="02020603050405020304" pitchFamily="2"/>
              </a:rPr>
              <a:t>and </a:t>
            </a:r>
          </a:p>
          <a:p>
            <a:pPr marL="137160" marR="0" indent="0" algn="just">
              <a:lnSpc>
                <a:spcPts val="2100"/>
              </a:lnSpc>
              <a:spcBef>
                <a:spcPts val="235"/>
              </a:spcBef>
              <a:spcAft>
                <a:spcPts val="25"/>
              </a:spcAft>
            </a:pPr>
            <a:r>
              <a:rPr lang="en-US" sz="2253" spc="-26">
                <a:solidFill>
                  <a:srgbClr val="000000"/>
                </a:solidFill>
                <a:latin typeface="Tahoma" panose="02020603050405020304" pitchFamily="2"/>
              </a:rPr>
              <a:t>live their best life. </a:t>
            </a:r>
          </a:p>
        </p:txBody>
      </p:sp>
    </p:spTree>
    <p:extLst>
      <p:ext uri="{BB962C8B-B14F-4D97-AF65-F5344CB8AC3E}">
        <p14:creationId xmlns:p14="http://schemas.microsoft.com/office/powerpoint/2010/main" val="1488252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0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12032" y="1618456"/>
            <a:ext cx="9299393" cy="406249"/>
          </a:xfrm>
          <a:prstGeom prst="rect">
            <a:avLst/>
          </a:prstGeom>
          <a:noFill/>
          <a:ln w="0" cmpd="sng">
            <a:noFill/>
            <a:prstDash val="solid"/>
          </a:ln>
        </p:spPr>
        <p:txBody>
          <a:bodyPr vert="horz" lIns="0" tIns="13335" rIns="0" bIns="0" anchor="t"/>
          <a:lstStyle>
            <a:lvl1pPr marL="176552" marR="0" indent="0" algn="just">
              <a:lnSpc>
                <a:spcPts val="3604"/>
              </a:lnSpc>
              <a:spcAft>
                <a:spcPts val="0"/>
              </a:spcAft>
              <a:defRPr/>
            </a:lvl1pPr>
          </a:lstStyle>
          <a:p>
            <a:pPr marL="137160" marR="0" indent="0" algn="just">
              <a:lnSpc>
                <a:spcPts val="2800"/>
              </a:lnSpc>
              <a:spcAft>
                <a:spcPts val="0"/>
              </a:spcAft>
            </a:pPr>
            <a:r>
              <a:rPr lang="en-US" sz="3025" spc="0">
                <a:solidFill>
                  <a:srgbClr val="00AFEF"/>
                </a:solidFill>
                <a:latin typeface="Tahoma" panose="02020603050405020304" pitchFamily="2"/>
              </a:rPr>
              <a:t>The ALJ will: </a:t>
            </a:r>
          </a:p>
        </p:txBody>
      </p:sp>
      <p:sp>
        <p:nvSpPr>
          <p:cNvPr id="3" name="Text Placeholder 2"/>
          <p:cNvSpPr>
            <a:spLocks noGrp="1"/>
          </p:cNvSpPr>
          <p:nvPr>
            <p:ph type="body" idx="10"/>
          </p:nvPr>
        </p:nvSpPr>
        <p:spPr>
          <a:xfrm>
            <a:off x="2335612" y="2024705"/>
            <a:ext cx="8275814" cy="3288407"/>
          </a:xfrm>
          <a:prstGeom prst="rect">
            <a:avLst/>
          </a:prstGeom>
          <a:noFill/>
          <a:ln w="0" cmpd="sng">
            <a:noFill/>
            <a:prstDash val="solid"/>
          </a:ln>
        </p:spPr>
        <p:txBody>
          <a:bodyPr vert="horz" lIns="0" tIns="146685" rIns="0" bIns="0" anchor="t"/>
          <a:lstStyle>
            <a:lvl1pPr marL="0" marR="0" indent="0" algn="just">
              <a:lnSpc>
                <a:spcPts val="3604"/>
              </a:lnSpc>
              <a:spcBef>
                <a:spcPts val="431"/>
              </a:spcBef>
              <a:spcAft>
                <a:spcPts val="148"/>
              </a:spcAft>
              <a:defRPr/>
            </a:lvl1pPr>
          </a:lstStyle>
          <a:p>
            <a:pPr marL="0" marR="0" indent="0" algn="just">
              <a:lnSpc>
                <a:spcPts val="2800"/>
              </a:lnSpc>
              <a:spcAft>
                <a:spcPts val="0"/>
              </a:spcAft>
            </a:pPr>
            <a:r>
              <a:rPr lang="en-US" sz="3025" spc="6">
                <a:solidFill>
                  <a:srgbClr val="00AFEF"/>
                </a:solidFill>
                <a:latin typeface="Tahoma" panose="02020603050405020304" pitchFamily="2"/>
              </a:rPr>
              <a:t>Look at all the evidence; </a:t>
            </a:r>
          </a:p>
          <a:p>
            <a:pPr marL="0" marR="0" indent="0" algn="just">
              <a:lnSpc>
                <a:spcPts val="2800"/>
              </a:lnSpc>
              <a:spcBef>
                <a:spcPts val="335"/>
              </a:spcBef>
              <a:spcAft>
                <a:spcPts val="0"/>
              </a:spcAft>
            </a:pPr>
            <a:r>
              <a:rPr lang="en-US" sz="3025" spc="13">
                <a:solidFill>
                  <a:srgbClr val="00AFEF"/>
                </a:solidFill>
                <a:latin typeface="Tahoma" panose="02020603050405020304" pitchFamily="2"/>
              </a:rPr>
              <a:t>Read through any briefs or legal </a:t>
            </a:r>
          </a:p>
          <a:p>
            <a:pPr marL="0" marR="0" indent="0" algn="just">
              <a:lnSpc>
                <a:spcPts val="2800"/>
              </a:lnSpc>
              <a:spcBef>
                <a:spcPts val="315"/>
              </a:spcBef>
              <a:spcAft>
                <a:spcPts val="0"/>
              </a:spcAft>
            </a:pPr>
            <a:r>
              <a:rPr lang="en-US" sz="3025" spc="13">
                <a:solidFill>
                  <a:srgbClr val="00AFEF"/>
                </a:solidFill>
                <a:latin typeface="Tahoma" panose="02020603050405020304" pitchFamily="2"/>
              </a:rPr>
              <a:t>arguments submitted; </a:t>
            </a:r>
          </a:p>
          <a:p>
            <a:pPr marL="0" marR="0" indent="0" algn="just">
              <a:lnSpc>
                <a:spcPts val="2800"/>
              </a:lnSpc>
              <a:spcBef>
                <a:spcPts val="335"/>
              </a:spcBef>
              <a:spcAft>
                <a:spcPts val="0"/>
              </a:spcAft>
            </a:pPr>
            <a:r>
              <a:rPr lang="en-US" sz="3025" spc="13">
                <a:solidFill>
                  <a:srgbClr val="00AFEF"/>
                </a:solidFill>
                <a:latin typeface="Tahoma" panose="02020603050405020304" pitchFamily="2"/>
              </a:rPr>
              <a:t>Listen to the arguments at hearing; </a:t>
            </a:r>
          </a:p>
          <a:p>
            <a:pPr marL="0" marR="0" indent="0" algn="just">
              <a:lnSpc>
                <a:spcPts val="2800"/>
              </a:lnSpc>
              <a:spcBef>
                <a:spcPts val="310"/>
              </a:spcBef>
              <a:spcAft>
                <a:spcPts val="0"/>
              </a:spcAft>
            </a:pPr>
            <a:r>
              <a:rPr lang="en-US" sz="3025" spc="-39">
                <a:solidFill>
                  <a:srgbClr val="00AFEF"/>
                </a:solidFill>
                <a:latin typeface="Tahoma" panose="02020603050405020304" pitchFamily="2"/>
              </a:rPr>
              <a:t>and </a:t>
            </a:r>
          </a:p>
          <a:p>
            <a:pPr marL="0" marR="0" indent="0" algn="just">
              <a:lnSpc>
                <a:spcPts val="2800"/>
              </a:lnSpc>
              <a:spcBef>
                <a:spcPts val="335"/>
              </a:spcBef>
              <a:spcAft>
                <a:spcPts val="115"/>
              </a:spcAft>
            </a:pPr>
            <a:r>
              <a:rPr lang="en-US" sz="3025" u="sng" spc="6">
                <a:solidFill>
                  <a:srgbClr val="00AFEF"/>
                </a:solidFill>
                <a:latin typeface="Tahoma" panose="02020603050405020304" pitchFamily="2"/>
              </a:rPr>
              <a:t>Render a New Decision</a:t>
            </a:r>
            <a:r>
              <a:rPr lang="en-US" sz="3025" spc="6">
                <a:solidFill>
                  <a:srgbClr val="00AFEF"/>
                </a:solidFill>
                <a:latin typeface="Tahoma" panose="02020603050405020304" pitchFamily="2"/>
              </a:rPr>
              <a:t>.</a:t>
            </a:r>
            <a:r>
              <a:rPr lang="en-US" sz="129" u="sng" spc="6">
                <a:solidFill>
                  <a:srgbClr val="00AFEF"/>
                </a:solidFill>
                <a:latin typeface="Tahoma" panose="02020603050405020304" pitchFamily="2"/>
              </a:rPr>
              <a:t> </a:t>
            </a:r>
          </a:p>
        </p:txBody>
      </p:sp>
    </p:spTree>
    <p:extLst>
      <p:ext uri="{BB962C8B-B14F-4D97-AF65-F5344CB8AC3E}">
        <p14:creationId xmlns:p14="http://schemas.microsoft.com/office/powerpoint/2010/main" val="226389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839429" y="1700196"/>
            <a:ext cx="8524443" cy="712774"/>
          </a:xfrm>
          <a:prstGeom prst="rect">
            <a:avLst/>
          </a:prstGeom>
          <a:noFill/>
          <a:ln w="0" cmpd="sng">
            <a:noFill/>
            <a:prstDash val="solid"/>
          </a:ln>
        </p:spPr>
        <p:txBody>
          <a:bodyPr vert="horz" lIns="0" tIns="11430" rIns="0" bIns="0" anchor="t"/>
          <a:lstStyle>
            <a:lvl1pPr marL="0" marR="0" indent="0" algn="ctr">
              <a:lnSpc>
                <a:spcPts val="3347"/>
              </a:lnSpc>
              <a:spcAft>
                <a:spcPts val="2182"/>
              </a:spcAft>
              <a:defRPr/>
            </a:lvl1pPr>
          </a:lstStyle>
          <a:p>
            <a:pPr marL="0" marR="0" indent="0" algn="ctr">
              <a:lnSpc>
                <a:spcPts val="2600"/>
              </a:lnSpc>
              <a:spcAft>
                <a:spcPts val="1695"/>
              </a:spcAft>
            </a:pPr>
            <a:r>
              <a:rPr lang="en-US" sz="2832" spc="-129">
                <a:solidFill>
                  <a:srgbClr val="00AFEF"/>
                </a:solidFill>
                <a:latin typeface="Arial" panose="02020603050405020304" pitchFamily="2"/>
              </a:rPr>
              <a:t>WHAT HAPPENS IF I DON’T APPEAL? </a:t>
            </a:r>
          </a:p>
        </p:txBody>
      </p:sp>
      <p:sp>
        <p:nvSpPr>
          <p:cNvPr id="3" name="Text Placeholder 2"/>
          <p:cNvSpPr>
            <a:spLocks noGrp="1"/>
          </p:cNvSpPr>
          <p:nvPr>
            <p:ph type="body" idx="10"/>
          </p:nvPr>
        </p:nvSpPr>
        <p:spPr>
          <a:xfrm>
            <a:off x="2040700" y="2412970"/>
            <a:ext cx="8136969" cy="415240"/>
          </a:xfrm>
          <a:prstGeom prst="rect">
            <a:avLst/>
          </a:prstGeom>
          <a:noFill/>
          <a:ln w="0" cmpd="sng">
            <a:noFill/>
            <a:prstDash val="solid"/>
          </a:ln>
        </p:spPr>
        <p:txBody>
          <a:bodyPr vert="horz" lIns="0" tIns="0" rIns="0" bIns="0" anchor="t"/>
          <a:lstStyle>
            <a:lvl1pPr marL="0" marR="0" indent="0" algn="ctr">
              <a:lnSpc>
                <a:spcPts val="3218"/>
              </a:lnSpc>
              <a:spcAft>
                <a:spcPts val="0"/>
              </a:spcAft>
              <a:defRPr/>
            </a:lvl1pPr>
          </a:lstStyle>
          <a:p>
            <a:pPr marL="0" marR="0" indent="0" algn="ctr">
              <a:lnSpc>
                <a:spcPts val="2500"/>
              </a:lnSpc>
              <a:spcAft>
                <a:spcPts val="0"/>
              </a:spcAft>
            </a:pPr>
            <a:r>
              <a:rPr lang="en-US" sz="2832" spc="-129">
                <a:solidFill>
                  <a:srgbClr val="00AFEF"/>
                </a:solidFill>
                <a:latin typeface="Arial" panose="02020603050405020304" pitchFamily="2"/>
              </a:rPr>
              <a:t>CAN I REOPEN THE CASE LATER? </a:t>
            </a:r>
          </a:p>
        </p:txBody>
      </p:sp>
    </p:spTree>
    <p:extLst>
      <p:ext uri="{BB962C8B-B14F-4D97-AF65-F5344CB8AC3E}">
        <p14:creationId xmlns:p14="http://schemas.microsoft.com/office/powerpoint/2010/main" val="5517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402343" y="1373235"/>
            <a:ext cx="6417012" cy="333500"/>
          </a:xfrm>
          <a:prstGeom prst="rect">
            <a:avLst/>
          </a:prstGeom>
          <a:solidFill>
            <a:srgbClr val="00FFFF"/>
          </a:solidFill>
          <a:ln w="0" cmpd="sng">
            <a:noFill/>
            <a:prstDash val="solid"/>
          </a:ln>
        </p:spPr>
        <p:txBody>
          <a:bodyPr vert="horz" lIns="0" tIns="9525" rIns="0" bIns="0" anchor="t">
            <a:normAutofit fontScale="75000"/>
          </a:bodyPr>
          <a:lstStyle>
            <a:lvl1pPr marL="0" marR="0" indent="0" algn="l">
              <a:lnSpc>
                <a:spcPts val="2446"/>
              </a:lnSpc>
              <a:spcAft>
                <a:spcPts val="64"/>
              </a:spcAft>
              <a:defRPr/>
            </a:lvl1pPr>
          </a:lstStyle>
          <a:p>
            <a:pPr marL="0" marR="0" indent="0" algn="l">
              <a:lnSpc>
                <a:spcPts val="1900"/>
              </a:lnSpc>
              <a:spcAft>
                <a:spcPts val="50"/>
              </a:spcAft>
            </a:pPr>
            <a:r>
              <a:rPr lang="en-US" sz="1995" spc="19">
                <a:solidFill>
                  <a:srgbClr val="FF0000"/>
                </a:solidFill>
                <a:latin typeface="Tahoma" panose="02020603050405020304" pitchFamily="2"/>
              </a:rPr>
              <a:t>SSA-821 </a:t>
            </a:r>
            <a:r>
              <a:rPr lang="en-US" sz="2060" spc="19">
                <a:solidFill>
                  <a:srgbClr val="FF0000"/>
                </a:solidFill>
                <a:latin typeface="Tahoma" panose="02020603050405020304" pitchFamily="2"/>
              </a:rPr>
              <a:t>– </a:t>
            </a:r>
            <a:r>
              <a:rPr lang="en-US" sz="1995" spc="19">
                <a:solidFill>
                  <a:srgbClr val="FF0000"/>
                </a:solidFill>
                <a:latin typeface="Tahoma" panose="02020603050405020304" pitchFamily="2"/>
              </a:rPr>
              <a:t>Work Activity Report-Employee </a:t>
            </a:r>
          </a:p>
        </p:txBody>
      </p:sp>
      <p:sp>
        <p:nvSpPr>
          <p:cNvPr id="3" name="Text Placeholder 2"/>
          <p:cNvSpPr>
            <a:spLocks noGrp="1"/>
          </p:cNvSpPr>
          <p:nvPr>
            <p:ph type="body" idx="10"/>
          </p:nvPr>
        </p:nvSpPr>
        <p:spPr>
          <a:xfrm>
            <a:off x="1420741" y="2108897"/>
            <a:ext cx="9363972" cy="2863358"/>
          </a:xfrm>
          <a:prstGeom prst="rect">
            <a:avLst/>
          </a:prstGeom>
          <a:noFill/>
          <a:ln w="0" cmpd="sng">
            <a:noFill/>
            <a:prstDash val="solid"/>
          </a:ln>
        </p:spPr>
        <p:txBody>
          <a:bodyPr vert="horz" lIns="0" tIns="0" rIns="0" bIns="0" anchor="t"/>
          <a:lstStyle>
            <a:lvl1pPr marL="1353568" marR="0" indent="294254" algn="l">
              <a:lnSpc>
                <a:spcPts val="2446"/>
              </a:lnSpc>
              <a:spcBef>
                <a:spcPts val="3269"/>
              </a:spcBef>
              <a:spcAft>
                <a:spcPts val="2993"/>
              </a:spcAft>
              <a:buFont typeface="Courier New"/>
              <a:buChar char="o"/>
              <a:defRPr/>
            </a:lvl1pPr>
          </a:lstStyle>
          <a:p>
            <a:pPr marL="548640" marR="320040" indent="0" algn="l">
              <a:lnSpc>
                <a:spcPts val="2100"/>
              </a:lnSpc>
              <a:spcAft>
                <a:spcPts val="0"/>
              </a:spcAft>
            </a:pPr>
            <a:r>
              <a:rPr lang="en-US" sz="1995" spc="0">
                <a:solidFill>
                  <a:srgbClr val="000000"/>
                </a:solidFill>
                <a:latin typeface="Tahoma" panose="02020603050405020304" pitchFamily="2"/>
              </a:rPr>
              <a:t>You may also be asked to provide an SSA-821. The SSA-821 will most likely be requested when: </a:t>
            </a:r>
          </a:p>
          <a:p>
            <a:pPr marL="1051560" marR="274320" indent="228600" algn="l">
              <a:lnSpc>
                <a:spcPts val="2200"/>
              </a:lnSpc>
              <a:spcBef>
                <a:spcPts val="2230"/>
              </a:spcBef>
              <a:spcAft>
                <a:spcPts val="0"/>
              </a:spcAft>
              <a:buFont typeface="Courier New"/>
              <a:buChar char="o"/>
            </a:pPr>
            <a:r>
              <a:rPr lang="en-US" sz="1995" spc="0">
                <a:solidFill>
                  <a:srgbClr val="000000"/>
                </a:solidFill>
                <a:latin typeface="Tahoma" panose="02020603050405020304" pitchFamily="2"/>
              </a:rPr>
              <a:t>the applicant worked in an employment setting after their Alleged Onset Date (AOD) and </a:t>
            </a:r>
          </a:p>
          <a:p>
            <a:pPr marL="1051560" marR="0" indent="228600" algn="l">
              <a:lnSpc>
                <a:spcPts val="1900"/>
              </a:lnSpc>
              <a:spcBef>
                <a:spcPts val="2540"/>
              </a:spcBef>
              <a:spcAft>
                <a:spcPts val="2325"/>
              </a:spcAft>
              <a:buFont typeface="Courier New"/>
              <a:buChar char="o"/>
            </a:pPr>
            <a:r>
              <a:rPr lang="en-US" sz="1995" spc="26">
                <a:solidFill>
                  <a:srgbClr val="000000"/>
                </a:solidFill>
                <a:latin typeface="Tahoma" panose="02020603050405020304" pitchFamily="2"/>
              </a:rPr>
              <a:t>either the pay and/or hours were significant. </a:t>
            </a:r>
          </a:p>
        </p:txBody>
      </p:sp>
      <p:sp>
        <p:nvSpPr>
          <p:cNvPr id="4" name="Text Placeholder 3"/>
          <p:cNvSpPr>
            <a:spLocks noGrp="1"/>
          </p:cNvSpPr>
          <p:nvPr>
            <p:ph type="body" idx="10"/>
          </p:nvPr>
        </p:nvSpPr>
        <p:spPr>
          <a:xfrm>
            <a:off x="1420741" y="4972254"/>
            <a:ext cx="9363972" cy="799419"/>
          </a:xfrm>
          <a:prstGeom prst="rect">
            <a:avLst/>
          </a:prstGeom>
          <a:noFill/>
          <a:ln w="8890" cmpd="sng">
            <a:solidFill>
              <a:srgbClr val="000000"/>
            </a:solidFill>
            <a:prstDash val="solid"/>
          </a:ln>
        </p:spPr>
        <p:txBody>
          <a:bodyPr vert="horz" lIns="0" tIns="0" rIns="0" bIns="0" anchor="t"/>
          <a:lstStyle>
            <a:lvl1pPr marL="0" marR="0" indent="0" algn="ctr">
              <a:lnSpc>
                <a:spcPts val="2832"/>
              </a:lnSpc>
              <a:spcAft>
                <a:spcPts val="476"/>
              </a:spcAft>
              <a:defRPr/>
            </a:lvl1pPr>
          </a:lstStyle>
          <a:p>
            <a:pPr marL="0" marR="0" indent="0" algn="ctr">
              <a:lnSpc>
                <a:spcPts val="2200"/>
              </a:lnSpc>
              <a:spcAft>
                <a:spcPts val="370"/>
              </a:spcAft>
            </a:pPr>
            <a:r>
              <a:rPr lang="en-US" sz="1995" spc="0">
                <a:solidFill>
                  <a:srgbClr val="FF0000"/>
                </a:solidFill>
                <a:latin typeface="Tahoma" panose="02020603050405020304" pitchFamily="2"/>
              </a:rPr>
              <a:t>An SSA-821 is generally not requested when the work was </a:t>
            </a:r>
            <a:r>
              <a:t/>
            </a:r>
            <a:br/>
            <a:r>
              <a:rPr lang="en-US" sz="1995" spc="0">
                <a:solidFill>
                  <a:srgbClr val="FF0000"/>
                </a:solidFill>
                <a:latin typeface="Tahoma" panose="02020603050405020304" pitchFamily="2"/>
              </a:rPr>
              <a:t>part of an internship program. </a:t>
            </a:r>
          </a:p>
        </p:txBody>
      </p:sp>
    </p:spTree>
    <p:extLst>
      <p:ext uri="{BB962C8B-B14F-4D97-AF65-F5344CB8AC3E}">
        <p14:creationId xmlns:p14="http://schemas.microsoft.com/office/powerpoint/2010/main" val="290259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365848" y="1809727"/>
            <a:ext cx="9363972" cy="1853867"/>
          </a:xfrm>
          <a:prstGeom prst="rect">
            <a:avLst/>
          </a:prstGeom>
          <a:noFill/>
          <a:ln w="0" cmpd="sng">
            <a:noFill/>
            <a:prstDash val="solid"/>
          </a:ln>
        </p:spPr>
        <p:txBody>
          <a:bodyPr vert="horz" lIns="0" tIns="0" rIns="0" bIns="0" anchor="t"/>
          <a:lstStyle>
            <a:lvl1pPr marL="117702" marR="235403" indent="0" algn="l">
              <a:lnSpc>
                <a:spcPts val="2832"/>
              </a:lnSpc>
              <a:spcBef>
                <a:spcPts val="747"/>
              </a:spcBef>
              <a:spcAft>
                <a:spcPts val="0"/>
              </a:spcAft>
              <a:defRPr/>
            </a:lvl1pPr>
          </a:lstStyle>
          <a:p>
            <a:pPr marL="91440" marR="91440" indent="0" algn="l">
              <a:lnSpc>
                <a:spcPts val="2100"/>
              </a:lnSpc>
              <a:spcAft>
                <a:spcPts val="0"/>
              </a:spcAft>
            </a:pPr>
            <a:r>
              <a:rPr lang="en-US" sz="1995" spc="0">
                <a:solidFill>
                  <a:srgbClr val="000000"/>
                </a:solidFill>
                <a:latin typeface="Tahoma" panose="02020603050405020304" pitchFamily="2"/>
              </a:rPr>
              <a:t>F</a:t>
            </a:r>
            <a:r>
              <a:rPr lang="en-US" sz="1931" spc="0">
                <a:solidFill>
                  <a:srgbClr val="000000"/>
                </a:solidFill>
                <a:latin typeface="Tahoma" panose="02020603050405020304" pitchFamily="2"/>
              </a:rPr>
              <a:t>or the same reason you do not do your child’s school </a:t>
            </a:r>
            <a:r>
              <a:rPr lang="en-US" sz="1995" spc="0">
                <a:solidFill>
                  <a:srgbClr val="000000"/>
                </a:solidFill>
                <a:latin typeface="Tahoma" panose="02020603050405020304" pitchFamily="2"/>
              </a:rPr>
              <a:t>tests for them, you should not answer this questionnaire for them. </a:t>
            </a:r>
          </a:p>
          <a:p>
            <a:pPr marL="91440" marR="182880" indent="0" algn="l">
              <a:lnSpc>
                <a:spcPts val="2200"/>
              </a:lnSpc>
              <a:spcBef>
                <a:spcPts val="580"/>
              </a:spcBef>
              <a:spcAft>
                <a:spcPts val="0"/>
              </a:spcAft>
            </a:pPr>
            <a:r>
              <a:rPr lang="en-US" sz="1995" b="1" u="sng" spc="0">
                <a:solidFill>
                  <a:srgbClr val="000000"/>
                </a:solidFill>
                <a:latin typeface="Arial" panose="02020603050405020304" pitchFamily="2"/>
              </a:rPr>
              <a:t>If you write out their responses, the Agent will credit your </a:t>
            </a:r>
            <a:r>
              <a:rPr lang="en-US" sz="2060" b="1" spc="0">
                <a:solidFill>
                  <a:srgbClr val="000000"/>
                </a:solidFill>
                <a:latin typeface="Arial" panose="02020603050405020304" pitchFamily="2"/>
              </a:rPr>
              <a:t>child with</a:t>
            </a:r>
            <a:r>
              <a:rPr lang="en-US" sz="1995" spc="0">
                <a:solidFill>
                  <a:srgbClr val="000000"/>
                </a:solidFill>
                <a:latin typeface="Tahoma" panose="02020603050405020304" pitchFamily="2"/>
              </a:rPr>
              <a:t>: </a:t>
            </a:r>
          </a:p>
        </p:txBody>
      </p:sp>
      <p:sp>
        <p:nvSpPr>
          <p:cNvPr id="5" name="Text Placeholder 4"/>
          <p:cNvSpPr>
            <a:spLocks noGrp="1"/>
          </p:cNvSpPr>
          <p:nvPr>
            <p:ph type="body" idx="10"/>
          </p:nvPr>
        </p:nvSpPr>
        <p:spPr>
          <a:xfrm>
            <a:off x="1365848" y="3663594"/>
            <a:ext cx="9363972" cy="1616821"/>
          </a:xfrm>
          <a:prstGeom prst="rect">
            <a:avLst/>
          </a:prstGeom>
          <a:noFill/>
          <a:ln w="0" cmpd="sng">
            <a:noFill/>
            <a:prstDash val="solid"/>
          </a:ln>
        </p:spPr>
        <p:txBody>
          <a:bodyPr vert="horz" lIns="0" tIns="175260" rIns="0" bIns="0" anchor="t"/>
          <a:lstStyle>
            <a:lvl1pPr marL="1000463" marR="529657" indent="235403" algn="l">
              <a:lnSpc>
                <a:spcPts val="2832"/>
              </a:lnSpc>
              <a:spcBef>
                <a:spcPts val="0"/>
              </a:spcBef>
              <a:spcAft>
                <a:spcPts val="0"/>
              </a:spcAft>
              <a:buFont typeface="Tahoma"/>
              <a:buAutoNum type="arabicPeriod"/>
              <a:defRPr/>
            </a:lvl1pPr>
          </a:lstStyle>
          <a:p>
            <a:pPr marL="777240" marR="0" indent="182880" algn="l">
              <a:lnSpc>
                <a:spcPts val="1900"/>
              </a:lnSpc>
              <a:spcAft>
                <a:spcPts val="0"/>
              </a:spcAft>
              <a:buFont typeface="Tahoma"/>
              <a:buAutoNum type="arabicPeriod"/>
            </a:pPr>
            <a:r>
              <a:rPr lang="en-US" sz="1931" spc="39">
                <a:solidFill>
                  <a:srgbClr val="000000"/>
                </a:solidFill>
                <a:latin typeface="Tahoma" panose="02020603050405020304" pitchFamily="2"/>
              </a:rPr>
              <a:t>a vocabulary that they don’t have, </a:t>
            </a:r>
          </a:p>
          <a:p>
            <a:pPr marL="777240" marR="0" indent="182880" algn="l">
              <a:lnSpc>
                <a:spcPts val="1800"/>
              </a:lnSpc>
              <a:spcBef>
                <a:spcPts val="360"/>
              </a:spcBef>
              <a:spcAft>
                <a:spcPts val="0"/>
              </a:spcAft>
              <a:buFont typeface="Tahoma"/>
              <a:buAutoNum type="arabicPeriod"/>
            </a:pPr>
            <a:r>
              <a:rPr lang="en-US" sz="1995" spc="19">
                <a:solidFill>
                  <a:srgbClr val="000000"/>
                </a:solidFill>
                <a:latin typeface="Tahoma" panose="02020603050405020304" pitchFamily="2"/>
              </a:rPr>
              <a:t>a processing speed that is not their own, and </a:t>
            </a:r>
          </a:p>
          <a:p>
            <a:pPr marL="777240" marR="411480" indent="182880" algn="l">
              <a:lnSpc>
                <a:spcPts val="2200"/>
              </a:lnSpc>
              <a:spcBef>
                <a:spcPts val="0"/>
              </a:spcBef>
              <a:spcAft>
                <a:spcPts val="0"/>
              </a:spcAft>
              <a:buFont typeface="Tahoma"/>
              <a:buAutoNum type="arabicPeriod"/>
            </a:pPr>
            <a:r>
              <a:rPr lang="en-US" sz="1995" spc="0">
                <a:solidFill>
                  <a:srgbClr val="000000"/>
                </a:solidFill>
                <a:latin typeface="Tahoma" panose="02020603050405020304" pitchFamily="2"/>
              </a:rPr>
              <a:t>handwriting or typing abilities that do not reflect their abilities. </a:t>
            </a:r>
          </a:p>
        </p:txBody>
      </p:sp>
    </p:spTree>
    <p:extLst>
      <p:ext uri="{BB962C8B-B14F-4D97-AF65-F5344CB8AC3E}">
        <p14:creationId xmlns:p14="http://schemas.microsoft.com/office/powerpoint/2010/main" val="104069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70349" y="1013578"/>
            <a:ext cx="8911918" cy="1783570"/>
          </a:xfrm>
          <a:prstGeom prst="rect">
            <a:avLst/>
          </a:prstGeom>
          <a:noFill/>
          <a:ln w="0" cmpd="sng">
            <a:noFill/>
            <a:prstDash val="solid"/>
          </a:ln>
        </p:spPr>
        <p:txBody>
          <a:bodyPr vert="horz" lIns="0" tIns="0" rIns="0" bIns="0" anchor="t"/>
          <a:lstStyle>
            <a:lvl1pPr marL="529657" marR="0" indent="0" algn="l">
              <a:lnSpc>
                <a:spcPts val="2703"/>
              </a:lnSpc>
              <a:spcAft>
                <a:spcPts val="5741"/>
              </a:spcAft>
              <a:defRPr/>
            </a:lvl1pPr>
          </a:lstStyle>
          <a:p>
            <a:pPr marL="411480" marR="0" indent="0" algn="l">
              <a:lnSpc>
                <a:spcPts val="2100"/>
              </a:lnSpc>
              <a:spcAft>
                <a:spcPts val="4460"/>
              </a:spcAft>
            </a:pPr>
            <a:r>
              <a:rPr lang="en-US" sz="1931" spc="51">
                <a:solidFill>
                  <a:srgbClr val="000000"/>
                </a:solidFill>
                <a:latin typeface="Tahoma" panose="02020603050405020304" pitchFamily="2"/>
              </a:rPr>
              <a:t>On the last page, where the forms asks for the </a:t>
            </a:r>
            <a:r>
              <a:rPr lang="en-US" sz="1738" spc="51">
                <a:solidFill>
                  <a:srgbClr val="000000"/>
                </a:solidFill>
                <a:latin typeface="Tahoma" panose="02020603050405020304" pitchFamily="2"/>
              </a:rPr>
              <a:t>“</a:t>
            </a:r>
            <a:r>
              <a:rPr lang="en-US" sz="1931" spc="51">
                <a:solidFill>
                  <a:srgbClr val="000000"/>
                </a:solidFill>
                <a:latin typeface="Tahoma" panose="02020603050405020304" pitchFamily="2"/>
              </a:rPr>
              <a:t>Name of the person completing this form,</a:t>
            </a:r>
            <a:r>
              <a:rPr lang="en-US" sz="1738" spc="51">
                <a:solidFill>
                  <a:srgbClr val="000000"/>
                </a:solidFill>
                <a:latin typeface="Tahoma" panose="02020603050405020304" pitchFamily="2"/>
              </a:rPr>
              <a:t>” </a:t>
            </a:r>
            <a:r>
              <a:rPr lang="en-US" sz="1931" spc="51">
                <a:solidFill>
                  <a:srgbClr val="000000"/>
                </a:solidFill>
                <a:latin typeface="Tahoma" panose="02020603050405020304" pitchFamily="2"/>
              </a:rPr>
              <a:t>state that you and your child completed the form together. </a:t>
            </a:r>
          </a:p>
        </p:txBody>
      </p:sp>
      <p:sp>
        <p:nvSpPr>
          <p:cNvPr id="5" name="Text Placeholder 4"/>
          <p:cNvSpPr>
            <a:spLocks noGrp="1"/>
          </p:cNvSpPr>
          <p:nvPr>
            <p:ph type="body" idx="10"/>
          </p:nvPr>
        </p:nvSpPr>
        <p:spPr>
          <a:xfrm>
            <a:off x="3081500" y="5275510"/>
            <a:ext cx="129158" cy="299169"/>
          </a:xfrm>
          <a:prstGeom prst="rect">
            <a:avLst/>
          </a:prstGeom>
          <a:noFill/>
          <a:ln w="0" cmpd="sng">
            <a:noFill/>
            <a:prstDash val="solid"/>
          </a:ln>
        </p:spPr>
        <p:txBody>
          <a:bodyPr vert="horz" lIns="0" tIns="2540" rIns="0" bIns="0" anchor="t"/>
          <a:lstStyle>
            <a:lvl1pPr marL="0" marR="0" indent="0" algn="l">
              <a:lnSpc>
                <a:spcPts val="2317"/>
              </a:lnSpc>
              <a:spcAft>
                <a:spcPts val="0"/>
              </a:spcAft>
              <a:defRPr/>
            </a:lvl1pPr>
          </a:lstStyle>
          <a:p>
            <a:pPr marL="0" marR="0" indent="0" algn="l">
              <a:lnSpc>
                <a:spcPts val="1800"/>
              </a:lnSpc>
              <a:spcAft>
                <a:spcPts val="0"/>
              </a:spcAft>
            </a:pPr>
            <a:r>
              <a:rPr lang="en-US" sz="1931" spc="0">
                <a:solidFill>
                  <a:srgbClr val="000000"/>
                </a:solidFill>
                <a:latin typeface="Tahoma" panose="02020603050405020304" pitchFamily="2"/>
              </a:rPr>
              <a:t>. </a:t>
            </a:r>
          </a:p>
        </p:txBody>
      </p:sp>
    </p:spTree>
    <p:extLst>
      <p:ext uri="{BB962C8B-B14F-4D97-AF65-F5344CB8AC3E}">
        <p14:creationId xmlns:p14="http://schemas.microsoft.com/office/powerpoint/2010/main" val="352181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xmlns="" id="{B910AFBC-7932-43F4-ABEA-C89B2698634B}"/>
              </a:ext>
            </a:extLst>
          </p:cNvPr>
          <p:cNvSpPr>
            <a:spLocks noGrp="1"/>
          </p:cNvSpPr>
          <p:nvPr>
            <p:ph type="title"/>
          </p:nvPr>
        </p:nvSpPr>
        <p:spPr>
          <a:xfrm>
            <a:off x="841249" y="857251"/>
            <a:ext cx="5914937"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Click to edit Master title style</a:t>
            </a:r>
            <a:endParaRPr lang="en-US" sz="4400" dirty="0">
              <a:gradFill flip="none" rotWithShape="1">
                <a:gsLst>
                  <a:gs pos="0">
                    <a:schemeClr val="accent5">
                      <a:alpha val="70000"/>
                    </a:schemeClr>
                  </a:gs>
                  <a:gs pos="100000">
                    <a:schemeClr val="accent1">
                      <a:alpha val="70000"/>
                    </a:schemeClr>
                  </a:gs>
                </a:gsLst>
                <a:lin ang="0" scaled="1"/>
                <a:tileRect/>
              </a:gradFill>
            </a:endParaRPr>
          </a:p>
        </p:txBody>
      </p:sp>
      <p:sp>
        <p:nvSpPr>
          <p:cNvPr id="17" name="Content Placeholder 2">
            <a:extLst>
              <a:ext uri="{FF2B5EF4-FFF2-40B4-BE49-F238E27FC236}">
                <a16:creationId xmlns:a16="http://schemas.microsoft.com/office/drawing/2014/main" xmlns="" id="{1178A42D-5ED2-4AB6-BE4B-4109074320DF}"/>
              </a:ext>
            </a:extLst>
          </p:cNvPr>
          <p:cNvSpPr>
            <a:spLocks noGrp="1"/>
          </p:cNvSpPr>
          <p:nvPr>
            <p:ph idx="1"/>
          </p:nvPr>
        </p:nvSpPr>
        <p:spPr>
          <a:xfrm>
            <a:off x="841248" y="3190875"/>
            <a:ext cx="5914938" cy="2986087"/>
          </a:xfrm>
        </p:spPr>
        <p:txBody>
          <a:bodyPr>
            <a:noAutofit/>
          </a:bodyPr>
          <a:lstStyle>
            <a:lvl1pPr marL="0" indent="0">
              <a:lnSpc>
                <a:spcPct val="100000"/>
              </a:lnSpc>
              <a:buNone/>
              <a:defRPr sz="2000"/>
            </a:lvl1pPr>
          </a:lstStyle>
          <a:p>
            <a:pPr marL="228600" lvl="0" indent="-228600"/>
            <a:r>
              <a:rPr lang="en-US" sz="1800">
                <a:solidFill>
                  <a:schemeClr val="tx2">
                    <a:alpha val="60000"/>
                  </a:schemeClr>
                </a:solidFill>
              </a:rPr>
              <a:t>Click to edit Master text styles</a:t>
            </a:r>
          </a:p>
        </p:txBody>
      </p:sp>
      <p:sp>
        <p:nvSpPr>
          <p:cNvPr id="29" name="Date Placeholder 1">
            <a:extLst>
              <a:ext uri="{FF2B5EF4-FFF2-40B4-BE49-F238E27FC236}">
                <a16:creationId xmlns:a16="http://schemas.microsoft.com/office/drawing/2014/main" xmlns="" id="{4D9A7D07-2BA3-438D-972B-EA578370D50F}"/>
              </a:ext>
            </a:extLst>
          </p:cNvPr>
          <p:cNvSpPr>
            <a:spLocks noGrp="1"/>
          </p:cNvSpPr>
          <p:nvPr>
            <p:ph type="dt" sz="half" idx="10"/>
          </p:nvPr>
        </p:nvSpPr>
        <p:spPr>
          <a:xfrm>
            <a:off x="838200" y="6429375"/>
            <a:ext cx="2743200" cy="365125"/>
          </a:xfrm>
        </p:spPr>
        <p:txBody>
          <a:bodyPr/>
          <a:lstStyle>
            <a:lvl1pPr>
              <a:defRPr>
                <a:solidFill>
                  <a:schemeClr val="tx2">
                    <a:alpha val="60000"/>
                  </a:schemeClr>
                </a:solidFill>
              </a:defRPr>
            </a:lvl1pPr>
          </a:lstStyle>
          <a:p>
            <a:endParaRPr lang="en-US" dirty="0"/>
          </a:p>
        </p:txBody>
      </p:sp>
      <p:sp>
        <p:nvSpPr>
          <p:cNvPr id="24" name="Picture Placeholder 23">
            <a:extLst>
              <a:ext uri="{FF2B5EF4-FFF2-40B4-BE49-F238E27FC236}">
                <a16:creationId xmlns:a16="http://schemas.microsoft.com/office/drawing/2014/main" xmlns="" id="{C8720583-BC84-48EB-85BC-AE71214A30A5}"/>
              </a:ext>
            </a:extLst>
          </p:cNvPr>
          <p:cNvSpPr>
            <a:spLocks noGrp="1"/>
          </p:cNvSpPr>
          <p:nvPr>
            <p:ph type="pic" sz="quarter" idx="13"/>
          </p:nvPr>
        </p:nvSpPr>
        <p:spPr>
          <a:xfrm>
            <a:off x="7589520" y="0"/>
            <a:ext cx="4599432" cy="2286000"/>
          </a:xfrm>
          <a:solidFill>
            <a:schemeClr val="accent6"/>
          </a:solidFill>
        </p:spPr>
        <p:txBody>
          <a:bodyPr/>
          <a:lstStyle/>
          <a:p>
            <a:r>
              <a:rPr lang="en-US" dirty="0"/>
              <a:t>Click icon to add picture</a:t>
            </a:r>
          </a:p>
        </p:txBody>
      </p:sp>
      <p:sp>
        <p:nvSpPr>
          <p:cNvPr id="25" name="Picture Placeholder 23">
            <a:extLst>
              <a:ext uri="{FF2B5EF4-FFF2-40B4-BE49-F238E27FC236}">
                <a16:creationId xmlns:a16="http://schemas.microsoft.com/office/drawing/2014/main" xmlns="" id="{C3F0A5CD-C47A-4CDF-BE99-75F3A81B18FB}"/>
              </a:ext>
            </a:extLst>
          </p:cNvPr>
          <p:cNvSpPr>
            <a:spLocks noGrp="1"/>
          </p:cNvSpPr>
          <p:nvPr>
            <p:ph type="pic" sz="quarter" idx="14"/>
          </p:nvPr>
        </p:nvSpPr>
        <p:spPr>
          <a:xfrm>
            <a:off x="7589520" y="2286000"/>
            <a:ext cx="4599432" cy="2286000"/>
          </a:xfrm>
          <a:solidFill>
            <a:schemeClr val="accent6"/>
          </a:solidFill>
        </p:spPr>
        <p:txBody>
          <a:bodyPr/>
          <a:lstStyle/>
          <a:p>
            <a:r>
              <a:rPr lang="en-US" dirty="0"/>
              <a:t>Click icon to add picture</a:t>
            </a:r>
          </a:p>
        </p:txBody>
      </p:sp>
      <p:sp>
        <p:nvSpPr>
          <p:cNvPr id="26" name="Picture Placeholder 23">
            <a:extLst>
              <a:ext uri="{FF2B5EF4-FFF2-40B4-BE49-F238E27FC236}">
                <a16:creationId xmlns:a16="http://schemas.microsoft.com/office/drawing/2014/main" xmlns="" id="{7329454B-9275-4E86-B32E-91C0DB62AA71}"/>
              </a:ext>
            </a:extLst>
          </p:cNvPr>
          <p:cNvSpPr>
            <a:spLocks noGrp="1"/>
          </p:cNvSpPr>
          <p:nvPr>
            <p:ph type="pic" sz="quarter" idx="15"/>
          </p:nvPr>
        </p:nvSpPr>
        <p:spPr>
          <a:xfrm>
            <a:off x="7589520" y="4572000"/>
            <a:ext cx="4599432" cy="2286000"/>
          </a:xfrm>
          <a:solidFill>
            <a:schemeClr val="accent6"/>
          </a:solidFill>
        </p:spPr>
        <p:txBody>
          <a:bodyPr/>
          <a:lstStyle/>
          <a:p>
            <a:r>
              <a:rPr lang="en-US" dirty="0"/>
              <a:t>Click icon to add picture</a:t>
            </a:r>
          </a:p>
        </p:txBody>
      </p:sp>
      <p:sp>
        <p:nvSpPr>
          <p:cNvPr id="30" name="Footer Placeholder 2">
            <a:extLst>
              <a:ext uri="{FF2B5EF4-FFF2-40B4-BE49-F238E27FC236}">
                <a16:creationId xmlns:a16="http://schemas.microsoft.com/office/drawing/2014/main" xmlns="" id="{21E9E1BF-D594-4F96-8DBE-5A8DD51D3B58}"/>
              </a:ext>
            </a:extLst>
          </p:cNvPr>
          <p:cNvSpPr>
            <a:spLocks noGrp="1"/>
          </p:cNvSpPr>
          <p:nvPr>
            <p:ph type="ftr" sz="quarter" idx="11"/>
          </p:nvPr>
        </p:nvSpPr>
        <p:spPr>
          <a:xfrm>
            <a:off x="4038600" y="6429375"/>
            <a:ext cx="4114800" cy="365125"/>
          </a:xfrm>
        </p:spPr>
        <p:txBody>
          <a:bodyPr/>
          <a:lstStyle>
            <a:lvl1pPr algn="l">
              <a:defRPr>
                <a:solidFill>
                  <a:schemeClr val="tx2">
                    <a:alpha val="60000"/>
                  </a:schemeClr>
                </a:solidFill>
              </a:defRPr>
            </a:lvl1pPr>
          </a:lstStyle>
          <a:p>
            <a:endParaRPr lang="en-US" dirty="0"/>
          </a:p>
        </p:txBody>
      </p:sp>
      <p:sp>
        <p:nvSpPr>
          <p:cNvPr id="31" name="Slide Number Placeholder 3">
            <a:extLst>
              <a:ext uri="{FF2B5EF4-FFF2-40B4-BE49-F238E27FC236}">
                <a16:creationId xmlns:a16="http://schemas.microsoft.com/office/drawing/2014/main" xmlns="" id="{C30FDEF8-F3F3-42D5-9EE1-EDDF18B35377}"/>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791792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472404" y="1013578"/>
            <a:ext cx="9103503" cy="1924164"/>
          </a:xfrm>
          <a:prstGeom prst="rect">
            <a:avLst/>
          </a:prstGeom>
          <a:noFill/>
          <a:ln w="0" cmpd="sng">
            <a:noFill/>
            <a:prstDash val="solid"/>
          </a:ln>
        </p:spPr>
        <p:txBody>
          <a:bodyPr vert="horz" lIns="0" tIns="0" rIns="0" bIns="0" anchor="t"/>
          <a:lstStyle>
            <a:lvl1pPr marL="58851" marR="0" indent="0" algn="l">
              <a:lnSpc>
                <a:spcPts val="2060"/>
              </a:lnSpc>
              <a:spcBef>
                <a:spcPts val="1911"/>
              </a:spcBef>
              <a:spcAft>
                <a:spcPts val="0"/>
              </a:spcAft>
              <a:defRPr/>
            </a:lvl1pPr>
          </a:lstStyle>
          <a:p>
            <a:pPr marL="45720" marR="182880" indent="0" algn="l">
              <a:lnSpc>
                <a:spcPts val="2200"/>
              </a:lnSpc>
              <a:spcAft>
                <a:spcPts val="0"/>
              </a:spcAft>
            </a:pPr>
            <a:r>
              <a:rPr lang="en-US" sz="2060" b="1" u="sng" spc="0">
                <a:solidFill>
                  <a:srgbClr val="000000"/>
                </a:solidFill>
                <a:latin typeface="Arial" panose="02020603050405020304" pitchFamily="2"/>
              </a:rPr>
              <a:t>Use the toilet:</a:t>
            </a:r>
            <a:r>
              <a:rPr lang="en-US" sz="1995" spc="0">
                <a:solidFill>
                  <a:srgbClr val="000000"/>
                </a:solidFill>
                <a:latin typeface="Tahoma" panose="02020603050405020304" pitchFamily="2"/>
              </a:rPr>
              <a:t> He is getting better about wiping himself, but at times he gets frustrated with that situation and makes a mess on himself. (Lately, that’s been happening 2-3 times a month.) </a:t>
            </a:r>
          </a:p>
          <a:p>
            <a:pPr marL="45720" marR="0" indent="0" algn="l">
              <a:lnSpc>
                <a:spcPts val="1600"/>
              </a:lnSpc>
              <a:spcBef>
                <a:spcPts val="1485"/>
              </a:spcBef>
              <a:spcAft>
                <a:spcPts val="0"/>
              </a:spcAft>
            </a:pPr>
            <a:r>
              <a:rPr lang="en-US" sz="2060" b="1" spc="26">
                <a:solidFill>
                  <a:srgbClr val="000000"/>
                </a:solidFill>
                <a:latin typeface="Arial" panose="02020603050405020304" pitchFamily="2"/>
              </a:rPr>
              <a:t>Other: </a:t>
            </a:r>
            <a:r>
              <a:rPr lang="en-US" sz="1995" spc="26">
                <a:solidFill>
                  <a:srgbClr val="000000"/>
                </a:solidFill>
                <a:latin typeface="Tahoma" panose="02020603050405020304" pitchFamily="2"/>
              </a:rPr>
              <a:t>He won’t brush his teeth unless someone watches </a:t>
            </a:r>
          </a:p>
        </p:txBody>
      </p:sp>
      <p:sp>
        <p:nvSpPr>
          <p:cNvPr id="3" name="Text Placeholder 2"/>
          <p:cNvSpPr>
            <a:spLocks noGrp="1"/>
          </p:cNvSpPr>
          <p:nvPr>
            <p:ph type="body" idx="10"/>
          </p:nvPr>
        </p:nvSpPr>
        <p:spPr>
          <a:xfrm>
            <a:off x="1472404" y="2937741"/>
            <a:ext cx="9103503" cy="3045639"/>
          </a:xfrm>
          <a:prstGeom prst="rect">
            <a:avLst/>
          </a:prstGeom>
          <a:noFill/>
          <a:ln w="0" cmpd="sng">
            <a:noFill/>
            <a:prstDash val="solid"/>
          </a:ln>
        </p:spPr>
        <p:txBody>
          <a:bodyPr vert="horz" lIns="0" tIns="76835" rIns="0" bIns="0" anchor="t"/>
          <a:lstStyle>
            <a:lvl1pPr marL="58851" marR="58851" indent="0" algn="just">
              <a:lnSpc>
                <a:spcPts val="2703"/>
              </a:lnSpc>
              <a:spcBef>
                <a:spcPts val="1010"/>
              </a:spcBef>
              <a:spcAft>
                <a:spcPts val="122"/>
              </a:spcAft>
              <a:defRPr/>
            </a:lvl1pPr>
          </a:lstStyle>
          <a:p>
            <a:pPr marL="45720" marR="0" indent="0" algn="l">
              <a:lnSpc>
                <a:spcPts val="1800"/>
              </a:lnSpc>
              <a:spcAft>
                <a:spcPts val="0"/>
              </a:spcAft>
            </a:pPr>
            <a:r>
              <a:rPr lang="en-US" sz="1995" spc="-26">
                <a:solidFill>
                  <a:srgbClr val="000000"/>
                </a:solidFill>
                <a:latin typeface="Tahoma" panose="02020603050405020304" pitchFamily="2"/>
              </a:rPr>
              <a:t>him. </a:t>
            </a:r>
          </a:p>
          <a:p>
            <a:pPr marL="45720" marR="0" indent="0" algn="l">
              <a:lnSpc>
                <a:spcPts val="2900"/>
              </a:lnSpc>
              <a:spcBef>
                <a:spcPts val="350"/>
              </a:spcBef>
              <a:spcAft>
                <a:spcPts val="0"/>
              </a:spcAft>
            </a:pPr>
            <a:r>
              <a:rPr lang="en-US" sz="1866" b="1" u="sng" spc="0">
                <a:solidFill>
                  <a:srgbClr val="000000"/>
                </a:solidFill>
                <a:latin typeface="Arial" panose="02020603050405020304" pitchFamily="2"/>
              </a:rPr>
              <a:t>SSA-3380 - QUESTION 16:  </a:t>
            </a:r>
            <a:r>
              <a:t/>
            </a:r>
            <a:br/>
            <a:r>
              <a:rPr lang="en-US" sz="1866" b="1" u="sng" spc="0">
                <a:solidFill>
                  <a:srgbClr val="000000"/>
                </a:solidFill>
                <a:latin typeface="Arial" panose="02020603050405020304" pitchFamily="2"/>
              </a:rPr>
              <a:t>MEALS  </a:t>
            </a:r>
          </a:p>
          <a:p>
            <a:pPr marL="45720" marR="137160" indent="0" algn="l">
              <a:lnSpc>
                <a:spcPts val="2100"/>
              </a:lnSpc>
              <a:spcBef>
                <a:spcPts val="890"/>
              </a:spcBef>
              <a:spcAft>
                <a:spcPts val="0"/>
              </a:spcAft>
            </a:pPr>
            <a:r>
              <a:rPr lang="en-US" sz="1866" spc="0">
                <a:solidFill>
                  <a:srgbClr val="000000"/>
                </a:solidFill>
                <a:latin typeface="Tahoma" panose="02020603050405020304" pitchFamily="2"/>
              </a:rPr>
              <a:t>a. Does the disabled person prepare his/her own meals? Yes or No </a:t>
            </a:r>
          </a:p>
          <a:p>
            <a:pPr marL="45720" marR="45720" indent="0" algn="just">
              <a:lnSpc>
                <a:spcPts val="2100"/>
              </a:lnSpc>
              <a:spcBef>
                <a:spcPts val="785"/>
              </a:spcBef>
              <a:spcAft>
                <a:spcPts val="95"/>
              </a:spcAft>
            </a:pPr>
            <a:r>
              <a:rPr lang="en-US" sz="1866" spc="0">
                <a:solidFill>
                  <a:srgbClr val="000000"/>
                </a:solidFill>
                <a:latin typeface="Tahoma" panose="02020603050405020304" pitchFamily="2"/>
              </a:rPr>
              <a:t>Comment: I don’t like Yes or No questions and I don’t like the phrasing of this question. If you respond to the question as </a:t>
            </a:r>
          </a:p>
        </p:txBody>
      </p:sp>
    </p:spTree>
    <p:extLst>
      <p:ext uri="{BB962C8B-B14F-4D97-AF65-F5344CB8AC3E}">
        <p14:creationId xmlns:p14="http://schemas.microsoft.com/office/powerpoint/2010/main" val="1975203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5_1_">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40212" y="1177058"/>
            <a:ext cx="8998024" cy="300804"/>
          </a:xfrm>
          <a:prstGeom prst="rect">
            <a:avLst/>
          </a:prstGeom>
          <a:noFill/>
          <a:ln w="0" cmpd="sng">
            <a:noFill/>
            <a:prstDash val="solid"/>
          </a:ln>
        </p:spPr>
        <p:txBody>
          <a:bodyPr vert="horz" lIns="0" tIns="15240" rIns="0" bIns="0" anchor="t">
            <a:normAutofit fontScale="95000"/>
          </a:bodyPr>
          <a:lstStyle>
            <a:lvl1pPr marL="0" marR="0" indent="0" algn="l">
              <a:lnSpc>
                <a:spcPts val="2188"/>
              </a:lnSpc>
              <a:spcAft>
                <a:spcPts val="0"/>
              </a:spcAft>
              <a:defRPr/>
            </a:lvl1pPr>
          </a:lstStyle>
          <a:p>
            <a:pPr marL="0" marR="0" indent="0" algn="l">
              <a:lnSpc>
                <a:spcPts val="1700"/>
              </a:lnSpc>
              <a:spcAft>
                <a:spcPts val="0"/>
              </a:spcAft>
            </a:pPr>
            <a:r>
              <a:rPr lang="en-US" sz="2253" spc="51">
                <a:solidFill>
                  <a:srgbClr val="000000"/>
                </a:solidFill>
                <a:latin typeface="Arial" panose="02020603050405020304" pitchFamily="2"/>
              </a:rPr>
              <a:t>WHAT</a:t>
            </a:r>
            <a:r>
              <a:rPr lang="en-US" sz="1995" spc="51">
                <a:solidFill>
                  <a:srgbClr val="000000"/>
                </a:solidFill>
                <a:latin typeface="Tahoma" panose="02020603050405020304" pitchFamily="2"/>
              </a:rPr>
              <a:t>’</a:t>
            </a:r>
            <a:r>
              <a:rPr lang="en-US" sz="2253" spc="51">
                <a:solidFill>
                  <a:srgbClr val="000000"/>
                </a:solidFill>
                <a:latin typeface="Arial" panose="02020603050405020304" pitchFamily="2"/>
              </a:rPr>
              <a:t>S NEXT? </a:t>
            </a:r>
          </a:p>
        </p:txBody>
      </p:sp>
      <p:sp>
        <p:nvSpPr>
          <p:cNvPr id="3" name="Text Placeholder 2"/>
          <p:cNvSpPr>
            <a:spLocks noGrp="1"/>
          </p:cNvSpPr>
          <p:nvPr>
            <p:ph type="body" idx="10"/>
          </p:nvPr>
        </p:nvSpPr>
        <p:spPr>
          <a:xfrm>
            <a:off x="1540212" y="1477862"/>
            <a:ext cx="8998024" cy="3540984"/>
          </a:xfrm>
          <a:prstGeom prst="rect">
            <a:avLst/>
          </a:prstGeom>
          <a:noFill/>
          <a:ln w="0" cmpd="sng">
            <a:noFill/>
            <a:prstDash val="solid"/>
          </a:ln>
        </p:spPr>
        <p:txBody>
          <a:bodyPr vert="horz" lIns="0" tIns="266700" rIns="0" bIns="0" anchor="t"/>
          <a:lstStyle>
            <a:lvl1pPr marL="0" marR="0" indent="0" algn="just">
              <a:lnSpc>
                <a:spcPts val="2703"/>
              </a:lnSpc>
              <a:spcBef>
                <a:spcPts val="496"/>
              </a:spcBef>
              <a:spcAft>
                <a:spcPts val="122"/>
              </a:spcAft>
              <a:defRPr/>
            </a:lvl1pPr>
          </a:lstStyle>
          <a:p>
            <a:pPr marL="457200" marR="0" indent="0" algn="just">
              <a:lnSpc>
                <a:spcPts val="2100"/>
              </a:lnSpc>
              <a:spcAft>
                <a:spcPts val="0"/>
              </a:spcAft>
            </a:pPr>
            <a:r>
              <a:rPr lang="en-US" sz="2188" spc="13">
                <a:solidFill>
                  <a:srgbClr val="000000"/>
                </a:solidFill>
                <a:latin typeface="Tahoma" panose="02020603050405020304" pitchFamily="2"/>
              </a:rPr>
              <a:t>Once you have finished the application and </a:t>
            </a:r>
          </a:p>
          <a:p>
            <a:pPr marL="0" marR="0" indent="0" algn="just">
              <a:lnSpc>
                <a:spcPts val="2100"/>
              </a:lnSpc>
              <a:spcBef>
                <a:spcPts val="390"/>
              </a:spcBef>
              <a:spcAft>
                <a:spcPts val="0"/>
              </a:spcAft>
            </a:pPr>
            <a:r>
              <a:rPr lang="en-US" sz="2188" spc="19">
                <a:solidFill>
                  <a:srgbClr val="000000"/>
                </a:solidFill>
                <a:latin typeface="Tahoma" panose="02020603050405020304" pitchFamily="2"/>
              </a:rPr>
              <a:t>disability report, Social Security will review the </a:t>
            </a:r>
          </a:p>
          <a:p>
            <a:pPr marL="0" marR="0" indent="0" algn="just">
              <a:lnSpc>
                <a:spcPts val="2100"/>
              </a:lnSpc>
              <a:spcBef>
                <a:spcPts val="400"/>
              </a:spcBef>
              <a:spcAft>
                <a:spcPts val="0"/>
              </a:spcAft>
            </a:pPr>
            <a:r>
              <a:rPr lang="en-US" sz="2188" spc="26">
                <a:solidFill>
                  <a:srgbClr val="000000"/>
                </a:solidFill>
                <a:latin typeface="Tahoma" panose="02020603050405020304" pitchFamily="2"/>
              </a:rPr>
              <a:t>financial information given and make an </a:t>
            </a:r>
          </a:p>
          <a:p>
            <a:pPr marL="0" marR="0" indent="0" algn="just">
              <a:lnSpc>
                <a:spcPts val="2100"/>
              </a:lnSpc>
              <a:spcBef>
                <a:spcPts val="410"/>
              </a:spcBef>
              <a:spcAft>
                <a:spcPts val="0"/>
              </a:spcAft>
            </a:pPr>
            <a:r>
              <a:rPr lang="en-US" sz="2188" spc="32">
                <a:solidFill>
                  <a:srgbClr val="000000"/>
                </a:solidFill>
                <a:latin typeface="Tahoma" panose="02020603050405020304" pitchFamily="2"/>
              </a:rPr>
              <a:t>assessment of whether your child meets financial </a:t>
            </a:r>
          </a:p>
          <a:p>
            <a:pPr marL="0" marR="0" indent="0" algn="just">
              <a:lnSpc>
                <a:spcPts val="2100"/>
              </a:lnSpc>
              <a:spcBef>
                <a:spcPts val="410"/>
              </a:spcBef>
              <a:spcAft>
                <a:spcPts val="0"/>
              </a:spcAft>
            </a:pPr>
            <a:r>
              <a:rPr lang="en-US" sz="2188" spc="13">
                <a:solidFill>
                  <a:srgbClr val="000000"/>
                </a:solidFill>
                <a:latin typeface="Tahoma" panose="02020603050405020304" pitchFamily="2"/>
              </a:rPr>
              <a:t>eligibility at this point. If they do, the case will be </a:t>
            </a:r>
          </a:p>
          <a:p>
            <a:pPr marL="0" marR="0" indent="0" algn="just">
              <a:lnSpc>
                <a:spcPts val="2100"/>
              </a:lnSpc>
              <a:spcBef>
                <a:spcPts val="390"/>
              </a:spcBef>
              <a:spcAft>
                <a:spcPts val="0"/>
              </a:spcAft>
            </a:pPr>
            <a:r>
              <a:rPr lang="en-US" sz="2188" spc="6">
                <a:solidFill>
                  <a:srgbClr val="000000"/>
                </a:solidFill>
                <a:latin typeface="Tahoma" panose="02020603050405020304" pitchFamily="2"/>
              </a:rPr>
              <a:t>moved over to DDS where a Claims Adjudicator will </a:t>
            </a:r>
          </a:p>
          <a:p>
            <a:pPr marL="0" marR="0" indent="0" algn="just">
              <a:lnSpc>
                <a:spcPts val="2100"/>
              </a:lnSpc>
              <a:spcBef>
                <a:spcPts val="415"/>
              </a:spcBef>
              <a:spcAft>
                <a:spcPts val="0"/>
              </a:spcAft>
            </a:pPr>
            <a:r>
              <a:rPr lang="en-US" sz="2188" spc="6">
                <a:solidFill>
                  <a:srgbClr val="000000"/>
                </a:solidFill>
                <a:latin typeface="Tahoma" panose="02020603050405020304" pitchFamily="2"/>
              </a:rPr>
              <a:t>be assigned. That should take about 10 days, but it </a:t>
            </a:r>
          </a:p>
          <a:p>
            <a:pPr marL="0" marR="0" indent="0" algn="just">
              <a:lnSpc>
                <a:spcPts val="2100"/>
              </a:lnSpc>
              <a:spcBef>
                <a:spcPts val="385"/>
              </a:spcBef>
              <a:spcAft>
                <a:spcPts val="95"/>
              </a:spcAft>
            </a:pPr>
            <a:r>
              <a:rPr lang="en-US" sz="2188" spc="6">
                <a:solidFill>
                  <a:srgbClr val="000000"/>
                </a:solidFill>
                <a:latin typeface="Tahoma" panose="02020603050405020304" pitchFamily="2"/>
              </a:rPr>
              <a:t>has been taking longer. </a:t>
            </a:r>
          </a:p>
        </p:txBody>
      </p:sp>
    </p:spTree>
    <p:extLst>
      <p:ext uri="{BB962C8B-B14F-4D97-AF65-F5344CB8AC3E}">
        <p14:creationId xmlns:p14="http://schemas.microsoft.com/office/powerpoint/2010/main" val="21275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xmlns="" id="{BE04ED02-B678-4D1E-BEDA-7E28F9038DF5}"/>
              </a:ext>
              <a:ext uri="{C183D7F6-B498-43B3-948B-1728B52AA6E4}">
                <adec:decorative xmlns:adec="http://schemas.microsoft.com/office/drawing/2017/decorative" xmlns=""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85E2C5A2-B8B2-47C5-8E1B-3A97E2C9BB13}"/>
              </a:ext>
              <a:ext uri="{C183D7F6-B498-43B3-948B-1728B52AA6E4}">
                <adec:decorative xmlns:adec="http://schemas.microsoft.com/office/drawing/2017/decorative" xmlns=""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03FD8455-A2E1-40B3-B6C4-36070AF58F78}"/>
              </a:ext>
              <a:ext uri="{C183D7F6-B498-43B3-948B-1728B52AA6E4}">
                <adec:decorative xmlns:adec="http://schemas.microsoft.com/office/drawing/2017/decorative" xmlns=""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Freeform: Shape 7">
            <a:extLst>
              <a:ext uri="{FF2B5EF4-FFF2-40B4-BE49-F238E27FC236}">
                <a16:creationId xmlns:a16="http://schemas.microsoft.com/office/drawing/2014/main" xmlns="" id="{0F53BE70-C6B1-407C-9333-7251BDC77A9E}"/>
              </a:ext>
              <a:ext uri="{C183D7F6-B498-43B3-948B-1728B52AA6E4}">
                <adec:decorative xmlns:adec="http://schemas.microsoft.com/office/drawing/2017/decorative" xmlns=""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ame 8">
            <a:extLst>
              <a:ext uri="{FF2B5EF4-FFF2-40B4-BE49-F238E27FC236}">
                <a16:creationId xmlns:a16="http://schemas.microsoft.com/office/drawing/2014/main" xmlns="" id="{05864DDE-75C0-4BE6-93FF-A960706ADEC3}"/>
              </a:ext>
              <a:ext uri="{C183D7F6-B498-43B3-948B-1728B52AA6E4}">
                <adec:decorative xmlns:adec="http://schemas.microsoft.com/office/drawing/2017/decorative" xmlns=""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itle 1">
            <a:extLst>
              <a:ext uri="{FF2B5EF4-FFF2-40B4-BE49-F238E27FC236}">
                <a16:creationId xmlns:a16="http://schemas.microsoft.com/office/drawing/2014/main" xmlns="" id="{1BC3FA0F-EAE5-4DCE-ACFF-9AD00ED39FCF}"/>
              </a:ext>
            </a:extLst>
          </p:cNvPr>
          <p:cNvSpPr>
            <a:spLocks noGrp="1"/>
          </p:cNvSpPr>
          <p:nvPr>
            <p:ph type="ctrTitle"/>
          </p:nvPr>
        </p:nvSpPr>
        <p:spPr>
          <a:xfrm>
            <a:off x="847477" y="1131641"/>
            <a:ext cx="5322618" cy="2387600"/>
          </a:xfrm>
        </p:spPr>
        <p:txBody>
          <a:bodyPr/>
          <a:lstStyle>
            <a:lvl1pPr>
              <a:defRPr>
                <a:solidFill>
                  <a:schemeClr val="bg1"/>
                </a:solidFill>
              </a:defRPr>
            </a:lvl1pPr>
          </a:lstStyle>
          <a:p>
            <a:pPr algn="l"/>
            <a:r>
              <a:rPr lang="en-US">
                <a:solidFill>
                  <a:srgbClr val="FFFFFF"/>
                </a:solidFill>
                <a:ea typeface="Cambria" panose="02040503050406030204" pitchFamily="18" charset="0"/>
                <a:cs typeface="Sabon Next LT" panose="020B0502040204020203" pitchFamily="2" charset="0"/>
              </a:rPr>
              <a:t>Click to edit Master title style</a:t>
            </a:r>
            <a:endParaRPr lang="en-US" dirty="0">
              <a:solidFill>
                <a:srgbClr val="FFFFFF"/>
              </a:solidFill>
              <a:ea typeface="Cambria" panose="02040503050406030204" pitchFamily="18" charset="0"/>
              <a:cs typeface="Sabon Next LT" panose="020B0502040204020203" pitchFamily="2" charset="0"/>
            </a:endParaRPr>
          </a:p>
        </p:txBody>
      </p:sp>
      <p:sp>
        <p:nvSpPr>
          <p:cNvPr id="18" name="Picture Placeholder 17">
            <a:extLst>
              <a:ext uri="{FF2B5EF4-FFF2-40B4-BE49-F238E27FC236}">
                <a16:creationId xmlns:a16="http://schemas.microsoft.com/office/drawing/2014/main" xmlns="" id="{71FA5E0E-BEE1-4976-92B1-61EF64E34371}"/>
              </a:ext>
            </a:extLst>
          </p:cNvPr>
          <p:cNvSpPr>
            <a:spLocks noGrp="1"/>
          </p:cNvSpPr>
          <p:nvPr>
            <p:ph type="pic" sz="quarter" idx="13"/>
          </p:nvPr>
        </p:nvSpPr>
        <p:spPr>
          <a:xfrm>
            <a:off x="6784848" y="905256"/>
            <a:ext cx="4581144" cy="2450592"/>
          </a:xfrm>
          <a:solidFill>
            <a:schemeClr val="accent6"/>
          </a:solidFill>
        </p:spPr>
        <p:txBody>
          <a:bodyPr/>
          <a:lstStyle/>
          <a:p>
            <a:r>
              <a:rPr lang="en-US" dirty="0"/>
              <a:t>Click icon to add picture</a:t>
            </a:r>
          </a:p>
        </p:txBody>
      </p:sp>
      <p:sp>
        <p:nvSpPr>
          <p:cNvPr id="20" name="Picture Placeholder 17">
            <a:extLst>
              <a:ext uri="{FF2B5EF4-FFF2-40B4-BE49-F238E27FC236}">
                <a16:creationId xmlns:a16="http://schemas.microsoft.com/office/drawing/2014/main" xmlns="" id="{03379FE8-A6CE-4F5A-BE1A-B2267589BE85}"/>
              </a:ext>
            </a:extLst>
          </p:cNvPr>
          <p:cNvSpPr>
            <a:spLocks noGrp="1"/>
          </p:cNvSpPr>
          <p:nvPr>
            <p:ph type="pic" sz="quarter" idx="14"/>
          </p:nvPr>
        </p:nvSpPr>
        <p:spPr>
          <a:xfrm>
            <a:off x="6784848" y="3520440"/>
            <a:ext cx="4581144" cy="2450592"/>
          </a:xfrm>
          <a:solidFill>
            <a:schemeClr val="accent6"/>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xmlns="" id="{6DD090CA-24E8-46A7-889A-A4FDD00A33E5}"/>
              </a:ext>
            </a:extLst>
          </p:cNvPr>
          <p:cNvSpPr>
            <a:spLocks noGrp="1"/>
          </p:cNvSpPr>
          <p:nvPr>
            <p:ph type="body" sz="quarter" idx="15"/>
          </p:nvPr>
        </p:nvSpPr>
        <p:spPr>
          <a:xfrm>
            <a:off x="838200" y="3600450"/>
            <a:ext cx="5322888" cy="2451100"/>
          </a:xfrm>
        </p:spPr>
        <p:txBody>
          <a:bodyPr>
            <a:normAutofit/>
          </a:bodyPr>
          <a:lstStyle>
            <a:lvl1pPr marL="0" indent="0">
              <a:buNone/>
              <a:defRPr sz="28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able Chart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03B5BF0-238D-481F-A15B-206D1E2FEDD2}"/>
              </a:ext>
              <a:ext uri="{C183D7F6-B498-43B3-948B-1728B52AA6E4}">
                <adec:decorative xmlns:adec="http://schemas.microsoft.com/office/drawing/2017/decorative" xmlns=""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xmlns="" id="{7578E43B-8F1B-4CBD-B09E-5AD9A247E3F8}"/>
              </a:ext>
              <a:ext uri="{C183D7F6-B498-43B3-948B-1728B52AA6E4}">
                <adec:decorative xmlns:adec="http://schemas.microsoft.com/office/drawing/2017/decorative" xmlns=""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ame 13">
            <a:extLst>
              <a:ext uri="{FF2B5EF4-FFF2-40B4-BE49-F238E27FC236}">
                <a16:creationId xmlns:a16="http://schemas.microsoft.com/office/drawing/2014/main" xmlns="" id="{737C17C2-E2A6-4219-AE02-C8EAF943C472}"/>
              </a:ext>
              <a:ext uri="{C183D7F6-B498-43B3-948B-1728B52AA6E4}">
                <adec:decorative xmlns:adec="http://schemas.microsoft.com/office/drawing/2017/decorative" xmlns=""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xmlns="" id="{AE7BC3CE-3806-41F3-B4F6-EBB2C3E9EA28}"/>
              </a:ext>
            </a:extLst>
          </p:cNvPr>
          <p:cNvSpPr>
            <a:spLocks noGrp="1"/>
          </p:cNvSpPr>
          <p:nvPr>
            <p:ph type="pic" sz="quarter" idx="13"/>
          </p:nvPr>
        </p:nvSpPr>
        <p:spPr>
          <a:xfrm>
            <a:off x="6096" y="484632"/>
            <a:ext cx="12179808" cy="5907024"/>
          </a:xfrm>
          <a:solidFill>
            <a:schemeClr val="accent6"/>
          </a:solidFill>
        </p:spPr>
        <p:txBody>
          <a:bodyPr/>
          <a:lstStyle/>
          <a:p>
            <a:r>
              <a:rPr lang="en-US" dirty="0"/>
              <a:t>Click icon to add picture</a:t>
            </a:r>
          </a:p>
        </p:txBody>
      </p:sp>
      <p:sp>
        <p:nvSpPr>
          <p:cNvPr id="6" name="Title 5">
            <a:extLst>
              <a:ext uri="{FF2B5EF4-FFF2-40B4-BE49-F238E27FC236}">
                <a16:creationId xmlns:a16="http://schemas.microsoft.com/office/drawing/2014/main" xmlns="" id="{FDC036CF-E92D-4E80-8E6B-1B06EDDFD7CF}"/>
              </a:ext>
            </a:extLst>
          </p:cNvPr>
          <p:cNvSpPr>
            <a:spLocks noGrp="1"/>
          </p:cNvSpPr>
          <p:nvPr>
            <p:ph type="title"/>
          </p:nvPr>
        </p:nvSpPr>
        <p:spPr>
          <a:xfrm>
            <a:off x="838200" y="1271016"/>
            <a:ext cx="4800600" cy="3749040"/>
          </a:xfrm>
        </p:spPr>
        <p:txBody>
          <a:bodyPr anchor="b" anchorCtr="0"/>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26" name="Text Placeholder 25">
            <a:extLst>
              <a:ext uri="{FF2B5EF4-FFF2-40B4-BE49-F238E27FC236}">
                <a16:creationId xmlns:a16="http://schemas.microsoft.com/office/drawing/2014/main" xmlns="" id="{BADCFE1B-ABA2-4B11-B7DE-02CE383D6F22}"/>
              </a:ext>
            </a:extLst>
          </p:cNvPr>
          <p:cNvSpPr>
            <a:spLocks noGrp="1"/>
          </p:cNvSpPr>
          <p:nvPr>
            <p:ph type="body" sz="quarter" idx="15" hasCustomPrompt="1"/>
          </p:nvPr>
        </p:nvSpPr>
        <p:spPr>
          <a:xfrm>
            <a:off x="838200" y="4835779"/>
            <a:ext cx="4800600" cy="1066800"/>
          </a:xfrm>
        </p:spPr>
        <p:txBody>
          <a:bodyPr>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a:r>
              <a:rPr lang="en-US" dirty="0"/>
              <a:t>Click to add subtitle</a:t>
            </a:r>
          </a:p>
        </p:txBody>
      </p:sp>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15" name="Picture Placeholder 14">
            <a:extLst>
              <a:ext uri="{FF2B5EF4-FFF2-40B4-BE49-F238E27FC236}">
                <a16:creationId xmlns:a16="http://schemas.microsoft.com/office/drawing/2014/main" xmlns="" id="{1B84B862-7F1F-4B98-B437-936D8A73A91A}"/>
              </a:ext>
            </a:extLst>
          </p:cNvPr>
          <p:cNvSpPr>
            <a:spLocks noGrp="1"/>
          </p:cNvSpPr>
          <p:nvPr>
            <p:ph type="pic" sz="quarter" idx="13"/>
          </p:nvPr>
        </p:nvSpPr>
        <p:spPr>
          <a:xfrm>
            <a:off x="740664" y="2240280"/>
            <a:ext cx="2286000" cy="2322576"/>
          </a:xfrm>
          <a:solidFill>
            <a:schemeClr val="accent6"/>
          </a:solidFill>
        </p:spPr>
        <p:txBody>
          <a:bodyPr/>
          <a:lstStyle/>
          <a:p>
            <a:r>
              <a:rPr lang="en-US" dirty="0"/>
              <a:t>Click icon to add picture</a:t>
            </a:r>
          </a:p>
        </p:txBody>
      </p:sp>
      <p:sp>
        <p:nvSpPr>
          <p:cNvPr id="16" name="Picture Placeholder 14">
            <a:extLst>
              <a:ext uri="{FF2B5EF4-FFF2-40B4-BE49-F238E27FC236}">
                <a16:creationId xmlns:a16="http://schemas.microsoft.com/office/drawing/2014/main" xmlns="" id="{C76B23B2-3605-4292-9F96-F34651B689A7}"/>
              </a:ext>
            </a:extLst>
          </p:cNvPr>
          <p:cNvSpPr>
            <a:spLocks noGrp="1"/>
          </p:cNvSpPr>
          <p:nvPr>
            <p:ph type="pic" sz="quarter" idx="14"/>
          </p:nvPr>
        </p:nvSpPr>
        <p:spPr>
          <a:xfrm>
            <a:off x="3538728" y="2240280"/>
            <a:ext cx="2286000" cy="2322576"/>
          </a:xfrm>
          <a:solidFill>
            <a:schemeClr val="accent6"/>
          </a:solidFill>
        </p:spPr>
        <p:txBody>
          <a:bodyPr/>
          <a:lstStyle/>
          <a:p>
            <a:r>
              <a:rPr lang="en-US" dirty="0"/>
              <a:t>Click icon to add picture</a:t>
            </a:r>
          </a:p>
        </p:txBody>
      </p:sp>
      <p:sp>
        <p:nvSpPr>
          <p:cNvPr id="17" name="Picture Placeholder 14">
            <a:extLst>
              <a:ext uri="{FF2B5EF4-FFF2-40B4-BE49-F238E27FC236}">
                <a16:creationId xmlns:a16="http://schemas.microsoft.com/office/drawing/2014/main" xmlns="" id="{AB1E9EC3-2FB6-4E1C-8211-306450FDEE7F}"/>
              </a:ext>
            </a:extLst>
          </p:cNvPr>
          <p:cNvSpPr>
            <a:spLocks noGrp="1"/>
          </p:cNvSpPr>
          <p:nvPr>
            <p:ph type="pic" sz="quarter" idx="15"/>
          </p:nvPr>
        </p:nvSpPr>
        <p:spPr>
          <a:xfrm>
            <a:off x="6345936" y="2267712"/>
            <a:ext cx="2286000" cy="2322576"/>
          </a:xfrm>
          <a:solidFill>
            <a:schemeClr val="accent6"/>
          </a:solidFill>
        </p:spPr>
        <p:txBody>
          <a:bodyPr/>
          <a:lstStyle/>
          <a:p>
            <a:r>
              <a:rPr lang="en-US" dirty="0"/>
              <a:t>Click icon to add picture</a:t>
            </a:r>
          </a:p>
        </p:txBody>
      </p:sp>
      <p:sp>
        <p:nvSpPr>
          <p:cNvPr id="18" name="Picture Placeholder 14">
            <a:extLst>
              <a:ext uri="{FF2B5EF4-FFF2-40B4-BE49-F238E27FC236}">
                <a16:creationId xmlns:a16="http://schemas.microsoft.com/office/drawing/2014/main" xmlns="" id="{F3628146-045F-4FBC-A365-3D1D4B3DA6E9}"/>
              </a:ext>
            </a:extLst>
          </p:cNvPr>
          <p:cNvSpPr>
            <a:spLocks noGrp="1"/>
          </p:cNvSpPr>
          <p:nvPr>
            <p:ph type="pic" sz="quarter" idx="16"/>
          </p:nvPr>
        </p:nvSpPr>
        <p:spPr>
          <a:xfrm>
            <a:off x="9153144" y="2267712"/>
            <a:ext cx="2286000" cy="2322576"/>
          </a:xfrm>
          <a:solidFill>
            <a:schemeClr val="accent6"/>
          </a:solidFill>
        </p:spPr>
        <p:txBody>
          <a:bodyPr/>
          <a:lstStyle/>
          <a:p>
            <a:r>
              <a:rPr lang="en-US" dirty="0"/>
              <a:t>Click icon to add picture</a:t>
            </a:r>
          </a:p>
        </p:txBody>
      </p:sp>
      <p:sp>
        <p:nvSpPr>
          <p:cNvPr id="20" name="Text Placeholder 19">
            <a:extLst>
              <a:ext uri="{FF2B5EF4-FFF2-40B4-BE49-F238E27FC236}">
                <a16:creationId xmlns:a16="http://schemas.microsoft.com/office/drawing/2014/main" xmlns="" id="{CB50972B-CA23-4B92-987F-EE48ECCFF590}"/>
              </a:ext>
            </a:extLst>
          </p:cNvPr>
          <p:cNvSpPr>
            <a:spLocks noGrp="1"/>
          </p:cNvSpPr>
          <p:nvPr>
            <p:ph type="body" sz="quarter" idx="17" hasCustomPrompt="1"/>
          </p:nvPr>
        </p:nvSpPr>
        <p:spPr>
          <a:xfrm>
            <a:off x="741363"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3" name="Text Placeholder 19">
            <a:extLst>
              <a:ext uri="{FF2B5EF4-FFF2-40B4-BE49-F238E27FC236}">
                <a16:creationId xmlns:a16="http://schemas.microsoft.com/office/drawing/2014/main" xmlns="" id="{8DE19225-DA72-4A39-8CFD-695BFBB93E6D}"/>
              </a:ext>
            </a:extLst>
          </p:cNvPr>
          <p:cNvSpPr>
            <a:spLocks noGrp="1"/>
          </p:cNvSpPr>
          <p:nvPr>
            <p:ph type="body" sz="quarter" idx="18" hasCustomPrompt="1"/>
          </p:nvPr>
        </p:nvSpPr>
        <p:spPr>
          <a:xfrm>
            <a:off x="740664"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4" name="Text Placeholder 19">
            <a:extLst>
              <a:ext uri="{FF2B5EF4-FFF2-40B4-BE49-F238E27FC236}">
                <a16:creationId xmlns:a16="http://schemas.microsoft.com/office/drawing/2014/main" xmlns="" id="{E66A7C97-DBB6-4333-B12F-E26C38E6975C}"/>
              </a:ext>
            </a:extLst>
          </p:cNvPr>
          <p:cNvSpPr>
            <a:spLocks noGrp="1"/>
          </p:cNvSpPr>
          <p:nvPr>
            <p:ph type="body" sz="quarter" idx="19" hasCustomPrompt="1"/>
          </p:nvPr>
        </p:nvSpPr>
        <p:spPr>
          <a:xfrm>
            <a:off x="3538728" y="4733925"/>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5" name="Text Placeholder 19">
            <a:extLst>
              <a:ext uri="{FF2B5EF4-FFF2-40B4-BE49-F238E27FC236}">
                <a16:creationId xmlns:a16="http://schemas.microsoft.com/office/drawing/2014/main" xmlns="" id="{041FA0B5-660E-478A-AF8A-196DBD6AE43A}"/>
              </a:ext>
            </a:extLst>
          </p:cNvPr>
          <p:cNvSpPr>
            <a:spLocks noGrp="1"/>
          </p:cNvSpPr>
          <p:nvPr>
            <p:ph type="body" sz="quarter" idx="20" hasCustomPrompt="1"/>
          </p:nvPr>
        </p:nvSpPr>
        <p:spPr>
          <a:xfrm>
            <a:off x="3538029" y="5343144"/>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6" name="Text Placeholder 19">
            <a:extLst>
              <a:ext uri="{FF2B5EF4-FFF2-40B4-BE49-F238E27FC236}">
                <a16:creationId xmlns:a16="http://schemas.microsoft.com/office/drawing/2014/main" xmlns="" id="{77C92085-3D01-44E4-BA12-E39F1EA0ACE5}"/>
              </a:ext>
            </a:extLst>
          </p:cNvPr>
          <p:cNvSpPr>
            <a:spLocks noGrp="1"/>
          </p:cNvSpPr>
          <p:nvPr>
            <p:ph type="body" sz="quarter" idx="21" hasCustomPrompt="1"/>
          </p:nvPr>
        </p:nvSpPr>
        <p:spPr>
          <a:xfrm>
            <a:off x="6367973" y="4733544"/>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7" name="Text Placeholder 19">
            <a:extLst>
              <a:ext uri="{FF2B5EF4-FFF2-40B4-BE49-F238E27FC236}">
                <a16:creationId xmlns:a16="http://schemas.microsoft.com/office/drawing/2014/main" xmlns="" id="{35DA97BC-7224-440A-A227-8F4A1018043A}"/>
              </a:ext>
            </a:extLst>
          </p:cNvPr>
          <p:cNvSpPr>
            <a:spLocks noGrp="1"/>
          </p:cNvSpPr>
          <p:nvPr>
            <p:ph type="body" sz="quarter" idx="22" hasCustomPrompt="1"/>
          </p:nvPr>
        </p:nvSpPr>
        <p:spPr>
          <a:xfrm>
            <a:off x="6367274" y="5342763"/>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28" name="Text Placeholder 19">
            <a:extLst>
              <a:ext uri="{FF2B5EF4-FFF2-40B4-BE49-F238E27FC236}">
                <a16:creationId xmlns:a16="http://schemas.microsoft.com/office/drawing/2014/main" xmlns="" id="{C236524B-4724-42FA-A2B2-33566478FD42}"/>
              </a:ext>
            </a:extLst>
          </p:cNvPr>
          <p:cNvSpPr>
            <a:spLocks noGrp="1"/>
          </p:cNvSpPr>
          <p:nvPr>
            <p:ph type="body" sz="quarter" idx="23" hasCustomPrompt="1"/>
          </p:nvPr>
        </p:nvSpPr>
        <p:spPr>
          <a:xfrm>
            <a:off x="9164639" y="4737100"/>
            <a:ext cx="2286000" cy="590550"/>
          </a:xfrm>
        </p:spPr>
        <p:txBody>
          <a:bodyPr>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a:r>
              <a:rPr lang="en-US" dirty="0"/>
              <a:t>Name</a:t>
            </a:r>
          </a:p>
        </p:txBody>
      </p:sp>
      <p:sp>
        <p:nvSpPr>
          <p:cNvPr id="29" name="Text Placeholder 19">
            <a:extLst>
              <a:ext uri="{FF2B5EF4-FFF2-40B4-BE49-F238E27FC236}">
                <a16:creationId xmlns:a16="http://schemas.microsoft.com/office/drawing/2014/main" xmlns="" id="{5F7DE4ED-8F4D-465C-86B4-2372AE291F56}"/>
              </a:ext>
            </a:extLst>
          </p:cNvPr>
          <p:cNvSpPr>
            <a:spLocks noGrp="1"/>
          </p:cNvSpPr>
          <p:nvPr>
            <p:ph type="body" sz="quarter" idx="24" hasCustomPrompt="1"/>
          </p:nvPr>
        </p:nvSpPr>
        <p:spPr>
          <a:xfrm>
            <a:off x="9163940" y="5346319"/>
            <a:ext cx="2286000" cy="590550"/>
          </a:xfrm>
        </p:spPr>
        <p:txBody>
          <a:bodyPr>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a:r>
              <a:rPr lang="en-US" dirty="0"/>
              <a:t>Title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comparison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560320"/>
            <a:ext cx="5157787" cy="3446463"/>
          </a:xfrm>
          <a:solidFill>
            <a:schemeClr val="bg1"/>
          </a:solidFill>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560320"/>
            <a:ext cx="5183188" cy="3446463"/>
          </a:xfrm>
        </p:spPr>
        <p:txBody>
          <a:bodyPr>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
        <p:nvSpPr>
          <p:cNvPr id="10" name="Title 9">
            <a:extLst>
              <a:ext uri="{FF2B5EF4-FFF2-40B4-BE49-F238E27FC236}">
                <a16:creationId xmlns:a16="http://schemas.microsoft.com/office/drawing/2014/main" xmlns="" id="{351C83D0-CBAB-4E41-89AB-89FF36D38A0A}"/>
              </a:ext>
            </a:extLst>
          </p:cNvPr>
          <p:cNvSpPr>
            <a:spLocks noGrp="1"/>
          </p:cNvSpPr>
          <p:nvPr>
            <p:ph type="title"/>
          </p:nvPr>
        </p:nvSpPr>
        <p:spPr/>
        <p:txBody>
          <a:bodyPr/>
          <a:lstStyle/>
          <a:p>
            <a:r>
              <a:rPr lang="en-US"/>
              <a:t>Click to edit Master title style</a:t>
            </a:r>
          </a:p>
        </p:txBody>
      </p:sp>
      <p:sp>
        <p:nvSpPr>
          <p:cNvPr id="11" name="Text Placeholder 2">
            <a:extLst>
              <a:ext uri="{FF2B5EF4-FFF2-40B4-BE49-F238E27FC236}">
                <a16:creationId xmlns:a16="http://schemas.microsoft.com/office/drawing/2014/main" xmlns="" id="{9C302BB0-D231-4195-8083-264C01DF99B8}"/>
              </a:ext>
            </a:extLst>
          </p:cNvPr>
          <p:cNvSpPr>
            <a:spLocks noGrp="1"/>
          </p:cNvSpPr>
          <p:nvPr>
            <p:ph type="body" idx="1"/>
          </p:nvPr>
        </p:nvSpPr>
        <p:spPr>
          <a:xfrm>
            <a:off x="839787" y="2011680"/>
            <a:ext cx="51577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4">
            <a:extLst>
              <a:ext uri="{FF2B5EF4-FFF2-40B4-BE49-F238E27FC236}">
                <a16:creationId xmlns:a16="http://schemas.microsoft.com/office/drawing/2014/main" xmlns="" id="{5B2A70FA-99E0-466C-AC57-33C48353BBDB}"/>
              </a:ext>
            </a:extLst>
          </p:cNvPr>
          <p:cNvSpPr>
            <a:spLocks noGrp="1"/>
          </p:cNvSpPr>
          <p:nvPr>
            <p:ph type="body" sz="quarter" idx="13"/>
          </p:nvPr>
        </p:nvSpPr>
        <p:spPr>
          <a:xfrm>
            <a:off x="6169027" y="2011680"/>
            <a:ext cx="5183187"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85800"/>
            <a:ext cx="10515600" cy="132588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4404360"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4404360"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xmlns="" id="{422881CE-A366-4A3A-AE00-9B14BEFE4A95}"/>
              </a:ext>
            </a:extLst>
          </p:cNvPr>
          <p:cNvSpPr>
            <a:spLocks noGrp="1"/>
          </p:cNvSpPr>
          <p:nvPr>
            <p:ph type="body" sz="quarter" idx="13"/>
          </p:nvPr>
        </p:nvSpPr>
        <p:spPr>
          <a:xfrm>
            <a:off x="7968934" y="2011680"/>
            <a:ext cx="3383280" cy="530352"/>
          </a:xfrm>
        </p:spPr>
        <p:txBody>
          <a:bodyPr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xmlns="" id="{3CF16E98-73C9-47B5-B88B-9120BEB9F09B}"/>
              </a:ext>
            </a:extLst>
          </p:cNvPr>
          <p:cNvSpPr>
            <a:spLocks noGrp="1"/>
          </p:cNvSpPr>
          <p:nvPr>
            <p:ph sz="quarter" idx="14"/>
          </p:nvPr>
        </p:nvSpPr>
        <p:spPr>
          <a:xfrm>
            <a:off x="7968934" y="2560320"/>
            <a:ext cx="3383280" cy="3446463"/>
          </a:xfrm>
        </p:spPr>
        <p:txBody>
          <a:bodyPr>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dirty="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dirty="0">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dirty="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 id="2147483714" r:id="rId19"/>
    <p:sldLayoutId id="2147483715" r:id="rId20"/>
    <p:sldLayoutId id="2147483717" r:id="rId21"/>
    <p:sldLayoutId id="2147483718" r:id="rId22"/>
    <p:sldLayoutId id="2147483721" r:id="rId23"/>
    <p:sldLayoutId id="2147483723" r:id="rId24"/>
    <p:sldLayoutId id="2147483725" r:id="rId25"/>
    <p:sldLayoutId id="2147483726" r:id="rId26"/>
    <p:sldLayoutId id="2147483727" r:id="rId27"/>
    <p:sldLayoutId id="2147483728" r:id="rId28"/>
    <p:sldLayoutId id="2147483729" r:id="rId29"/>
    <p:sldLayoutId id="2147483730" r:id="rId30"/>
    <p:sldLayoutId id="2147483733" r:id="rId31"/>
  </p:sldLayoutIdLst>
  <p:hf hdr="0" ftr="0" dt="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E9A7C78-91FD-4B88-953D-5A4363761BD1}"/>
              </a:ext>
            </a:extLst>
          </p:cNvPr>
          <p:cNvSpPr>
            <a:spLocks noGrp="1"/>
          </p:cNvSpPr>
          <p:nvPr>
            <p:ph type="ctrTitle"/>
          </p:nvPr>
        </p:nvSpPr>
        <p:spPr>
          <a:xfrm>
            <a:off x="1527050" y="1121700"/>
            <a:ext cx="9144000" cy="2387600"/>
          </a:xfrm>
        </p:spPr>
        <p:txBody>
          <a:bodyPr anchor="b" anchorCtr="0">
            <a:normAutofit fontScale="90000"/>
          </a:bodyPr>
          <a:lstStyle/>
          <a:p>
            <a:r>
              <a:rPr lang="en-US" dirty="0"/>
              <a:t>Potholes </a:t>
            </a:r>
            <a:br>
              <a:rPr lang="en-US" dirty="0"/>
            </a:br>
            <a:r>
              <a:rPr lang="en-US" dirty="0"/>
              <a:t>On The Road </a:t>
            </a:r>
            <a:br>
              <a:rPr lang="en-US" dirty="0"/>
            </a:br>
            <a:r>
              <a:rPr lang="en-US" dirty="0"/>
              <a:t>To Getting SSI</a:t>
            </a:r>
            <a:br>
              <a:rPr lang="en-US" dirty="0"/>
            </a:br>
            <a:endParaRPr lang="en-US" dirty="0"/>
          </a:p>
        </p:txBody>
      </p:sp>
      <p:sp>
        <p:nvSpPr>
          <p:cNvPr id="5" name="Subtitle 4">
            <a:extLst>
              <a:ext uri="{FF2B5EF4-FFF2-40B4-BE49-F238E27FC236}">
                <a16:creationId xmlns:a16="http://schemas.microsoft.com/office/drawing/2014/main" xmlns="" id="{AD04BED3-CF2E-4CAD-8CE8-ED3ED12AEBD6}"/>
              </a:ext>
            </a:extLst>
          </p:cNvPr>
          <p:cNvSpPr>
            <a:spLocks noGrp="1"/>
          </p:cNvSpPr>
          <p:nvPr>
            <p:ph type="body" sz="quarter" idx="15"/>
          </p:nvPr>
        </p:nvSpPr>
        <p:spPr>
          <a:xfrm>
            <a:off x="1527175" y="3600450"/>
            <a:ext cx="9144000" cy="1660867"/>
          </a:xfrm>
        </p:spPr>
        <p:txBody>
          <a:bodyPr/>
          <a:lstStyle/>
          <a:p>
            <a:r>
              <a:rPr lang="en-US" b="1" dirty="0"/>
              <a:t>Tracey Cahn, Esq.</a:t>
            </a:r>
          </a:p>
          <a:p>
            <a:r>
              <a:rPr lang="en-US" b="1" dirty="0"/>
              <a:t>Risa Rohrberger, Esq.</a:t>
            </a:r>
          </a:p>
        </p:txBody>
      </p:sp>
      <p:sp>
        <p:nvSpPr>
          <p:cNvPr id="2" name="TextBox 1">
            <a:extLst>
              <a:ext uri="{FF2B5EF4-FFF2-40B4-BE49-F238E27FC236}">
                <a16:creationId xmlns:a16="http://schemas.microsoft.com/office/drawing/2014/main" xmlns="" id="{08B127A0-45DB-4851-ACB1-E2528D5238CD}"/>
              </a:ext>
            </a:extLst>
          </p:cNvPr>
          <p:cNvSpPr txBox="1"/>
          <p:nvPr/>
        </p:nvSpPr>
        <p:spPr>
          <a:xfrm>
            <a:off x="0" y="5934670"/>
            <a:ext cx="10019993" cy="923330"/>
          </a:xfrm>
          <a:prstGeom prst="rect">
            <a:avLst/>
          </a:prstGeom>
          <a:noFill/>
          <a:ln w="19050">
            <a:solidFill>
              <a:schemeClr val="tx1"/>
            </a:solidFill>
          </a:ln>
        </p:spPr>
        <p:txBody>
          <a:bodyPr wrap="square" rtlCol="0">
            <a:sp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INFORMATION PROVIDED IN THIS PRESENTATION IS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INTENDED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EDUCATIONAL PURPOSES ONLY</a:t>
            </a:r>
          </a:p>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SHOULD NOT BE CONSTRUED AS LEGAL ADVICE</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705" y="1276049"/>
            <a:ext cx="7630590" cy="4305901"/>
          </a:xfrm>
          <a:prstGeom prst="rect">
            <a:avLst/>
          </a:prstGeom>
        </p:spPr>
      </p:pic>
    </p:spTree>
    <p:extLst>
      <p:ext uri="{BB962C8B-B14F-4D97-AF65-F5344CB8AC3E}">
        <p14:creationId xmlns:p14="http://schemas.microsoft.com/office/powerpoint/2010/main" val="7035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735CD1D-D517-BEA1-8317-F7B4FE60A919}"/>
              </a:ext>
            </a:extLst>
          </p:cNvPr>
          <p:cNvSpPr>
            <a:spLocks noGrp="1"/>
          </p:cNvSpPr>
          <p:nvPr>
            <p:ph type="sldNum" sz="quarter" idx="12"/>
          </p:nvPr>
        </p:nvSpPr>
        <p:spPr/>
        <p:txBody>
          <a:bodyPr/>
          <a:lstStyle/>
          <a:p>
            <a:fld id="{28844951-7827-47D4-8276-7DDE1FA7D85A}" type="slidenum">
              <a:rPr lang="en-US" smtClean="0"/>
              <a:t>10</a:t>
            </a:fld>
            <a:endParaRPr lang="en-US" dirty="0"/>
          </a:p>
        </p:txBody>
      </p:sp>
      <p:sp>
        <p:nvSpPr>
          <p:cNvPr id="4" name="TextBox 3">
            <a:extLst>
              <a:ext uri="{FF2B5EF4-FFF2-40B4-BE49-F238E27FC236}">
                <a16:creationId xmlns:a16="http://schemas.microsoft.com/office/drawing/2014/main" xmlns="" id="{9CCB4164-8690-7AEF-A9E9-7D0172E94229}"/>
              </a:ext>
            </a:extLst>
          </p:cNvPr>
          <p:cNvSpPr txBox="1"/>
          <p:nvPr/>
        </p:nvSpPr>
        <p:spPr>
          <a:xfrm>
            <a:off x="879231" y="855494"/>
            <a:ext cx="10093569" cy="477053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highlight>
                  <a:srgbClr val="FFFF00"/>
                </a:highlight>
                <a:uLnTx/>
                <a:uFillTx/>
                <a:latin typeface="Avenir Next LT Pro"/>
                <a:ea typeface="+mn-ea"/>
                <a:cs typeface="+mn-cs"/>
              </a:rPr>
              <a:t>What matters: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highlight>
                  <a:srgbClr val="FFFF00"/>
                </a:highlight>
                <a:uLnTx/>
                <a:uFillTx/>
                <a:latin typeface="Avenir Next LT Pro"/>
                <a:ea typeface="+mn-ea"/>
                <a:cs typeface="+mn-cs"/>
              </a:rPr>
              <a:t>Whose NAME is on the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70C0"/>
              </a:solidFill>
              <a:effectLst/>
              <a:highlight>
                <a:srgbClr val="FFFF00"/>
              </a:highligh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venir Next LT Pro"/>
                <a:ea typeface="+mn-ea"/>
                <a:cs typeface="+mn-cs"/>
              </a:rPr>
              <a:t>What does not matter: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venir Next LT Pro"/>
                <a:ea typeface="+mn-ea"/>
                <a:cs typeface="+mn-cs"/>
              </a:rPr>
              <a:t>SS does not care what you intended to do with the resource</a:t>
            </a:r>
            <a:r>
              <a:rPr kumimoji="0" lang="en-US" sz="4000" b="0" i="0" u="none" strike="noStrike" kern="1200" cap="none" spc="0" normalizeH="0" baseline="0" noProof="0" dirty="0">
                <a:ln>
                  <a:noFill/>
                </a:ln>
                <a:solidFill>
                  <a:srgbClr val="0070C0"/>
                </a:solidFill>
                <a:effectLst/>
                <a:uLnTx/>
                <a:uFillTx/>
                <a:latin typeface="Avenir Next LT Pr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0070C0"/>
              </a:solidFill>
              <a:latin typeface="Avenir Next LT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venir Next LT Pro"/>
                <a:ea typeface="+mn-ea"/>
                <a:cs typeface="+mn-cs"/>
              </a:rPr>
              <a:t>Beware: “secret” accounts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venir Next LT Pro"/>
              </a:rPr>
              <a:t>                Inheritances (after award)</a:t>
            </a:r>
            <a:r>
              <a:rPr kumimoji="0" lang="en-US" sz="4000" b="0" i="0" u="none" strike="noStrike" kern="1200" cap="none" spc="0" normalizeH="0" baseline="0" noProof="0" dirty="0">
                <a:ln>
                  <a:noFill/>
                </a:ln>
                <a:solidFill>
                  <a:srgbClr val="FF0000"/>
                </a:solidFill>
                <a:effectLst/>
                <a:uLnTx/>
                <a:uFillTx/>
                <a:latin typeface="Avenir Next LT Pro"/>
                <a:ea typeface="+mn-ea"/>
                <a:cs typeface="+mn-cs"/>
              </a:rPr>
              <a:t> </a:t>
            </a:r>
          </a:p>
        </p:txBody>
      </p:sp>
    </p:spTree>
    <p:extLst>
      <p:ext uri="{BB962C8B-B14F-4D97-AF65-F5344CB8AC3E}">
        <p14:creationId xmlns:p14="http://schemas.microsoft.com/office/powerpoint/2010/main" val="2845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683895" y="1423448"/>
            <a:ext cx="8824210" cy="4152894"/>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79423" y="1510809"/>
            <a:ext cx="10043409" cy="977559"/>
          </a:xfrm>
          <a:prstGeom prst="rect">
            <a:avLst/>
          </a:prstGeom>
          <a:noFill/>
          <a:ln w="0" cmpd="sng">
            <a:noFill/>
            <a:prstDash val="solid"/>
          </a:ln>
        </p:spPr>
        <p:txBody>
          <a:bodyPr vert="horz" lIns="0" tIns="44957" rIns="0" bIns="0" rtlCol="0" anchor="t">
            <a:normAutofit/>
          </a:bodyPr>
          <a:lstStyle/>
          <a:p>
            <a:pPr>
              <a:spcAft>
                <a:spcPts val="0"/>
              </a:spcAft>
              <a:buNone/>
            </a:pPr>
            <a:r>
              <a:rPr lang="en-US" sz="2253" spc="-19" dirty="0">
                <a:solidFill>
                  <a:srgbClr val="0070C0"/>
                </a:solidFill>
              </a:rPr>
              <a:t>Risa and I have met many people </a:t>
            </a:r>
            <a:r>
              <a:rPr lang="en-US" sz="2253" spc="-13" dirty="0">
                <a:solidFill>
                  <a:srgbClr val="0070C0"/>
                </a:solidFill>
              </a:rPr>
              <a:t>who gave up when they received their </a:t>
            </a:r>
            <a:r>
              <a:rPr lang="en-US" sz="2253" spc="-26" dirty="0">
                <a:solidFill>
                  <a:srgbClr val="0070C0"/>
                </a:solidFill>
              </a:rPr>
              <a:t>first medical denial. </a:t>
            </a:r>
          </a:p>
          <a:p>
            <a:pPr>
              <a:spcAft>
                <a:spcPts val="0"/>
              </a:spcAft>
              <a:buNone/>
            </a:pPr>
            <a:endParaRPr lang="en-US" sz="2253" spc="-26" dirty="0">
              <a:solidFill>
                <a:srgbClr val="0070C0"/>
              </a:solidFill>
            </a:endParaRPr>
          </a:p>
          <a:p>
            <a:pPr>
              <a:spcAft>
                <a:spcPts val="0"/>
              </a:spcAft>
              <a:buNone/>
            </a:pPr>
            <a:endParaRPr lang="en-US" sz="2253" spc="-26" dirty="0">
              <a:solidFill>
                <a:srgbClr val="000000"/>
              </a:solidFill>
              <a:latin typeface="Tahoma" panose="02020603050405020304" pitchFamily="2"/>
            </a:endParaRPr>
          </a:p>
        </p:txBody>
      </p:sp>
      <p:sp>
        <p:nvSpPr>
          <p:cNvPr id="3" name="TextBox 2">
            <a:extLst>
              <a:ext uri="{FF2B5EF4-FFF2-40B4-BE49-F238E27FC236}">
                <a16:creationId xmlns:a16="http://schemas.microsoft.com/office/drawing/2014/main" xmlns="" id="{3A4F3BAE-CC9B-F62E-8347-EE2A36423089}"/>
              </a:ext>
            </a:extLst>
          </p:cNvPr>
          <p:cNvSpPr txBox="1"/>
          <p:nvPr/>
        </p:nvSpPr>
        <p:spPr>
          <a:xfrm>
            <a:off x="3013023" y="2837589"/>
            <a:ext cx="533671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none" rtlCol="0">
            <a:spAutoFit/>
          </a:bodyPr>
          <a:lstStyle/>
          <a:p>
            <a:r>
              <a:rPr lang="en-US" sz="3600" b="1" dirty="0">
                <a:solidFill>
                  <a:srgbClr val="0070C0"/>
                </a:solidFill>
              </a:rPr>
              <a:t>Why did they give up?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1C494B3-1E4F-6820-F722-FFC077DC2F82}"/>
              </a:ext>
            </a:extLst>
          </p:cNvPr>
          <p:cNvSpPr txBox="1"/>
          <p:nvPr/>
        </p:nvSpPr>
        <p:spPr>
          <a:xfrm>
            <a:off x="1009651" y="1078139"/>
            <a:ext cx="10315574" cy="5016758"/>
          </a:xfrm>
          <a:prstGeom prst="rect">
            <a:avLst/>
          </a:prstGeom>
          <a:noFill/>
        </p:spPr>
        <p:txBody>
          <a:bodyPr wrap="square">
            <a:spAutoFit/>
          </a:bodyPr>
          <a:lstStyle/>
          <a:p>
            <a:pPr algn="just">
              <a:spcAft>
                <a:spcPts val="0"/>
              </a:spcAft>
              <a:buNone/>
            </a:pPr>
            <a:r>
              <a:rPr lang="en-US" sz="2800" spc="-13" dirty="0">
                <a:solidFill>
                  <a:srgbClr val="0070C0"/>
                </a:solidFill>
              </a:rPr>
              <a:t>We think for many families, it just comes down to the </a:t>
            </a:r>
            <a:r>
              <a:rPr lang="en-US" sz="2800" dirty="0">
                <a:solidFill>
                  <a:srgbClr val="0070C0"/>
                </a:solidFill>
              </a:rPr>
              <a:t>fact that this is an ugly process. </a:t>
            </a:r>
          </a:p>
          <a:p>
            <a:pPr algn="just">
              <a:spcAft>
                <a:spcPts val="0"/>
              </a:spcAft>
              <a:buNone/>
            </a:pPr>
            <a:endParaRPr lang="en-US" sz="2400" dirty="0">
              <a:solidFill>
                <a:srgbClr val="0070C0"/>
              </a:solidFill>
            </a:endParaRPr>
          </a:p>
          <a:p>
            <a:pPr marL="342900" indent="-342900" algn="just">
              <a:spcAft>
                <a:spcPts val="0"/>
              </a:spcAft>
              <a:buClr>
                <a:schemeClr val="accent1"/>
              </a:buClr>
              <a:buFont typeface="Arial" panose="020B0604020202020204" pitchFamily="34" charset="0"/>
              <a:buChar char="•"/>
            </a:pPr>
            <a:r>
              <a:rPr lang="en-US" sz="2400" dirty="0">
                <a:solidFill>
                  <a:srgbClr val="0070C0"/>
                </a:solidFill>
              </a:rPr>
              <a:t>Parents don’t like </a:t>
            </a:r>
            <a:r>
              <a:rPr lang="en-US" sz="2400" spc="-13" dirty="0">
                <a:solidFill>
                  <a:srgbClr val="0070C0"/>
                </a:solidFill>
              </a:rPr>
              <a:t>having to prove that their loved one is disabled, </a:t>
            </a:r>
            <a:r>
              <a:rPr lang="en-US" sz="2400" spc="-19" dirty="0">
                <a:solidFill>
                  <a:srgbClr val="0070C0"/>
                </a:solidFill>
              </a:rPr>
              <a:t>especially when they try so hard to be “normal” and </a:t>
            </a:r>
            <a:r>
              <a:rPr lang="en-US" sz="2400" spc="-26" dirty="0">
                <a:solidFill>
                  <a:srgbClr val="0070C0"/>
                </a:solidFill>
              </a:rPr>
              <a:t>live their best life. </a:t>
            </a:r>
          </a:p>
          <a:p>
            <a:pPr algn="just">
              <a:spcAft>
                <a:spcPts val="0"/>
              </a:spcAft>
              <a:buNone/>
            </a:pPr>
            <a:endParaRPr lang="en-US" sz="2400" spc="-26" dirty="0">
              <a:solidFill>
                <a:srgbClr val="0070C0"/>
              </a:solidFill>
            </a:endParaRPr>
          </a:p>
          <a:p>
            <a:pPr marL="457200" indent="-457200" algn="just">
              <a:spcAft>
                <a:spcPts val="0"/>
              </a:spcAft>
              <a:buClr>
                <a:schemeClr val="accent1"/>
              </a:buClr>
              <a:buFont typeface="Arial" panose="020B0604020202020204" pitchFamily="34" charset="0"/>
              <a:buChar char="•"/>
            </a:pPr>
            <a:r>
              <a:rPr lang="en-US" sz="2400" spc="-26" dirty="0">
                <a:solidFill>
                  <a:srgbClr val="0070C0"/>
                </a:solidFill>
              </a:rPr>
              <a:t>Parents are tired and frustrated, and they are dealing with other pressing matters and don’t have the energy to pursue the appeal. They don’t need the benefits right now and think that they will apply again sometime in the future.</a:t>
            </a:r>
          </a:p>
          <a:p>
            <a:pPr marL="457200" indent="-457200" algn="just">
              <a:spcAft>
                <a:spcPts val="0"/>
              </a:spcAft>
              <a:buClr>
                <a:schemeClr val="accent1"/>
              </a:buClr>
              <a:buFont typeface="Arial" panose="020B0604020202020204" pitchFamily="34" charset="0"/>
              <a:buChar char="•"/>
            </a:pPr>
            <a:endParaRPr lang="en-US" sz="2400" spc="-26" dirty="0">
              <a:solidFill>
                <a:srgbClr val="0070C0"/>
              </a:solidFill>
            </a:endParaRPr>
          </a:p>
          <a:p>
            <a:pPr marL="457200" indent="-457200" algn="just">
              <a:spcAft>
                <a:spcPts val="0"/>
              </a:spcAft>
              <a:buClr>
                <a:schemeClr val="accent1"/>
              </a:buClr>
              <a:buFont typeface="Arial" panose="020B0604020202020204" pitchFamily="34" charset="0"/>
              <a:buChar char="•"/>
            </a:pPr>
            <a:r>
              <a:rPr lang="en-US" sz="2400" spc="-26" dirty="0">
                <a:solidFill>
                  <a:srgbClr val="0070C0"/>
                </a:solidFill>
              </a:rPr>
              <a:t>Parents feel that they have already presented a compelling claim and don’t expect that an appeal will result in a different decision. </a:t>
            </a:r>
            <a:endParaRPr lang="en-US" sz="2400" dirty="0"/>
          </a:p>
        </p:txBody>
      </p:sp>
    </p:spTree>
    <p:extLst>
      <p:ext uri="{BB962C8B-B14F-4D97-AF65-F5344CB8AC3E}">
        <p14:creationId xmlns:p14="http://schemas.microsoft.com/office/powerpoint/2010/main" val="28507455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34518" y="959224"/>
            <a:ext cx="10328223" cy="4984376"/>
          </a:xfrm>
          <a:prstGeom prst="rect">
            <a:avLst/>
          </a:prstGeom>
          <a:noFill/>
          <a:ln w="0" cmpd="sng">
            <a:noFill/>
            <a:prstDash val="solid"/>
          </a:ln>
        </p:spPr>
        <p:txBody>
          <a:bodyPr vert="horz" lIns="0" tIns="46592" rIns="0" bIns="0" rtlCol="0" anchor="t">
            <a:noAutofit/>
          </a:bodyPr>
          <a:lstStyle/>
          <a:p>
            <a:pPr marL="58851">
              <a:lnSpc>
                <a:spcPts val="2961"/>
              </a:lnSpc>
              <a:spcAft>
                <a:spcPts val="0"/>
              </a:spcAft>
              <a:buNone/>
            </a:pPr>
            <a:r>
              <a:rPr lang="en-US" sz="2400" spc="26" dirty="0">
                <a:solidFill>
                  <a:srgbClr val="0070C0"/>
                </a:solidFill>
              </a:rPr>
              <a:t>If you have not retained an attorney before this </a:t>
            </a:r>
            <a:r>
              <a:rPr lang="en-US" sz="2400" spc="19" dirty="0">
                <a:solidFill>
                  <a:srgbClr val="0070C0"/>
                </a:solidFill>
              </a:rPr>
              <a:t>point, you may want to when you need </a:t>
            </a:r>
            <a:r>
              <a:rPr lang="en-US" sz="2400" spc="39" dirty="0">
                <a:solidFill>
                  <a:srgbClr val="0070C0"/>
                </a:solidFill>
              </a:rPr>
              <a:t>to appeal. </a:t>
            </a:r>
          </a:p>
          <a:p>
            <a:pPr marL="58851">
              <a:lnSpc>
                <a:spcPts val="3347"/>
              </a:lnSpc>
              <a:spcBef>
                <a:spcPts val="0"/>
              </a:spcBef>
              <a:spcAft>
                <a:spcPts val="0"/>
              </a:spcAft>
              <a:buNone/>
            </a:pPr>
            <a:endParaRPr lang="en-US" sz="2400" spc="39" dirty="0">
              <a:solidFill>
                <a:srgbClr val="0070C0"/>
              </a:solidFill>
            </a:endParaRPr>
          </a:p>
          <a:p>
            <a:pPr marL="58851">
              <a:lnSpc>
                <a:spcPts val="3347"/>
              </a:lnSpc>
              <a:spcBef>
                <a:spcPts val="0"/>
              </a:spcBef>
              <a:spcAft>
                <a:spcPts val="0"/>
              </a:spcAft>
              <a:buNone/>
            </a:pPr>
            <a:r>
              <a:rPr lang="en-US" sz="2400" spc="39" dirty="0">
                <a:solidFill>
                  <a:srgbClr val="0070C0"/>
                </a:solidFill>
              </a:rPr>
              <a:t>However, if you don’t want to involve lawyers </a:t>
            </a:r>
            <a:r>
              <a:rPr lang="en-US" sz="2400" spc="26" dirty="0">
                <a:solidFill>
                  <a:srgbClr val="0070C0"/>
                </a:solidFill>
              </a:rPr>
              <a:t>or non-attorney advocates, you certainly can </a:t>
            </a:r>
            <a:r>
              <a:rPr lang="en-US" sz="2400" spc="19" dirty="0">
                <a:solidFill>
                  <a:srgbClr val="0070C0"/>
                </a:solidFill>
              </a:rPr>
              <a:t>do the appeal on your own. </a:t>
            </a:r>
          </a:p>
          <a:p>
            <a:pPr marL="58851">
              <a:lnSpc>
                <a:spcPts val="3089"/>
              </a:lnSpc>
              <a:spcBef>
                <a:spcPts val="1390"/>
              </a:spcBef>
              <a:spcAft>
                <a:spcPts val="0"/>
              </a:spcAft>
              <a:buNone/>
            </a:pPr>
            <a:endParaRPr lang="en-US" sz="2400" spc="32" dirty="0">
              <a:solidFill>
                <a:srgbClr val="0070C0"/>
              </a:solidFill>
            </a:endParaRPr>
          </a:p>
          <a:p>
            <a:pPr marL="58851">
              <a:lnSpc>
                <a:spcPts val="3089"/>
              </a:lnSpc>
              <a:spcBef>
                <a:spcPts val="1390"/>
              </a:spcBef>
              <a:spcAft>
                <a:spcPts val="0"/>
              </a:spcAft>
              <a:buNone/>
            </a:pPr>
            <a:r>
              <a:rPr lang="en-US" sz="2400" b="1" spc="32" dirty="0">
                <a:solidFill>
                  <a:srgbClr val="0070C0"/>
                </a:solidFill>
              </a:rPr>
              <a:t>You can appeal on the website </a:t>
            </a:r>
            <a:r>
              <a:rPr lang="en-US" sz="2400" b="1" u="sng" spc="32" dirty="0">
                <a:solidFill>
                  <a:srgbClr val="0070C0"/>
                </a:solidFill>
              </a:rPr>
              <a:t>SSA.gov</a:t>
            </a:r>
            <a:r>
              <a:rPr lang="en-US" sz="2400" b="1" spc="32" dirty="0">
                <a:solidFill>
                  <a:srgbClr val="0070C0"/>
                </a:solidFill>
              </a:rPr>
              <a:t> or by </a:t>
            </a:r>
            <a:r>
              <a:rPr lang="en-US" sz="2400" b="1" spc="19" dirty="0">
                <a:solidFill>
                  <a:srgbClr val="0070C0"/>
                </a:solidFill>
              </a:rPr>
              <a:t>filling out a paper appeal and disability report</a:t>
            </a:r>
            <a:r>
              <a:rPr lang="en-US" sz="2400" spc="19" dirty="0">
                <a:solidFill>
                  <a:srgbClr val="0070C0"/>
                </a:solidFill>
                <a:latin typeface="Tahoma" panose="02020603050405020304" pitchFamily="2"/>
              </a:rPr>
              <a:t>.  The forms will ask for your reason for appealing and there will be many questions about your child’s ongoing treatment, work and overall condition.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1519B1F-A1B5-D660-2EE0-96FB2DF3CCB0}"/>
              </a:ext>
            </a:extLst>
          </p:cNvPr>
          <p:cNvSpPr>
            <a:spLocks noGrp="1"/>
          </p:cNvSpPr>
          <p:nvPr>
            <p:ph type="body" idx="10"/>
          </p:nvPr>
        </p:nvSpPr>
        <p:spPr>
          <a:xfrm>
            <a:off x="1595717" y="1111666"/>
            <a:ext cx="8650835" cy="4087863"/>
          </a:xfrm>
        </p:spPr>
        <p:txBody>
          <a:bodyPr>
            <a:normAutofit fontScale="47500" lnSpcReduction="20000"/>
          </a:bodyPr>
          <a:lstStyle/>
          <a:p>
            <a:pPr>
              <a:lnSpc>
                <a:spcPts val="3100"/>
              </a:lnSpc>
              <a:spcAft>
                <a:spcPts val="600"/>
              </a:spcAft>
            </a:pPr>
            <a:r>
              <a:rPr lang="en-US" sz="4500" b="1" dirty="0">
                <a:solidFill>
                  <a:schemeClr val="accent5">
                    <a:lumMod val="75000"/>
                    <a:alpha val="70000"/>
                  </a:schemeClr>
                </a:solidFill>
              </a:rPr>
              <a:t>Why would you not want to hire an attorney?  </a:t>
            </a:r>
          </a:p>
          <a:p>
            <a:pPr>
              <a:lnSpc>
                <a:spcPts val="3100"/>
              </a:lnSpc>
              <a:spcAft>
                <a:spcPts val="600"/>
              </a:spcAft>
            </a:pPr>
            <a:endParaRPr lang="en-US" sz="4500" dirty="0">
              <a:solidFill>
                <a:schemeClr val="accent5">
                  <a:lumMod val="75000"/>
                  <a:alpha val="70000"/>
                </a:schemeClr>
              </a:solidFill>
            </a:endParaRPr>
          </a:p>
          <a:p>
            <a:pPr>
              <a:lnSpc>
                <a:spcPts val="3100"/>
              </a:lnSpc>
              <a:spcAft>
                <a:spcPts val="600"/>
              </a:spcAft>
              <a:buNone/>
            </a:pPr>
            <a:r>
              <a:rPr lang="en-US" sz="4500" dirty="0">
                <a:solidFill>
                  <a:schemeClr val="accent5">
                    <a:lumMod val="75000"/>
                    <a:alpha val="70000"/>
                  </a:schemeClr>
                </a:solidFill>
              </a:rPr>
              <a:t>I will leave that up to you, but you should know the following:</a:t>
            </a:r>
          </a:p>
          <a:p>
            <a:pPr marL="685800" indent="-685800">
              <a:lnSpc>
                <a:spcPts val="3100"/>
              </a:lnSpc>
              <a:spcAft>
                <a:spcPts val="600"/>
              </a:spcAft>
              <a:buClrTx/>
              <a:buFont typeface="Arial" panose="020B0604020202020204" pitchFamily="34" charset="0"/>
              <a:buChar char="•"/>
            </a:pPr>
            <a:r>
              <a:rPr lang="en-US" sz="4500" dirty="0">
                <a:solidFill>
                  <a:schemeClr val="accent5">
                    <a:lumMod val="75000"/>
                    <a:alpha val="70000"/>
                  </a:schemeClr>
                </a:solidFill>
              </a:rPr>
              <a:t>Attorneys in this field are restricted in how much they can charge; </a:t>
            </a:r>
          </a:p>
          <a:p>
            <a:pPr marL="685800" indent="-685800">
              <a:lnSpc>
                <a:spcPts val="3100"/>
              </a:lnSpc>
              <a:spcAft>
                <a:spcPts val="600"/>
              </a:spcAft>
              <a:buClrTx/>
              <a:buFont typeface="Arial" panose="020B0604020202020204" pitchFamily="34" charset="0"/>
              <a:buChar char="•"/>
            </a:pPr>
            <a:r>
              <a:rPr lang="en-US" sz="4500" dirty="0">
                <a:solidFill>
                  <a:schemeClr val="accent5">
                    <a:lumMod val="75000"/>
                    <a:alpha val="70000"/>
                  </a:schemeClr>
                </a:solidFill>
              </a:rPr>
              <a:t>Attorneys are only entitled to a fee if the application is successful. </a:t>
            </a:r>
          </a:p>
          <a:p>
            <a:pPr marL="685800" indent="-685800">
              <a:lnSpc>
                <a:spcPts val="3100"/>
              </a:lnSpc>
              <a:spcAft>
                <a:spcPts val="600"/>
              </a:spcAft>
              <a:buClrTx/>
              <a:buFont typeface="Arial" panose="020B0604020202020204" pitchFamily="34" charset="0"/>
              <a:buChar char="•"/>
            </a:pPr>
            <a:r>
              <a:rPr lang="en-US" sz="4500" b="1" dirty="0">
                <a:solidFill>
                  <a:schemeClr val="accent5">
                    <a:lumMod val="75000"/>
                    <a:alpha val="70000"/>
                  </a:schemeClr>
                </a:solidFill>
              </a:rPr>
              <a:t>The fee comes out of </a:t>
            </a:r>
            <a:r>
              <a:rPr lang="en-US" sz="4500" b="1" u="sng" dirty="0">
                <a:solidFill>
                  <a:schemeClr val="accent5">
                    <a:lumMod val="75000"/>
                    <a:alpha val="70000"/>
                  </a:schemeClr>
                </a:solidFill>
              </a:rPr>
              <a:t>the applicant’s retroactive benefits</a:t>
            </a:r>
            <a:r>
              <a:rPr lang="en-US" sz="4500" b="1" dirty="0">
                <a:solidFill>
                  <a:schemeClr val="accent5">
                    <a:lumMod val="75000"/>
                    <a:alpha val="70000"/>
                  </a:schemeClr>
                </a:solidFill>
              </a:rPr>
              <a:t>, and should be sent directly to the attorney by the SSA.</a:t>
            </a:r>
            <a:r>
              <a:rPr lang="en-US" sz="4500" dirty="0">
                <a:solidFill>
                  <a:schemeClr val="accent5">
                    <a:lumMod val="75000"/>
                    <a:alpha val="70000"/>
                  </a:schemeClr>
                </a:solidFill>
              </a:rPr>
              <a:t>  </a:t>
            </a:r>
          </a:p>
          <a:p>
            <a:r>
              <a:rPr lang="en-US" dirty="0"/>
              <a:t>  </a:t>
            </a:r>
          </a:p>
          <a:p>
            <a:endParaRPr lang="en-US" dirty="0"/>
          </a:p>
          <a:p>
            <a:endParaRPr lang="en-US" dirty="0"/>
          </a:p>
        </p:txBody>
      </p:sp>
    </p:spTree>
    <p:extLst>
      <p:ext uri="{BB962C8B-B14F-4D97-AF65-F5344CB8AC3E}">
        <p14:creationId xmlns:p14="http://schemas.microsoft.com/office/powerpoint/2010/main" val="30690717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0E10C-E56F-B870-EC1F-00EA7E0AD7D5}"/>
              </a:ext>
            </a:extLst>
          </p:cNvPr>
          <p:cNvSpPr>
            <a:spLocks noGrp="1"/>
          </p:cNvSpPr>
          <p:nvPr>
            <p:ph type="ctrTitle"/>
          </p:nvPr>
        </p:nvSpPr>
        <p:spPr/>
        <p:txBody>
          <a:bodyPr/>
          <a:lstStyle/>
          <a:p>
            <a:r>
              <a:rPr lang="en-US" dirty="0"/>
              <a:t>A few other arguments for hiring an attorney early in the process:</a:t>
            </a:r>
          </a:p>
        </p:txBody>
      </p:sp>
      <p:sp>
        <p:nvSpPr>
          <p:cNvPr id="3" name="Text Placeholder 2">
            <a:extLst>
              <a:ext uri="{FF2B5EF4-FFF2-40B4-BE49-F238E27FC236}">
                <a16:creationId xmlns:a16="http://schemas.microsoft.com/office/drawing/2014/main" xmlns="" id="{35262232-0743-1022-2461-893371045818}"/>
              </a:ext>
            </a:extLst>
          </p:cNvPr>
          <p:cNvSpPr>
            <a:spLocks noGrp="1"/>
          </p:cNvSpPr>
          <p:nvPr>
            <p:ph type="body" sz="quarter" idx="15"/>
          </p:nvPr>
        </p:nvSpPr>
        <p:spPr/>
        <p:txBody>
          <a:bodyPr>
            <a:normAutofit lnSpcReduction="10000"/>
          </a:bodyPr>
          <a:lstStyle/>
          <a:p>
            <a:pPr marL="514350" indent="-514350">
              <a:buAutoNum type="arabicPeriod"/>
            </a:pPr>
            <a:r>
              <a:rPr lang="en-US" dirty="0"/>
              <a:t>Your attorney will be paid the same amount whether you hire them early or late in the process.  </a:t>
            </a:r>
          </a:p>
          <a:p>
            <a:pPr marL="514350" indent="-514350">
              <a:buAutoNum type="arabicPeriod"/>
            </a:pPr>
            <a:r>
              <a:rPr lang="en-US" dirty="0"/>
              <a:t>If you don’t win before you have to go before a judge, the likelihood is that the judge will push you to hire an attorney, and that can delay your case.</a:t>
            </a:r>
          </a:p>
        </p:txBody>
      </p:sp>
    </p:spTree>
    <p:extLst>
      <p:ext uri="{BB962C8B-B14F-4D97-AF65-F5344CB8AC3E}">
        <p14:creationId xmlns:p14="http://schemas.microsoft.com/office/powerpoint/2010/main" val="37865058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54440" y="1634803"/>
            <a:ext cx="9938478" cy="204184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0" cmpd="sng">
            <a:noFill/>
            <a:prstDash val="solid"/>
          </a:ln>
        </p:spPr>
        <p:txBody>
          <a:bodyPr vert="horz" lIns="0" tIns="6539" rIns="0" bIns="0" rtlCol="0" anchor="t">
            <a:normAutofit/>
          </a:bodyPr>
          <a:lstStyle/>
          <a:p>
            <a:pPr algn="ctr">
              <a:lnSpc>
                <a:spcPts val="4248"/>
              </a:lnSpc>
              <a:spcAft>
                <a:spcPts val="0"/>
              </a:spcAft>
              <a:buNone/>
            </a:pPr>
            <a:r>
              <a:rPr lang="en-US" sz="3475" b="1" spc="64" dirty="0">
                <a:solidFill>
                  <a:srgbClr val="0070C0"/>
                </a:solidFill>
              </a:rPr>
              <a:t>But Really, </a:t>
            </a:r>
          </a:p>
          <a:p>
            <a:pPr algn="ctr">
              <a:lnSpc>
                <a:spcPts val="4248"/>
              </a:lnSpc>
              <a:spcAft>
                <a:spcPts val="0"/>
              </a:spcAft>
              <a:buNone/>
            </a:pPr>
            <a:r>
              <a:rPr lang="en-US" sz="3475" b="1" spc="64" dirty="0">
                <a:solidFill>
                  <a:srgbClr val="0070C0"/>
                </a:solidFill>
              </a:rPr>
              <a:t>If SSA Has Denied </a:t>
            </a:r>
            <a:r>
              <a:rPr lang="en-US" sz="3475" b="1" spc="122" dirty="0">
                <a:solidFill>
                  <a:srgbClr val="0070C0"/>
                </a:solidFill>
              </a:rPr>
              <a:t>The Claim, </a:t>
            </a:r>
          </a:p>
          <a:p>
            <a:pPr algn="ctr">
              <a:lnSpc>
                <a:spcPts val="4248"/>
              </a:lnSpc>
              <a:spcAft>
                <a:spcPts val="0"/>
              </a:spcAft>
              <a:buNone/>
            </a:pPr>
            <a:r>
              <a:rPr lang="en-US" sz="3475" b="1" spc="122" dirty="0">
                <a:solidFill>
                  <a:srgbClr val="0070C0"/>
                </a:solidFill>
              </a:rPr>
              <a:t>Why Appeal?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762125" y="1618455"/>
            <a:ext cx="7887325" cy="1160710"/>
          </a:xfrm>
          <a:prstGeom prst="rect">
            <a:avLst/>
          </a:prstGeom>
          <a:noFill/>
          <a:ln w="0" cmpd="sng">
            <a:noFill/>
            <a:prstDash val="solid"/>
          </a:ln>
        </p:spPr>
        <p:txBody>
          <a:bodyPr vert="horz" lIns="0" tIns="21252" rIns="0" bIns="0" rtlCol="0" anchor="t">
            <a:noAutofit/>
          </a:bodyPr>
          <a:lstStyle/>
          <a:p>
            <a:pPr algn="ctr">
              <a:lnSpc>
                <a:spcPts val="4248"/>
              </a:lnSpc>
              <a:spcAft>
                <a:spcPts val="0"/>
              </a:spcAft>
              <a:buNone/>
            </a:pPr>
            <a:r>
              <a:rPr lang="en-US" sz="2400" b="1" spc="161" dirty="0">
                <a:solidFill>
                  <a:srgbClr val="0070C0"/>
                </a:solidFill>
              </a:rPr>
              <a:t>DDS claims adjudicators have little discretion to approve a case that is not crystal clear.</a:t>
            </a:r>
          </a:p>
          <a:p>
            <a:pPr algn="ctr">
              <a:lnSpc>
                <a:spcPts val="4248"/>
              </a:lnSpc>
              <a:spcAft>
                <a:spcPts val="0"/>
              </a:spcAft>
              <a:buNone/>
            </a:pPr>
            <a:endParaRPr lang="en-US" sz="2400" b="1" spc="161" dirty="0">
              <a:solidFill>
                <a:srgbClr val="0070C0"/>
              </a:solidFill>
            </a:endParaRPr>
          </a:p>
          <a:p>
            <a:pPr algn="ctr">
              <a:lnSpc>
                <a:spcPts val="4248"/>
              </a:lnSpc>
              <a:spcAft>
                <a:spcPts val="0"/>
              </a:spcAft>
              <a:buNone/>
            </a:pPr>
            <a:r>
              <a:rPr lang="en-US" sz="2400" b="1" spc="161" dirty="0">
                <a:solidFill>
                  <a:srgbClr val="0070C0"/>
                </a:solidFill>
              </a:rPr>
              <a:t>Additionally, they do not need to provide a </a:t>
            </a:r>
          </a:p>
          <a:p>
            <a:pPr algn="ctr">
              <a:lnSpc>
                <a:spcPts val="4248"/>
              </a:lnSpc>
              <a:spcAft>
                <a:spcPts val="0"/>
              </a:spcAft>
              <a:buNone/>
            </a:pPr>
            <a:r>
              <a:rPr lang="en-US" sz="2400" b="1" spc="161" dirty="0">
                <a:solidFill>
                  <a:srgbClr val="0070C0"/>
                </a:solidFill>
              </a:rPr>
              <a:t>well-reasoned explanation for their denial. </a:t>
            </a:r>
          </a:p>
          <a:p>
            <a:pPr algn="ctr">
              <a:lnSpc>
                <a:spcPts val="4248"/>
              </a:lnSpc>
              <a:spcAft>
                <a:spcPts val="0"/>
              </a:spcAft>
              <a:buNone/>
            </a:pPr>
            <a:endParaRPr lang="en-US" sz="2000" b="1" spc="129" dirty="0">
              <a:solidFill>
                <a:srgbClr val="0070C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24459" y="1569410"/>
            <a:ext cx="10388184" cy="4096871"/>
          </a:xfrm>
          <a:prstGeom prst="rect">
            <a:avLst/>
          </a:prstGeom>
          <a:noFill/>
          <a:ln w="0" cmpd="sng">
            <a:noFill/>
            <a:prstDash val="solid"/>
          </a:ln>
        </p:spPr>
        <p:txBody>
          <a:bodyPr vert="horz" lIns="0" tIns="62123" rIns="0" bIns="0" rtlCol="0" anchor="t">
            <a:normAutofit/>
          </a:bodyPr>
          <a:lstStyle/>
          <a:p>
            <a:pPr marL="176552">
              <a:lnSpc>
                <a:spcPts val="3347"/>
              </a:lnSpc>
              <a:spcAft>
                <a:spcPts val="0"/>
              </a:spcAft>
              <a:buNone/>
            </a:pPr>
            <a:r>
              <a:rPr lang="en-US" sz="2800" spc="-26" dirty="0">
                <a:solidFill>
                  <a:srgbClr val="0070C0"/>
                </a:solidFill>
              </a:rPr>
              <a:t>After your child is denied twice, </a:t>
            </a:r>
          </a:p>
          <a:p>
            <a:pPr marL="176552">
              <a:lnSpc>
                <a:spcPts val="3347"/>
              </a:lnSpc>
              <a:spcAft>
                <a:spcPts val="0"/>
              </a:spcAft>
              <a:buNone/>
            </a:pPr>
            <a:r>
              <a:rPr lang="en-US" sz="2800" spc="-26" dirty="0">
                <a:solidFill>
                  <a:srgbClr val="0070C0"/>
                </a:solidFill>
              </a:rPr>
              <a:t>once at </a:t>
            </a:r>
            <a:r>
              <a:rPr lang="en-US" sz="2800" spc="-19" dirty="0">
                <a:solidFill>
                  <a:srgbClr val="0070C0"/>
                </a:solidFill>
              </a:rPr>
              <a:t>the Initial level </a:t>
            </a:r>
          </a:p>
          <a:p>
            <a:pPr marL="176552">
              <a:lnSpc>
                <a:spcPts val="3347"/>
              </a:lnSpc>
              <a:spcAft>
                <a:spcPts val="0"/>
              </a:spcAft>
              <a:buNone/>
            </a:pPr>
            <a:r>
              <a:rPr lang="en-US" sz="2800" spc="-19" dirty="0">
                <a:solidFill>
                  <a:srgbClr val="0070C0"/>
                </a:solidFill>
              </a:rPr>
              <a:t>and once at the </a:t>
            </a:r>
            <a:r>
              <a:rPr lang="en-US" sz="2800" spc="-26" dirty="0">
                <a:solidFill>
                  <a:srgbClr val="0070C0"/>
                </a:solidFill>
              </a:rPr>
              <a:t>Reconsideration Level, </a:t>
            </a:r>
          </a:p>
          <a:p>
            <a:pPr marL="176552">
              <a:lnSpc>
                <a:spcPts val="3347"/>
              </a:lnSpc>
              <a:spcAft>
                <a:spcPts val="0"/>
              </a:spcAft>
              <a:buNone/>
            </a:pPr>
            <a:r>
              <a:rPr lang="en-US" sz="2800" spc="-26" dirty="0">
                <a:solidFill>
                  <a:srgbClr val="0070C0"/>
                </a:solidFill>
              </a:rPr>
              <a:t>your next move is to appeal and </a:t>
            </a:r>
          </a:p>
          <a:p>
            <a:pPr marL="176552">
              <a:lnSpc>
                <a:spcPts val="3347"/>
              </a:lnSpc>
              <a:spcAft>
                <a:spcPts val="0"/>
              </a:spcAft>
              <a:buNone/>
            </a:pPr>
            <a:r>
              <a:rPr lang="en-US" sz="2800" spc="-26" dirty="0">
                <a:solidFill>
                  <a:srgbClr val="0070C0"/>
                </a:solidFill>
              </a:rPr>
              <a:t>request a </a:t>
            </a:r>
            <a:r>
              <a:rPr lang="en-US" sz="2800" b="1" spc="-26" dirty="0">
                <a:solidFill>
                  <a:srgbClr val="0070C0"/>
                </a:solidFill>
              </a:rPr>
              <a:t>Hearing before an Administrative </a:t>
            </a:r>
            <a:r>
              <a:rPr lang="en-US" sz="2800" b="1" spc="-58" dirty="0">
                <a:solidFill>
                  <a:srgbClr val="0070C0"/>
                </a:solidFill>
              </a:rPr>
              <a:t>Law Judge</a:t>
            </a:r>
            <a:r>
              <a:rPr lang="en-US" sz="2400" spc="-58" dirty="0">
                <a:solidFill>
                  <a:srgbClr val="0070C0"/>
                </a:solidFill>
              </a:rPr>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68375" y="1198731"/>
            <a:ext cx="7062350" cy="406249"/>
          </a:xfrm>
          <a:prstGeom prst="rect">
            <a:avLst/>
          </a:prstGeom>
          <a:noFill/>
          <a:ln w="0" cmpd="sng">
            <a:noFill/>
            <a:prstDash val="solid"/>
          </a:ln>
        </p:spPr>
        <p:txBody>
          <a:bodyPr vert="horz" lIns="0" tIns="17165" rIns="0" bIns="0" rtlCol="0" anchor="t">
            <a:noAutofit/>
          </a:bodyPr>
          <a:lstStyle/>
          <a:p>
            <a:pPr>
              <a:buNone/>
            </a:pPr>
            <a:r>
              <a:rPr lang="en-US" sz="4000" dirty="0">
                <a:solidFill>
                  <a:srgbClr val="0070C0"/>
                </a:solidFill>
              </a:rPr>
              <a:t>The ALJ will: </a:t>
            </a:r>
          </a:p>
        </p:txBody>
      </p:sp>
      <p:sp>
        <p:nvSpPr>
          <p:cNvPr id="3" name="Text Placeholder 2"/>
          <p:cNvSpPr>
            <a:spLocks noGrp="1"/>
          </p:cNvSpPr>
          <p:nvPr>
            <p:ph type="body" idx="10"/>
          </p:nvPr>
        </p:nvSpPr>
        <p:spPr>
          <a:xfrm>
            <a:off x="1319134" y="2024705"/>
            <a:ext cx="9983450" cy="3860588"/>
          </a:xfrm>
          <a:prstGeom prst="rect">
            <a:avLst/>
          </a:prstGeom>
          <a:noFill/>
          <a:ln w="0" cmpd="sng">
            <a:noFill/>
            <a:prstDash val="solid"/>
          </a:ln>
        </p:spPr>
        <p:txBody>
          <a:bodyPr vert="horz" lIns="0" tIns="188820" rIns="0" bIns="0" rtlCol="0" anchor="t">
            <a:normAutofit/>
          </a:bodyPr>
          <a:lstStyle/>
          <a:p>
            <a:pPr marL="457200" indent="-457200">
              <a:buClr>
                <a:schemeClr val="accent1"/>
              </a:buClr>
              <a:buFont typeface="Arial" panose="020B0604020202020204" pitchFamily="34" charset="0"/>
              <a:buChar char="•"/>
            </a:pPr>
            <a:r>
              <a:rPr lang="en-US" spc="6" dirty="0">
                <a:solidFill>
                  <a:srgbClr val="0070C0"/>
                </a:solidFill>
              </a:rPr>
              <a:t>Look at all the evidence; </a:t>
            </a:r>
          </a:p>
          <a:p>
            <a:pPr marL="457200" indent="-457200">
              <a:spcBef>
                <a:spcPts val="431"/>
              </a:spcBef>
              <a:buClr>
                <a:schemeClr val="accent1"/>
              </a:buClr>
              <a:buFont typeface="Arial" panose="020B0604020202020204" pitchFamily="34" charset="0"/>
              <a:buChar char="•"/>
            </a:pPr>
            <a:r>
              <a:rPr lang="en-US" spc="13" dirty="0">
                <a:solidFill>
                  <a:srgbClr val="0070C0"/>
                </a:solidFill>
              </a:rPr>
              <a:t>Read through any briefs and legal arguments;</a:t>
            </a:r>
          </a:p>
          <a:p>
            <a:pPr marL="457200" indent="-457200">
              <a:spcBef>
                <a:spcPts val="431"/>
              </a:spcBef>
              <a:buClr>
                <a:schemeClr val="accent1"/>
              </a:buClr>
              <a:buFont typeface="Arial" panose="020B0604020202020204" pitchFamily="34" charset="0"/>
              <a:buChar char="•"/>
            </a:pPr>
            <a:r>
              <a:rPr lang="en-US" spc="13" dirty="0">
                <a:solidFill>
                  <a:srgbClr val="0070C0"/>
                </a:solidFill>
              </a:rPr>
              <a:t>Listen to testimony and the arguments at hearing; </a:t>
            </a:r>
          </a:p>
          <a:p>
            <a:pPr marL="0">
              <a:spcBef>
                <a:spcPts val="399"/>
              </a:spcBef>
              <a:buNone/>
            </a:pPr>
            <a:r>
              <a:rPr lang="en-US" spc="-39" dirty="0">
                <a:solidFill>
                  <a:srgbClr val="0070C0"/>
                </a:solidFill>
              </a:rPr>
              <a:t>     and </a:t>
            </a:r>
          </a:p>
          <a:p>
            <a:pPr marL="457200" indent="-457200">
              <a:spcBef>
                <a:spcPts val="431"/>
              </a:spcBef>
              <a:spcAft>
                <a:spcPts val="148"/>
              </a:spcAft>
              <a:buClr>
                <a:schemeClr val="accent1"/>
              </a:buClr>
              <a:buFont typeface="Arial" panose="020B0604020202020204" pitchFamily="34" charset="0"/>
              <a:buChar char="•"/>
            </a:pPr>
            <a:r>
              <a:rPr lang="en-US" u="sng" spc="6" dirty="0">
                <a:solidFill>
                  <a:srgbClr val="0070C0"/>
                </a:solidFill>
              </a:rPr>
              <a:t>Render a New Decision</a:t>
            </a:r>
            <a:r>
              <a:rPr lang="en-US" spc="6" dirty="0">
                <a:solidFill>
                  <a:srgbClr val="0070C0"/>
                </a:solidFill>
              </a:rPr>
              <a:t>.</a:t>
            </a:r>
            <a:r>
              <a:rPr lang="en-US" u="sng" spc="6" dirty="0">
                <a:solidFill>
                  <a:srgbClr val="0070C0"/>
                </a:solidFill>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60FCC-0BF5-45B2-9CDD-17A4BA1878EE}"/>
              </a:ext>
            </a:extLst>
          </p:cNvPr>
          <p:cNvSpPr>
            <a:spLocks noGrp="1"/>
          </p:cNvSpPr>
          <p:nvPr>
            <p:ph type="title"/>
          </p:nvPr>
        </p:nvSpPr>
        <p:spPr>
          <a:xfrm>
            <a:off x="839788" y="685800"/>
            <a:ext cx="10515600" cy="1325880"/>
          </a:xfrm>
        </p:spPr>
        <p:txBody>
          <a:bodyPr/>
          <a:lstStyle/>
          <a:p>
            <a:r>
              <a:rPr lang="en-US" b="1" dirty="0">
                <a:solidFill>
                  <a:schemeClr val="bg1"/>
                </a:solidFill>
                <a:latin typeface="+mn-lt"/>
              </a:rPr>
              <a:t>Resource Spend-Down</a:t>
            </a:r>
          </a:p>
        </p:txBody>
      </p:sp>
      <p:sp>
        <p:nvSpPr>
          <p:cNvPr id="11" name="Slide Number Placeholder 10">
            <a:extLst>
              <a:ext uri="{FF2B5EF4-FFF2-40B4-BE49-F238E27FC236}">
                <a16:creationId xmlns:a16="http://schemas.microsoft.com/office/drawing/2014/main" xmlns="" id="{5F67B498-D587-4BC1-B0F3-4316C41ADDF9}"/>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11</a:t>
            </a:fld>
            <a:endParaRPr lang="en-US" dirty="0"/>
          </a:p>
        </p:txBody>
      </p:sp>
      <p:sp>
        <p:nvSpPr>
          <p:cNvPr id="24" name="TextBox 23">
            <a:extLst>
              <a:ext uri="{FF2B5EF4-FFF2-40B4-BE49-F238E27FC236}">
                <a16:creationId xmlns:a16="http://schemas.microsoft.com/office/drawing/2014/main" xmlns="" id="{8AC2E439-B4BD-4D20-A832-3FAB376B587F}"/>
              </a:ext>
            </a:extLst>
          </p:cNvPr>
          <p:cNvSpPr txBox="1"/>
          <p:nvPr/>
        </p:nvSpPr>
        <p:spPr>
          <a:xfrm>
            <a:off x="954157" y="2090172"/>
            <a:ext cx="10296939" cy="2246769"/>
          </a:xfrm>
          <a:prstGeom prst="rect">
            <a:avLst/>
          </a:prstGeom>
          <a:noFill/>
        </p:spPr>
        <p:txBody>
          <a:bodyPr wrap="square" rtlCol="0">
            <a:spAutoFit/>
          </a:bodyPr>
          <a:lstStyle/>
          <a:p>
            <a:r>
              <a:rPr lang="en-US" sz="2800" dirty="0">
                <a:solidFill>
                  <a:schemeClr val="bg1"/>
                </a:solidFill>
              </a:rPr>
              <a:t>DO NOT just transfer money out of the account or sell assets.</a:t>
            </a:r>
          </a:p>
          <a:p>
            <a:endParaRPr lang="en-US" sz="2800" dirty="0">
              <a:solidFill>
                <a:schemeClr val="bg1"/>
              </a:solidFill>
            </a:endParaRPr>
          </a:p>
          <a:p>
            <a:r>
              <a:rPr lang="en-US" sz="2800" dirty="0">
                <a:solidFill>
                  <a:schemeClr val="bg1"/>
                </a:solidFill>
              </a:rPr>
              <a:t>Spend-down must be for items acceptable to Social Security and purchases must be </a:t>
            </a:r>
            <a:r>
              <a:rPr lang="en-US" sz="2800" i="1" dirty="0">
                <a:solidFill>
                  <a:schemeClr val="bg1"/>
                </a:solidFill>
              </a:rPr>
              <a:t>traceable</a:t>
            </a:r>
            <a:r>
              <a:rPr lang="en-US" sz="2800" dirty="0">
                <a:solidFill>
                  <a:schemeClr val="bg1"/>
                </a:solidFill>
              </a:rPr>
              <a:t>.</a:t>
            </a:r>
          </a:p>
          <a:p>
            <a:r>
              <a:rPr lang="en-US" sz="2800" dirty="0">
                <a:solidFill>
                  <a:schemeClr val="bg1"/>
                </a:solidFill>
              </a:rPr>
              <a:t>(Keep receipts!)</a:t>
            </a:r>
          </a:p>
        </p:txBody>
      </p:sp>
      <p:sp>
        <p:nvSpPr>
          <p:cNvPr id="3" name="TextBox 2">
            <a:extLst>
              <a:ext uri="{FF2B5EF4-FFF2-40B4-BE49-F238E27FC236}">
                <a16:creationId xmlns:a16="http://schemas.microsoft.com/office/drawing/2014/main" xmlns="" id="{493BA2C7-6527-8FEA-700B-538D3AF483D8}"/>
              </a:ext>
            </a:extLst>
          </p:cNvPr>
          <p:cNvSpPr txBox="1"/>
          <p:nvPr/>
        </p:nvSpPr>
        <p:spPr>
          <a:xfrm>
            <a:off x="954157" y="4663730"/>
            <a:ext cx="8494643" cy="1438855"/>
          </a:xfrm>
          <a:prstGeom prst="rect">
            <a:avLst/>
          </a:prstGeom>
          <a:noFill/>
        </p:spPr>
        <p:txBody>
          <a:bodyPr wrap="square" rtlCol="0">
            <a:spAutoFit/>
          </a:bodyPr>
          <a:lstStyle/>
          <a:p>
            <a:pPr marL="45720" marR="0" fontAlgn="base">
              <a:lnSpc>
                <a:spcPts val="1680"/>
              </a:lnSpc>
              <a:spcBef>
                <a:spcPts val="4420"/>
              </a:spcBef>
              <a:spcAft>
                <a:spcPts val="0"/>
              </a:spcAft>
            </a:pPr>
            <a:r>
              <a:rPr lang="en-US" sz="1800" b="1"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“WHAT HAPPENS IF I GIVE AWAY OR SELL A RESOURCE?</a:t>
            </a:r>
            <a:endParaRPr lang="en-US" sz="1800" dirty="0">
              <a:effectLst/>
              <a:latin typeface="Times New Roman" panose="02020603050405020304" pitchFamily="18" charset="0"/>
              <a:ea typeface="PMingLiU" panose="02020500000000000000" pitchFamily="18" charset="-120"/>
            </a:endParaRPr>
          </a:p>
          <a:p>
            <a:pPr marL="45720" marR="137160" fontAlgn="base">
              <a:lnSpc>
                <a:spcPts val="1800"/>
              </a:lnSpc>
              <a:spcBef>
                <a:spcPts val="1595"/>
              </a:spcBef>
              <a:spcAft>
                <a:spcPts val="0"/>
              </a:spcAft>
            </a:pPr>
            <a:r>
              <a:rPr lang="en-US" sz="1800" spc="4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If you, your spouse, or a co—owner give away a resource or sell it for less than it is worth, you </a:t>
            </a:r>
            <a:r>
              <a:rPr lang="en-US" sz="1800" spc="40" dirty="0">
                <a:solidFill>
                  <a:srgbClr val="000000"/>
                </a:solidFill>
                <a:effectLst/>
                <a:highlight>
                  <a:srgbClr val="FFFF00"/>
                </a:highlight>
                <a:latin typeface="Tahoma" panose="020B0604030504040204" pitchFamily="34" charset="0"/>
                <a:ea typeface="Tahoma" panose="020B0604030504040204" pitchFamily="34" charset="0"/>
                <a:cs typeface="Times New Roman" panose="02020603050405020304" pitchFamily="18" charset="0"/>
              </a:rPr>
              <a:t>may be ineligible for SSI benefits for up to 36 months</a:t>
            </a:r>
            <a:r>
              <a:rPr lang="en-US" sz="1800" spc="4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 How long you are ineligible for SSI benefits depends on the value of the resource you transferred.” (Fro</a:t>
            </a:r>
            <a:r>
              <a:rPr lang="en-US" spc="40" dirty="0">
                <a:solidFill>
                  <a:srgbClr val="000000"/>
                </a:solidFill>
                <a:latin typeface="Tahoma" panose="020B0604030504040204" pitchFamily="34" charset="0"/>
                <a:ea typeface="Tahoma" panose="020B0604030504040204" pitchFamily="34" charset="0"/>
                <a:cs typeface="Times New Roman" panose="02020603050405020304" pitchFamily="18" charset="0"/>
              </a:rPr>
              <a:t>m SS Website – SSI Homepage)</a:t>
            </a:r>
            <a:endParaRPr lang="en-US" sz="1800" dirty="0">
              <a:effectLst/>
              <a:latin typeface="Times New Roman" panose="02020603050405020304" pitchFamily="18" charset="0"/>
              <a:ea typeface="PMingLiU" panose="02020500000000000000" pitchFamily="18" charset="-120"/>
            </a:endParaRPr>
          </a:p>
        </p:txBody>
      </p:sp>
    </p:spTree>
    <p:extLst>
      <p:ext uri="{BB962C8B-B14F-4D97-AF65-F5344CB8AC3E}">
        <p14:creationId xmlns:p14="http://schemas.microsoft.com/office/powerpoint/2010/main" val="29112692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59371" y="1389583"/>
            <a:ext cx="10328222" cy="2632033"/>
          </a:xfrm>
          <a:prstGeom prst="rect">
            <a:avLst/>
          </a:prstGeom>
          <a:noFill/>
          <a:ln w="0" cmpd="sng">
            <a:noFill/>
            <a:prstDash val="solid"/>
          </a:ln>
        </p:spPr>
        <p:txBody>
          <a:bodyPr vert="horz" lIns="0" tIns="241951" rIns="0" bIns="0" rtlCol="0" anchor="t">
            <a:normAutofit/>
          </a:bodyPr>
          <a:lstStyle/>
          <a:p>
            <a:pPr>
              <a:lnSpc>
                <a:spcPts val="3347"/>
              </a:lnSpc>
              <a:spcAft>
                <a:spcPts val="0"/>
              </a:spcAft>
              <a:buNone/>
            </a:pPr>
            <a:r>
              <a:rPr lang="en-US" sz="2800" b="0" i="0" dirty="0">
                <a:solidFill>
                  <a:srgbClr val="0070C0"/>
                </a:solidFill>
                <a:effectLst/>
              </a:rPr>
              <a:t>While the claim cannot be awarded without medical evidence, the ALJ has much more discretion in deciding a case. </a:t>
            </a:r>
          </a:p>
          <a:p>
            <a:pPr>
              <a:lnSpc>
                <a:spcPts val="3347"/>
              </a:lnSpc>
              <a:spcAft>
                <a:spcPts val="0"/>
              </a:spcAft>
              <a:buNone/>
            </a:pPr>
            <a:endParaRPr lang="en-US" sz="2800" b="0" i="0" dirty="0">
              <a:solidFill>
                <a:srgbClr val="0070C0"/>
              </a:solidFill>
              <a:effectLst/>
            </a:endParaRPr>
          </a:p>
          <a:p>
            <a:pPr>
              <a:lnSpc>
                <a:spcPts val="3347"/>
              </a:lnSpc>
              <a:spcAft>
                <a:spcPts val="0"/>
              </a:spcAft>
              <a:buNone/>
            </a:pPr>
            <a:r>
              <a:rPr lang="en-US" sz="2800" b="0" i="0" dirty="0">
                <a:solidFill>
                  <a:srgbClr val="0070C0"/>
                </a:solidFill>
                <a:effectLst/>
              </a:rPr>
              <a:t>Additionally, the ALJ </a:t>
            </a:r>
            <a:r>
              <a:rPr lang="en-US" sz="2800" b="1" i="0" u="sng" dirty="0">
                <a:solidFill>
                  <a:srgbClr val="0070C0"/>
                </a:solidFill>
                <a:effectLst/>
              </a:rPr>
              <a:t>must</a:t>
            </a:r>
            <a:r>
              <a:rPr lang="en-US" sz="2800" b="0" i="0" dirty="0">
                <a:solidFill>
                  <a:srgbClr val="0070C0"/>
                </a:solidFill>
                <a:effectLst/>
              </a:rPr>
              <a:t> provide a multi-page Decision detailing the reasons for the favorable or unfavorable finding. </a:t>
            </a:r>
            <a:endParaRPr lang="en-US" sz="2800" spc="-26" dirty="0">
              <a:solidFill>
                <a:srgbClr val="0070C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14350" y="2712644"/>
            <a:ext cx="11163300" cy="143271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0" cmpd="sng">
            <a:noFill/>
            <a:prstDash val="solid"/>
          </a:ln>
        </p:spPr>
        <p:txBody>
          <a:bodyPr vert="horz" lIns="0" tIns="14713" rIns="0" bIns="0" rtlCol="0" anchor="t">
            <a:noAutofit/>
          </a:bodyPr>
          <a:lstStyle/>
          <a:p>
            <a:pPr>
              <a:buNone/>
            </a:pPr>
            <a:r>
              <a:rPr lang="en-US" sz="4000" b="1" spc="-129" dirty="0">
                <a:solidFill>
                  <a:srgbClr val="0070C0"/>
                </a:solidFill>
              </a:rPr>
              <a:t>What happens if I don’t appeal </a:t>
            </a:r>
          </a:p>
          <a:p>
            <a:pPr>
              <a:buNone/>
            </a:pPr>
            <a:r>
              <a:rPr lang="en-US" sz="4000" b="1" spc="-129" dirty="0">
                <a:solidFill>
                  <a:srgbClr val="0070C0"/>
                </a:solidFill>
              </a:rPr>
              <a:t>within the allotted time?</a:t>
            </a:r>
          </a:p>
          <a:p>
            <a:pPr>
              <a:buNone/>
            </a:pPr>
            <a:r>
              <a:rPr lang="en-US" sz="4000" b="1" spc="-129" dirty="0">
                <a:solidFill>
                  <a:srgbClr val="0070C0"/>
                </a:solidFill>
              </a:rPr>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23A9497-F4B2-286E-1459-19A77FFC1B7E}"/>
              </a:ext>
            </a:extLst>
          </p:cNvPr>
          <p:cNvSpPr txBox="1"/>
          <p:nvPr/>
        </p:nvSpPr>
        <p:spPr>
          <a:xfrm>
            <a:off x="857250" y="1285855"/>
            <a:ext cx="8153400" cy="1758110"/>
          </a:xfrm>
          <a:prstGeom prst="rect">
            <a:avLst/>
          </a:prstGeom>
          <a:noFill/>
        </p:spPr>
        <p:txBody>
          <a:bodyPr wrap="square">
            <a:spAutoFit/>
          </a:bodyPr>
          <a:lstStyle/>
          <a:p>
            <a:pPr>
              <a:lnSpc>
                <a:spcPts val="3218"/>
              </a:lnSpc>
              <a:spcAft>
                <a:spcPts val="0"/>
              </a:spcAft>
              <a:buNone/>
            </a:pPr>
            <a:r>
              <a:rPr lang="en-US" sz="4000" b="1" spc="-129" dirty="0">
                <a:solidFill>
                  <a:srgbClr val="0070C0"/>
                </a:solidFill>
              </a:rPr>
              <a:t>Can I apply again later?</a:t>
            </a:r>
          </a:p>
          <a:p>
            <a:pPr>
              <a:lnSpc>
                <a:spcPts val="3218"/>
              </a:lnSpc>
              <a:spcAft>
                <a:spcPts val="0"/>
              </a:spcAft>
              <a:buNone/>
            </a:pPr>
            <a:endParaRPr lang="en-US" sz="4000" b="1" spc="-129" dirty="0">
              <a:solidFill>
                <a:srgbClr val="0070C0"/>
              </a:solidFill>
            </a:endParaRPr>
          </a:p>
          <a:p>
            <a:pPr>
              <a:lnSpc>
                <a:spcPts val="3218"/>
              </a:lnSpc>
              <a:spcAft>
                <a:spcPts val="0"/>
              </a:spcAft>
              <a:buNone/>
            </a:pPr>
            <a:endParaRPr lang="en-US" sz="4000" b="1" spc="-129" dirty="0">
              <a:solidFill>
                <a:srgbClr val="0070C0"/>
              </a:solidFill>
            </a:endParaRPr>
          </a:p>
          <a:p>
            <a:pPr>
              <a:lnSpc>
                <a:spcPts val="3218"/>
              </a:lnSpc>
              <a:spcAft>
                <a:spcPts val="0"/>
              </a:spcAft>
              <a:buNone/>
            </a:pPr>
            <a:r>
              <a:rPr lang="en-US" sz="4000" b="1" spc="-129" dirty="0">
                <a:solidFill>
                  <a:srgbClr val="0070C0"/>
                </a:solidFill>
              </a:rPr>
              <a:t>Can I file a late appeal?  </a:t>
            </a:r>
          </a:p>
        </p:txBody>
      </p:sp>
    </p:spTree>
    <p:extLst>
      <p:ext uri="{BB962C8B-B14F-4D97-AF65-F5344CB8AC3E}">
        <p14:creationId xmlns:p14="http://schemas.microsoft.com/office/powerpoint/2010/main" val="1359070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7A679E9-11DC-7D7B-B4D0-E878D691B52B}"/>
              </a:ext>
            </a:extLst>
          </p:cNvPr>
          <p:cNvSpPr>
            <a:spLocks noGrp="1"/>
          </p:cNvSpPr>
          <p:nvPr>
            <p:ph type="sldNum" sz="quarter" idx="12"/>
          </p:nvPr>
        </p:nvSpPr>
        <p:spPr/>
        <p:txBody>
          <a:bodyPr/>
          <a:lstStyle/>
          <a:p>
            <a:fld id="{28844951-7827-47D4-8276-7DDE1FA7D85A}" type="slidenum">
              <a:rPr lang="en-US" smtClean="0"/>
              <a:t>113</a:t>
            </a:fld>
            <a:endParaRPr lang="en-US" dirty="0"/>
          </a:p>
        </p:txBody>
      </p:sp>
      <p:sp>
        <p:nvSpPr>
          <p:cNvPr id="4" name="TextBox 3">
            <a:extLst>
              <a:ext uri="{FF2B5EF4-FFF2-40B4-BE49-F238E27FC236}">
                <a16:creationId xmlns:a16="http://schemas.microsoft.com/office/drawing/2014/main" xmlns="" id="{CEA8572B-215E-A258-607F-913797730D60}"/>
              </a:ext>
            </a:extLst>
          </p:cNvPr>
          <p:cNvSpPr txBox="1"/>
          <p:nvPr/>
        </p:nvSpPr>
        <p:spPr>
          <a:xfrm>
            <a:off x="923925" y="1222398"/>
            <a:ext cx="6096000" cy="527004"/>
          </a:xfrm>
          <a:prstGeom prst="rect">
            <a:avLst/>
          </a:prstGeom>
          <a:noFill/>
        </p:spPr>
        <p:txBody>
          <a:bodyPr wrap="square">
            <a:spAutoFit/>
          </a:bodyPr>
          <a:lstStyle/>
          <a:p>
            <a:pPr marL="0" marR="0" lvl="0" indent="0" algn="l" defTabSz="914400" rtl="0" eaLnBrk="1" fontAlgn="auto" latinLnBrk="0" hangingPunct="1">
              <a:lnSpc>
                <a:spcPts val="3218"/>
              </a:lnSpc>
              <a:spcBef>
                <a:spcPts val="0"/>
              </a:spcBef>
              <a:spcAft>
                <a:spcPts val="0"/>
              </a:spcAft>
              <a:buClrTx/>
              <a:buSzTx/>
              <a:buFontTx/>
              <a:buNone/>
              <a:tabLst/>
              <a:defRPr/>
            </a:pPr>
            <a:r>
              <a:rPr kumimoji="0" lang="en-US" sz="4000" b="1" i="0" u="none" strike="noStrike" kern="1200" cap="none" spc="-129" normalizeH="0" baseline="0" noProof="0" dirty="0">
                <a:ln>
                  <a:noFill/>
                </a:ln>
                <a:solidFill>
                  <a:srgbClr val="0070C0"/>
                </a:solidFill>
                <a:effectLst/>
                <a:uLnTx/>
                <a:uFillTx/>
                <a:latin typeface="Avenir Next LT Pro"/>
                <a:ea typeface="+mn-ea"/>
                <a:cs typeface="+mn-cs"/>
              </a:rPr>
              <a:t>Can I apply again later?</a:t>
            </a:r>
          </a:p>
        </p:txBody>
      </p:sp>
      <p:sp>
        <p:nvSpPr>
          <p:cNvPr id="5" name="TextBox 4">
            <a:extLst>
              <a:ext uri="{FF2B5EF4-FFF2-40B4-BE49-F238E27FC236}">
                <a16:creationId xmlns:a16="http://schemas.microsoft.com/office/drawing/2014/main" xmlns="" id="{88BA12A2-D346-FACA-80BD-1A5EE2DEE780}"/>
              </a:ext>
            </a:extLst>
          </p:cNvPr>
          <p:cNvSpPr txBox="1"/>
          <p:nvPr/>
        </p:nvSpPr>
        <p:spPr>
          <a:xfrm>
            <a:off x="1095375" y="2413337"/>
            <a:ext cx="9505950" cy="3046988"/>
          </a:xfrm>
          <a:prstGeom prst="rect">
            <a:avLst/>
          </a:prstGeom>
          <a:noFill/>
        </p:spPr>
        <p:txBody>
          <a:bodyPr wrap="square" rtlCol="0">
            <a:spAutoFit/>
          </a:bodyPr>
          <a:lstStyle/>
          <a:p>
            <a:r>
              <a:rPr lang="en-US" sz="2400" dirty="0">
                <a:solidFill>
                  <a:srgbClr val="0070C0"/>
                </a:solidFill>
              </a:rPr>
              <a:t>You can file a new SSI application later BUT</a:t>
            </a:r>
          </a:p>
          <a:p>
            <a:endParaRPr lang="en-US" sz="2400" dirty="0">
              <a:solidFill>
                <a:srgbClr val="0070C0"/>
              </a:solidFill>
            </a:endParaRPr>
          </a:p>
          <a:p>
            <a:pPr marL="342900" indent="-342900">
              <a:buClr>
                <a:schemeClr val="accent1"/>
              </a:buClr>
              <a:buFont typeface="Arial" panose="020B0604020202020204" pitchFamily="34" charset="0"/>
              <a:buChar char="•"/>
            </a:pPr>
            <a:r>
              <a:rPr lang="en-US" sz="2400" dirty="0">
                <a:solidFill>
                  <a:srgbClr val="0070C0"/>
                </a:solidFill>
              </a:rPr>
              <a:t>Benefits will be paid only as of the date of the new application.</a:t>
            </a:r>
          </a:p>
          <a:p>
            <a:pPr lvl="1">
              <a:buClr>
                <a:schemeClr val="accent1"/>
              </a:buClr>
            </a:pPr>
            <a:r>
              <a:rPr lang="en-US" sz="2400" dirty="0">
                <a:solidFill>
                  <a:srgbClr val="0070C0"/>
                </a:solidFill>
              </a:rPr>
              <a:t>You cannot recover the months or years of benefits that would    have been paid if the first application had been awarded. </a:t>
            </a:r>
          </a:p>
          <a:p>
            <a:pPr marL="800100" lvl="1" indent="-342900">
              <a:buClr>
                <a:schemeClr val="accent1"/>
              </a:buClr>
              <a:buFont typeface="Arial" panose="020B0604020202020204" pitchFamily="34" charset="0"/>
              <a:buChar char="•"/>
            </a:pPr>
            <a:endParaRPr lang="en-US" sz="2400" dirty="0">
              <a:solidFill>
                <a:srgbClr val="0070C0"/>
              </a:solidFill>
            </a:endParaRPr>
          </a:p>
          <a:p>
            <a:pPr marL="342900" indent="-342900">
              <a:buClr>
                <a:schemeClr val="accent1"/>
              </a:buClr>
              <a:buFont typeface="Arial" panose="020B0604020202020204" pitchFamily="34" charset="0"/>
              <a:buChar char="•"/>
            </a:pPr>
            <a:r>
              <a:rPr lang="en-US" sz="2400" dirty="0">
                <a:solidFill>
                  <a:srgbClr val="0070C0"/>
                </a:solidFill>
              </a:rPr>
              <a:t>Over time, documents that could have been helpful get lost or are not current enough. </a:t>
            </a:r>
          </a:p>
        </p:txBody>
      </p:sp>
    </p:spTree>
    <p:extLst>
      <p:ext uri="{BB962C8B-B14F-4D97-AF65-F5344CB8AC3E}">
        <p14:creationId xmlns:p14="http://schemas.microsoft.com/office/powerpoint/2010/main" val="18362015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99188" y="1983244"/>
            <a:ext cx="10058400" cy="4069659"/>
          </a:xfrm>
          <a:prstGeom prst="rect">
            <a:avLst/>
          </a:prstGeom>
          <a:noFill/>
          <a:ln w="0" cmpd="sng">
            <a:noFill/>
            <a:prstDash val="solid"/>
          </a:ln>
        </p:spPr>
        <p:txBody>
          <a:bodyPr vert="horz" lIns="0" tIns="80105" rIns="0" bIns="0" rtlCol="0" anchor="t">
            <a:normAutofit fontScale="95000"/>
          </a:bodyPr>
          <a:lstStyle/>
          <a:p>
            <a:pPr algn="l">
              <a:lnSpc>
                <a:spcPts val="3733"/>
              </a:lnSpc>
              <a:spcAft>
                <a:spcPts val="0"/>
              </a:spcAft>
              <a:buNone/>
            </a:pPr>
            <a:r>
              <a:rPr lang="en-US" sz="2400" b="1" spc="6" dirty="0">
                <a:solidFill>
                  <a:srgbClr val="FF0000"/>
                </a:solidFill>
              </a:rPr>
              <a:t>IT DEPENDS: </a:t>
            </a:r>
          </a:p>
          <a:p>
            <a:pPr algn="l">
              <a:lnSpc>
                <a:spcPts val="4634"/>
              </a:lnSpc>
              <a:spcBef>
                <a:spcPts val="1010"/>
              </a:spcBef>
              <a:spcAft>
                <a:spcPts val="1706"/>
              </a:spcAft>
              <a:buNone/>
            </a:pPr>
            <a:r>
              <a:rPr lang="en-US" sz="2400" dirty="0">
                <a:solidFill>
                  <a:srgbClr val="0070C0"/>
                </a:solidFill>
              </a:rPr>
              <a:t>In the denial, it will state that </a:t>
            </a:r>
          </a:p>
          <a:p>
            <a:pPr algn="l">
              <a:lnSpc>
                <a:spcPts val="4634"/>
              </a:lnSpc>
              <a:spcBef>
                <a:spcPts val="1010"/>
              </a:spcBef>
              <a:spcAft>
                <a:spcPts val="1706"/>
              </a:spcAft>
              <a:buNone/>
            </a:pPr>
            <a:r>
              <a:rPr lang="en-US" sz="2400" dirty="0">
                <a:solidFill>
                  <a:srgbClr val="0070C0"/>
                </a:solidFill>
              </a:rPr>
              <a:t>“you must have a good reason for waiting more than 60 days to  </a:t>
            </a:r>
            <a:r>
              <a:rPr sz="2400" dirty="0">
                <a:solidFill>
                  <a:srgbClr val="0070C0"/>
                </a:solidFill>
              </a:rPr>
              <a:t/>
            </a:r>
            <a:br>
              <a:rPr sz="2400" dirty="0">
                <a:solidFill>
                  <a:srgbClr val="0070C0"/>
                </a:solidFill>
              </a:rPr>
            </a:br>
            <a:r>
              <a:rPr lang="en-US" sz="2400" dirty="0">
                <a:solidFill>
                  <a:srgbClr val="0070C0"/>
                </a:solidFill>
              </a:rPr>
              <a:t>ask for an appeal.”</a:t>
            </a:r>
            <a:r>
              <a:rPr lang="en-US" sz="2400" u="sng" dirty="0">
                <a:solidFill>
                  <a:srgbClr val="0070C0"/>
                </a:solidFill>
              </a:rPr>
              <a:t> </a:t>
            </a:r>
          </a:p>
        </p:txBody>
      </p:sp>
      <p:sp>
        <p:nvSpPr>
          <p:cNvPr id="3" name="TextBox 2">
            <a:extLst>
              <a:ext uri="{FF2B5EF4-FFF2-40B4-BE49-F238E27FC236}">
                <a16:creationId xmlns:a16="http://schemas.microsoft.com/office/drawing/2014/main" xmlns="" id="{26911661-F456-61D3-8A52-7646775F0085}"/>
              </a:ext>
            </a:extLst>
          </p:cNvPr>
          <p:cNvSpPr txBox="1"/>
          <p:nvPr/>
        </p:nvSpPr>
        <p:spPr>
          <a:xfrm>
            <a:off x="923925" y="1222398"/>
            <a:ext cx="6096000" cy="527004"/>
          </a:xfrm>
          <a:prstGeom prst="rect">
            <a:avLst/>
          </a:prstGeom>
          <a:noFill/>
        </p:spPr>
        <p:txBody>
          <a:bodyPr wrap="square">
            <a:spAutoFit/>
          </a:bodyPr>
          <a:lstStyle/>
          <a:p>
            <a:pPr marL="0" marR="0" lvl="0" indent="0" algn="l" defTabSz="914400" rtl="0" eaLnBrk="1" fontAlgn="auto" latinLnBrk="0" hangingPunct="1">
              <a:lnSpc>
                <a:spcPts val="3218"/>
              </a:lnSpc>
              <a:spcBef>
                <a:spcPts val="0"/>
              </a:spcBef>
              <a:spcAft>
                <a:spcPts val="0"/>
              </a:spcAft>
              <a:buClrTx/>
              <a:buSzTx/>
              <a:buFontTx/>
              <a:buNone/>
              <a:tabLst/>
              <a:defRPr/>
            </a:pPr>
            <a:r>
              <a:rPr kumimoji="0" lang="en-US" sz="4000" b="1" i="0" u="none" strike="noStrike" kern="1200" cap="none" spc="-129" normalizeH="0" baseline="0" noProof="0" dirty="0">
                <a:ln>
                  <a:noFill/>
                </a:ln>
                <a:solidFill>
                  <a:srgbClr val="0070C0"/>
                </a:solidFill>
                <a:effectLst/>
                <a:uLnTx/>
                <a:uFillTx/>
                <a:latin typeface="Avenir Next LT Pro"/>
                <a:ea typeface="+mn-ea"/>
                <a:cs typeface="+mn-cs"/>
              </a:rPr>
              <a:t>Can I file a late appeal?</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66800" y="1360116"/>
            <a:ext cx="10058400" cy="4137767"/>
          </a:xfrm>
          <a:prstGeom prst="rect">
            <a:avLst/>
          </a:prstGeom>
          <a:noFill/>
          <a:ln w="0" cmpd="sng">
            <a:noFill/>
            <a:prstDash val="solid"/>
          </a:ln>
        </p:spPr>
        <p:txBody>
          <a:bodyPr vert="horz" lIns="0" tIns="12261" rIns="0" bIns="0" rtlCol="0" anchor="t">
            <a:noAutofit/>
          </a:bodyPr>
          <a:lstStyle/>
          <a:p>
            <a:pPr>
              <a:spcAft>
                <a:spcPts val="0"/>
              </a:spcAft>
              <a:buNone/>
            </a:pPr>
            <a:r>
              <a:rPr lang="en-US" sz="3600" spc="-26" dirty="0">
                <a:solidFill>
                  <a:srgbClr val="0070C0"/>
                </a:solidFill>
              </a:rPr>
              <a:t>Such reasons may be: </a:t>
            </a:r>
          </a:p>
          <a:p>
            <a:pPr>
              <a:lnSpc>
                <a:spcPts val="2832"/>
              </a:lnSpc>
              <a:spcBef>
                <a:spcPts val="2394"/>
              </a:spcBef>
              <a:spcAft>
                <a:spcPts val="0"/>
              </a:spcAft>
              <a:buNone/>
            </a:pPr>
            <a:r>
              <a:rPr lang="en-US" sz="3600" spc="-32" dirty="0">
                <a:solidFill>
                  <a:srgbClr val="0070C0"/>
                </a:solidFill>
              </a:rPr>
              <a:t>– </a:t>
            </a:r>
            <a:r>
              <a:rPr lang="en-US" sz="2400" spc="-32" dirty="0">
                <a:solidFill>
                  <a:srgbClr val="0070C0"/>
                </a:solidFill>
              </a:rPr>
              <a:t>I didn’t receive the denial until 4 months after it </a:t>
            </a:r>
            <a:r>
              <a:rPr lang="en-US" sz="2400" spc="-19" dirty="0">
                <a:solidFill>
                  <a:srgbClr val="0070C0"/>
                </a:solidFill>
              </a:rPr>
              <a:t>was supposedly sent; </a:t>
            </a:r>
          </a:p>
          <a:p>
            <a:pPr>
              <a:lnSpc>
                <a:spcPts val="2832"/>
              </a:lnSpc>
              <a:spcBef>
                <a:spcPts val="1339"/>
              </a:spcBef>
              <a:spcAft>
                <a:spcPts val="0"/>
              </a:spcAft>
              <a:buNone/>
            </a:pPr>
            <a:r>
              <a:rPr lang="en-US" sz="2400" dirty="0">
                <a:solidFill>
                  <a:srgbClr val="0070C0"/>
                </a:solidFill>
              </a:rPr>
              <a:t>– My house flooded; </a:t>
            </a:r>
          </a:p>
          <a:p>
            <a:pPr>
              <a:lnSpc>
                <a:spcPts val="2832"/>
              </a:lnSpc>
              <a:spcBef>
                <a:spcPts val="1339"/>
              </a:spcBef>
              <a:spcAft>
                <a:spcPts val="0"/>
              </a:spcAft>
              <a:buNone/>
            </a:pPr>
            <a:r>
              <a:rPr lang="en-US" sz="2400" dirty="0">
                <a:solidFill>
                  <a:srgbClr val="0070C0"/>
                </a:solidFill>
              </a:rPr>
              <a:t>   or </a:t>
            </a:r>
          </a:p>
          <a:p>
            <a:pPr>
              <a:lnSpc>
                <a:spcPts val="2832"/>
              </a:lnSpc>
              <a:spcBef>
                <a:spcPts val="1371"/>
              </a:spcBef>
              <a:spcAft>
                <a:spcPts val="0"/>
              </a:spcAft>
              <a:buNone/>
            </a:pPr>
            <a:r>
              <a:rPr lang="en-US" sz="2400" spc="-6" dirty="0">
                <a:solidFill>
                  <a:srgbClr val="0070C0"/>
                </a:solidFill>
              </a:rPr>
              <a:t>– I was sick, we were overwhelmed, and I didn’t </a:t>
            </a:r>
            <a:r>
              <a:rPr lang="en-US" sz="2400" spc="-26" dirty="0">
                <a:solidFill>
                  <a:srgbClr val="0070C0"/>
                </a:solidFill>
              </a:rPr>
              <a:t>understand the process.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49310" y="1124263"/>
            <a:ext cx="10253273" cy="3829192"/>
          </a:xfrm>
          <a:prstGeom prst="rect">
            <a:avLst/>
          </a:prstGeom>
          <a:noFill/>
          <a:ln w="0" cmpd="sng">
            <a:noFill/>
            <a:prstDash val="solid"/>
          </a:ln>
        </p:spPr>
        <p:txBody>
          <a:bodyPr vert="horz" lIns="0" tIns="10626" rIns="0" bIns="0" rtlCol="0" anchor="t">
            <a:normAutofit/>
          </a:bodyPr>
          <a:lstStyle/>
          <a:p>
            <a:pPr marL="117702" marR="117702" algn="l">
              <a:lnSpc>
                <a:spcPts val="4505"/>
              </a:lnSpc>
              <a:spcAft>
                <a:spcPts val="0"/>
              </a:spcAft>
              <a:buNone/>
            </a:pPr>
            <a:r>
              <a:rPr lang="en-US" sz="2253" dirty="0">
                <a:solidFill>
                  <a:srgbClr val="0070C0"/>
                </a:solidFill>
              </a:rPr>
              <a:t>Social Security </a:t>
            </a:r>
            <a:r>
              <a:rPr lang="en-US" sz="2253" b="1" i="1" dirty="0">
                <a:solidFill>
                  <a:srgbClr val="0070C0"/>
                </a:solidFill>
              </a:rPr>
              <a:t>may</a:t>
            </a:r>
            <a:r>
              <a:rPr lang="en-US" sz="2253" dirty="0">
                <a:solidFill>
                  <a:srgbClr val="0070C0"/>
                </a:solidFill>
              </a:rPr>
              <a:t> allow you to file a little late in such cases, especially if you have proof of the extraordinary circumstances and/or provide a Certification of the facts, but there are limits, and </a:t>
            </a:r>
            <a:r>
              <a:rPr lang="en-US" sz="2253" i="1" dirty="0">
                <a:solidFill>
                  <a:srgbClr val="0070C0"/>
                </a:solidFill>
              </a:rPr>
              <a:t>you are asking for a favor </a:t>
            </a:r>
            <a:r>
              <a:rPr lang="en-US" sz="2253" dirty="0">
                <a:solidFill>
                  <a:srgbClr val="0070C0"/>
                </a:solidFill>
              </a:rPr>
              <a:t>that the SSA can deny.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54438" y="1364106"/>
            <a:ext cx="10628027" cy="3131604"/>
          </a:xfrm>
          <a:prstGeom prst="rect">
            <a:avLst/>
          </a:prstGeom>
          <a:noFill/>
          <a:ln w="0" cmpd="sng">
            <a:noFill/>
            <a:prstDash val="solid"/>
          </a:ln>
        </p:spPr>
        <p:txBody>
          <a:bodyPr vert="horz" lIns="0" tIns="1635" rIns="0" bIns="0" rtlCol="0" anchor="t">
            <a:normAutofit fontScale="97500"/>
          </a:bodyPr>
          <a:lstStyle/>
          <a:p>
            <a:pPr marL="176552" marR="176552" algn="l">
              <a:lnSpc>
                <a:spcPts val="4119"/>
              </a:lnSpc>
              <a:spcAft>
                <a:spcPts val="0"/>
              </a:spcAft>
              <a:buNone/>
            </a:pPr>
            <a:r>
              <a:rPr lang="en-US" sz="2800" spc="-45" dirty="0">
                <a:solidFill>
                  <a:srgbClr val="0070C0"/>
                </a:solidFill>
              </a:rPr>
              <a:t>Certainly, </a:t>
            </a:r>
            <a:r>
              <a:rPr lang="en-US" sz="2800" b="1" spc="-45" dirty="0">
                <a:solidFill>
                  <a:srgbClr val="0070C0"/>
                </a:solidFill>
              </a:rPr>
              <a:t>if you have let more than 2 years pass</a:t>
            </a:r>
            <a:r>
              <a:rPr lang="en-US" sz="2800" spc="-45" dirty="0">
                <a:solidFill>
                  <a:srgbClr val="0070C0"/>
                </a:solidFill>
              </a:rPr>
              <a:t>, </a:t>
            </a:r>
          </a:p>
          <a:p>
            <a:pPr marL="176552" marR="176552" algn="l">
              <a:lnSpc>
                <a:spcPts val="4119"/>
              </a:lnSpc>
              <a:spcAft>
                <a:spcPts val="0"/>
              </a:spcAft>
              <a:buNone/>
            </a:pPr>
            <a:r>
              <a:rPr lang="en-US" sz="2800" spc="-45" dirty="0">
                <a:solidFill>
                  <a:srgbClr val="0070C0"/>
                </a:solidFill>
              </a:rPr>
              <a:t>you will not be able to reopen an SSI application without first proving that </a:t>
            </a:r>
            <a:r>
              <a:rPr lang="en-US" sz="2800" u="sng" spc="-45" dirty="0">
                <a:solidFill>
                  <a:srgbClr val="0070C0"/>
                </a:solidFill>
              </a:rPr>
              <a:t>SSA was at fault </a:t>
            </a:r>
            <a:r>
              <a:rPr lang="en-US" sz="2800" spc="-45" dirty="0">
                <a:solidFill>
                  <a:srgbClr val="0070C0"/>
                </a:solidFill>
              </a:rPr>
              <a:t>for the delay in appealing.</a:t>
            </a:r>
          </a:p>
          <a:p>
            <a:pPr marL="176552" marR="176552" algn="l">
              <a:lnSpc>
                <a:spcPts val="4119"/>
              </a:lnSpc>
              <a:spcAft>
                <a:spcPts val="0"/>
              </a:spcAft>
              <a:buNone/>
            </a:pPr>
            <a:endParaRPr lang="en-US" sz="2800" spc="-45" dirty="0">
              <a:solidFill>
                <a:srgbClr val="0070C0"/>
              </a:solidFill>
            </a:endParaRPr>
          </a:p>
          <a:p>
            <a:pPr marL="176552" marR="176552" algn="l">
              <a:lnSpc>
                <a:spcPts val="4119"/>
              </a:lnSpc>
              <a:spcAft>
                <a:spcPts val="0"/>
              </a:spcAft>
              <a:buNone/>
            </a:pPr>
            <a:r>
              <a:rPr lang="en-US" sz="2800" spc="-45" dirty="0">
                <a:solidFill>
                  <a:srgbClr val="0070C0"/>
                </a:solidFill>
              </a:rPr>
              <a:t>T</a:t>
            </a:r>
            <a:r>
              <a:rPr lang="en-US" sz="2800" dirty="0">
                <a:solidFill>
                  <a:srgbClr val="0070C0"/>
                </a:solidFill>
              </a:rPr>
              <a:t>hat is not a hurdle that can easily be overcome.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9BFD0C4-3ADE-49BE-88DD-0F9521EC6790}"/>
              </a:ext>
            </a:extLst>
          </p:cNvPr>
          <p:cNvSpPr>
            <a:spLocks noGrp="1"/>
          </p:cNvSpPr>
          <p:nvPr>
            <p:ph type="ctrTitle"/>
          </p:nvPr>
        </p:nvSpPr>
        <p:spPr/>
        <p:txBody>
          <a:bodyPr/>
          <a:lstStyle/>
          <a:p>
            <a:r>
              <a:rPr lang="en-US" dirty="0"/>
              <a:t>QUESTIONS</a:t>
            </a:r>
          </a:p>
        </p:txBody>
      </p:sp>
      <p:sp>
        <p:nvSpPr>
          <p:cNvPr id="4" name="TextBox 3">
            <a:extLst>
              <a:ext uri="{FF2B5EF4-FFF2-40B4-BE49-F238E27FC236}">
                <a16:creationId xmlns:a16="http://schemas.microsoft.com/office/drawing/2014/main" xmlns="" id="{7F56DA6B-B18C-647E-0C2F-B83CB6555698}"/>
              </a:ext>
            </a:extLst>
          </p:cNvPr>
          <p:cNvSpPr txBox="1"/>
          <p:nvPr/>
        </p:nvSpPr>
        <p:spPr>
          <a:xfrm>
            <a:off x="529815" y="4070004"/>
            <a:ext cx="6094206" cy="1477328"/>
          </a:xfrm>
          <a:prstGeom prst="rect">
            <a:avLst/>
          </a:prstGeom>
          <a:noFill/>
        </p:spPr>
        <p:txBody>
          <a:bodyPr wrap="square">
            <a:spAutoFit/>
          </a:bodyPr>
          <a:lstStyle/>
          <a:p>
            <a:r>
              <a:rPr lang="en-US" sz="1800" dirty="0">
                <a:solidFill>
                  <a:schemeClr val="bg1">
                    <a:alpha val="70000"/>
                  </a:schemeClr>
                </a:solidFill>
              </a:rPr>
              <a:t>Cahn &amp; Rohrberger, LLC</a:t>
            </a:r>
          </a:p>
          <a:p>
            <a:r>
              <a:rPr lang="en-US" sz="1800" dirty="0">
                <a:solidFill>
                  <a:schemeClr val="bg1">
                    <a:alpha val="70000"/>
                  </a:schemeClr>
                </a:solidFill>
              </a:rPr>
              <a:t>700 Godwin Avenue</a:t>
            </a:r>
          </a:p>
          <a:p>
            <a:r>
              <a:rPr lang="en-US" sz="1800" dirty="0">
                <a:solidFill>
                  <a:schemeClr val="bg1">
                    <a:alpha val="70000"/>
                  </a:schemeClr>
                </a:solidFill>
              </a:rPr>
              <a:t>Midland Park, NJ 07432</a:t>
            </a:r>
          </a:p>
          <a:p>
            <a:r>
              <a:rPr lang="en-US" sz="1800" dirty="0">
                <a:solidFill>
                  <a:schemeClr val="bg1">
                    <a:alpha val="70000"/>
                  </a:schemeClr>
                </a:solidFill>
              </a:rPr>
              <a:t>Phone: 201-932-1972</a:t>
            </a:r>
          </a:p>
          <a:p>
            <a:r>
              <a:rPr lang="en-US" sz="1800" dirty="0">
                <a:solidFill>
                  <a:schemeClr val="bg1">
                    <a:alpha val="70000"/>
                  </a:schemeClr>
                </a:solidFill>
              </a:rPr>
              <a:t>Fax:      201-932-1973</a:t>
            </a:r>
            <a:endParaRPr lang="en-US" dirty="0">
              <a:solidFill>
                <a:schemeClr val="bg1">
                  <a:alpha val="70000"/>
                </a:schemeClr>
              </a:solidFill>
            </a:endParaRPr>
          </a:p>
        </p:txBody>
      </p:sp>
      <p:sp>
        <p:nvSpPr>
          <p:cNvPr id="6" name="TextBox 5">
            <a:extLst>
              <a:ext uri="{FF2B5EF4-FFF2-40B4-BE49-F238E27FC236}">
                <a16:creationId xmlns:a16="http://schemas.microsoft.com/office/drawing/2014/main" xmlns="" id="{FCE940D8-489F-824A-6BF3-F2A32DF1DF0C}"/>
              </a:ext>
            </a:extLst>
          </p:cNvPr>
          <p:cNvSpPr txBox="1"/>
          <p:nvPr/>
        </p:nvSpPr>
        <p:spPr>
          <a:xfrm>
            <a:off x="7941834" y="4070004"/>
            <a:ext cx="609420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01449">
                  <a:lumMod val="10000"/>
                  <a:lumOff val="90000"/>
                </a:srgbClr>
              </a:buClr>
              <a:buSzPct val="80000"/>
              <a:buFont typeface="Wingdings" panose="05000000000000000000" pitchFamily="2" charset="2"/>
              <a:buNone/>
              <a:tabLst/>
              <a:defRPr/>
            </a:pPr>
            <a:r>
              <a:rPr kumimoji="0" lang="en-US" sz="1800" b="0" i="0" u="none" strike="noStrike" kern="1200" cap="none" spc="0" normalizeH="0" baseline="0" noProof="0" dirty="0">
                <a:ln>
                  <a:noFill/>
                </a:ln>
                <a:solidFill>
                  <a:schemeClr val="bg1">
                    <a:alpha val="70000"/>
                  </a:schemeClr>
                </a:solidFill>
                <a:effectLst/>
                <a:uLnTx/>
                <a:uFillTx/>
                <a:latin typeface="Avenir Next LT Pro"/>
                <a:ea typeface="+mn-ea"/>
                <a:cs typeface="+mn-cs"/>
              </a:rPr>
              <a:t>Tracey Cahn, Esq. </a:t>
            </a:r>
          </a:p>
          <a:p>
            <a:pPr marL="0" marR="0" lvl="0" indent="0" algn="l" defTabSz="914400" rtl="0" eaLnBrk="1" fontAlgn="auto" latinLnBrk="0" hangingPunct="1">
              <a:lnSpc>
                <a:spcPct val="100000"/>
              </a:lnSpc>
              <a:spcBef>
                <a:spcPts val="0"/>
              </a:spcBef>
              <a:spcAft>
                <a:spcPts val="0"/>
              </a:spcAft>
              <a:buClr>
                <a:srgbClr val="201449">
                  <a:lumMod val="10000"/>
                  <a:lumOff val="90000"/>
                </a:srgbClr>
              </a:buClr>
              <a:buSzPct val="80000"/>
              <a:buFont typeface="Wingdings" panose="05000000000000000000" pitchFamily="2" charset="2"/>
              <a:buNone/>
              <a:tabLst/>
              <a:defRPr/>
            </a:pPr>
            <a:r>
              <a:rPr kumimoji="0" lang="en-US" sz="1800" b="0" i="0" u="none" strike="noStrike" kern="1200" cap="none" spc="0" normalizeH="0" baseline="0" noProof="0" dirty="0">
                <a:ln>
                  <a:noFill/>
                </a:ln>
                <a:solidFill>
                  <a:schemeClr val="bg1">
                    <a:alpha val="70000"/>
                  </a:schemeClr>
                </a:solidFill>
                <a:effectLst/>
                <a:uLnTx/>
                <a:uFillTx/>
                <a:latin typeface="Avenir Next LT Pro"/>
                <a:ea typeface="+mn-ea"/>
                <a:cs typeface="+mn-cs"/>
              </a:rPr>
              <a:t>Tracey@CRdisabilitylaw.com</a:t>
            </a:r>
          </a:p>
          <a:p>
            <a:pPr marL="0" marR="0" lvl="0" indent="0" algn="l" defTabSz="914400" rtl="0" eaLnBrk="1" fontAlgn="auto" latinLnBrk="0" hangingPunct="1">
              <a:lnSpc>
                <a:spcPct val="100000"/>
              </a:lnSpc>
              <a:spcBef>
                <a:spcPts val="0"/>
              </a:spcBef>
              <a:spcAft>
                <a:spcPts val="0"/>
              </a:spcAft>
              <a:buClr>
                <a:srgbClr val="201449">
                  <a:lumMod val="10000"/>
                  <a:lumOff val="90000"/>
                </a:srgbClr>
              </a:buClr>
              <a:buSzPct val="80000"/>
              <a:buFont typeface="Wingdings" panose="05000000000000000000" pitchFamily="2" charset="2"/>
              <a:buNone/>
              <a:tabLst/>
              <a:defRPr/>
            </a:pPr>
            <a:endParaRPr kumimoji="0" lang="en-US" sz="1800" b="0" i="0" u="none" strike="noStrike" kern="1200" cap="none" spc="0" normalizeH="0" baseline="0" noProof="0" dirty="0">
              <a:ln>
                <a:noFill/>
              </a:ln>
              <a:solidFill>
                <a:schemeClr val="bg1">
                  <a:alpha val="70000"/>
                </a:schemeClr>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
                <a:srgbClr val="201449">
                  <a:lumMod val="10000"/>
                  <a:lumOff val="90000"/>
                </a:srgbClr>
              </a:buClr>
              <a:buSzPct val="80000"/>
              <a:buFont typeface="Wingdings" panose="05000000000000000000" pitchFamily="2" charset="2"/>
              <a:buNone/>
              <a:tabLst/>
              <a:defRPr/>
            </a:pPr>
            <a:r>
              <a:rPr kumimoji="0" lang="en-US" sz="1800" b="0" i="0" u="none" strike="noStrike" kern="1200" cap="none" spc="0" normalizeH="0" baseline="0" noProof="0" dirty="0">
                <a:ln>
                  <a:noFill/>
                </a:ln>
                <a:solidFill>
                  <a:schemeClr val="bg1">
                    <a:alpha val="70000"/>
                  </a:schemeClr>
                </a:solidFill>
                <a:effectLst/>
                <a:uLnTx/>
                <a:uFillTx/>
                <a:latin typeface="Avenir Next LT Pro"/>
                <a:ea typeface="+mn-ea"/>
                <a:cs typeface="+mn-cs"/>
              </a:rPr>
              <a:t>Risa Rohrberger, Esq.</a:t>
            </a:r>
          </a:p>
          <a:p>
            <a:pPr marL="0" marR="0" lvl="0" indent="0" algn="l" defTabSz="914400" rtl="0" eaLnBrk="1" fontAlgn="auto" latinLnBrk="0" hangingPunct="1">
              <a:lnSpc>
                <a:spcPct val="100000"/>
              </a:lnSpc>
              <a:spcBef>
                <a:spcPts val="0"/>
              </a:spcBef>
              <a:spcAft>
                <a:spcPts val="0"/>
              </a:spcAft>
              <a:buClr>
                <a:srgbClr val="201449">
                  <a:lumMod val="10000"/>
                  <a:lumOff val="90000"/>
                </a:srgbClr>
              </a:buClr>
              <a:buSzPct val="80000"/>
              <a:buFont typeface="Wingdings" panose="05000000000000000000" pitchFamily="2" charset="2"/>
              <a:buNone/>
              <a:tabLst/>
              <a:defRPr/>
            </a:pPr>
            <a:r>
              <a:rPr kumimoji="0" lang="en-US" sz="1800" b="0" i="0" u="none" strike="noStrike" kern="1200" cap="none" spc="0" normalizeH="0" baseline="0" noProof="0" dirty="0">
                <a:ln>
                  <a:noFill/>
                </a:ln>
                <a:solidFill>
                  <a:schemeClr val="bg1">
                    <a:alpha val="70000"/>
                  </a:schemeClr>
                </a:solidFill>
                <a:effectLst/>
                <a:uLnTx/>
                <a:uFillTx/>
                <a:latin typeface="Avenir Next LT Pro"/>
                <a:ea typeface="+mn-ea"/>
                <a:cs typeface="+mn-cs"/>
              </a:rPr>
              <a:t>Risa@CRdisabilitylaw.com</a:t>
            </a:r>
          </a:p>
        </p:txBody>
      </p:sp>
      <p:sp>
        <p:nvSpPr>
          <p:cNvPr id="9" name="TextBox 8">
            <a:extLst>
              <a:ext uri="{FF2B5EF4-FFF2-40B4-BE49-F238E27FC236}">
                <a16:creationId xmlns:a16="http://schemas.microsoft.com/office/drawing/2014/main" xmlns="" id="{F633C125-E792-ADED-B426-B54EDC50FC93}"/>
              </a:ext>
            </a:extLst>
          </p:cNvPr>
          <p:cNvSpPr txBox="1"/>
          <p:nvPr/>
        </p:nvSpPr>
        <p:spPr>
          <a:xfrm>
            <a:off x="0" y="5934670"/>
            <a:ext cx="10019993" cy="923330"/>
          </a:xfrm>
          <a:prstGeom prst="rect">
            <a:avLst/>
          </a:prstGeom>
          <a:noFill/>
          <a:ln w="19050">
            <a:solidFill>
              <a:schemeClr val="tx1"/>
            </a:solidFill>
          </a:ln>
        </p:spPr>
        <p:txBody>
          <a:bodyPr wrap="square" rtlCol="0">
            <a:spAutoFit/>
          </a:bodyPr>
          <a:lstStyle/>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 INFORMATION PROVIDED IN THIS PRESENTATION IS </a:t>
            </a:r>
            <a:r>
              <a:rPr lang="en-U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INTENDED </a:t>
            </a: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EDUCATIONAL PURPOSES ONLY</a:t>
            </a:r>
          </a:p>
          <a:p>
            <a:pPr marL="0" marR="0">
              <a:spcBef>
                <a:spcPts val="0"/>
              </a:spcBef>
              <a:spcAft>
                <a:spcPts val="0"/>
              </a:spcAft>
            </a:pPr>
            <a:r>
              <a:rPr lang="en-U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SHOULD NOT BE CONSTRUED AS LEGAL ADVICE</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2360850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22BD7CD6-D800-D31C-2A43-1F7F1C50C1CB}"/>
              </a:ext>
            </a:extLst>
          </p:cNvPr>
          <p:cNvSpPr>
            <a:spLocks noGrp="1"/>
          </p:cNvSpPr>
          <p:nvPr>
            <p:ph type="title"/>
          </p:nvPr>
        </p:nvSpPr>
        <p:spPr/>
        <p:txBody>
          <a:bodyPr>
            <a:normAutofit fontScale="90000"/>
          </a:bodyPr>
          <a:lstStyle/>
          <a:p>
            <a:r>
              <a:rPr lang="en-US" dirty="0"/>
              <a:t>District Offices Phone and Fax Numbers</a:t>
            </a:r>
          </a:p>
        </p:txBody>
      </p:sp>
      <p:sp>
        <p:nvSpPr>
          <p:cNvPr id="10" name="Content Placeholder 9">
            <a:extLst>
              <a:ext uri="{FF2B5EF4-FFF2-40B4-BE49-F238E27FC236}">
                <a16:creationId xmlns:a16="http://schemas.microsoft.com/office/drawing/2014/main" xmlns="" id="{5E4071DF-60F8-B145-256E-92232D17CC97}"/>
              </a:ext>
            </a:extLst>
          </p:cNvPr>
          <p:cNvSpPr>
            <a:spLocks noGrp="1"/>
          </p:cNvSpPr>
          <p:nvPr>
            <p:ph sz="half" idx="1"/>
          </p:nvPr>
        </p:nvSpPr>
        <p:spPr/>
        <p:txBody>
          <a:bodyPr>
            <a:normAutofit fontScale="55000" lnSpcReduction="20000"/>
          </a:bodyPr>
          <a:lstStyle/>
          <a:p>
            <a:pPr marL="228600" indent="0">
              <a:buNone/>
            </a:pPr>
            <a:r>
              <a:rPr lang="en-US" dirty="0"/>
              <a:t>Brick District Office:  </a:t>
            </a:r>
          </a:p>
          <a:p>
            <a:pPr marL="228600" indent="0">
              <a:buNone/>
            </a:pPr>
            <a:r>
              <a:rPr lang="en-US" dirty="0"/>
              <a:t>    Phone: 877 405 5870, Fax: 833-950-3595</a:t>
            </a:r>
          </a:p>
          <a:p>
            <a:pPr marL="228600" indent="0">
              <a:buNone/>
            </a:pPr>
            <a:r>
              <a:rPr lang="en-US" dirty="0"/>
              <a:t>Bridgewater District Office:  </a:t>
            </a:r>
          </a:p>
          <a:p>
            <a:pPr marL="228600" indent="0">
              <a:buNone/>
            </a:pPr>
            <a:r>
              <a:rPr lang="en-US" dirty="0"/>
              <a:t>    Phone: 866 446 6198, Fax: 833 950 3264</a:t>
            </a:r>
          </a:p>
          <a:p>
            <a:pPr marL="228600" indent="0">
              <a:buNone/>
            </a:pPr>
            <a:r>
              <a:rPr lang="en-US" dirty="0"/>
              <a:t>Clifton District Office</a:t>
            </a:r>
          </a:p>
          <a:p>
            <a:pPr marL="228600" indent="0">
              <a:buNone/>
            </a:pPr>
            <a:r>
              <a:rPr lang="en-US" dirty="0"/>
              <a:t>    Phone: 866-964-0170, Fax: 833-346-7157</a:t>
            </a:r>
          </a:p>
          <a:p>
            <a:pPr marL="228600" indent="0">
              <a:buNone/>
            </a:pPr>
            <a:r>
              <a:rPr lang="en-US" dirty="0"/>
              <a:t>East Orange District Office</a:t>
            </a:r>
          </a:p>
          <a:p>
            <a:r>
              <a:rPr lang="en-US" dirty="0"/>
              <a:t>Phone: 866 964 0030, Fax: 833 950 3311</a:t>
            </a:r>
          </a:p>
          <a:p>
            <a:pPr marL="228600" indent="0">
              <a:buNone/>
            </a:pPr>
            <a:r>
              <a:rPr lang="en-US" dirty="0"/>
              <a:t>Hackensack District Office</a:t>
            </a:r>
          </a:p>
          <a:p>
            <a:r>
              <a:rPr lang="en-US" dirty="0"/>
              <a:t>Phone: 866-964-4680, Fax: 833-950-3291</a:t>
            </a:r>
          </a:p>
          <a:p>
            <a:endParaRPr lang="en-US" dirty="0"/>
          </a:p>
          <a:p>
            <a:endParaRPr lang="en-US" dirty="0"/>
          </a:p>
        </p:txBody>
      </p:sp>
      <p:sp>
        <p:nvSpPr>
          <p:cNvPr id="11" name="Content Placeholder 10">
            <a:extLst>
              <a:ext uri="{FF2B5EF4-FFF2-40B4-BE49-F238E27FC236}">
                <a16:creationId xmlns:a16="http://schemas.microsoft.com/office/drawing/2014/main" xmlns="" id="{C159AD10-3ADA-A252-076D-C3363BB5CAF8}"/>
              </a:ext>
            </a:extLst>
          </p:cNvPr>
          <p:cNvSpPr>
            <a:spLocks noGrp="1"/>
          </p:cNvSpPr>
          <p:nvPr>
            <p:ph sz="half" idx="2"/>
          </p:nvPr>
        </p:nvSpPr>
        <p:spPr>
          <a:xfrm>
            <a:off x="6172200" y="2006599"/>
            <a:ext cx="5356412" cy="4170363"/>
          </a:xfrm>
        </p:spPr>
        <p:txBody>
          <a:bodyPr>
            <a:normAutofit fontScale="55000" lnSpcReduction="20000"/>
          </a:bodyPr>
          <a:lstStyle/>
          <a:p>
            <a:pPr marL="228600" indent="0">
              <a:buNone/>
            </a:pPr>
            <a:r>
              <a:rPr lang="en-US" dirty="0"/>
              <a:t>Hoboken District Office</a:t>
            </a:r>
          </a:p>
          <a:p>
            <a:r>
              <a:rPr lang="en-US" dirty="0"/>
              <a:t>Phone: 877 505 4547, Fax: 833-950-3268</a:t>
            </a:r>
          </a:p>
          <a:p>
            <a:pPr marL="228600" indent="0">
              <a:buNone/>
            </a:pPr>
            <a:r>
              <a:rPr lang="en-US" dirty="0" err="1"/>
              <a:t>Islin</a:t>
            </a:r>
            <a:r>
              <a:rPr lang="en-US" dirty="0"/>
              <a:t> District Office</a:t>
            </a:r>
          </a:p>
          <a:p>
            <a:r>
              <a:rPr lang="en-US" dirty="0"/>
              <a:t>Phone:                     Fax: 833 950 2980</a:t>
            </a:r>
          </a:p>
          <a:p>
            <a:pPr marL="228600" indent="0">
              <a:buNone/>
            </a:pPr>
            <a:r>
              <a:rPr lang="en-US" dirty="0"/>
              <a:t>Jersey City District Office</a:t>
            </a:r>
          </a:p>
          <a:p>
            <a:r>
              <a:rPr lang="en-US" dirty="0"/>
              <a:t>Phone: 877-405-2884, Fax: 1-833-950-2982</a:t>
            </a:r>
          </a:p>
          <a:p>
            <a:pPr marL="228600" indent="0">
              <a:buNone/>
            </a:pPr>
            <a:r>
              <a:rPr lang="en-US" dirty="0"/>
              <a:t>Mount Laurel District Office</a:t>
            </a:r>
          </a:p>
          <a:p>
            <a:r>
              <a:rPr lang="en-US" dirty="0"/>
              <a:t>Phone: 866-837-5002, Fax: 833-950-3279</a:t>
            </a:r>
          </a:p>
          <a:p>
            <a:pPr marL="228600" indent="0">
              <a:buNone/>
            </a:pPr>
            <a:r>
              <a:rPr lang="en-US" dirty="0"/>
              <a:t>Neptune District Office</a:t>
            </a:r>
          </a:p>
          <a:p>
            <a:pPr marL="228600" indent="0">
              <a:buNone/>
            </a:pPr>
            <a:r>
              <a:rPr lang="en-US" dirty="0"/>
              <a:t>        Phone: 877 405 0475, Fax: 833-950-3289</a:t>
            </a:r>
          </a:p>
        </p:txBody>
      </p:sp>
      <p:sp>
        <p:nvSpPr>
          <p:cNvPr id="8" name="Slide Number Placeholder 7">
            <a:extLst>
              <a:ext uri="{FF2B5EF4-FFF2-40B4-BE49-F238E27FC236}">
                <a16:creationId xmlns:a16="http://schemas.microsoft.com/office/drawing/2014/main" xmlns="" id="{F4CCCF1B-F9BA-F15C-776E-17D4B2A889D3}"/>
              </a:ext>
            </a:extLst>
          </p:cNvPr>
          <p:cNvSpPr>
            <a:spLocks noGrp="1"/>
          </p:cNvSpPr>
          <p:nvPr>
            <p:ph type="sldNum" sz="quarter" idx="12"/>
          </p:nvPr>
        </p:nvSpPr>
        <p:spPr/>
        <p:txBody>
          <a:bodyPr/>
          <a:lstStyle/>
          <a:p>
            <a:fld id="{28844951-7827-47D4-8276-7DDE1FA7D85A}" type="slidenum">
              <a:rPr lang="en-US" smtClean="0"/>
              <a:t>119</a:t>
            </a:fld>
            <a:endParaRPr lang="en-US" dirty="0"/>
          </a:p>
        </p:txBody>
      </p:sp>
    </p:spTree>
    <p:extLst>
      <p:ext uri="{BB962C8B-B14F-4D97-AF65-F5344CB8AC3E}">
        <p14:creationId xmlns:p14="http://schemas.microsoft.com/office/powerpoint/2010/main" val="27190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263C2A4-0452-4EE7-830D-A96B0E31291B}"/>
              </a:ext>
            </a:extLst>
          </p:cNvPr>
          <p:cNvSpPr>
            <a:spLocks noGrp="1"/>
          </p:cNvSpPr>
          <p:nvPr>
            <p:ph type="sldNum" sz="quarter" idx="12"/>
          </p:nvPr>
        </p:nvSpPr>
        <p:spPr/>
        <p:txBody>
          <a:bodyPr/>
          <a:lstStyle/>
          <a:p>
            <a:fld id="{28844951-7827-47D4-8276-7DDE1FA7D85A}" type="slidenum">
              <a:rPr lang="en-US" smtClean="0"/>
              <a:t>12</a:t>
            </a:fld>
            <a:endParaRPr lang="en-US" dirty="0"/>
          </a:p>
        </p:txBody>
      </p:sp>
      <p:sp>
        <p:nvSpPr>
          <p:cNvPr id="5" name="TextBox 4">
            <a:extLst>
              <a:ext uri="{FF2B5EF4-FFF2-40B4-BE49-F238E27FC236}">
                <a16:creationId xmlns:a16="http://schemas.microsoft.com/office/drawing/2014/main" xmlns="" id="{1F48D6C0-4D9A-4D7C-A593-41FE365D605A}"/>
              </a:ext>
            </a:extLst>
          </p:cNvPr>
          <p:cNvSpPr txBox="1"/>
          <p:nvPr/>
        </p:nvSpPr>
        <p:spPr>
          <a:xfrm>
            <a:off x="468382" y="1047691"/>
            <a:ext cx="11018768" cy="707886"/>
          </a:xfrm>
          <a:prstGeom prst="rect">
            <a:avLst/>
          </a:prstGeom>
          <a:noFill/>
        </p:spPr>
        <p:txBody>
          <a:bodyPr wrap="square" rtlCol="0">
            <a:spAutoFit/>
          </a:bodyPr>
          <a:lstStyle/>
          <a:p>
            <a:pPr algn="ctr"/>
            <a:r>
              <a:rPr lang="en-US" sz="4000" b="1" dirty="0">
                <a:solidFill>
                  <a:schemeClr val="bg1"/>
                </a:solidFill>
                <a:highlight>
                  <a:srgbClr val="FF0000"/>
                </a:highlight>
              </a:rPr>
              <a:t>Consequences of exceeding $2000</a:t>
            </a:r>
          </a:p>
        </p:txBody>
      </p:sp>
      <p:sp>
        <p:nvSpPr>
          <p:cNvPr id="6" name="TextBox 5">
            <a:extLst>
              <a:ext uri="{FF2B5EF4-FFF2-40B4-BE49-F238E27FC236}">
                <a16:creationId xmlns:a16="http://schemas.microsoft.com/office/drawing/2014/main" xmlns="" id="{2DDE70E6-96BC-48B4-A292-C77B312BF38B}"/>
              </a:ext>
            </a:extLst>
          </p:cNvPr>
          <p:cNvSpPr txBox="1"/>
          <p:nvPr/>
        </p:nvSpPr>
        <p:spPr>
          <a:xfrm>
            <a:off x="996078" y="2228671"/>
            <a:ext cx="10572894" cy="2062103"/>
          </a:xfrm>
          <a:prstGeom prst="rect">
            <a:avLst/>
          </a:prstGeom>
          <a:noFill/>
        </p:spPr>
        <p:txBody>
          <a:bodyPr wrap="none" rtlCol="0">
            <a:spAutoFit/>
          </a:bodyPr>
          <a:lstStyle/>
          <a:p>
            <a:pPr marL="342900" indent="-342900">
              <a:buFont typeface="Arial" panose="020B0604020202020204" pitchFamily="34" charset="0"/>
              <a:buChar char="•"/>
            </a:pPr>
            <a:r>
              <a:rPr lang="en-US" sz="3200" dirty="0">
                <a:solidFill>
                  <a:srgbClr val="FF0000"/>
                </a:solidFill>
              </a:rPr>
              <a:t>Assessment of </a:t>
            </a:r>
            <a:r>
              <a:rPr lang="en-US" sz="3200" b="1" dirty="0">
                <a:solidFill>
                  <a:srgbClr val="FF0000"/>
                </a:solidFill>
              </a:rPr>
              <a:t>Overpayment</a:t>
            </a:r>
            <a:r>
              <a:rPr lang="en-US" sz="3200" dirty="0">
                <a:solidFill>
                  <a:srgbClr val="FF0000"/>
                </a:solidFill>
              </a:rPr>
              <a:t> and </a:t>
            </a:r>
            <a:r>
              <a:rPr lang="en-US" sz="3200" b="1" dirty="0">
                <a:solidFill>
                  <a:srgbClr val="FF0000"/>
                </a:solidFill>
              </a:rPr>
              <a:t>Demand to Repay</a:t>
            </a:r>
          </a:p>
          <a:p>
            <a:r>
              <a:rPr lang="en-US" sz="3200" b="1" dirty="0">
                <a:solidFill>
                  <a:srgbClr val="FF0000"/>
                </a:solidFill>
              </a:rPr>
              <a:t> </a:t>
            </a:r>
          </a:p>
          <a:p>
            <a:pPr marL="342900" indent="-342900">
              <a:buFont typeface="Arial" panose="020B0604020202020204" pitchFamily="34" charset="0"/>
              <a:buChar char="•"/>
            </a:pPr>
            <a:r>
              <a:rPr lang="en-US" sz="3200" b="1" dirty="0">
                <a:solidFill>
                  <a:srgbClr val="FF0000"/>
                </a:solidFill>
              </a:rPr>
              <a:t>Termination</a:t>
            </a:r>
            <a:r>
              <a:rPr lang="en-US" sz="3200" dirty="0">
                <a:solidFill>
                  <a:srgbClr val="FF0000"/>
                </a:solidFill>
              </a:rPr>
              <a:t> of SSI benefits</a:t>
            </a:r>
          </a:p>
          <a:p>
            <a:endParaRPr lang="en-US" sz="3200" dirty="0">
              <a:solidFill>
                <a:srgbClr val="FF0000"/>
              </a:solidFill>
            </a:endParaRPr>
          </a:p>
        </p:txBody>
      </p:sp>
      <p:sp>
        <p:nvSpPr>
          <p:cNvPr id="7" name="TextBox 6">
            <a:extLst>
              <a:ext uri="{FF2B5EF4-FFF2-40B4-BE49-F238E27FC236}">
                <a16:creationId xmlns:a16="http://schemas.microsoft.com/office/drawing/2014/main" xmlns="" id="{B95073DD-9809-43B7-915A-E0BE3F0CDED5}"/>
              </a:ext>
            </a:extLst>
          </p:cNvPr>
          <p:cNvSpPr txBox="1"/>
          <p:nvPr/>
        </p:nvSpPr>
        <p:spPr>
          <a:xfrm>
            <a:off x="1415705" y="4529077"/>
            <a:ext cx="9124122" cy="584775"/>
          </a:xfrm>
          <a:prstGeom prst="rect">
            <a:avLst/>
          </a:prstGeom>
          <a:solidFill>
            <a:schemeClr val="bg1"/>
          </a:solidFill>
        </p:spPr>
        <p:txBody>
          <a:bodyPr wrap="square" rtlCol="0">
            <a:spAutoFit/>
          </a:bodyPr>
          <a:lstStyle/>
          <a:p>
            <a:r>
              <a:rPr lang="en-US" sz="3200" b="1" i="1" dirty="0">
                <a:solidFill>
                  <a:srgbClr val="FF0000"/>
                </a:solidFill>
              </a:rPr>
              <a:t>Social Security could notify you YEARS later. </a:t>
            </a:r>
          </a:p>
        </p:txBody>
      </p:sp>
    </p:spTree>
    <p:extLst>
      <p:ext uri="{BB962C8B-B14F-4D97-AF65-F5344CB8AC3E}">
        <p14:creationId xmlns:p14="http://schemas.microsoft.com/office/powerpoint/2010/main" val="17356745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944CD-1EC1-AF2C-3B76-FDFA93960F9C}"/>
              </a:ext>
            </a:extLst>
          </p:cNvPr>
          <p:cNvSpPr>
            <a:spLocks noGrp="1"/>
          </p:cNvSpPr>
          <p:nvPr>
            <p:ph type="title"/>
          </p:nvPr>
        </p:nvSpPr>
        <p:spPr/>
        <p:txBody>
          <a:bodyPr/>
          <a:lstStyle/>
          <a:p>
            <a:r>
              <a:rPr lang="en-US" dirty="0"/>
              <a:t> District Office Phone/Fax Continued</a:t>
            </a:r>
          </a:p>
        </p:txBody>
      </p:sp>
      <p:sp>
        <p:nvSpPr>
          <p:cNvPr id="3" name="Content Placeholder 2">
            <a:extLst>
              <a:ext uri="{FF2B5EF4-FFF2-40B4-BE49-F238E27FC236}">
                <a16:creationId xmlns:a16="http://schemas.microsoft.com/office/drawing/2014/main" xmlns="" id="{DB6185D2-84C2-4240-B490-7638009F4E14}"/>
              </a:ext>
            </a:extLst>
          </p:cNvPr>
          <p:cNvSpPr>
            <a:spLocks noGrp="1"/>
          </p:cNvSpPr>
          <p:nvPr>
            <p:ph sz="half" idx="1"/>
          </p:nvPr>
        </p:nvSpPr>
        <p:spPr/>
        <p:txBody>
          <a:bodyPr>
            <a:normAutofit fontScale="55000" lnSpcReduction="20000"/>
          </a:bodyPr>
          <a:lstStyle/>
          <a:p>
            <a:pPr marL="228600" indent="0">
              <a:buNone/>
            </a:pPr>
            <a:r>
              <a:rPr lang="en-US" dirty="0"/>
              <a:t>Newark District Office</a:t>
            </a:r>
          </a:p>
          <a:p>
            <a:r>
              <a:rPr lang="en-US" dirty="0"/>
              <a:t>Phone: 877 255 1507, Fax: 833-950-2690</a:t>
            </a:r>
          </a:p>
          <a:p>
            <a:pPr marL="228600" indent="0">
              <a:buNone/>
            </a:pPr>
            <a:r>
              <a:rPr lang="en-US" dirty="0"/>
              <a:t>New Brunswick District Office</a:t>
            </a:r>
          </a:p>
          <a:p>
            <a:r>
              <a:rPr lang="en-US" dirty="0"/>
              <a:t>Phone: 877 803 6313, Fax: 833-950-3315</a:t>
            </a:r>
          </a:p>
          <a:p>
            <a:pPr marL="228600" indent="0">
              <a:buNone/>
            </a:pPr>
            <a:r>
              <a:rPr lang="en-US" dirty="0"/>
              <a:t>Parsippany District Office</a:t>
            </a:r>
          </a:p>
          <a:p>
            <a:r>
              <a:rPr lang="en-US" dirty="0"/>
              <a:t>Phone: 866-331-7131, Fax: 833-950-3313</a:t>
            </a:r>
          </a:p>
          <a:p>
            <a:pPr marL="228600" indent="0">
              <a:buNone/>
            </a:pPr>
            <a:r>
              <a:rPr lang="en-US" dirty="0"/>
              <a:t>Paterson District Phone:</a:t>
            </a:r>
          </a:p>
          <a:p>
            <a:r>
              <a:rPr lang="en-US" dirty="0"/>
              <a:t>Phone: 888 – 397-9806, Fax: 833-950-2976</a:t>
            </a:r>
          </a:p>
        </p:txBody>
      </p:sp>
      <p:sp>
        <p:nvSpPr>
          <p:cNvPr id="4" name="Content Placeholder 3">
            <a:extLst>
              <a:ext uri="{FF2B5EF4-FFF2-40B4-BE49-F238E27FC236}">
                <a16:creationId xmlns:a16="http://schemas.microsoft.com/office/drawing/2014/main" xmlns="" id="{CC4574A8-BEEC-4E71-5988-959DC37EACED}"/>
              </a:ext>
            </a:extLst>
          </p:cNvPr>
          <p:cNvSpPr>
            <a:spLocks noGrp="1"/>
          </p:cNvSpPr>
          <p:nvPr>
            <p:ph sz="half" idx="2"/>
          </p:nvPr>
        </p:nvSpPr>
        <p:spPr/>
        <p:txBody>
          <a:bodyPr>
            <a:normAutofit fontScale="55000" lnSpcReduction="20000"/>
          </a:bodyPr>
          <a:lstStyle/>
          <a:p>
            <a:pPr marL="228600" indent="0">
              <a:buNone/>
            </a:pPr>
            <a:r>
              <a:rPr lang="en-US" dirty="0"/>
              <a:t>Springfield Avenue (in Newark) District Office</a:t>
            </a:r>
          </a:p>
          <a:p>
            <a:r>
              <a:rPr lang="en-US" dirty="0"/>
              <a:t>Phone: 877 455 7043, Fax: 833 950 3317</a:t>
            </a:r>
          </a:p>
          <a:p>
            <a:pPr marL="228600" indent="0">
              <a:buNone/>
            </a:pPr>
            <a:r>
              <a:rPr lang="en-US" dirty="0"/>
              <a:t>Toms River District Office</a:t>
            </a:r>
          </a:p>
          <a:p>
            <a:r>
              <a:rPr lang="en-US" dirty="0"/>
              <a:t>Phone: 877-255-1497, Fax: 833-950-2670</a:t>
            </a:r>
          </a:p>
          <a:p>
            <a:pPr marL="228600" indent="0">
              <a:buNone/>
            </a:pPr>
            <a:r>
              <a:rPr lang="en-US" dirty="0"/>
              <a:t>Union District Office</a:t>
            </a:r>
          </a:p>
          <a:p>
            <a:r>
              <a:rPr lang="en-US" dirty="0"/>
              <a:t>Phone: 877-803-6306, Fax: 833-950-2978</a:t>
            </a:r>
          </a:p>
        </p:txBody>
      </p:sp>
      <p:sp>
        <p:nvSpPr>
          <p:cNvPr id="5" name="Slide Number Placeholder 4">
            <a:extLst>
              <a:ext uri="{FF2B5EF4-FFF2-40B4-BE49-F238E27FC236}">
                <a16:creationId xmlns:a16="http://schemas.microsoft.com/office/drawing/2014/main" xmlns="" id="{9F61B2C6-3417-4EC9-D927-B754E3CCB528}"/>
              </a:ext>
            </a:extLst>
          </p:cNvPr>
          <p:cNvSpPr>
            <a:spLocks noGrp="1"/>
          </p:cNvSpPr>
          <p:nvPr>
            <p:ph type="sldNum" sz="quarter" idx="12"/>
          </p:nvPr>
        </p:nvSpPr>
        <p:spPr/>
        <p:txBody>
          <a:bodyPr/>
          <a:lstStyle/>
          <a:p>
            <a:fld id="{28844951-7827-47D4-8276-7DDE1FA7D85A}" type="slidenum">
              <a:rPr lang="en-US" smtClean="0"/>
              <a:t>120</a:t>
            </a:fld>
            <a:endParaRPr lang="en-US" dirty="0"/>
          </a:p>
        </p:txBody>
      </p:sp>
    </p:spTree>
    <p:extLst>
      <p:ext uri="{BB962C8B-B14F-4D97-AF65-F5344CB8AC3E}">
        <p14:creationId xmlns:p14="http://schemas.microsoft.com/office/powerpoint/2010/main" val="105734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05EB76E-BCA6-FB11-B9A3-57CC5172016F}"/>
              </a:ext>
            </a:extLst>
          </p:cNvPr>
          <p:cNvSpPr>
            <a:spLocks noGrp="1"/>
          </p:cNvSpPr>
          <p:nvPr>
            <p:ph type="sldNum" sz="quarter" idx="12"/>
          </p:nvPr>
        </p:nvSpPr>
        <p:spPr/>
        <p:txBody>
          <a:bodyPr/>
          <a:lstStyle/>
          <a:p>
            <a:fld id="{28844951-7827-47D4-8276-7DDE1FA7D85A}" type="slidenum">
              <a:rPr lang="en-US" smtClean="0"/>
              <a:t>13</a:t>
            </a:fld>
            <a:endParaRPr lang="en-US" dirty="0"/>
          </a:p>
        </p:txBody>
      </p:sp>
      <p:sp>
        <p:nvSpPr>
          <p:cNvPr id="2" name="TextBox 1">
            <a:extLst>
              <a:ext uri="{FF2B5EF4-FFF2-40B4-BE49-F238E27FC236}">
                <a16:creationId xmlns:a16="http://schemas.microsoft.com/office/drawing/2014/main" xmlns="" id="{2B333D26-FBE7-9C20-27F7-56B3BAEA5A72}"/>
              </a:ext>
            </a:extLst>
          </p:cNvPr>
          <p:cNvSpPr txBox="1"/>
          <p:nvPr/>
        </p:nvSpPr>
        <p:spPr>
          <a:xfrm>
            <a:off x="2828109" y="1797368"/>
            <a:ext cx="4735286"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xmlns="" id="{BAA35474-ACED-8559-8248-A8D1E0061DF7}"/>
              </a:ext>
            </a:extLst>
          </p:cNvPr>
          <p:cNvSpPr txBox="1"/>
          <p:nvPr/>
        </p:nvSpPr>
        <p:spPr>
          <a:xfrm>
            <a:off x="3017520" y="2321004"/>
            <a:ext cx="6466114" cy="1107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6600" b="1" dirty="0">
                <a:solidFill>
                  <a:srgbClr val="0070C0"/>
                </a:solidFill>
              </a:rPr>
              <a:t>INCOME</a:t>
            </a:r>
          </a:p>
        </p:txBody>
      </p:sp>
    </p:spTree>
    <p:extLst>
      <p:ext uri="{BB962C8B-B14F-4D97-AF65-F5344CB8AC3E}">
        <p14:creationId xmlns:p14="http://schemas.microsoft.com/office/powerpoint/2010/main" val="307481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3E8B59D-9067-BD6A-AF7A-311F176C1C13}"/>
              </a:ext>
            </a:extLst>
          </p:cNvPr>
          <p:cNvSpPr>
            <a:spLocks noGrp="1"/>
          </p:cNvSpPr>
          <p:nvPr>
            <p:ph type="sldNum" sz="quarter" idx="12"/>
          </p:nvPr>
        </p:nvSpPr>
        <p:spPr/>
        <p:txBody>
          <a:bodyPr/>
          <a:lstStyle/>
          <a:p>
            <a:fld id="{28844951-7827-47D4-8276-7DDE1FA7D85A}" type="slidenum">
              <a:rPr lang="en-US" smtClean="0"/>
              <a:t>14</a:t>
            </a:fld>
            <a:endParaRPr lang="en-US" dirty="0"/>
          </a:p>
        </p:txBody>
      </p:sp>
      <p:sp>
        <p:nvSpPr>
          <p:cNvPr id="4" name="TextBox 3">
            <a:extLst>
              <a:ext uri="{FF2B5EF4-FFF2-40B4-BE49-F238E27FC236}">
                <a16:creationId xmlns:a16="http://schemas.microsoft.com/office/drawing/2014/main" xmlns="" id="{C1AA7C54-320C-0261-382C-E3413C7D8D4A}"/>
              </a:ext>
            </a:extLst>
          </p:cNvPr>
          <p:cNvSpPr txBox="1"/>
          <p:nvPr/>
        </p:nvSpPr>
        <p:spPr>
          <a:xfrm>
            <a:off x="879231" y="1131746"/>
            <a:ext cx="10474569" cy="1815882"/>
          </a:xfrm>
          <a:prstGeom prst="rect">
            <a:avLst/>
          </a:prstGeom>
          <a:noFill/>
        </p:spPr>
        <p:txBody>
          <a:bodyPr wrap="square">
            <a:spAutoFit/>
          </a:bodyPr>
          <a:lstStyle/>
          <a:p>
            <a:r>
              <a:rPr lang="en-US" sz="3200" dirty="0">
                <a:solidFill>
                  <a:srgbClr val="0070C0"/>
                </a:solidFill>
              </a:rPr>
              <a:t>ONLY the </a:t>
            </a:r>
            <a:r>
              <a:rPr lang="en-US" sz="3200" b="1" dirty="0">
                <a:solidFill>
                  <a:srgbClr val="0070C0"/>
                </a:solidFill>
              </a:rPr>
              <a:t>income of the Applicant  </a:t>
            </a:r>
            <a:r>
              <a:rPr lang="en-US" sz="3200" dirty="0">
                <a:solidFill>
                  <a:srgbClr val="0070C0"/>
                </a:solidFill>
              </a:rPr>
              <a:t>(not parents)</a:t>
            </a:r>
          </a:p>
          <a:p>
            <a:r>
              <a:rPr lang="en-US" sz="3200" dirty="0">
                <a:solidFill>
                  <a:srgbClr val="0070C0"/>
                </a:solidFill>
              </a:rPr>
              <a:t>should be considered once the Applicant turns 18.</a:t>
            </a:r>
            <a:r>
              <a:rPr lang="en-US" sz="2400" dirty="0">
                <a:solidFill>
                  <a:srgbClr val="0070C0"/>
                </a:solidFill>
              </a:rPr>
              <a:t/>
            </a:r>
            <a:br>
              <a:rPr lang="en-US" sz="2400" dirty="0">
                <a:solidFill>
                  <a:srgbClr val="0070C0"/>
                </a:solidFill>
              </a:rPr>
            </a:br>
            <a:endParaRPr lang="en-US" sz="2400" b="1" dirty="0">
              <a:solidFill>
                <a:srgbClr val="0070C0"/>
              </a:solidFill>
            </a:endParaRPr>
          </a:p>
          <a:p>
            <a:pPr lvl="1"/>
            <a:endParaRPr lang="en-US" sz="2400" dirty="0">
              <a:solidFill>
                <a:srgbClr val="0070C0"/>
              </a:solidFill>
            </a:endParaRPr>
          </a:p>
        </p:txBody>
      </p:sp>
    </p:spTree>
    <p:extLst>
      <p:ext uri="{BB962C8B-B14F-4D97-AF65-F5344CB8AC3E}">
        <p14:creationId xmlns:p14="http://schemas.microsoft.com/office/powerpoint/2010/main" val="111540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1E78383-784B-A6D0-0AC7-50DCF7C8948E}"/>
              </a:ext>
            </a:extLst>
          </p:cNvPr>
          <p:cNvSpPr>
            <a:spLocks noGrp="1"/>
          </p:cNvSpPr>
          <p:nvPr>
            <p:ph type="sldNum" sz="quarter" idx="12"/>
          </p:nvPr>
        </p:nvSpPr>
        <p:spPr/>
        <p:txBody>
          <a:bodyPr/>
          <a:lstStyle/>
          <a:p>
            <a:fld id="{28844951-7827-47D4-8276-7DDE1FA7D85A}" type="slidenum">
              <a:rPr lang="en-US" smtClean="0"/>
              <a:t>15</a:t>
            </a:fld>
            <a:endParaRPr lang="en-US" dirty="0"/>
          </a:p>
        </p:txBody>
      </p:sp>
      <p:sp>
        <p:nvSpPr>
          <p:cNvPr id="4" name="TextBox 3">
            <a:extLst>
              <a:ext uri="{FF2B5EF4-FFF2-40B4-BE49-F238E27FC236}">
                <a16:creationId xmlns:a16="http://schemas.microsoft.com/office/drawing/2014/main" xmlns="" id="{BB567E82-B77C-0D03-0CC4-42D0BE565B5D}"/>
              </a:ext>
            </a:extLst>
          </p:cNvPr>
          <p:cNvSpPr txBox="1"/>
          <p:nvPr/>
        </p:nvSpPr>
        <p:spPr>
          <a:xfrm>
            <a:off x="510931" y="1039078"/>
            <a:ext cx="11170137" cy="5232202"/>
          </a:xfrm>
          <a:prstGeom prst="rect">
            <a:avLst/>
          </a:prstGeom>
          <a:noFill/>
          <a:ln w="0">
            <a:noFill/>
          </a:ln>
        </p:spPr>
        <p:txBody>
          <a:bodyPr wrap="square">
            <a:spAutoFit/>
          </a:bodyPr>
          <a:lstStyle/>
          <a:p>
            <a:r>
              <a:rPr lang="en-US" sz="3600" i="1" dirty="0">
                <a:solidFill>
                  <a:srgbClr val="0070C0"/>
                </a:solidFill>
              </a:rPr>
              <a:t>After SSI is awarded, </a:t>
            </a:r>
          </a:p>
          <a:p>
            <a:r>
              <a:rPr lang="en-US" sz="3600" b="1" i="1" dirty="0">
                <a:solidFill>
                  <a:srgbClr val="0070C0"/>
                </a:solidFill>
              </a:rPr>
              <a:t>income must be reported each month</a:t>
            </a:r>
          </a:p>
          <a:p>
            <a:r>
              <a:rPr lang="en-US" sz="2800" i="1" dirty="0">
                <a:solidFill>
                  <a:srgbClr val="0070C0"/>
                </a:solidFill>
              </a:rPr>
              <a:t>(even if it will not cause an offset to the benefits)</a:t>
            </a:r>
          </a:p>
          <a:p>
            <a:pPr algn="ctr"/>
            <a:r>
              <a:rPr lang="en-US" sz="3200" b="1" dirty="0">
                <a:solidFill>
                  <a:srgbClr val="0070C0"/>
                </a:solidFill>
                <a:highlight>
                  <a:srgbClr val="FFFF00"/>
                </a:highlight>
              </a:rPr>
              <a:t>Report wages</a:t>
            </a:r>
          </a:p>
          <a:p>
            <a:pPr algn="ctr"/>
            <a:r>
              <a:rPr lang="en-US" sz="3200" b="1" dirty="0">
                <a:solidFill>
                  <a:srgbClr val="0070C0"/>
                </a:solidFill>
                <a:highlight>
                  <a:srgbClr val="FFFF00"/>
                </a:highlight>
              </a:rPr>
              <a:t>Report cash gifts  </a:t>
            </a:r>
          </a:p>
          <a:p>
            <a:pPr algn="ctr"/>
            <a:r>
              <a:rPr lang="en-US" b="1" dirty="0"/>
              <a:t>USE MYSS PORTAL – get receipt</a:t>
            </a:r>
          </a:p>
          <a:p>
            <a:pPr algn="ctr"/>
            <a:r>
              <a:rPr lang="en-US" b="1" dirty="0"/>
              <a:t>(don’t rely on phone call)</a:t>
            </a:r>
          </a:p>
          <a:p>
            <a:endParaRPr lang="en-US" sz="2200" dirty="0">
              <a:solidFill>
                <a:srgbClr val="0070C0"/>
              </a:solidFill>
              <a:latin typeface="Avenir Next LT Pro"/>
              <a:cs typeface="+mn-cs"/>
            </a:endParaRPr>
          </a:p>
          <a:p>
            <a:pPr algn="ctr"/>
            <a:r>
              <a:rPr lang="en-US" sz="2400" b="1" dirty="0">
                <a:solidFill>
                  <a:srgbClr val="FF0000"/>
                </a:solidFill>
                <a:latin typeface="Avenir Next LT Pro"/>
                <a:cs typeface="+mn-cs"/>
              </a:rPr>
              <a:t>CHECK NOTICES! </a:t>
            </a:r>
          </a:p>
          <a:p>
            <a:pPr algn="ctr"/>
            <a:r>
              <a:rPr lang="en-US" sz="1800" b="1" dirty="0">
                <a:solidFill>
                  <a:srgbClr val="FF0000"/>
                </a:solidFill>
                <a:latin typeface="Avenir Next LT Pro"/>
                <a:cs typeface="+mn-cs"/>
              </a:rPr>
              <a:t>Social Security should send a notice when it changes the benefit </a:t>
            </a:r>
          </a:p>
          <a:p>
            <a:pPr algn="ctr"/>
            <a:r>
              <a:rPr lang="en-US" sz="1800" b="1" dirty="0">
                <a:solidFill>
                  <a:srgbClr val="FF0000"/>
                </a:solidFill>
                <a:latin typeface="Avenir Next LT Pro"/>
                <a:cs typeface="+mn-cs"/>
              </a:rPr>
              <a:t>(</a:t>
            </a:r>
            <a:r>
              <a:rPr lang="en-US" b="1" dirty="0">
                <a:solidFill>
                  <a:srgbClr val="FF0000"/>
                </a:solidFill>
                <a:latin typeface="Avenir Next LT Pro"/>
              </a:rPr>
              <a:t>reduction, increase, </a:t>
            </a:r>
            <a:r>
              <a:rPr lang="en-US" b="1" i="1" dirty="0">
                <a:solidFill>
                  <a:srgbClr val="FF0000"/>
                </a:solidFill>
                <a:latin typeface="Avenir Next LT Pro"/>
              </a:rPr>
              <a:t>termination</a:t>
            </a:r>
            <a:r>
              <a:rPr lang="en-US" b="1" dirty="0">
                <a:solidFill>
                  <a:srgbClr val="FF0000"/>
                </a:solidFill>
                <a:latin typeface="Avenir Next LT Pro"/>
              </a:rPr>
              <a:t>)</a:t>
            </a:r>
          </a:p>
          <a:p>
            <a:pPr algn="ctr"/>
            <a:r>
              <a:rPr lang="en-US" sz="1600" b="1" i="1" dirty="0">
                <a:solidFill>
                  <a:srgbClr val="FF0000"/>
                </a:solidFill>
                <a:latin typeface="Avenir Next LT Pro"/>
                <a:cs typeface="+mn-cs"/>
              </a:rPr>
              <a:t>THERE ARE OFTEN ERRORS. </a:t>
            </a:r>
          </a:p>
          <a:p>
            <a:pPr algn="ctr"/>
            <a:r>
              <a:rPr lang="en-US" sz="1800" b="1" dirty="0">
                <a:solidFill>
                  <a:srgbClr val="FF0000"/>
                </a:solidFill>
                <a:latin typeface="Avenir Next LT Pro"/>
                <a:cs typeface="+mn-cs"/>
              </a:rPr>
              <a:t>Address these quickly to avoid losing all benefits. </a:t>
            </a:r>
            <a:r>
              <a:rPr lang="en-US" sz="1800" b="1" dirty="0">
                <a:solidFill>
                  <a:prstClr val="black"/>
                </a:solidFill>
                <a:latin typeface="Avenir Next LT Pro"/>
                <a:cs typeface="+mn-cs"/>
              </a:rPr>
              <a:t/>
            </a:r>
            <a:br>
              <a:rPr lang="en-US" sz="1800" b="1" dirty="0">
                <a:solidFill>
                  <a:prstClr val="black"/>
                </a:solidFill>
                <a:latin typeface="Avenir Next LT Pro"/>
                <a:cs typeface="+mn-cs"/>
              </a:rPr>
            </a:br>
            <a:endParaRPr lang="en-US" b="1" dirty="0"/>
          </a:p>
        </p:txBody>
      </p:sp>
      <p:sp>
        <p:nvSpPr>
          <p:cNvPr id="3" name="TextBox 2">
            <a:extLst>
              <a:ext uri="{FF2B5EF4-FFF2-40B4-BE49-F238E27FC236}">
                <a16:creationId xmlns:a16="http://schemas.microsoft.com/office/drawing/2014/main" xmlns="" id="{C5883A44-3F08-1683-7509-497E9EF9D183}"/>
              </a:ext>
            </a:extLst>
          </p:cNvPr>
          <p:cNvSpPr txBox="1"/>
          <p:nvPr/>
        </p:nvSpPr>
        <p:spPr>
          <a:xfrm>
            <a:off x="10439400" y="6429375"/>
            <a:ext cx="1847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endParaRPr lang="en-US" dirty="0"/>
          </a:p>
        </p:txBody>
      </p:sp>
      <p:sp>
        <p:nvSpPr>
          <p:cNvPr id="7" name="Rectangle 6">
            <a:extLst>
              <a:ext uri="{FF2B5EF4-FFF2-40B4-BE49-F238E27FC236}">
                <a16:creationId xmlns:a16="http://schemas.microsoft.com/office/drawing/2014/main" xmlns="" id="{C03EB5A9-D236-31CF-C54B-902F54BC3DA2}"/>
              </a:ext>
            </a:extLst>
          </p:cNvPr>
          <p:cNvSpPr/>
          <p:nvPr/>
        </p:nvSpPr>
        <p:spPr>
          <a:xfrm>
            <a:off x="2400299" y="4413738"/>
            <a:ext cx="7581901" cy="1823731"/>
          </a:xfrm>
          <a:prstGeom prst="rect">
            <a:avLst/>
          </a:prstGeom>
          <a:no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7979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687548-A5DA-27C4-543F-CE42264D36CE}"/>
              </a:ext>
            </a:extLst>
          </p:cNvPr>
          <p:cNvSpPr>
            <a:spLocks noGrp="1"/>
          </p:cNvSpPr>
          <p:nvPr>
            <p:ph type="title"/>
          </p:nvPr>
        </p:nvSpPr>
        <p:spPr>
          <a:xfrm>
            <a:off x="439615" y="1975552"/>
            <a:ext cx="10914185" cy="1818573"/>
          </a:xfrm>
        </p:spPr>
        <p:txBody>
          <a:bodyPr>
            <a:normAutofit fontScale="90000"/>
          </a:bodyPr>
          <a:lstStyle/>
          <a:p>
            <a:pPr algn="ctr"/>
            <a:r>
              <a:rPr lang="en-US" sz="6700" b="1" dirty="0">
                <a:solidFill>
                  <a:srgbClr val="0070C0"/>
                </a:solidFill>
                <a:latin typeface="+mn-lt"/>
              </a:rPr>
              <a:t>The SSI Application </a:t>
            </a:r>
            <a:br>
              <a:rPr lang="en-US" sz="6700" b="1" dirty="0">
                <a:solidFill>
                  <a:srgbClr val="0070C0"/>
                </a:solidFill>
                <a:latin typeface="+mn-lt"/>
              </a:rPr>
            </a:br>
            <a:r>
              <a:rPr lang="en-US" sz="6700" b="1" dirty="0">
                <a:solidFill>
                  <a:srgbClr val="0070C0"/>
                </a:solidFill>
                <a:latin typeface="+mn-lt"/>
              </a:rPr>
              <a:t>&amp; the Disability Report</a:t>
            </a:r>
            <a:r>
              <a:rPr lang="en-US" b="1" dirty="0">
                <a:solidFill>
                  <a:srgbClr val="0070C0"/>
                </a:solidFill>
                <a:latin typeface="+mn-lt"/>
              </a:rPr>
              <a:t/>
            </a:r>
            <a:br>
              <a:rPr lang="en-US" b="1" dirty="0">
                <a:solidFill>
                  <a:srgbClr val="0070C0"/>
                </a:solidFill>
                <a:latin typeface="+mn-lt"/>
              </a:rPr>
            </a:br>
            <a:endParaRPr lang="en-US" b="1" dirty="0">
              <a:solidFill>
                <a:srgbClr val="0070C0"/>
              </a:solidFill>
              <a:latin typeface="+mn-lt"/>
            </a:endParaRPr>
          </a:p>
        </p:txBody>
      </p:sp>
      <p:sp>
        <p:nvSpPr>
          <p:cNvPr id="3" name="Slide Number Placeholder 2">
            <a:extLst>
              <a:ext uri="{FF2B5EF4-FFF2-40B4-BE49-F238E27FC236}">
                <a16:creationId xmlns:a16="http://schemas.microsoft.com/office/drawing/2014/main" xmlns="" id="{8CC9588E-E453-C9FF-FF07-60E18707E55B}"/>
              </a:ext>
            </a:extLst>
          </p:cNvPr>
          <p:cNvSpPr>
            <a:spLocks noGrp="1"/>
          </p:cNvSpPr>
          <p:nvPr>
            <p:ph type="sldNum" sz="quarter" idx="12"/>
          </p:nvPr>
        </p:nvSpPr>
        <p:spPr/>
        <p:txBody>
          <a:bodyPr/>
          <a:lstStyle/>
          <a:p>
            <a:fld id="{28844951-7827-47D4-8276-7DDE1FA7D85A}" type="slidenum">
              <a:rPr lang="en-US" smtClean="0"/>
              <a:t>16</a:t>
            </a:fld>
            <a:endParaRPr lang="en-US" dirty="0"/>
          </a:p>
        </p:txBody>
      </p:sp>
    </p:spTree>
    <p:extLst>
      <p:ext uri="{BB962C8B-B14F-4D97-AF65-F5344CB8AC3E}">
        <p14:creationId xmlns:p14="http://schemas.microsoft.com/office/powerpoint/2010/main" val="33260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06315" y="712177"/>
            <a:ext cx="10779369" cy="5433646"/>
          </a:xfrm>
          <a:prstGeom prst="rect">
            <a:avLst/>
          </a:prstGeom>
          <a:noFill/>
          <a:ln w="0" cmpd="sng">
            <a:noFill/>
            <a:prstDash val="solid"/>
          </a:ln>
        </p:spPr>
        <p:txBody>
          <a:bodyPr vert="horz" lIns="0" tIns="74384" rIns="0" bIns="0" rtlCol="0" anchor="t">
            <a:normAutofit/>
          </a:bodyPr>
          <a:lstStyle/>
          <a:p>
            <a:pPr>
              <a:lnSpc>
                <a:spcPct val="100000"/>
              </a:lnSpc>
              <a:spcAft>
                <a:spcPts val="0"/>
              </a:spcAft>
              <a:buNone/>
            </a:pPr>
            <a:r>
              <a:rPr lang="en-US" sz="2800" dirty="0">
                <a:solidFill>
                  <a:srgbClr val="0070C0"/>
                </a:solidFill>
              </a:rPr>
              <a:t>Risa has told you about the critical financial issues that you must understand before applying for Title XVI (SSI) benefits for your young adult. </a:t>
            </a:r>
          </a:p>
          <a:p>
            <a:pPr>
              <a:lnSpc>
                <a:spcPct val="100000"/>
              </a:lnSpc>
              <a:spcAft>
                <a:spcPts val="0"/>
              </a:spcAft>
              <a:buNone/>
            </a:pPr>
            <a:endParaRPr lang="en-US" sz="2800" dirty="0">
              <a:solidFill>
                <a:srgbClr val="0070C0"/>
              </a:solidFill>
            </a:endParaRPr>
          </a:p>
          <a:p>
            <a:pPr>
              <a:lnSpc>
                <a:spcPct val="100000"/>
              </a:lnSpc>
              <a:spcAft>
                <a:spcPts val="0"/>
              </a:spcAft>
              <a:buNone/>
            </a:pPr>
            <a:r>
              <a:rPr lang="en-US" dirty="0">
                <a:solidFill>
                  <a:srgbClr val="0070C0"/>
                </a:solidFill>
              </a:rPr>
              <a:t>I’m going to </a:t>
            </a:r>
            <a:r>
              <a:rPr lang="en-US" spc="26" dirty="0">
                <a:solidFill>
                  <a:srgbClr val="0070C0"/>
                </a:solidFill>
              </a:rPr>
              <a:t>discuss the steps in filing an SSI Application. </a:t>
            </a:r>
          </a:p>
          <a:p>
            <a:pPr>
              <a:lnSpc>
                <a:spcPct val="100000"/>
              </a:lnSpc>
              <a:spcAft>
                <a:spcPts val="0"/>
              </a:spcAft>
            </a:pPr>
            <a:endParaRPr lang="en-US" spc="26" dirty="0">
              <a:solidFill>
                <a:srgbClr val="0070C0"/>
              </a:solidFill>
            </a:endParaRPr>
          </a:p>
          <a:p>
            <a:pPr>
              <a:lnSpc>
                <a:spcPct val="100000"/>
              </a:lnSpc>
              <a:spcAft>
                <a:spcPts val="0"/>
              </a:spcAft>
              <a:buNone/>
            </a:pPr>
            <a:r>
              <a:rPr lang="en-US" spc="26" dirty="0">
                <a:solidFill>
                  <a:srgbClr val="0070C0"/>
                </a:solidFill>
              </a:rPr>
              <a:t>This </a:t>
            </a:r>
            <a:r>
              <a:rPr lang="en-US" spc="6" dirty="0">
                <a:solidFill>
                  <a:srgbClr val="0070C0"/>
                </a:solidFill>
              </a:rPr>
              <a:t>involves the </a:t>
            </a:r>
            <a:r>
              <a:rPr lang="en-US" b="1" spc="6" dirty="0">
                <a:solidFill>
                  <a:srgbClr val="0070C0"/>
                </a:solidFill>
              </a:rPr>
              <a:t>Application</a:t>
            </a:r>
            <a:r>
              <a:rPr lang="en-US" spc="6" dirty="0">
                <a:solidFill>
                  <a:srgbClr val="0070C0"/>
                </a:solidFill>
              </a:rPr>
              <a:t> &amp; also a </a:t>
            </a:r>
            <a:r>
              <a:rPr lang="en-US" b="1" spc="6" dirty="0">
                <a:solidFill>
                  <a:srgbClr val="0070C0"/>
                </a:solidFill>
              </a:rPr>
              <a:t>Disability </a:t>
            </a:r>
            <a:r>
              <a:rPr lang="en-US" b="1" spc="-32" dirty="0">
                <a:solidFill>
                  <a:srgbClr val="0070C0"/>
                </a:solidFill>
              </a:rPr>
              <a:t>Report</a:t>
            </a:r>
            <a:r>
              <a:rPr lang="en-US" spc="-32" dirty="0">
                <a:solidFill>
                  <a:srgbClr val="0070C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04900" y="1160710"/>
            <a:ext cx="9686925" cy="4849565"/>
          </a:xfrm>
          <a:prstGeom prst="rect">
            <a:avLst/>
          </a:prstGeom>
          <a:noFill/>
          <a:ln w="0" cmpd="sng">
            <a:noFill/>
            <a:prstDash val="solid"/>
          </a:ln>
        </p:spPr>
        <p:txBody>
          <a:bodyPr vert="horz" lIns="0" tIns="25339" rIns="0" bIns="0" rtlCol="0" anchor="t">
            <a:normAutofit/>
          </a:bodyPr>
          <a:lstStyle/>
          <a:p>
            <a:pPr algn="l">
              <a:spcAft>
                <a:spcPts val="0"/>
              </a:spcAft>
              <a:buNone/>
            </a:pPr>
            <a:r>
              <a:rPr lang="en-US" sz="2400" b="1" dirty="0">
                <a:solidFill>
                  <a:srgbClr val="0070C0"/>
                </a:solidFill>
              </a:rPr>
              <a:t>Should I Do the Online Application and Disability </a:t>
            </a:r>
            <a:r>
              <a:rPr lang="en-US" sz="2400" b="1" spc="13" dirty="0">
                <a:solidFill>
                  <a:srgbClr val="0070C0"/>
                </a:solidFill>
              </a:rPr>
              <a:t>Report Myself?</a:t>
            </a:r>
            <a:r>
              <a:rPr lang="en-US" sz="2400" b="1" spc="13" dirty="0">
                <a:solidFill>
                  <a:srgbClr val="000000"/>
                </a:solidFill>
              </a:rPr>
              <a:t>  </a:t>
            </a:r>
          </a:p>
          <a:p>
            <a:pPr algn="l">
              <a:spcAft>
                <a:spcPts val="0"/>
              </a:spcAft>
              <a:buNone/>
            </a:pPr>
            <a:endParaRPr lang="en-US" sz="2400" b="1" spc="13" dirty="0">
              <a:solidFill>
                <a:srgbClr val="000000"/>
              </a:solidFill>
            </a:endParaRPr>
          </a:p>
          <a:p>
            <a:pPr algn="l">
              <a:spcAft>
                <a:spcPts val="0"/>
              </a:spcAft>
              <a:buNone/>
            </a:pPr>
            <a:r>
              <a:rPr lang="en-US" sz="2188" spc="19" dirty="0">
                <a:solidFill>
                  <a:srgbClr val="0070C0"/>
                </a:solidFill>
              </a:rPr>
              <a:t>There is a new option of doing the SSI Application and </a:t>
            </a:r>
            <a:r>
              <a:rPr lang="en-US" sz="2188" spc="26" dirty="0">
                <a:solidFill>
                  <a:srgbClr val="0070C0"/>
                </a:solidFill>
              </a:rPr>
              <a:t>Disability Report online. </a:t>
            </a:r>
          </a:p>
          <a:p>
            <a:pPr algn="l">
              <a:spcAft>
                <a:spcPts val="0"/>
              </a:spcAft>
              <a:buNone/>
            </a:pPr>
            <a:endParaRPr lang="en-US" sz="2188" spc="26" dirty="0">
              <a:solidFill>
                <a:srgbClr val="0070C0"/>
              </a:solidFill>
            </a:endParaRPr>
          </a:p>
          <a:p>
            <a:pPr algn="l">
              <a:spcAft>
                <a:spcPts val="0"/>
              </a:spcAft>
              <a:buNone/>
            </a:pPr>
            <a:r>
              <a:rPr lang="en-US" sz="2188" spc="26" dirty="0">
                <a:solidFill>
                  <a:srgbClr val="0070C0"/>
                </a:solidFill>
              </a:rPr>
              <a:t>However, I am not going to recommend it to you </a:t>
            </a:r>
            <a:r>
              <a:rPr lang="en-US" sz="2188" spc="19" dirty="0">
                <a:solidFill>
                  <a:srgbClr val="0070C0"/>
                </a:solidFill>
              </a:rPr>
              <a:t>primarily because the questions are not well-written and can be easily misinterpreted. Thus, while not a perfect system, I recommend making an appointment to do the application with a </a:t>
            </a:r>
            <a:r>
              <a:rPr lang="en-US" sz="2188" dirty="0">
                <a:solidFill>
                  <a:srgbClr val="0070C0"/>
                </a:solidFill>
              </a:rPr>
              <a:t>Social Security representative.  </a:t>
            </a:r>
            <a:endParaRPr lang="en-US" sz="2188" spc="26" dirty="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68215" y="809534"/>
            <a:ext cx="10832123" cy="4974022"/>
          </a:xfrm>
          <a:prstGeom prst="rect">
            <a:avLst/>
          </a:prstGeom>
          <a:noFill/>
          <a:ln w="0" cmpd="sng">
            <a:noFill/>
            <a:prstDash val="solid"/>
          </a:ln>
        </p:spPr>
        <p:txBody>
          <a:bodyPr vert="horz" lIns="0" tIns="8991" rIns="0" bIns="0" rtlCol="0" anchor="t">
            <a:normAutofit/>
          </a:bodyPr>
          <a:lstStyle/>
          <a:p>
            <a:pPr algn="l">
              <a:spcAft>
                <a:spcPts val="0"/>
              </a:spcAft>
              <a:buNone/>
            </a:pPr>
            <a:r>
              <a:rPr lang="en-US" sz="2400" dirty="0">
                <a:solidFill>
                  <a:srgbClr val="0070C0"/>
                </a:solidFill>
                <a:latin typeface="Avenir Next LT Pro" panose="020B0504020202020204" pitchFamily="34" charset="0"/>
              </a:rPr>
              <a:t>There are various ways of getting started.  You can call the national or local office to make an appointment to file the SSI application or you can now go online to make the appointment.  </a:t>
            </a:r>
          </a:p>
          <a:p>
            <a:pPr algn="l">
              <a:spcAft>
                <a:spcPts val="0"/>
              </a:spcAft>
              <a:buNone/>
            </a:pPr>
            <a:endParaRPr lang="en-US" sz="2400" dirty="0">
              <a:solidFill>
                <a:srgbClr val="0070C0"/>
              </a:solidFill>
              <a:latin typeface="Avenir Next LT Pro" panose="020B0504020202020204" pitchFamily="34" charset="0"/>
            </a:endParaRPr>
          </a:p>
          <a:p>
            <a:pPr marL="457200" indent="-457200" algn="l">
              <a:spcAft>
                <a:spcPts val="0"/>
              </a:spcAft>
              <a:buAutoNum type="arabicPeriod"/>
            </a:pPr>
            <a:r>
              <a:rPr lang="en-US" sz="2400" dirty="0">
                <a:solidFill>
                  <a:srgbClr val="0070C0"/>
                </a:solidFill>
                <a:latin typeface="Avenir Next LT Pro" panose="020B0504020202020204" pitchFamily="34" charset="0"/>
              </a:rPr>
              <a:t>Whether you call for the appointment or make the appointment online, the date on which you make this request for the application appointment is critical because it establishes your child’s Protective Filing Date; if entitlement to benefits is established, SSA can go back to the date that you made the request for an application when figuring out your child’s retroactive benefits.   The national number is below.  I’ve also added a slide at the end of our presentation that lists more of the District Offices’ phone numbers.  </a:t>
            </a:r>
          </a:p>
          <a:p>
            <a:pPr algn="l">
              <a:spcAft>
                <a:spcPts val="0"/>
              </a:spcAft>
              <a:buNone/>
            </a:pPr>
            <a:r>
              <a:rPr lang="en-US" sz="2400" spc="6" dirty="0">
                <a:solidFill>
                  <a:srgbClr val="0070C0"/>
                </a:solidFill>
                <a:latin typeface="Avenir Next LT Pro" panose="020B0504020202020204" pitchFamily="34" charset="0"/>
              </a:rPr>
              <a:t>	The national number for an appointment at </a:t>
            </a:r>
            <a:r>
              <a:rPr lang="en-US" sz="2400" spc="-13" dirty="0">
                <a:solidFill>
                  <a:srgbClr val="FF0000"/>
                </a:solidFill>
                <a:latin typeface="Avenir Next LT Pro" panose="020B0504020202020204" pitchFamily="34" charset="0"/>
              </a:rPr>
              <a:t>800 772 1213.</a:t>
            </a:r>
          </a:p>
          <a:p>
            <a:pPr algn="l">
              <a:spcAft>
                <a:spcPts val="0"/>
              </a:spcAft>
              <a:buNone/>
            </a:pPr>
            <a:r>
              <a:rPr lang="en-US" sz="2400" spc="-13" dirty="0">
                <a:solidFill>
                  <a:srgbClr val="0070C0"/>
                </a:solidFill>
                <a:latin typeface="Avenir Next LT Pro" panose="020B0504020202020204" pitchFamily="34" charset="0"/>
              </a:rPr>
              <a:t>	</a:t>
            </a:r>
            <a:endParaRPr lang="en-US" sz="2400" spc="13" dirty="0">
              <a:solidFill>
                <a:srgbClr val="0070C0"/>
              </a:solidFill>
              <a:latin typeface="Avenir Next LT Pro" panose="020B0504020202020204" pitchFamily="34" charset="0"/>
            </a:endParaRPr>
          </a:p>
          <a:p>
            <a:pPr algn="l">
              <a:spcAft>
                <a:spcPts val="0"/>
              </a:spcAft>
            </a:pPr>
            <a:endParaRPr lang="en-US" sz="2400" spc="13" dirty="0">
              <a:solidFill>
                <a:srgbClr val="0070C0"/>
              </a:solidFill>
              <a:latin typeface="Avenir Next LT Pro" panose="020B05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B6566BB-9632-4FD7-9FFC-FD3C43D3954E}"/>
              </a:ext>
            </a:extLst>
          </p:cNvPr>
          <p:cNvSpPr>
            <a:spLocks noGrp="1"/>
          </p:cNvSpPr>
          <p:nvPr>
            <p:ph idx="1"/>
          </p:nvPr>
        </p:nvSpPr>
        <p:spPr>
          <a:xfrm>
            <a:off x="709258" y="540326"/>
            <a:ext cx="10515600" cy="5777347"/>
          </a:xfrm>
        </p:spPr>
        <p:txBody>
          <a:bodyPr>
            <a:normAutofit/>
          </a:bodyPr>
          <a:lstStyle/>
          <a:p>
            <a:pPr algn="ctr"/>
            <a:endParaRPr lang="en-US" sz="900" b="1" dirty="0">
              <a:latin typeface="+mj-lt"/>
            </a:endParaRPr>
          </a:p>
          <a:p>
            <a:pPr marL="342900" indent="-342900">
              <a:lnSpc>
                <a:spcPct val="200000"/>
              </a:lnSpc>
              <a:spcBef>
                <a:spcPts val="0"/>
              </a:spcBef>
              <a:buClr>
                <a:schemeClr val="accent1"/>
              </a:buClr>
              <a:buFont typeface="Arial" panose="020B0604020202020204" pitchFamily="34" charset="0"/>
              <a:buChar char="•"/>
            </a:pPr>
            <a:r>
              <a:rPr lang="en-US" sz="2000" b="1" dirty="0">
                <a:solidFill>
                  <a:srgbClr val="0070C0"/>
                </a:solidFill>
                <a:effectLst/>
                <a:ea typeface="Times New Roman" panose="02020603050405020304" pitchFamily="18" charset="0"/>
              </a:rPr>
              <a:t>What do I need to do before applying for SSI benefits for my young adult? </a:t>
            </a:r>
          </a:p>
          <a:p>
            <a:pPr marL="342900" indent="-342900">
              <a:lnSpc>
                <a:spcPct val="200000"/>
              </a:lnSpc>
              <a:buClr>
                <a:schemeClr val="accent1"/>
              </a:buClr>
              <a:buFont typeface="Arial" panose="020B0604020202020204" pitchFamily="34" charset="0"/>
              <a:buChar char="•"/>
            </a:pPr>
            <a:r>
              <a:rPr lang="en-US" sz="2000" b="1" dirty="0">
                <a:solidFill>
                  <a:srgbClr val="0070C0"/>
                </a:solidFill>
                <a:effectLst/>
                <a:ea typeface="Times New Roman" panose="02020603050405020304" pitchFamily="18" charset="0"/>
              </a:rPr>
              <a:t>Is there any other Social Security program I should be applying for?</a:t>
            </a:r>
          </a:p>
          <a:p>
            <a:pPr marL="342900" indent="-342900">
              <a:lnSpc>
                <a:spcPct val="200000"/>
              </a:lnSpc>
              <a:spcBef>
                <a:spcPts val="0"/>
              </a:spcBef>
              <a:buClr>
                <a:schemeClr val="accent1"/>
              </a:buClr>
              <a:buFont typeface="Arial" panose="020B0604020202020204" pitchFamily="34" charset="0"/>
              <a:buChar char="•"/>
            </a:pPr>
            <a:r>
              <a:rPr lang="en-US" sz="2000" b="1" dirty="0">
                <a:solidFill>
                  <a:srgbClr val="0070C0"/>
                </a:solidFill>
                <a:effectLst/>
                <a:ea typeface="Times New Roman" panose="02020603050405020304" pitchFamily="18" charset="0"/>
              </a:rPr>
              <a:t>What forms will Social Security ask us to complete? </a:t>
            </a:r>
          </a:p>
          <a:p>
            <a:pPr>
              <a:lnSpc>
                <a:spcPct val="100000"/>
              </a:lnSpc>
              <a:spcBef>
                <a:spcPts val="0"/>
              </a:spcBef>
              <a:buClr>
                <a:schemeClr val="accent1"/>
              </a:buClr>
            </a:pPr>
            <a:r>
              <a:rPr lang="en-US" sz="2000" b="1" dirty="0">
                <a:solidFill>
                  <a:srgbClr val="0070C0"/>
                </a:solidFill>
                <a:ea typeface="Times New Roman" panose="02020603050405020304" pitchFamily="18" charset="0"/>
              </a:rPr>
              <a:t>     </a:t>
            </a:r>
            <a:r>
              <a:rPr lang="en-US" sz="2000" b="1" dirty="0">
                <a:solidFill>
                  <a:srgbClr val="0070C0"/>
                </a:solidFill>
                <a:effectLst/>
                <a:ea typeface="Times New Roman" panose="02020603050405020304" pitchFamily="18" charset="0"/>
              </a:rPr>
              <a:t>How should we complete them?</a:t>
            </a:r>
          </a:p>
          <a:p>
            <a:pPr marL="342900" indent="-342900">
              <a:lnSpc>
                <a:spcPct val="200000"/>
              </a:lnSpc>
              <a:buClr>
                <a:schemeClr val="accent1"/>
              </a:buClr>
              <a:buFont typeface="Arial" panose="020B0604020202020204" pitchFamily="34" charset="0"/>
              <a:buChar char="•"/>
            </a:pPr>
            <a:r>
              <a:rPr lang="en-US" sz="2000" b="1" dirty="0">
                <a:solidFill>
                  <a:srgbClr val="0070C0"/>
                </a:solidFill>
                <a:effectLst/>
                <a:ea typeface="Times New Roman" panose="02020603050405020304" pitchFamily="18" charset="0"/>
              </a:rPr>
              <a:t>How should I address working/work experience? </a:t>
            </a:r>
          </a:p>
          <a:p>
            <a:pPr marL="342900" indent="-342900">
              <a:lnSpc>
                <a:spcPct val="200000"/>
              </a:lnSpc>
              <a:buClr>
                <a:schemeClr val="accent1"/>
              </a:buClr>
              <a:buFont typeface="Arial" panose="020B0604020202020204" pitchFamily="34" charset="0"/>
              <a:buChar char="•"/>
            </a:pPr>
            <a:r>
              <a:rPr lang="en-US" sz="2000" b="1" dirty="0">
                <a:solidFill>
                  <a:srgbClr val="0070C0"/>
                </a:solidFill>
                <a:effectLst/>
                <a:ea typeface="Times New Roman" panose="02020603050405020304" pitchFamily="18" charset="0"/>
              </a:rPr>
              <a:t>Appealing denials </a:t>
            </a:r>
            <a:endParaRPr lang="en-US" sz="2000" b="1" dirty="0">
              <a:solidFill>
                <a:srgbClr val="0070C0"/>
              </a:solidFill>
            </a:endParaRPr>
          </a:p>
          <a:p>
            <a:pPr marL="342900" indent="-342900">
              <a:lnSpc>
                <a:spcPct val="200000"/>
              </a:lnSpc>
              <a:buClr>
                <a:schemeClr val="accent1"/>
              </a:buClr>
              <a:buFont typeface="Arial" panose="020B0604020202020204" pitchFamily="34" charset="0"/>
              <a:buChar char="•"/>
            </a:pPr>
            <a:r>
              <a:rPr lang="en-US" sz="2000" b="1" dirty="0">
                <a:solidFill>
                  <a:srgbClr val="0070C0"/>
                </a:solidFill>
              </a:rPr>
              <a:t>Questions</a:t>
            </a:r>
          </a:p>
          <a:p>
            <a:pPr marL="457200" indent="-457200">
              <a:buFont typeface="Arial" panose="020B0604020202020204" pitchFamily="34" charset="0"/>
              <a:buChar char="•"/>
            </a:pPr>
            <a:endParaRPr lang="en-US" dirty="0"/>
          </a:p>
        </p:txBody>
      </p:sp>
      <p:sp>
        <p:nvSpPr>
          <p:cNvPr id="18" name="Slide Number Placeholder 17">
            <a:extLst>
              <a:ext uri="{FF2B5EF4-FFF2-40B4-BE49-F238E27FC236}">
                <a16:creationId xmlns:a16="http://schemas.microsoft.com/office/drawing/2014/main" xmlns="" id="{41898C30-E58E-4EC9-8A27-DF1822A9863B}"/>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2</a:t>
            </a:fld>
            <a:endParaRPr lang="en-US" dirty="0"/>
          </a:p>
        </p:txBody>
      </p:sp>
    </p:spTree>
    <p:extLst>
      <p:ext uri="{BB962C8B-B14F-4D97-AF65-F5344CB8AC3E}">
        <p14:creationId xmlns:p14="http://schemas.microsoft.com/office/powerpoint/2010/main" val="2262346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217553" y="1190567"/>
            <a:ext cx="10040997" cy="2464335"/>
          </a:xfrm>
          <a:prstGeom prst="rect">
            <a:avLst/>
          </a:prstGeom>
          <a:noFill/>
          <a:ln w="0" cmpd="sng">
            <a:noFill/>
            <a:prstDash val="solid"/>
          </a:ln>
        </p:spPr>
        <p:txBody>
          <a:bodyPr vert="horz" lIns="0" tIns="87462" rIns="0" bIns="0" rtlCol="0" anchor="t">
            <a:noAutofit/>
          </a:bodyPr>
          <a:lstStyle/>
          <a:p>
            <a:pPr algn="l">
              <a:lnSpc>
                <a:spcPts val="3218"/>
              </a:lnSpc>
              <a:spcAft>
                <a:spcPts val="0"/>
              </a:spcAft>
              <a:buNone/>
            </a:pPr>
            <a:r>
              <a:rPr lang="en-US" sz="2800" i="1" spc="-64" dirty="0">
                <a:solidFill>
                  <a:srgbClr val="0070C0"/>
                </a:solidFill>
                <a:latin typeface="Avenir Next LT Pro" panose="020B0504020202020204" pitchFamily="34" charset="0"/>
              </a:rPr>
              <a:t>Be Aware:  </a:t>
            </a:r>
          </a:p>
          <a:p>
            <a:pPr algn="l">
              <a:lnSpc>
                <a:spcPts val="3218"/>
              </a:lnSpc>
              <a:spcAft>
                <a:spcPts val="0"/>
              </a:spcAft>
            </a:pPr>
            <a:endParaRPr lang="en-US" sz="2800" i="1" spc="-64" dirty="0">
              <a:solidFill>
                <a:srgbClr val="0070C0"/>
              </a:solidFill>
              <a:latin typeface="Avenir Next LT Pro" panose="020B0504020202020204" pitchFamily="34" charset="0"/>
            </a:endParaRPr>
          </a:p>
          <a:p>
            <a:pPr algn="l">
              <a:lnSpc>
                <a:spcPts val="3218"/>
              </a:lnSpc>
              <a:spcAft>
                <a:spcPts val="0"/>
              </a:spcAft>
              <a:buNone/>
            </a:pPr>
            <a:r>
              <a:rPr lang="en-US" sz="2800" i="1" spc="-51" dirty="0">
                <a:solidFill>
                  <a:srgbClr val="0070C0"/>
                </a:solidFill>
                <a:latin typeface="Avenir Next LT Pro" panose="020B0504020202020204" pitchFamily="34" charset="0"/>
              </a:rPr>
              <a:t>Social Security’s phone lines are </a:t>
            </a:r>
            <a:r>
              <a:rPr lang="en-US" sz="2800" i="1" spc="-64" dirty="0">
                <a:solidFill>
                  <a:srgbClr val="0070C0"/>
                </a:solidFill>
                <a:latin typeface="Avenir Next LT Pro" panose="020B0504020202020204" pitchFamily="34" charset="0"/>
              </a:rPr>
              <a:t>being overwhelmed.  </a:t>
            </a:r>
          </a:p>
          <a:p>
            <a:pPr algn="l">
              <a:lnSpc>
                <a:spcPts val="3218"/>
              </a:lnSpc>
              <a:spcAft>
                <a:spcPts val="0"/>
              </a:spcAft>
              <a:buNone/>
            </a:pPr>
            <a:endParaRPr lang="en-US" sz="2800" i="1" spc="-64" dirty="0">
              <a:solidFill>
                <a:srgbClr val="0070C0"/>
              </a:solidFill>
              <a:latin typeface="Avenir Next LT Pro" panose="020B0504020202020204" pitchFamily="34" charset="0"/>
            </a:endParaRPr>
          </a:p>
          <a:p>
            <a:pPr algn="l">
              <a:lnSpc>
                <a:spcPts val="3218"/>
              </a:lnSpc>
              <a:spcAft>
                <a:spcPts val="0"/>
              </a:spcAft>
              <a:buNone/>
            </a:pPr>
            <a:r>
              <a:rPr lang="en-US" sz="2800" i="1" spc="-64" dirty="0">
                <a:solidFill>
                  <a:srgbClr val="0070C0"/>
                </a:solidFill>
                <a:latin typeface="Avenir Next LT Pro" panose="020B0504020202020204" pitchFamily="34" charset="0"/>
              </a:rPr>
              <a:t>You may have to be on hold a long while or call multiple times before you get through.</a:t>
            </a:r>
          </a:p>
          <a:p>
            <a:pPr algn="l">
              <a:lnSpc>
                <a:spcPts val="3218"/>
              </a:lnSpc>
              <a:spcAft>
                <a:spcPts val="0"/>
              </a:spcAft>
              <a:buNone/>
            </a:pPr>
            <a:endParaRPr lang="en-US" sz="2800" i="1" spc="-64" dirty="0">
              <a:solidFill>
                <a:srgbClr val="0070C0"/>
              </a:solidFill>
              <a:latin typeface="Avenir Next LT Pro" panose="020B05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D11A7E9-37FB-BAF9-8B7B-AE88C2497145}"/>
              </a:ext>
            </a:extLst>
          </p:cNvPr>
          <p:cNvSpPr>
            <a:spLocks noGrp="1"/>
          </p:cNvSpPr>
          <p:nvPr>
            <p:ph type="body" idx="10"/>
          </p:nvPr>
        </p:nvSpPr>
        <p:spPr>
          <a:xfrm>
            <a:off x="1601562" y="600635"/>
            <a:ext cx="9227803" cy="5593977"/>
          </a:xfrm>
        </p:spPr>
        <p:txBody>
          <a:bodyPr>
            <a:normAutofit/>
          </a:bodyPr>
          <a:lstStyle/>
          <a:p>
            <a:endParaRPr lang="en-US" b="1" i="0" dirty="0">
              <a:solidFill>
                <a:srgbClr val="222222"/>
              </a:solidFill>
              <a:effectLst/>
              <a:latin typeface="Arial" panose="020B0604020202020204" pitchFamily="34" charset="0"/>
            </a:endParaRPr>
          </a:p>
          <a:p>
            <a:r>
              <a:rPr lang="en-US" b="1" i="0" dirty="0">
                <a:solidFill>
                  <a:srgbClr val="222222"/>
                </a:solidFill>
                <a:effectLst/>
                <a:latin typeface="Arial" panose="020B0604020202020204" pitchFamily="34" charset="0"/>
              </a:rPr>
              <a:t>New Online Tool to Make </a:t>
            </a:r>
            <a:r>
              <a:rPr lang="en-US" b="1" dirty="0">
                <a:solidFill>
                  <a:srgbClr val="222222"/>
                </a:solidFill>
                <a:latin typeface="Arial" panose="020B0604020202020204" pitchFamily="34" charset="0"/>
              </a:rPr>
              <a:t>Your</a:t>
            </a:r>
          </a:p>
          <a:p>
            <a:r>
              <a:rPr lang="en-US" b="1" dirty="0">
                <a:solidFill>
                  <a:srgbClr val="222222"/>
                </a:solidFill>
                <a:latin typeface="Arial" panose="020B0604020202020204" pitchFamily="34" charset="0"/>
              </a:rPr>
              <a:t> SSI Appointment</a:t>
            </a:r>
            <a:endParaRPr lang="en-US" b="1" i="0" dirty="0">
              <a:solidFill>
                <a:srgbClr val="222222"/>
              </a:solidFill>
              <a:effectLst/>
              <a:latin typeface="Arial" panose="020B0604020202020204" pitchFamily="34" charset="0"/>
            </a:endParaRPr>
          </a:p>
          <a:p>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Arc has added to its website a quick link to the SSA.gov </a:t>
            </a:r>
            <a:r>
              <a:rPr lang="en-US" sz="1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website to </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make the appointment.  </a:t>
            </a:r>
            <a:r>
              <a:rPr lang="en-US" sz="18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If you have that handy, use that.  If not, got to </a:t>
            </a:r>
            <a:r>
              <a:rPr lang="en-US" sz="1800" b="1" dirty="0">
                <a:solidFill>
                  <a:srgbClr val="0070C0"/>
                </a:solidFill>
              </a:rPr>
              <a:t>SSA.gov </a:t>
            </a:r>
          </a:p>
          <a:p>
            <a:endParaRPr lang="en-US" sz="1800" b="1" dirty="0">
              <a:solidFill>
                <a:srgbClr val="0070C0"/>
              </a:solidFill>
            </a:endParaRPr>
          </a:p>
          <a:p>
            <a:pPr indent="0">
              <a:lnSpc>
                <a:spcPct val="120000"/>
              </a:lnSpc>
              <a:spcBef>
                <a:spcPts val="0"/>
              </a:spcBef>
              <a:spcAft>
                <a:spcPts val="0"/>
              </a:spcAft>
              <a:buClr>
                <a:schemeClr val="accent1"/>
              </a:buClr>
              <a:buNone/>
            </a:pPr>
            <a:r>
              <a:rPr lang="en-US" sz="2400" i="1" dirty="0">
                <a:solidFill>
                  <a:srgbClr val="0070C0"/>
                </a:solidFill>
              </a:rPr>
              <a:t>(Please make sure that you have the correct website; </a:t>
            </a:r>
          </a:p>
          <a:p>
            <a:pPr indent="0">
              <a:lnSpc>
                <a:spcPct val="120000"/>
              </a:lnSpc>
              <a:spcBef>
                <a:spcPts val="0"/>
              </a:spcBef>
              <a:spcAft>
                <a:spcPts val="0"/>
              </a:spcAft>
              <a:buClr>
                <a:schemeClr val="accent1"/>
              </a:buClr>
              <a:buNone/>
            </a:pPr>
            <a:r>
              <a:rPr lang="en-US" sz="2400" i="1" dirty="0">
                <a:solidFill>
                  <a:srgbClr val="0070C0"/>
                </a:solidFill>
              </a:rPr>
              <a:t>the information you will be providing is </a:t>
            </a:r>
            <a:r>
              <a:rPr lang="en-US" sz="2400" b="1" i="1" dirty="0">
                <a:solidFill>
                  <a:srgbClr val="0070C0"/>
                </a:solidFill>
              </a:rPr>
              <a:t>very sensitive</a:t>
            </a:r>
            <a:r>
              <a:rPr lang="en-US" sz="2400" i="1" dirty="0">
                <a:solidFill>
                  <a:srgbClr val="0070C0"/>
                </a:solidFill>
              </a:rPr>
              <a:t>.)</a:t>
            </a:r>
          </a:p>
          <a:p>
            <a:endParaRPr lang="en-US" dirty="0"/>
          </a:p>
        </p:txBody>
      </p:sp>
    </p:spTree>
    <p:extLst>
      <p:ext uri="{BB962C8B-B14F-4D97-AF65-F5344CB8AC3E}">
        <p14:creationId xmlns:p14="http://schemas.microsoft.com/office/powerpoint/2010/main" val="4081368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3938265" y="2134236"/>
            <a:ext cx="859089" cy="384996"/>
          </a:xfrm>
          <a:prstGeom prst="rect">
            <a:avLst/>
          </a:prstGeom>
        </p:spPr>
      </p:pic>
      <p:sp>
        <p:nvSpPr>
          <p:cNvPr id="2" name="Text Placeholder 1"/>
          <p:cNvSpPr>
            <a:spLocks noGrp="1"/>
          </p:cNvSpPr>
          <p:nvPr>
            <p:ph type="body" idx="10"/>
          </p:nvPr>
        </p:nvSpPr>
        <p:spPr>
          <a:xfrm>
            <a:off x="756139" y="958784"/>
            <a:ext cx="9636370" cy="673539"/>
          </a:xfrm>
          <a:prstGeom prst="rect">
            <a:avLst/>
          </a:prstGeom>
          <a:noFill/>
          <a:ln w="0" cmpd="sng">
            <a:noFill/>
            <a:prstDash val="solid"/>
          </a:ln>
        </p:spPr>
        <p:txBody>
          <a:bodyPr vert="horz" lIns="0" tIns="282004" rIns="0" bIns="0" rtlCol="0" anchor="t">
            <a:noAutofit/>
          </a:bodyPr>
          <a:lstStyle/>
          <a:p>
            <a:pPr>
              <a:buClr>
                <a:schemeClr val="accent1"/>
              </a:buClr>
              <a:buFont typeface="Arial" panose="020B0604020202020204" pitchFamily="34" charset="0"/>
              <a:buChar char="•"/>
            </a:pPr>
            <a:r>
              <a:rPr lang="en-US" sz="4000" spc="-19" dirty="0">
                <a:solidFill>
                  <a:srgbClr val="0070C0"/>
                </a:solidFill>
              </a:rPr>
              <a:t>Once at SSA.gov, click on the word </a:t>
            </a:r>
          </a:p>
        </p:txBody>
      </p:sp>
      <p:graphicFrame>
        <p:nvGraphicFramePr>
          <p:cNvPr id="4" name="Table 3"/>
          <p:cNvGraphicFramePr>
            <a:graphicFrameLocks noGrp="1"/>
          </p:cNvGraphicFramePr>
          <p:nvPr>
            <p:extLst>
              <p:ext uri="{D42A27DB-BD31-4B8C-83A1-F6EECF244321}">
                <p14:modId xmlns:p14="http://schemas.microsoft.com/office/powerpoint/2010/main" val="1848904474"/>
              </p:ext>
            </p:extLst>
          </p:nvPr>
        </p:nvGraphicFramePr>
        <p:xfrm>
          <a:off x="1411749" y="1935263"/>
          <a:ext cx="10018250" cy="673538"/>
        </p:xfrm>
        <a:graphic>
          <a:graphicData uri="http://schemas.openxmlformats.org/drawingml/2006/table">
            <a:tbl>
              <a:tblPr/>
              <a:tblGrid>
                <a:gridCol w="1925007">
                  <a:extLst>
                    <a:ext uri="{9D8B030D-6E8A-4147-A177-3AD203B41FA5}">
                      <a16:colId xmlns:a16="http://schemas.microsoft.com/office/drawing/2014/main" xmlns="" val="20000"/>
                    </a:ext>
                  </a:extLst>
                </a:gridCol>
                <a:gridCol w="6168236">
                  <a:extLst>
                    <a:ext uri="{9D8B030D-6E8A-4147-A177-3AD203B41FA5}">
                      <a16:colId xmlns:a16="http://schemas.microsoft.com/office/drawing/2014/main" xmlns="" val="20001"/>
                    </a:ext>
                  </a:extLst>
                </a:gridCol>
                <a:gridCol w="1925007">
                  <a:extLst>
                    <a:ext uri="{9D8B030D-6E8A-4147-A177-3AD203B41FA5}">
                      <a16:colId xmlns:a16="http://schemas.microsoft.com/office/drawing/2014/main" xmlns="" val="20002"/>
                    </a:ext>
                  </a:extLst>
                </a:gridCol>
              </a:tblGrid>
              <a:tr h="673538">
                <a:tc>
                  <a:txBody>
                    <a:bodyPr/>
                    <a:lstStyle/>
                    <a:p>
                      <a:pPr marL="0" marR="0" indent="0" algn="ctr">
                        <a:lnSpc>
                          <a:spcPts val="2000"/>
                        </a:lnSpc>
                        <a:spcBef>
                          <a:spcPts val="185"/>
                        </a:spcBef>
                        <a:spcAft>
                          <a:spcPts val="340"/>
                        </a:spcAft>
                      </a:pPr>
                      <a:r>
                        <a:rPr lang="en-US" sz="2100" b="1" i="1" spc="0" dirty="0">
                          <a:solidFill>
                            <a:srgbClr val="000000"/>
                          </a:solidFill>
                          <a:latin typeface="Tahoma" panose="02020603050405020304" pitchFamily="2"/>
                        </a:rPr>
                        <a:t> </a:t>
                      </a:r>
                    </a:p>
                  </a:txBody>
                  <a:tcPr marL="0" marR="0" marT="0" marB="0" anchor="ctr">
                    <a:lnL w="0" cmpd="sng">
                      <a:noFill/>
                      <a:prstDash val="solid"/>
                    </a:lnL>
                    <a:lnR w="0" cmpd="sng">
                      <a:noFill/>
                      <a:prstDash val="solid"/>
                    </a:lnR>
                    <a:lnT w="0" cmpd="sng">
                      <a:noFill/>
                      <a:prstDash val="solid"/>
                    </a:lnT>
                    <a:lnB w="0" cmpd="sng">
                      <a:noFill/>
                      <a:prstDash val="solid"/>
                    </a:lnB>
                  </a:tcPr>
                </a:tc>
                <a:tc>
                  <a:txBody>
                    <a:bodyPr/>
                    <a:lstStyle/>
                    <a:p>
                      <a:pPr algn="ctr"/>
                      <a:endParaRPr sz="4400" dirty="0"/>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ctr">
                        <a:lnSpc>
                          <a:spcPts val="2100"/>
                        </a:lnSpc>
                        <a:spcBef>
                          <a:spcPts val="160"/>
                        </a:spcBef>
                        <a:spcAft>
                          <a:spcPts val="320"/>
                        </a:spcAft>
                      </a:pPr>
                      <a:r>
                        <a:rPr lang="en-US" sz="2200" spc="0" dirty="0">
                          <a:solidFill>
                            <a:srgbClr val="000000"/>
                          </a:solidFill>
                          <a:latin typeface="Tahoma" panose="02020603050405020304" pitchFamily="2"/>
                        </a:rPr>
                        <a:t>.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xmlns="" val="10000"/>
                  </a:ext>
                </a:extLst>
              </a:tr>
            </a:tbl>
          </a:graphicData>
        </a:graphic>
      </p:graphicFrame>
      <p:sp>
        <p:nvSpPr>
          <p:cNvPr id="6" name="Text Placeholder 5"/>
          <p:cNvSpPr>
            <a:spLocks noGrp="1"/>
          </p:cNvSpPr>
          <p:nvPr>
            <p:ph type="body" idx="10"/>
          </p:nvPr>
        </p:nvSpPr>
        <p:spPr>
          <a:xfrm>
            <a:off x="1147977" y="2882579"/>
            <a:ext cx="9636371" cy="2778505"/>
          </a:xfrm>
          <a:prstGeom prst="rect">
            <a:avLst/>
          </a:prstGeom>
          <a:noFill/>
          <a:ln w="0" cmpd="sng">
            <a:noFill/>
            <a:prstDash val="solid"/>
          </a:ln>
        </p:spPr>
        <p:txBody>
          <a:bodyPr vert="horz" lIns="0" tIns="0" rIns="0" bIns="0" rtlCol="0" anchor="t">
            <a:normAutofit/>
          </a:bodyPr>
          <a:lstStyle/>
          <a:p>
            <a:pPr indent="0" algn="just">
              <a:lnSpc>
                <a:spcPts val="2832"/>
              </a:lnSpc>
              <a:spcBef>
                <a:spcPts val="772"/>
              </a:spcBef>
              <a:spcAft>
                <a:spcPts val="772"/>
              </a:spcAft>
              <a:buNone/>
            </a:pPr>
            <a:endParaRPr lang="en-US" sz="2500" spc="-13" dirty="0">
              <a:solidFill>
                <a:srgbClr val="0070C0"/>
              </a:solidFill>
            </a:endParaRPr>
          </a:p>
          <a:p>
            <a:pPr indent="0" algn="just">
              <a:lnSpc>
                <a:spcPts val="2832"/>
              </a:lnSpc>
              <a:spcBef>
                <a:spcPts val="0"/>
              </a:spcBef>
              <a:spcAft>
                <a:spcPts val="0"/>
              </a:spcAft>
              <a:buNone/>
            </a:pPr>
            <a:r>
              <a:rPr lang="en-US" spc="-13" dirty="0">
                <a:solidFill>
                  <a:srgbClr val="0070C0"/>
                </a:solidFill>
              </a:rPr>
              <a:t>That will take you to a new page </a:t>
            </a:r>
          </a:p>
          <a:p>
            <a:pPr indent="0" algn="just">
              <a:lnSpc>
                <a:spcPts val="2832"/>
              </a:lnSpc>
              <a:spcBef>
                <a:spcPts val="0"/>
              </a:spcBef>
              <a:spcAft>
                <a:spcPts val="0"/>
              </a:spcAft>
              <a:buNone/>
            </a:pPr>
            <a:r>
              <a:rPr lang="en-US" spc="-13" dirty="0">
                <a:solidFill>
                  <a:srgbClr val="0070C0"/>
                </a:solidFill>
              </a:rPr>
              <a:t>and you will click on the phrase</a:t>
            </a:r>
          </a:p>
          <a:p>
            <a:pPr indent="0" algn="just">
              <a:lnSpc>
                <a:spcPts val="2832"/>
              </a:lnSpc>
              <a:spcBef>
                <a:spcPts val="0"/>
              </a:spcBef>
              <a:spcAft>
                <a:spcPts val="0"/>
              </a:spcAft>
              <a:buNone/>
            </a:pPr>
            <a:endParaRPr lang="en-US" sz="2500" b="1" spc="-19" dirty="0">
              <a:solidFill>
                <a:srgbClr val="0070C0"/>
              </a:solidFill>
            </a:endParaRPr>
          </a:p>
          <a:p>
            <a:pPr indent="0" algn="ctr">
              <a:lnSpc>
                <a:spcPts val="2832"/>
              </a:lnSpc>
              <a:spcBef>
                <a:spcPts val="772"/>
              </a:spcBef>
              <a:spcAft>
                <a:spcPts val="772"/>
              </a:spcAft>
              <a:buNone/>
            </a:pPr>
            <a:r>
              <a:rPr lang="en-US" b="1" spc="-19" dirty="0">
                <a:solidFill>
                  <a:srgbClr val="0070C0"/>
                </a:solidFill>
              </a:rPr>
              <a:t>“Supplemental Security Income</a:t>
            </a:r>
            <a:r>
              <a:rPr lang="en-US" sz="2446" b="1" spc="-19" dirty="0">
                <a:solidFill>
                  <a:srgbClr val="0070C0"/>
                </a:solidFill>
              </a:rPr>
              <a:t>” (AKA Title XVI)</a:t>
            </a:r>
            <a:endParaRPr lang="en-US" sz="2446" b="1" spc="-13"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44769" y="1038855"/>
            <a:ext cx="10902461" cy="5080592"/>
          </a:xfrm>
          <a:prstGeom prst="rect">
            <a:avLst/>
          </a:prstGeom>
          <a:noFill/>
          <a:ln w="0" cmpd="sng">
            <a:noFill/>
            <a:prstDash val="solid"/>
          </a:ln>
        </p:spPr>
        <p:txBody>
          <a:bodyPr vert="horz" lIns="0" tIns="0" rIns="0" bIns="0" rtlCol="0" anchor="t">
            <a:noAutofit/>
          </a:bodyPr>
          <a:lstStyle/>
          <a:p>
            <a:pPr marL="751454" marR="647359" indent="-457200" algn="l">
              <a:lnSpc>
                <a:spcPct val="100000"/>
              </a:lnSpc>
              <a:spcAft>
                <a:spcPts val="0"/>
              </a:spcAft>
              <a:buClr>
                <a:schemeClr val="accent1"/>
              </a:buClr>
              <a:buFont typeface="Arial" panose="020B0604020202020204" pitchFamily="34" charset="0"/>
              <a:buChar char="•"/>
            </a:pPr>
            <a:r>
              <a:rPr lang="en-US" sz="4000" dirty="0">
                <a:solidFill>
                  <a:srgbClr val="0070C0"/>
                </a:solidFill>
              </a:rPr>
              <a:t>Next prompt - Click “</a:t>
            </a:r>
            <a:r>
              <a:rPr lang="en-US" sz="4000" b="1" dirty="0">
                <a:solidFill>
                  <a:srgbClr val="FF0000"/>
                </a:solidFill>
              </a:rPr>
              <a:t>Get Started</a:t>
            </a:r>
            <a:r>
              <a:rPr lang="en-US" sz="4000" dirty="0">
                <a:solidFill>
                  <a:srgbClr val="0070C0"/>
                </a:solidFill>
              </a:rPr>
              <a:t>” </a:t>
            </a:r>
          </a:p>
          <a:p>
            <a:pPr marL="751454" marR="647359" indent="-457200" algn="l">
              <a:lnSpc>
                <a:spcPct val="100000"/>
              </a:lnSpc>
              <a:spcAft>
                <a:spcPts val="0"/>
              </a:spcAft>
              <a:buClr>
                <a:schemeClr val="accent1"/>
              </a:buClr>
              <a:buFont typeface="Arial" panose="020B0604020202020204" pitchFamily="34" charset="0"/>
              <a:buChar char="•"/>
            </a:pPr>
            <a:r>
              <a:rPr lang="en-US" sz="4000" dirty="0">
                <a:solidFill>
                  <a:srgbClr val="0070C0"/>
                </a:solidFill>
              </a:rPr>
              <a:t>Next prompt – Click “</a:t>
            </a:r>
            <a:r>
              <a:rPr lang="en-US" sz="4000" dirty="0">
                <a:solidFill>
                  <a:srgbClr val="FF0000"/>
                </a:solidFill>
              </a:rPr>
              <a:t>Next</a:t>
            </a:r>
            <a:r>
              <a:rPr lang="en-US" sz="4000" dirty="0">
                <a:solidFill>
                  <a:srgbClr val="0070C0"/>
                </a:solidFill>
              </a:rPr>
              <a:t>”</a:t>
            </a:r>
          </a:p>
          <a:p>
            <a:pPr marL="751454" marR="647359" indent="-457200" algn="l">
              <a:lnSpc>
                <a:spcPct val="100000"/>
              </a:lnSpc>
              <a:spcAft>
                <a:spcPts val="0"/>
              </a:spcAft>
              <a:buClr>
                <a:schemeClr val="accent1"/>
              </a:buClr>
              <a:buFont typeface="Arial" panose="020B0604020202020204" pitchFamily="34" charset="0"/>
              <a:buChar char="•"/>
            </a:pPr>
            <a:r>
              <a:rPr lang="en-US" sz="4000" dirty="0">
                <a:solidFill>
                  <a:srgbClr val="0070C0"/>
                </a:solidFill>
              </a:rPr>
              <a:t>Next prompt, </a:t>
            </a:r>
            <a:r>
              <a:rPr lang="en-US" sz="4000" i="1" spc="6" dirty="0">
                <a:solidFill>
                  <a:srgbClr val="0070C0"/>
                </a:solidFill>
              </a:rPr>
              <a:t>press the link </a:t>
            </a:r>
            <a:r>
              <a:rPr lang="en-US" sz="4000" i="1" dirty="0">
                <a:solidFill>
                  <a:srgbClr val="0070C0"/>
                </a:solidFill>
              </a:rPr>
              <a:t>for </a:t>
            </a:r>
          </a:p>
          <a:p>
            <a:pPr marL="294254" marR="647359" algn="ctr">
              <a:lnSpc>
                <a:spcPct val="100000"/>
              </a:lnSpc>
              <a:spcAft>
                <a:spcPts val="0"/>
              </a:spcAft>
              <a:buClr>
                <a:schemeClr val="accent1"/>
              </a:buClr>
              <a:buNone/>
            </a:pPr>
            <a:r>
              <a:rPr lang="en-US" sz="4000" i="1" dirty="0">
                <a:solidFill>
                  <a:srgbClr val="0070C0"/>
                </a:solidFill>
              </a:rPr>
              <a:t>“</a:t>
            </a:r>
            <a:r>
              <a:rPr lang="en-US" sz="4000" i="1" dirty="0">
                <a:solidFill>
                  <a:srgbClr val="FF0000"/>
                </a:solidFill>
              </a:rPr>
              <a:t>Privacy Act Statement</a:t>
            </a:r>
            <a:r>
              <a:rPr lang="en-US" sz="4000" i="1" dirty="0">
                <a:solidFill>
                  <a:srgbClr val="0070C0"/>
                </a:solidFill>
              </a:rPr>
              <a:t>”  and then click “</a:t>
            </a:r>
            <a:r>
              <a:rPr lang="en-US" sz="4000" i="1" dirty="0">
                <a:solidFill>
                  <a:srgbClr val="FF0000"/>
                </a:solidFill>
              </a:rPr>
              <a:t>START</a:t>
            </a:r>
            <a:r>
              <a:rPr lang="en-US" sz="4000" i="1" dirty="0">
                <a:solidFill>
                  <a:srgbClr val="0070C0"/>
                </a:solidFill>
              </a:rPr>
              <a:t>”</a:t>
            </a:r>
            <a:endParaRPr lang="en-US" sz="4000" spc="45" dirty="0">
              <a:solidFill>
                <a:srgbClr val="0070C0"/>
              </a:solidFill>
            </a:endParaRPr>
          </a:p>
          <a:p>
            <a:pPr marL="751454" marR="353105" indent="-457200" algn="l">
              <a:lnSpc>
                <a:spcPct val="100000"/>
              </a:lnSpc>
              <a:spcBef>
                <a:spcPts val="0"/>
              </a:spcBef>
              <a:spcAft>
                <a:spcPts val="0"/>
              </a:spcAft>
              <a:buClr>
                <a:schemeClr val="accent1"/>
              </a:buClr>
              <a:buFont typeface="Arial" panose="020B0604020202020204" pitchFamily="34" charset="0"/>
              <a:buChar char="•"/>
            </a:pPr>
            <a:r>
              <a:rPr lang="en-US" sz="4000" spc="45" dirty="0">
                <a:solidFill>
                  <a:srgbClr val="0070C0"/>
                </a:solidFill>
              </a:rPr>
              <a:t>From there, you will have 8 pages of short identification questions to answer.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65164" y="689329"/>
            <a:ext cx="11869615" cy="5296461"/>
          </a:xfrm>
          <a:prstGeom prst="rect">
            <a:avLst/>
          </a:prstGeom>
          <a:noFill/>
          <a:ln w="0" cmpd="sng">
            <a:noFill/>
            <a:prstDash val="solid"/>
          </a:ln>
        </p:spPr>
        <p:txBody>
          <a:bodyPr vert="horz" lIns="0" tIns="74384" rIns="0" bIns="0" rtlCol="0" anchor="t">
            <a:normAutofit lnSpcReduction="10000"/>
          </a:bodyPr>
          <a:lstStyle/>
          <a:p>
            <a:pPr algn="l">
              <a:lnSpc>
                <a:spcPct val="100000"/>
              </a:lnSpc>
              <a:spcAft>
                <a:spcPts val="0"/>
              </a:spcAft>
              <a:buNone/>
            </a:pPr>
            <a:r>
              <a:rPr lang="en-US" b="1" dirty="0">
                <a:solidFill>
                  <a:srgbClr val="0070C0"/>
                </a:solidFill>
              </a:rPr>
              <a:t>To answer these questions, you will need to have </a:t>
            </a:r>
          </a:p>
          <a:p>
            <a:pPr algn="l">
              <a:lnSpc>
                <a:spcPct val="100000"/>
              </a:lnSpc>
              <a:spcAft>
                <a:spcPts val="0"/>
              </a:spcAft>
              <a:buNone/>
            </a:pPr>
            <a:r>
              <a:rPr lang="en-US" b="1" dirty="0">
                <a:solidFill>
                  <a:srgbClr val="0070C0"/>
                </a:solidFill>
              </a:rPr>
              <a:t>the following basic information: </a:t>
            </a:r>
          </a:p>
          <a:p>
            <a:pPr algn="l">
              <a:lnSpc>
                <a:spcPct val="100000"/>
              </a:lnSpc>
              <a:spcAft>
                <a:spcPts val="0"/>
              </a:spcAft>
              <a:buNone/>
            </a:pPr>
            <a:endParaRPr lang="en-US" b="1" dirty="0">
              <a:solidFill>
                <a:srgbClr val="0070C0"/>
              </a:solidFill>
            </a:endParaRPr>
          </a:p>
          <a:p>
            <a:pPr marL="882762" indent="294254" algn="l">
              <a:lnSpc>
                <a:spcPct val="150000"/>
              </a:lnSpc>
              <a:spcBef>
                <a:spcPts val="1603"/>
              </a:spcBef>
              <a:spcAft>
                <a:spcPts val="0"/>
              </a:spcAft>
              <a:buClr>
                <a:schemeClr val="accent1"/>
              </a:buClr>
              <a:buFont typeface="Wingdings"/>
              <a:buChar char="§"/>
            </a:pPr>
            <a:r>
              <a:rPr lang="en-US" sz="2800" dirty="0">
                <a:solidFill>
                  <a:srgbClr val="0070C0"/>
                </a:solidFill>
              </a:rPr>
              <a:t>The name, date of birth,  and SSN of the applicant; </a:t>
            </a:r>
          </a:p>
          <a:p>
            <a:pPr marL="882762" indent="294254" algn="l">
              <a:lnSpc>
                <a:spcPct val="150000"/>
              </a:lnSpc>
              <a:spcBef>
                <a:spcPts val="547"/>
              </a:spcBef>
              <a:spcAft>
                <a:spcPts val="0"/>
              </a:spcAft>
              <a:buClr>
                <a:schemeClr val="accent1"/>
              </a:buClr>
              <a:buFont typeface="Wingdings"/>
              <a:buChar char="§"/>
            </a:pPr>
            <a:r>
              <a:rPr lang="en-US" sz="2800" spc="13" dirty="0">
                <a:solidFill>
                  <a:srgbClr val="0070C0"/>
                </a:solidFill>
              </a:rPr>
              <a:t>The applicant’s mailing address and phone </a:t>
            </a:r>
            <a:r>
              <a:rPr lang="en-US" sz="2800" spc="-39" dirty="0">
                <a:solidFill>
                  <a:srgbClr val="0070C0"/>
                </a:solidFill>
              </a:rPr>
              <a:t>number; </a:t>
            </a:r>
          </a:p>
          <a:p>
            <a:pPr marL="882762" indent="294254" algn="l">
              <a:lnSpc>
                <a:spcPct val="150000"/>
              </a:lnSpc>
              <a:spcBef>
                <a:spcPts val="586"/>
              </a:spcBef>
              <a:spcAft>
                <a:spcPts val="0"/>
              </a:spcAft>
              <a:buClr>
                <a:schemeClr val="accent1"/>
              </a:buClr>
              <a:buFont typeface="Wingdings"/>
              <a:buChar char="§"/>
            </a:pPr>
            <a:r>
              <a:rPr lang="en-US" sz="2800" dirty="0">
                <a:solidFill>
                  <a:srgbClr val="0070C0"/>
                </a:solidFill>
              </a:rPr>
              <a:t>Your name and phone number, if assisting, and</a:t>
            </a:r>
          </a:p>
          <a:p>
            <a:pPr marL="882762" indent="294254" algn="l">
              <a:lnSpc>
                <a:spcPct val="150000"/>
              </a:lnSpc>
              <a:spcBef>
                <a:spcPts val="586"/>
              </a:spcBef>
              <a:spcAft>
                <a:spcPts val="0"/>
              </a:spcAft>
              <a:buClr>
                <a:schemeClr val="accent1"/>
              </a:buClr>
              <a:buFont typeface="Wingdings"/>
              <a:buChar char="§"/>
            </a:pPr>
            <a:r>
              <a:rPr lang="en-US" sz="2800" dirty="0">
                <a:solidFill>
                  <a:srgbClr val="0070C0"/>
                </a:solidFill>
              </a:rPr>
              <a:t>If you check it often, I suggest giving the Agency your</a:t>
            </a:r>
          </a:p>
          <a:p>
            <a:pPr marL="882762" algn="l">
              <a:lnSpc>
                <a:spcPct val="150000"/>
              </a:lnSpc>
              <a:spcBef>
                <a:spcPts val="586"/>
              </a:spcBef>
              <a:spcAft>
                <a:spcPts val="0"/>
              </a:spcAft>
              <a:buClr>
                <a:schemeClr val="accent1"/>
              </a:buClr>
              <a:buNone/>
            </a:pPr>
            <a:r>
              <a:rPr lang="en-US" sz="2800" dirty="0">
                <a:solidFill>
                  <a:srgbClr val="0070C0"/>
                </a:solidFill>
              </a:rPr>
              <a:t>    email address.  </a:t>
            </a:r>
            <a:endParaRPr lang="en-US" sz="2400" dirty="0">
              <a:solidFill>
                <a:srgbClr val="0070C0"/>
              </a:solidFill>
            </a:endParaRPr>
          </a:p>
          <a:p>
            <a:pPr marL="882762" algn="l">
              <a:lnSpc>
                <a:spcPts val="2574"/>
              </a:lnSpc>
              <a:spcBef>
                <a:spcPts val="586"/>
              </a:spcBef>
              <a:spcAft>
                <a:spcPts val="0"/>
              </a:spcAft>
              <a:buNone/>
            </a:pPr>
            <a:endParaRPr lang="en-US" sz="2188"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1CD5C00-EECA-A3A7-91E1-C149BA2B4C23}"/>
              </a:ext>
            </a:extLst>
          </p:cNvPr>
          <p:cNvSpPr>
            <a:spLocks noGrp="1"/>
          </p:cNvSpPr>
          <p:nvPr>
            <p:ph type="body" idx="10"/>
          </p:nvPr>
        </p:nvSpPr>
        <p:spPr>
          <a:xfrm>
            <a:off x="896472" y="1111666"/>
            <a:ext cx="9968752" cy="4231299"/>
          </a:xfrm>
        </p:spPr>
        <p:txBody>
          <a:bodyPr>
            <a:normAutofit fontScale="92500"/>
          </a:bodyPr>
          <a:lstStyle/>
          <a:p>
            <a:pPr>
              <a:lnSpc>
                <a:spcPts val="3100"/>
              </a:lnSpc>
              <a:buNone/>
            </a:pPr>
            <a:r>
              <a:rPr lang="en-US" dirty="0"/>
              <a:t>Whatever way you use to make the appointment, it is </a:t>
            </a:r>
          </a:p>
          <a:p>
            <a:pPr>
              <a:lnSpc>
                <a:spcPts val="3100"/>
              </a:lnSpc>
              <a:buNone/>
            </a:pPr>
            <a:r>
              <a:rPr lang="en-US" dirty="0"/>
              <a:t>critical that you give the Agency a phone number that will not block their call.  </a:t>
            </a:r>
          </a:p>
          <a:p>
            <a:pPr>
              <a:lnSpc>
                <a:spcPts val="3100"/>
              </a:lnSpc>
            </a:pPr>
            <a:endParaRPr lang="en-US" dirty="0"/>
          </a:p>
          <a:p>
            <a:pPr>
              <a:lnSpc>
                <a:spcPts val="3100"/>
              </a:lnSpc>
              <a:buNone/>
            </a:pPr>
            <a:r>
              <a:rPr lang="en-US" dirty="0"/>
              <a:t>Some of the mobile phones will block the Agency’s phone calls, as if it were spam.  For that reason, if at all possible, have Social Security call you for the application on a landline.  You could also ask for an in-person appointment, but with Covid restrictions still in place, the Agency continues prefer phone appointments.  </a:t>
            </a:r>
          </a:p>
          <a:p>
            <a:endParaRPr lang="en-US" dirty="0"/>
          </a:p>
        </p:txBody>
      </p:sp>
    </p:spTree>
    <p:extLst>
      <p:ext uri="{BB962C8B-B14F-4D97-AF65-F5344CB8AC3E}">
        <p14:creationId xmlns:p14="http://schemas.microsoft.com/office/powerpoint/2010/main" val="3535038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03385" y="1111666"/>
            <a:ext cx="10585938" cy="1226103"/>
          </a:xfrm>
          <a:prstGeom prst="rect">
            <a:avLst/>
          </a:prstGeom>
          <a:noFill/>
          <a:ln w="0" cmpd="sng">
            <a:noFill/>
            <a:prstDash val="solid"/>
          </a:ln>
        </p:spPr>
        <p:txBody>
          <a:bodyPr vert="horz" lIns="0" tIns="74384" rIns="0" bIns="0" rtlCol="0" anchor="t">
            <a:noAutofit/>
          </a:bodyPr>
          <a:lstStyle/>
          <a:p>
            <a:pPr algn="l">
              <a:lnSpc>
                <a:spcPct val="100000"/>
              </a:lnSpc>
              <a:spcAft>
                <a:spcPts val="0"/>
              </a:spcAft>
              <a:buNone/>
            </a:pPr>
            <a:r>
              <a:rPr lang="en-US" sz="4000" spc="6" dirty="0">
                <a:solidFill>
                  <a:srgbClr val="0070C0"/>
                </a:solidFill>
              </a:rPr>
              <a:t>In 7 to 14 business days, </a:t>
            </a:r>
            <a:r>
              <a:rPr lang="en-US" sz="4000" dirty="0">
                <a:solidFill>
                  <a:srgbClr val="0070C0"/>
                </a:solidFill>
              </a:rPr>
              <a:t>Social Security will send you notice of the appointment date and time by mail and email if provided. </a:t>
            </a:r>
            <a:endParaRPr lang="en-US" sz="4000" spc="-19" dirty="0">
              <a:solidFill>
                <a:srgbClr val="0070C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48709" y="751342"/>
            <a:ext cx="10144125" cy="4405119"/>
          </a:xfrm>
          <a:prstGeom prst="rect">
            <a:avLst/>
          </a:prstGeom>
          <a:noFill/>
          <a:ln w="0" cmpd="sng">
            <a:noFill/>
            <a:prstDash val="solid"/>
          </a:ln>
        </p:spPr>
        <p:txBody>
          <a:bodyPr vert="horz" lIns="0" tIns="0" rIns="0" bIns="0" rtlCol="0" anchor="t">
            <a:normAutofit fontScale="65000" lnSpcReduction="20000"/>
          </a:bodyPr>
          <a:lstStyle/>
          <a:p>
            <a:pPr marR="0" indent="0">
              <a:lnSpc>
                <a:spcPct val="250000"/>
              </a:lnSpc>
              <a:spcAft>
                <a:spcPts val="0"/>
              </a:spcAft>
              <a:buNone/>
            </a:pPr>
            <a:r>
              <a:rPr lang="en-US" sz="4200" b="1" dirty="0">
                <a:solidFill>
                  <a:srgbClr val="0070C0"/>
                </a:solidFill>
              </a:rPr>
              <a:t>What do I need at the time of the actual appointment?  </a:t>
            </a:r>
          </a:p>
          <a:p>
            <a:pPr marR="58851">
              <a:spcBef>
                <a:spcPts val="1738"/>
              </a:spcBef>
              <a:spcAft>
                <a:spcPts val="0"/>
              </a:spcAft>
              <a:buClr>
                <a:schemeClr val="accent1"/>
              </a:buClr>
              <a:buSzPct val="100000"/>
            </a:pPr>
            <a:r>
              <a:rPr lang="en-US" sz="4900" dirty="0">
                <a:solidFill>
                  <a:srgbClr val="0070C0"/>
                </a:solidFill>
              </a:rPr>
              <a:t>If the applicant is for someone over 18, you will need the applicant there to identify themself and to give permission for you to speak on their behalf; </a:t>
            </a:r>
          </a:p>
          <a:p>
            <a:pPr>
              <a:lnSpc>
                <a:spcPct val="100000"/>
              </a:lnSpc>
              <a:buClr>
                <a:schemeClr val="accent1"/>
              </a:buClr>
              <a:buSzPct val="100000"/>
            </a:pPr>
            <a:r>
              <a:rPr lang="en-US" sz="4900" dirty="0">
                <a:solidFill>
                  <a:srgbClr val="0070C0"/>
                </a:solidFill>
              </a:rPr>
              <a:t>You will need the details of the applicant’s financial information (names of bank accounts, amounts in each account, type and amount/value of other resources like savings bonds and stocks);</a:t>
            </a:r>
          </a:p>
        </p:txBody>
      </p:sp>
      <p:sp>
        <p:nvSpPr>
          <p:cNvPr id="3" name="Text Placeholder 2"/>
          <p:cNvSpPr>
            <a:spLocks noGrp="1"/>
          </p:cNvSpPr>
          <p:nvPr>
            <p:ph type="body" idx="10"/>
          </p:nvPr>
        </p:nvSpPr>
        <p:spPr>
          <a:xfrm>
            <a:off x="4492943" y="5590094"/>
            <a:ext cx="1603057" cy="292231"/>
          </a:xfrm>
          <a:prstGeom prst="rect">
            <a:avLst/>
          </a:prstGeom>
          <a:noFill/>
          <a:ln w="0" cmpd="sng">
            <a:noFill/>
            <a:prstDash val="solid"/>
          </a:ln>
        </p:spPr>
        <p:txBody>
          <a:bodyPr vert="horz" lIns="0" tIns="4087" rIns="0" bIns="0" rtlCol="0" anchor="t">
            <a:noAutofit/>
          </a:bodyPr>
          <a:lstStyle/>
          <a:p>
            <a:pPr marR="0" indent="0" algn="r">
              <a:lnSpc>
                <a:spcPts val="2574"/>
              </a:lnSpc>
              <a:spcAft>
                <a:spcPts val="0"/>
              </a:spcAft>
              <a:buNone/>
            </a:pPr>
            <a:r>
              <a:rPr lang="en-US" sz="4400" spc="32" dirty="0">
                <a:solidFill>
                  <a:srgbClr val="0070C0"/>
                </a:solidFill>
              </a:rPr>
              <a:t>and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75565" y="786533"/>
            <a:ext cx="10865865" cy="5061817"/>
          </a:xfrm>
          <a:prstGeom prst="rect">
            <a:avLst/>
          </a:prstGeom>
          <a:noFill/>
          <a:ln w="0" cmpd="sng">
            <a:noFill/>
            <a:prstDash val="solid"/>
          </a:ln>
        </p:spPr>
        <p:txBody>
          <a:bodyPr vert="horz" lIns="0" tIns="8991" rIns="0" bIns="0" rtlCol="0" anchor="t">
            <a:normAutofit fontScale="92500" lnSpcReduction="20000"/>
          </a:bodyPr>
          <a:lstStyle/>
          <a:p>
            <a:pPr marL="294254">
              <a:spcAft>
                <a:spcPts val="0"/>
              </a:spcAft>
              <a:buNone/>
            </a:pPr>
            <a:r>
              <a:rPr lang="en-US" sz="3000" spc="13" dirty="0">
                <a:solidFill>
                  <a:schemeClr val="accent1"/>
                </a:solidFill>
              </a:rPr>
              <a:t>3</a:t>
            </a:r>
            <a:r>
              <a:rPr lang="en-US" sz="3000" spc="13" dirty="0">
                <a:solidFill>
                  <a:srgbClr val="0070C0"/>
                </a:solidFill>
              </a:rPr>
              <a:t>. You will also need at least the following: </a:t>
            </a:r>
            <a:endParaRPr lang="en-US" sz="2400" spc="13" dirty="0">
              <a:solidFill>
                <a:srgbClr val="0070C0"/>
              </a:solidFill>
            </a:endParaRPr>
          </a:p>
          <a:p>
            <a:pPr marL="1143000" lvl="1" indent="-342900">
              <a:lnSpc>
                <a:spcPts val="2832"/>
              </a:lnSpc>
              <a:spcBef>
                <a:spcPts val="2356"/>
              </a:spcBef>
              <a:buClr>
                <a:schemeClr val="accent1"/>
              </a:buClr>
              <a:buFont typeface="Arial" panose="020B0604020202020204" pitchFamily="34" charset="0"/>
              <a:buChar char="•"/>
            </a:pPr>
            <a:r>
              <a:rPr lang="en-US" sz="2600" b="1" u="sng" spc="-6" dirty="0">
                <a:solidFill>
                  <a:srgbClr val="0070C0"/>
                </a:solidFill>
              </a:rPr>
              <a:t>Identifying information</a:t>
            </a:r>
            <a:r>
              <a:rPr lang="en-US" sz="2600" spc="-6" dirty="0">
                <a:solidFill>
                  <a:srgbClr val="0070C0"/>
                </a:solidFill>
              </a:rPr>
              <a:t>: </a:t>
            </a:r>
          </a:p>
          <a:p>
            <a:pPr lvl="2">
              <a:lnSpc>
                <a:spcPct val="150000"/>
              </a:lnSpc>
              <a:spcBef>
                <a:spcPts val="0"/>
              </a:spcBef>
              <a:buClr>
                <a:schemeClr val="accent1"/>
              </a:buClr>
              <a:buFont typeface="Courier New" panose="02070309020205020404" pitchFamily="49" charset="0"/>
              <a:buChar char="o"/>
            </a:pPr>
            <a:r>
              <a:rPr lang="en-US" sz="2600" spc="-6" dirty="0">
                <a:solidFill>
                  <a:srgbClr val="0070C0"/>
                </a:solidFill>
              </a:rPr>
              <a:t>    the applicant’s full name</a:t>
            </a:r>
          </a:p>
          <a:p>
            <a:pPr lvl="2">
              <a:lnSpc>
                <a:spcPct val="150000"/>
              </a:lnSpc>
              <a:spcBef>
                <a:spcPts val="0"/>
              </a:spcBef>
              <a:buClr>
                <a:schemeClr val="accent1"/>
              </a:buClr>
              <a:buFont typeface="Courier New" panose="02070309020205020404" pitchFamily="49" charset="0"/>
              <a:buChar char="o"/>
            </a:pPr>
            <a:r>
              <a:rPr lang="en-US" sz="2600" spc="-6" dirty="0">
                <a:solidFill>
                  <a:srgbClr val="0070C0"/>
                </a:solidFill>
              </a:rPr>
              <a:t>    </a:t>
            </a:r>
            <a:r>
              <a:rPr lang="en-US" sz="2600" spc="26" dirty="0">
                <a:solidFill>
                  <a:srgbClr val="0070C0"/>
                </a:solidFill>
              </a:rPr>
              <a:t>date of birth</a:t>
            </a:r>
          </a:p>
          <a:p>
            <a:pPr lvl="2">
              <a:lnSpc>
                <a:spcPct val="150000"/>
              </a:lnSpc>
              <a:spcBef>
                <a:spcPts val="0"/>
              </a:spcBef>
              <a:buClr>
                <a:schemeClr val="accent1"/>
              </a:buClr>
              <a:buFont typeface="Courier New" panose="02070309020205020404" pitchFamily="49" charset="0"/>
              <a:buChar char="o"/>
            </a:pPr>
            <a:r>
              <a:rPr lang="en-US" sz="2600" spc="26" dirty="0">
                <a:solidFill>
                  <a:srgbClr val="0070C0"/>
                </a:solidFill>
              </a:rPr>
              <a:t>    place of birth/citizenship status </a:t>
            </a:r>
          </a:p>
          <a:p>
            <a:pPr lvl="2">
              <a:lnSpc>
                <a:spcPct val="150000"/>
              </a:lnSpc>
              <a:spcBef>
                <a:spcPts val="0"/>
              </a:spcBef>
              <a:buClr>
                <a:schemeClr val="accent1"/>
              </a:buClr>
              <a:buFont typeface="Courier New" panose="02070309020205020404" pitchFamily="49" charset="0"/>
              <a:buChar char="o"/>
            </a:pPr>
            <a:r>
              <a:rPr lang="en-US" sz="2600" spc="26" dirty="0">
                <a:solidFill>
                  <a:srgbClr val="0070C0"/>
                </a:solidFill>
              </a:rPr>
              <a:t>    </a:t>
            </a:r>
            <a:r>
              <a:rPr lang="en-US" sz="2600" spc="13" dirty="0">
                <a:solidFill>
                  <a:srgbClr val="0070C0"/>
                </a:solidFill>
              </a:rPr>
              <a:t>Social Security number</a:t>
            </a:r>
          </a:p>
          <a:p>
            <a:pPr marL="1143000" lvl="1" indent="-342900">
              <a:lnSpc>
                <a:spcPts val="2832"/>
              </a:lnSpc>
              <a:spcBef>
                <a:spcPts val="3714"/>
              </a:spcBef>
              <a:buClr>
                <a:schemeClr val="accent1"/>
              </a:buClr>
              <a:buFont typeface="Arial" panose="020B0604020202020204" pitchFamily="34" charset="0"/>
              <a:buChar char="•"/>
            </a:pPr>
            <a:r>
              <a:rPr lang="en-US" sz="2600" b="1" u="sng" spc="13" dirty="0">
                <a:solidFill>
                  <a:srgbClr val="0070C0"/>
                </a:solidFill>
              </a:rPr>
              <a:t>Education Information:</a:t>
            </a:r>
            <a:r>
              <a:rPr lang="en-US" sz="2600" b="1" spc="13" dirty="0">
                <a:solidFill>
                  <a:srgbClr val="0070C0"/>
                </a:solidFill>
              </a:rPr>
              <a:t> </a:t>
            </a:r>
          </a:p>
          <a:p>
            <a:pPr marL="457200" lvl="1">
              <a:lnSpc>
                <a:spcPct val="200000"/>
              </a:lnSpc>
              <a:spcBef>
                <a:spcPts val="0"/>
              </a:spcBef>
              <a:buClr>
                <a:schemeClr val="accent1"/>
              </a:buClr>
              <a:buNone/>
            </a:pPr>
            <a:r>
              <a:rPr lang="en-US" sz="2600" spc="13" dirty="0">
                <a:solidFill>
                  <a:srgbClr val="0070C0"/>
                </a:solidFill>
              </a:rPr>
              <a:t>        The schools the applicant went to, especially important, the schools in which they received special </a:t>
            </a:r>
            <a:r>
              <a:rPr lang="en-US" sz="2600" dirty="0">
                <a:solidFill>
                  <a:srgbClr val="0070C0"/>
                </a:solidFill>
              </a:rPr>
              <a:t>education/accommodations.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45136" y="1187894"/>
            <a:ext cx="10677219" cy="4672711"/>
          </a:xfrm>
          <a:prstGeom prst="rect">
            <a:avLst/>
          </a:prstGeom>
          <a:noFill/>
          <a:ln w="0" cmpd="sng">
            <a:noFill/>
            <a:prstDash val="solid"/>
          </a:ln>
        </p:spPr>
        <p:txBody>
          <a:bodyPr vert="horz" lIns="0" tIns="58036" rIns="0" bIns="0" rtlCol="0" anchor="t">
            <a:normAutofit/>
          </a:bodyPr>
          <a:lstStyle/>
          <a:p>
            <a:pPr marL="1319552" lvl="1" indent="-342900">
              <a:lnSpc>
                <a:spcPct val="100000"/>
              </a:lnSpc>
              <a:spcBef>
                <a:spcPts val="0"/>
              </a:spcBef>
              <a:buClr>
                <a:schemeClr val="accent1"/>
              </a:buClr>
              <a:buFont typeface="Arial" panose="020B0604020202020204" pitchFamily="34" charset="0"/>
              <a:buChar char="•"/>
            </a:pPr>
            <a:r>
              <a:rPr lang="en-US" sz="2400" b="1" u="sng" spc="90" dirty="0">
                <a:solidFill>
                  <a:srgbClr val="0070C0"/>
                </a:solidFill>
              </a:rPr>
              <a:t>Work Information:</a:t>
            </a:r>
            <a:r>
              <a:rPr lang="en-US" sz="2400" b="1" spc="90" dirty="0">
                <a:solidFill>
                  <a:srgbClr val="0070C0"/>
                </a:solidFill>
              </a:rPr>
              <a:t> </a:t>
            </a:r>
          </a:p>
          <a:p>
            <a:pPr marL="519452" indent="-342900">
              <a:lnSpc>
                <a:spcPct val="100000"/>
              </a:lnSpc>
              <a:spcBef>
                <a:spcPts val="0"/>
              </a:spcBef>
              <a:spcAft>
                <a:spcPts val="0"/>
              </a:spcAft>
              <a:buClr>
                <a:schemeClr val="accent1"/>
              </a:buClr>
              <a:buFont typeface="Arial" panose="020B0604020202020204" pitchFamily="34" charset="0"/>
              <a:buChar char="•"/>
            </a:pPr>
            <a:endParaRPr lang="en-US" sz="2800" spc="90" dirty="0">
              <a:solidFill>
                <a:srgbClr val="0070C0"/>
              </a:solidFill>
            </a:endParaRPr>
          </a:p>
          <a:p>
            <a:pPr marL="2103120" lvl="2" indent="-457200">
              <a:lnSpc>
                <a:spcPct val="100000"/>
              </a:lnSpc>
              <a:spcBef>
                <a:spcPts val="0"/>
              </a:spcBef>
              <a:buClr>
                <a:schemeClr val="accent1"/>
              </a:buClr>
              <a:buFont typeface="Courier New" panose="02070309020205020404" pitchFamily="49" charset="0"/>
              <a:buChar char="o"/>
            </a:pPr>
            <a:r>
              <a:rPr lang="en-US" spc="90" dirty="0">
                <a:solidFill>
                  <a:srgbClr val="0070C0"/>
                </a:solidFill>
              </a:rPr>
              <a:t>the names and addresses of </a:t>
            </a:r>
            <a:r>
              <a:rPr lang="en-US" u="sng" spc="90" dirty="0">
                <a:solidFill>
                  <a:srgbClr val="0070C0"/>
                </a:solidFill>
              </a:rPr>
              <a:t>employers</a:t>
            </a:r>
            <a:r>
              <a:rPr lang="en-US" spc="90" dirty="0">
                <a:solidFill>
                  <a:srgbClr val="0070C0"/>
                </a:solidFill>
              </a:rPr>
              <a:t> </a:t>
            </a:r>
            <a:r>
              <a:rPr lang="en-US" spc="58" dirty="0">
                <a:solidFill>
                  <a:srgbClr val="0070C0"/>
                </a:solidFill>
              </a:rPr>
              <a:t>that your applicant worked for in 2022 and 2021</a:t>
            </a:r>
          </a:p>
          <a:p>
            <a:pPr marL="1776752" lvl="2" indent="-342900">
              <a:lnSpc>
                <a:spcPct val="150000"/>
              </a:lnSpc>
              <a:spcBef>
                <a:spcPts val="0"/>
              </a:spcBef>
              <a:buClr>
                <a:schemeClr val="accent1"/>
              </a:buClr>
              <a:buFont typeface="Courier New" panose="02070309020205020404" pitchFamily="49" charset="0"/>
              <a:buChar char="o"/>
            </a:pPr>
            <a:r>
              <a:rPr lang="en-US" spc="58" dirty="0">
                <a:solidFill>
                  <a:srgbClr val="0070C0"/>
                </a:solidFill>
              </a:rPr>
              <a:t>    the employment period and hours worked per week</a:t>
            </a:r>
          </a:p>
          <a:p>
            <a:pPr marL="1776752" lvl="2" indent="-342900">
              <a:lnSpc>
                <a:spcPct val="150000"/>
              </a:lnSpc>
              <a:spcBef>
                <a:spcPts val="0"/>
              </a:spcBef>
              <a:buClr>
                <a:schemeClr val="accent1"/>
              </a:buClr>
              <a:buFont typeface="Courier New" panose="02070309020205020404" pitchFamily="49" charset="0"/>
              <a:buChar char="o"/>
            </a:pPr>
            <a:r>
              <a:rPr lang="en-US" spc="58" dirty="0">
                <a:solidFill>
                  <a:srgbClr val="0070C0"/>
                </a:solidFill>
              </a:rPr>
              <a:t>    the amount they were/</a:t>
            </a:r>
            <a:r>
              <a:rPr lang="en-US" spc="39" dirty="0">
                <a:solidFill>
                  <a:srgbClr val="0070C0"/>
                </a:solidFill>
              </a:rPr>
              <a:t>are paid per hour</a:t>
            </a:r>
          </a:p>
          <a:p>
            <a:pPr marL="1776752" lvl="2" indent="-342900">
              <a:lnSpc>
                <a:spcPct val="150000"/>
              </a:lnSpc>
              <a:spcBef>
                <a:spcPts val="0"/>
              </a:spcBef>
              <a:buClr>
                <a:schemeClr val="accent1"/>
              </a:buClr>
              <a:buFont typeface="Courier New" panose="02070309020205020404" pitchFamily="49" charset="0"/>
              <a:buChar char="o"/>
            </a:pPr>
            <a:r>
              <a:rPr lang="en-US" spc="39" dirty="0">
                <a:solidFill>
                  <a:srgbClr val="0070C0"/>
                </a:solidFill>
              </a:rPr>
              <a:t>    their job title and their work </a:t>
            </a:r>
            <a:r>
              <a:rPr lang="en-US" spc="51" dirty="0">
                <a:solidFill>
                  <a:srgbClr val="0070C0"/>
                </a:solidFill>
              </a:rPr>
              <a:t>duties</a:t>
            </a:r>
          </a:p>
          <a:p>
            <a:pPr marL="1433852" lvl="2" indent="0">
              <a:lnSpc>
                <a:spcPct val="150000"/>
              </a:lnSpc>
              <a:spcBef>
                <a:spcPts val="0"/>
              </a:spcBef>
              <a:buClr>
                <a:schemeClr val="accent1"/>
              </a:buClr>
              <a:buNone/>
            </a:pPr>
            <a:endParaRPr lang="en-US" sz="2400" spc="51" dirty="0">
              <a:solidFill>
                <a:srgbClr val="0070C0"/>
              </a:solidFill>
            </a:endParaRPr>
          </a:p>
          <a:p>
            <a:pPr marL="176552" algn="l">
              <a:lnSpc>
                <a:spcPts val="2832"/>
              </a:lnSpc>
              <a:spcAft>
                <a:spcPts val="0"/>
              </a:spcAft>
              <a:buNone/>
            </a:pPr>
            <a:r>
              <a:rPr lang="en-US" sz="2400" spc="51" dirty="0">
                <a:solidFill>
                  <a:srgbClr val="0070C0"/>
                </a:solidFill>
              </a:rPr>
              <a:t>If there were earlier jobs, and/or self-employment, it would be </a:t>
            </a:r>
            <a:r>
              <a:rPr lang="en-US" sz="2400" spc="84" dirty="0">
                <a:solidFill>
                  <a:srgbClr val="0070C0"/>
                </a:solidFill>
              </a:rPr>
              <a:t>good to have that information as well</a:t>
            </a:r>
            <a:r>
              <a:rPr lang="en-US" sz="2400" spc="51" dirty="0">
                <a:solidFill>
                  <a:srgbClr val="0070C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8E50F-247A-4628-90BB-62A60E39664C}"/>
              </a:ext>
            </a:extLst>
          </p:cNvPr>
          <p:cNvSpPr>
            <a:spLocks noGrp="1"/>
          </p:cNvSpPr>
          <p:nvPr>
            <p:ph type="ctrTitle"/>
          </p:nvPr>
        </p:nvSpPr>
        <p:spPr>
          <a:xfrm>
            <a:off x="847476" y="1131640"/>
            <a:ext cx="9608489" cy="3947255"/>
          </a:xfrm>
        </p:spPr>
        <p:txBody>
          <a:bodyPr>
            <a:normAutofit fontScale="90000"/>
          </a:bodyPr>
          <a:lstStyle/>
          <a:p>
            <a:r>
              <a:rPr lang="en-US" sz="4900" b="1" dirty="0">
                <a:effectLst/>
                <a:ea typeface="Times New Roman" panose="02020603050405020304" pitchFamily="18" charset="0"/>
              </a:rPr>
              <a:t>What do I need to do before applying for SSI benefits for my young adult?</a:t>
            </a:r>
            <a:br>
              <a:rPr lang="en-US" sz="4900" b="1" dirty="0">
                <a:effectLst/>
                <a:ea typeface="Times New Roman" panose="02020603050405020304" pitchFamily="18" charset="0"/>
              </a:rPr>
            </a:br>
            <a:r>
              <a:rPr lang="en-US" dirty="0"/>
              <a:t/>
            </a:r>
            <a:br>
              <a:rPr lang="en-US" dirty="0"/>
            </a:br>
            <a:r>
              <a:rPr lang="en-US" dirty="0"/>
              <a:t/>
            </a:r>
            <a:br>
              <a:rPr lang="en-US" dirty="0"/>
            </a:br>
            <a:r>
              <a:rPr lang="en-US" dirty="0"/>
              <a:t>                            </a:t>
            </a:r>
          </a:p>
        </p:txBody>
      </p:sp>
      <p:sp>
        <p:nvSpPr>
          <p:cNvPr id="3" name="Title 1">
            <a:extLst>
              <a:ext uri="{FF2B5EF4-FFF2-40B4-BE49-F238E27FC236}">
                <a16:creationId xmlns:a16="http://schemas.microsoft.com/office/drawing/2014/main" xmlns="" id="{53871E53-759B-44AE-5A34-9D91BF9629C5}"/>
              </a:ext>
            </a:extLst>
          </p:cNvPr>
          <p:cNvSpPr txBox="1">
            <a:spLocks/>
          </p:cNvSpPr>
          <p:nvPr/>
        </p:nvSpPr>
        <p:spPr>
          <a:xfrm>
            <a:off x="707231" y="3105267"/>
            <a:ext cx="10777537" cy="2387600"/>
          </a:xfrm>
          <a:prstGeom prst="rect">
            <a:avLst/>
          </a:prstGeom>
          <a:noFill/>
        </p:spPr>
        <p:txBody>
          <a:bodyPr vert="horz" lIns="91440" tIns="45720" rIns="91440" bIns="45720" rtlCol="0" anchor="ctr">
            <a:normAutofit fontScale="67500" lnSpcReduction="20000"/>
          </a:bodyPr>
          <a:lst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a:lstStyle>
          <a:p>
            <a:r>
              <a:rPr lang="en-US" dirty="0"/>
              <a:t/>
            </a:r>
            <a:br>
              <a:rPr lang="en-US" dirty="0"/>
            </a:br>
            <a:r>
              <a:rPr lang="en-US" dirty="0"/>
              <a:t/>
            </a:r>
            <a:br>
              <a:rPr lang="en-US" dirty="0"/>
            </a:br>
            <a:r>
              <a:rPr lang="en-US" sz="5300" b="1" dirty="0">
                <a:solidFill>
                  <a:srgbClr val="0070C0"/>
                </a:solidFill>
                <a:latin typeface="+mn-lt"/>
              </a:rPr>
              <a:t>Financial Considerations</a:t>
            </a:r>
            <a:br>
              <a:rPr lang="en-US" sz="5300" b="1" dirty="0">
                <a:solidFill>
                  <a:srgbClr val="0070C0"/>
                </a:solidFill>
                <a:latin typeface="+mn-lt"/>
              </a:rPr>
            </a:br>
            <a:r>
              <a:rPr lang="en-US" sz="5300" b="1" dirty="0">
                <a:solidFill>
                  <a:srgbClr val="0070C0"/>
                </a:solidFill>
                <a:latin typeface="+mn-lt"/>
              </a:rPr>
              <a:t/>
            </a:r>
            <a:br>
              <a:rPr lang="en-US" sz="5300" b="1" dirty="0">
                <a:solidFill>
                  <a:srgbClr val="0070C0"/>
                </a:solidFill>
                <a:latin typeface="+mn-lt"/>
              </a:rPr>
            </a:br>
            <a:r>
              <a:rPr lang="en-US" sz="5300" b="1" dirty="0">
                <a:solidFill>
                  <a:srgbClr val="0070C0"/>
                </a:solidFill>
                <a:latin typeface="+mn-lt"/>
              </a:rPr>
              <a:t>Medical/Educational/Vocational Information</a:t>
            </a:r>
            <a:r>
              <a:rPr lang="en-US" sz="5300" dirty="0">
                <a:solidFill>
                  <a:srgbClr val="0070C0"/>
                </a:solidFill>
                <a:latin typeface="+mn-lt"/>
              </a:rPr>
              <a:t/>
            </a:r>
            <a:br>
              <a:rPr lang="en-US" sz="5300" dirty="0">
                <a:solidFill>
                  <a:srgbClr val="0070C0"/>
                </a:solidFill>
                <a:latin typeface="+mn-lt"/>
              </a:rPr>
            </a:br>
            <a:endParaRPr lang="en-US" sz="5300" dirty="0">
              <a:solidFill>
                <a:srgbClr val="0070C0"/>
              </a:solidFill>
              <a:latin typeface="+mn-lt"/>
            </a:endParaRPr>
          </a:p>
        </p:txBody>
      </p:sp>
    </p:spTree>
    <p:extLst>
      <p:ext uri="{BB962C8B-B14F-4D97-AF65-F5344CB8AC3E}">
        <p14:creationId xmlns:p14="http://schemas.microsoft.com/office/powerpoint/2010/main" val="269319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63157" y="683583"/>
            <a:ext cx="10181067" cy="5657475"/>
          </a:xfrm>
          <a:prstGeom prst="rect">
            <a:avLst/>
          </a:prstGeom>
          <a:noFill/>
          <a:ln w="0" cmpd="sng">
            <a:noFill/>
            <a:prstDash val="solid"/>
          </a:ln>
        </p:spPr>
        <p:txBody>
          <a:bodyPr vert="horz" lIns="0" tIns="69479" rIns="0" bIns="0" rtlCol="0" anchor="t">
            <a:normAutofit fontScale="95000"/>
          </a:bodyPr>
          <a:lstStyle/>
          <a:p>
            <a:pPr marL="1241481" lvl="1" indent="-441381">
              <a:lnSpc>
                <a:spcPct val="115000"/>
              </a:lnSpc>
              <a:spcBef>
                <a:spcPts val="0"/>
              </a:spcBef>
              <a:spcAft>
                <a:spcPts val="1030"/>
              </a:spcAft>
              <a:buClr>
                <a:schemeClr val="accent1"/>
              </a:buClr>
              <a:buFont typeface="Arial" panose="020B0604020202020204" pitchFamily="34" charset="0"/>
              <a:buChar char="•"/>
              <a:tabLst>
                <a:tab pos="588508" algn="l"/>
              </a:tabLst>
            </a:pPr>
            <a:r>
              <a:rPr lang="en-US" sz="2100" b="1" u="sng" dirty="0">
                <a:solidFill>
                  <a:srgbClr val="0070C0"/>
                </a:solidFill>
                <a:ea typeface="Calibri" panose="020F0502020204030204" pitchFamily="34" charset="0"/>
                <a:cs typeface="Times New Roman" panose="02020603050405020304" pitchFamily="18" charset="0"/>
              </a:rPr>
              <a:t>Medical Information:</a:t>
            </a:r>
            <a:r>
              <a:rPr lang="en-US" sz="2100" b="1" dirty="0">
                <a:solidFill>
                  <a:srgbClr val="0070C0"/>
                </a:solidFill>
                <a:ea typeface="Calibri" panose="020F0502020204030204" pitchFamily="34" charset="0"/>
                <a:cs typeface="Times New Roman" panose="02020603050405020304" pitchFamily="18" charset="0"/>
              </a:rPr>
              <a:t> </a:t>
            </a:r>
          </a:p>
          <a:p>
            <a:pPr lvl="2">
              <a:spcBef>
                <a:spcPts val="0"/>
              </a:spcBef>
              <a:buNone/>
              <a:tabLst>
                <a:tab pos="588508" algn="l"/>
              </a:tabLst>
            </a:pPr>
            <a:r>
              <a:rPr lang="en-US" sz="2100" dirty="0">
                <a:solidFill>
                  <a:srgbClr val="0070C0"/>
                </a:solidFill>
                <a:ea typeface="Calibri" panose="020F0502020204030204" pitchFamily="34" charset="0"/>
                <a:cs typeface="Times New Roman" panose="02020603050405020304" pitchFamily="18" charset="0"/>
              </a:rPr>
              <a:t>     The names of the chronic and/or recurring conditions/diagnoses that </a:t>
            </a:r>
          </a:p>
          <a:p>
            <a:pPr lvl="2">
              <a:spcBef>
                <a:spcPts val="0"/>
              </a:spcBef>
              <a:buNone/>
              <a:tabLst>
                <a:tab pos="588508" algn="l"/>
              </a:tabLst>
            </a:pPr>
            <a:r>
              <a:rPr lang="en-US" sz="2100" dirty="0">
                <a:solidFill>
                  <a:srgbClr val="0070C0"/>
                </a:solidFill>
                <a:ea typeface="Calibri" panose="020F0502020204030204" pitchFamily="34" charset="0"/>
                <a:cs typeface="Times New Roman" panose="02020603050405020304" pitchFamily="18" charset="0"/>
              </a:rPr>
              <a:t>     have a negative impact on your applicant’s ability to work, and </a:t>
            </a:r>
          </a:p>
          <a:p>
            <a:pPr>
              <a:lnSpc>
                <a:spcPct val="110000"/>
              </a:lnSpc>
              <a:spcBef>
                <a:spcPts val="0"/>
              </a:spcBef>
              <a:spcAft>
                <a:spcPts val="0"/>
              </a:spcAft>
              <a:buNone/>
              <a:tabLst>
                <a:tab pos="588508" algn="l"/>
              </a:tabLst>
            </a:pPr>
            <a:endParaRPr lang="en-US" sz="2317" dirty="0">
              <a:solidFill>
                <a:srgbClr val="0070C0"/>
              </a:solidFill>
              <a:ea typeface="Calibri" panose="020F0502020204030204" pitchFamily="34" charset="0"/>
              <a:cs typeface="Times New Roman" panose="02020603050405020304" pitchFamily="18" charset="0"/>
            </a:endParaRPr>
          </a:p>
          <a:p>
            <a:pPr>
              <a:lnSpc>
                <a:spcPct val="115000"/>
              </a:lnSpc>
              <a:spcBef>
                <a:spcPts val="0"/>
              </a:spcBef>
              <a:spcAft>
                <a:spcPts val="1030"/>
              </a:spcAft>
              <a:buNone/>
            </a:pPr>
            <a:r>
              <a:rPr lang="en-US" sz="2317" b="1" i="1" dirty="0">
                <a:solidFill>
                  <a:srgbClr val="0070C0"/>
                </a:solidFill>
                <a:ea typeface="Calibri" panose="020F0502020204030204" pitchFamily="34" charset="0"/>
                <a:cs typeface="Times New Roman" panose="02020603050405020304" pitchFamily="18" charset="0"/>
              </a:rPr>
              <a:t>      	</a:t>
            </a:r>
            <a:r>
              <a:rPr lang="en-US" sz="1900" b="1" i="1" dirty="0">
                <a:solidFill>
                  <a:srgbClr val="0070C0"/>
                </a:solidFill>
                <a:ea typeface="Calibri" panose="020F0502020204030204" pitchFamily="34" charset="0"/>
                <a:cs typeface="Times New Roman" panose="02020603050405020304" pitchFamily="18" charset="0"/>
              </a:rPr>
              <a:t>       TO THE BEST OF YOUR ABILITY, </a:t>
            </a:r>
            <a:r>
              <a:rPr lang="en-US" sz="1900" i="1" dirty="0">
                <a:solidFill>
                  <a:srgbClr val="0070C0"/>
                </a:solidFill>
                <a:ea typeface="Calibri" panose="020F0502020204030204" pitchFamily="34" charset="0"/>
                <a:cs typeface="Times New Roman" panose="02020603050405020304" pitchFamily="18" charset="0"/>
              </a:rPr>
              <a:t> </a:t>
            </a:r>
          </a:p>
          <a:p>
            <a:pPr marL="1698681" lvl="2" indent="-441381">
              <a:lnSpc>
                <a:spcPct val="100000"/>
              </a:lnSpc>
              <a:spcBef>
                <a:spcPts val="0"/>
              </a:spcBef>
              <a:buClr>
                <a:schemeClr val="accent1"/>
              </a:buClr>
              <a:buFont typeface="Courier New" panose="02070309020205020404" pitchFamily="49" charset="0"/>
              <a:buChar char="o"/>
            </a:pPr>
            <a:r>
              <a:rPr lang="en-US" sz="2100" dirty="0">
                <a:solidFill>
                  <a:srgbClr val="0070C0"/>
                </a:solidFill>
                <a:ea typeface="Calibri" panose="020F0502020204030204" pitchFamily="34" charset="0"/>
                <a:cs typeface="Times New Roman" panose="02020603050405020304" pitchFamily="18" charset="0"/>
              </a:rPr>
              <a:t>the contact information for each doctor/healthcare provider your applicant has seen in the last few years; </a:t>
            </a:r>
          </a:p>
          <a:p>
            <a:pPr marL="1698681" lvl="2" indent="-441381">
              <a:lnSpc>
                <a:spcPct val="150000"/>
              </a:lnSpc>
              <a:spcBef>
                <a:spcPts val="0"/>
              </a:spcBef>
              <a:buClr>
                <a:schemeClr val="accent1"/>
              </a:buClr>
              <a:buFont typeface="Courier New" panose="02070309020205020404" pitchFamily="49" charset="0"/>
              <a:buChar char="o"/>
            </a:pPr>
            <a:r>
              <a:rPr lang="en-US" sz="2100" dirty="0">
                <a:solidFill>
                  <a:srgbClr val="0070C0"/>
                </a:solidFill>
                <a:ea typeface="Calibri" panose="020F0502020204030204" pitchFamily="34" charset="0"/>
                <a:cs typeface="Times New Roman" panose="02020603050405020304" pitchFamily="18" charset="0"/>
              </a:rPr>
              <a:t>the condition(s) each provider is treating and the treatment provided, including the names of medications; and  </a:t>
            </a:r>
          </a:p>
          <a:p>
            <a:pPr marL="1698681" lvl="2" indent="-441381">
              <a:lnSpc>
                <a:spcPct val="115000"/>
              </a:lnSpc>
              <a:spcBef>
                <a:spcPts val="0"/>
              </a:spcBef>
              <a:buClr>
                <a:schemeClr val="accent1"/>
              </a:buClr>
              <a:buFont typeface="Courier New" panose="02070309020205020404" pitchFamily="49" charset="0"/>
              <a:buChar char="o"/>
            </a:pPr>
            <a:r>
              <a:rPr lang="en-US" sz="2100" dirty="0">
                <a:solidFill>
                  <a:srgbClr val="0070C0"/>
                </a:solidFill>
                <a:ea typeface="Calibri" panose="020F0502020204030204" pitchFamily="34" charset="0"/>
                <a:cs typeface="Times New Roman" panose="02020603050405020304" pitchFamily="18" charset="0"/>
              </a:rPr>
              <a:t>the names of and approximate dates of significant tests.</a:t>
            </a:r>
            <a:endParaRPr lang="en-US" sz="2100" spc="6" dirty="0">
              <a:solidFill>
                <a:srgbClr val="0070C0"/>
              </a:solidFill>
              <a:latin typeface="Tahoma" panose="02020603050405020304" pitchFamily="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27965" y="985139"/>
            <a:ext cx="10987785" cy="2710561"/>
          </a:xfrm>
          <a:prstGeom prst="rect">
            <a:avLst/>
          </a:prstGeom>
          <a:noFill/>
          <a:ln w="0" cmpd="sng">
            <a:noFill/>
            <a:prstDash val="solid"/>
          </a:ln>
        </p:spPr>
        <p:txBody>
          <a:bodyPr vert="horz" lIns="0" tIns="58036" rIns="0" bIns="0" rtlCol="0" anchor="t">
            <a:noAutofit/>
          </a:bodyPr>
          <a:lstStyle/>
          <a:p>
            <a:pPr lvl="1" indent="294254">
              <a:lnSpc>
                <a:spcPts val="2832"/>
              </a:lnSpc>
              <a:buClr>
                <a:schemeClr val="accent1"/>
              </a:buClr>
              <a:buFont typeface="Symbol"/>
              <a:buChar char="·"/>
            </a:pPr>
            <a:endParaRPr lang="en-US" b="1" u="sng" spc="26" dirty="0">
              <a:solidFill>
                <a:srgbClr val="0070C0"/>
              </a:solidFill>
            </a:endParaRPr>
          </a:p>
          <a:p>
            <a:pPr lvl="1" indent="294254">
              <a:lnSpc>
                <a:spcPts val="2832"/>
              </a:lnSpc>
              <a:buClr>
                <a:schemeClr val="accent1"/>
              </a:buClr>
              <a:buFont typeface="Symbol"/>
              <a:buChar char="·"/>
            </a:pPr>
            <a:r>
              <a:rPr lang="en-US" b="1" u="sng" spc="26" dirty="0">
                <a:solidFill>
                  <a:srgbClr val="0070C0"/>
                </a:solidFill>
              </a:rPr>
              <a:t>Vocational Services Information:</a:t>
            </a:r>
            <a:r>
              <a:rPr lang="en-US" spc="26" dirty="0">
                <a:solidFill>
                  <a:srgbClr val="0070C0"/>
                </a:solidFill>
              </a:rPr>
              <a:t> </a:t>
            </a:r>
          </a:p>
          <a:p>
            <a:pPr lvl="2">
              <a:lnSpc>
                <a:spcPct val="150000"/>
              </a:lnSpc>
              <a:buNone/>
            </a:pPr>
            <a:r>
              <a:rPr lang="en-US" spc="26" dirty="0">
                <a:solidFill>
                  <a:srgbClr val="0070C0"/>
                </a:solidFill>
              </a:rPr>
              <a:t>The contact information </a:t>
            </a:r>
            <a:r>
              <a:rPr lang="en-US" spc="58" dirty="0">
                <a:solidFill>
                  <a:srgbClr val="0070C0"/>
                </a:solidFill>
              </a:rPr>
              <a:t>for any DVRS or DDD services your applicant has been receiving, if applicable.</a:t>
            </a:r>
            <a:endParaRPr lang="en-US" spc="64" dirty="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30F3A7CC-026C-8774-AF4A-E66650B009AF}"/>
              </a:ext>
            </a:extLst>
          </p:cNvPr>
          <p:cNvSpPr>
            <a:spLocks noGrp="1"/>
          </p:cNvSpPr>
          <p:nvPr>
            <p:ph type="sldNum" sz="quarter" idx="12"/>
          </p:nvPr>
        </p:nvSpPr>
        <p:spPr/>
        <p:txBody>
          <a:bodyPr/>
          <a:lstStyle/>
          <a:p>
            <a:fld id="{28844951-7827-47D4-8276-7DDE1FA7D85A}" type="slidenum">
              <a:rPr lang="en-US" smtClean="0"/>
              <a:t>32</a:t>
            </a:fld>
            <a:endParaRPr lang="en-US" dirty="0"/>
          </a:p>
        </p:txBody>
      </p:sp>
      <p:sp>
        <p:nvSpPr>
          <p:cNvPr id="3" name="Text Placeholder 1">
            <a:extLst>
              <a:ext uri="{FF2B5EF4-FFF2-40B4-BE49-F238E27FC236}">
                <a16:creationId xmlns:a16="http://schemas.microsoft.com/office/drawing/2014/main" xmlns="" id="{036C106E-A3D6-3F6A-C6EE-5C952DEB093A}"/>
              </a:ext>
            </a:extLst>
          </p:cNvPr>
          <p:cNvSpPr txBox="1">
            <a:spLocks/>
          </p:cNvSpPr>
          <p:nvPr/>
        </p:nvSpPr>
        <p:spPr>
          <a:xfrm>
            <a:off x="567417" y="605578"/>
            <a:ext cx="11057165" cy="7268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0" cmpd="sng">
            <a:noFill/>
            <a:prstDash val="solid"/>
          </a:ln>
        </p:spPr>
        <p:txBody>
          <a:bodyPr vert="horz" lIns="0" tIns="7357" rIns="0" bIns="0" rtlCol="0" anchor="t">
            <a:noAutofit/>
          </a:bodyP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spc="19" dirty="0">
                <a:solidFill>
                  <a:srgbClr val="0070C0"/>
                </a:solidFill>
              </a:rPr>
              <a:t>WHAT IS THE DISABILITY ONSET DATE? </a:t>
            </a:r>
          </a:p>
        </p:txBody>
      </p:sp>
      <p:sp>
        <p:nvSpPr>
          <p:cNvPr id="7" name="TextBox 6">
            <a:extLst>
              <a:ext uri="{FF2B5EF4-FFF2-40B4-BE49-F238E27FC236}">
                <a16:creationId xmlns:a16="http://schemas.microsoft.com/office/drawing/2014/main" xmlns="" id="{7A2E6753-37A1-E6B8-5F17-85C5E6EE4322}"/>
              </a:ext>
            </a:extLst>
          </p:cNvPr>
          <p:cNvSpPr txBox="1"/>
          <p:nvPr/>
        </p:nvSpPr>
        <p:spPr>
          <a:xfrm>
            <a:off x="711109" y="1744411"/>
            <a:ext cx="10313943" cy="3503523"/>
          </a:xfrm>
          <a:prstGeom prst="rect">
            <a:avLst/>
          </a:prstGeom>
          <a:noFill/>
        </p:spPr>
        <p:txBody>
          <a:bodyPr wrap="square">
            <a:spAutoFit/>
          </a:bodyPr>
          <a:lstStyle/>
          <a:p>
            <a:pPr marL="0" marR="58851" lvl="0" indent="0" algn="l" defTabSz="914400" rtl="0" eaLnBrk="1" fontAlgn="auto" latinLnBrk="0" hangingPunct="1">
              <a:lnSpc>
                <a:spcPts val="3218"/>
              </a:lnSpc>
              <a:spcAft>
                <a:spcPts val="0"/>
              </a:spcAft>
              <a:buClr>
                <a:srgbClr val="201449">
                  <a:lumMod val="10000"/>
                  <a:lumOff val="90000"/>
                </a:srgbClr>
              </a:buClr>
              <a:buSzPct val="80000"/>
              <a:buFont typeface="Wingdings" panose="05000000000000000000" pitchFamily="2" charset="2"/>
              <a:buNone/>
              <a:tabLst/>
              <a:defRPr/>
            </a:pPr>
            <a:r>
              <a:rPr kumimoji="0" lang="en-US" sz="3200" b="0" i="0" u="none" strike="noStrike" kern="1200" cap="none" spc="-71" normalizeH="0" baseline="0" noProof="0" dirty="0">
                <a:ln>
                  <a:noFill/>
                </a:ln>
                <a:solidFill>
                  <a:srgbClr val="0070C0"/>
                </a:solidFill>
                <a:effectLst/>
                <a:uLnTx/>
                <a:uFillTx/>
                <a:latin typeface="Avenir Next LT Pro"/>
                <a:ea typeface="+mn-ea"/>
                <a:cs typeface="+mn-cs"/>
              </a:rPr>
              <a:t>Social Security will ask for an </a:t>
            </a:r>
            <a:r>
              <a:rPr kumimoji="0" lang="en-US" sz="3200" b="1" i="0" u="none" strike="noStrike" kern="1200" cap="none" spc="-71" normalizeH="0" baseline="0" noProof="0" dirty="0">
                <a:ln>
                  <a:noFill/>
                </a:ln>
                <a:solidFill>
                  <a:srgbClr val="0070C0"/>
                </a:solidFill>
                <a:effectLst/>
                <a:uLnTx/>
                <a:uFillTx/>
                <a:latin typeface="Avenir Next LT Pro"/>
                <a:ea typeface="+mn-ea"/>
                <a:cs typeface="+mn-cs"/>
              </a:rPr>
              <a:t>onset date </a:t>
            </a:r>
            <a:r>
              <a:rPr kumimoji="0" lang="en-US" sz="3200" b="0" i="0" u="none" strike="noStrike" kern="1200" cap="none" spc="-71" normalizeH="0" baseline="0" noProof="0" dirty="0">
                <a:ln>
                  <a:noFill/>
                </a:ln>
                <a:solidFill>
                  <a:srgbClr val="0070C0"/>
                </a:solidFill>
                <a:effectLst/>
                <a:uLnTx/>
                <a:uFillTx/>
                <a:latin typeface="Avenir Next LT Pro"/>
                <a:ea typeface="+mn-ea"/>
                <a:cs typeface="+mn-cs"/>
              </a:rPr>
              <a:t>of disability. </a:t>
            </a:r>
          </a:p>
          <a:p>
            <a:pPr marL="0" marR="58851" lvl="0" indent="0" algn="l" defTabSz="914400" rtl="0" eaLnBrk="1" fontAlgn="auto" latinLnBrk="0" hangingPunct="1">
              <a:lnSpc>
                <a:spcPts val="3218"/>
              </a:lnSpc>
              <a:spcBef>
                <a:spcPts val="1000"/>
              </a:spcBef>
              <a:spcAft>
                <a:spcPts val="0"/>
              </a:spcAft>
              <a:buClr>
                <a:srgbClr val="201449">
                  <a:lumMod val="10000"/>
                  <a:lumOff val="90000"/>
                </a:srgbClr>
              </a:buClr>
              <a:buSzPct val="80000"/>
              <a:buFont typeface="Wingdings" panose="05000000000000000000" pitchFamily="2" charset="2"/>
              <a:buNone/>
              <a:tabLst/>
              <a:defRPr/>
            </a:pPr>
            <a:endParaRPr kumimoji="0" lang="en-US" sz="3200" b="0" i="0" u="none" strike="noStrike" kern="1200" cap="none" spc="-71" normalizeH="0" baseline="0" noProof="0" dirty="0">
              <a:ln>
                <a:noFill/>
              </a:ln>
              <a:solidFill>
                <a:srgbClr val="0070C0"/>
              </a:solidFill>
              <a:effectLst/>
              <a:uLnTx/>
              <a:uFillTx/>
              <a:latin typeface="Avenir Next LT Pro"/>
              <a:ea typeface="+mn-ea"/>
              <a:cs typeface="+mn-cs"/>
            </a:endParaRPr>
          </a:p>
          <a:p>
            <a:pPr marL="0" marR="58851" lvl="0" indent="0" algn="l" defTabSz="914400" rtl="0" eaLnBrk="1" fontAlgn="auto" latinLnBrk="0" hangingPunct="1">
              <a:lnSpc>
                <a:spcPts val="3218"/>
              </a:lnSpc>
              <a:spcAft>
                <a:spcPts val="0"/>
              </a:spcAft>
              <a:buClr>
                <a:srgbClr val="201449">
                  <a:lumMod val="10000"/>
                  <a:lumOff val="90000"/>
                </a:srgbClr>
              </a:buClr>
              <a:buSzPct val="80000"/>
              <a:buFont typeface="Wingdings" panose="05000000000000000000" pitchFamily="2" charset="2"/>
              <a:buNone/>
              <a:tabLst/>
              <a:defRPr/>
            </a:pPr>
            <a:r>
              <a:rPr kumimoji="0" lang="en-US" sz="2800" b="0" i="0" u="none" strike="noStrike" kern="1200" cap="none" spc="-71" normalizeH="0" baseline="0" noProof="0" dirty="0">
                <a:ln>
                  <a:noFill/>
                </a:ln>
                <a:solidFill>
                  <a:srgbClr val="0070C0"/>
                </a:solidFill>
                <a:effectLst/>
                <a:uLnTx/>
                <a:uFillTx/>
                <a:latin typeface="Avenir Next LT Pro"/>
                <a:ea typeface="+mn-ea"/>
                <a:cs typeface="+mn-cs"/>
              </a:rPr>
              <a:t>If this is an SSI application </a:t>
            </a:r>
            <a:r>
              <a:rPr kumimoji="0" lang="en-US" sz="2800" b="1" i="1" u="none" strike="noStrike" kern="1200" cap="none" spc="-71" normalizeH="0" baseline="0" noProof="0" dirty="0">
                <a:ln>
                  <a:noFill/>
                </a:ln>
                <a:solidFill>
                  <a:srgbClr val="0070C0"/>
                </a:solidFill>
                <a:effectLst/>
                <a:uLnTx/>
                <a:uFillTx/>
                <a:latin typeface="Avenir Next LT Pro"/>
                <a:ea typeface="+mn-ea"/>
                <a:cs typeface="+mn-cs"/>
              </a:rPr>
              <a:t>only,</a:t>
            </a:r>
            <a:r>
              <a:rPr kumimoji="0" lang="en-US" sz="2800" b="0" i="1" u="none" strike="noStrike" kern="1200" cap="none" spc="-71" normalizeH="0" baseline="0" noProof="0" dirty="0">
                <a:ln>
                  <a:noFill/>
                </a:ln>
                <a:solidFill>
                  <a:srgbClr val="0070C0"/>
                </a:solidFill>
                <a:effectLst/>
                <a:uLnTx/>
                <a:uFillTx/>
                <a:latin typeface="Avenir Next LT Pro"/>
                <a:ea typeface="+mn-ea"/>
                <a:cs typeface="+mn-cs"/>
              </a:rPr>
              <a:t> </a:t>
            </a:r>
            <a:r>
              <a:rPr kumimoji="0" lang="en-US" sz="2800" b="0" i="0" u="none" strike="noStrike" kern="1200" cap="none" spc="-71" normalizeH="0" baseline="0" noProof="0" dirty="0">
                <a:ln>
                  <a:noFill/>
                </a:ln>
                <a:solidFill>
                  <a:srgbClr val="0070C0"/>
                </a:solidFill>
                <a:effectLst/>
                <a:uLnTx/>
                <a:uFillTx/>
                <a:latin typeface="Avenir Next LT Pro"/>
                <a:ea typeface="+mn-ea"/>
                <a:cs typeface="+mn-cs"/>
              </a:rPr>
              <a:t>please note that SSI </a:t>
            </a:r>
            <a:r>
              <a:rPr kumimoji="0" lang="en-US" sz="2800" b="0" i="0" u="none" strike="noStrike" kern="1200" cap="none" spc="-58" normalizeH="0" baseline="0" noProof="0" dirty="0">
                <a:ln>
                  <a:noFill/>
                </a:ln>
                <a:solidFill>
                  <a:srgbClr val="0070C0"/>
                </a:solidFill>
                <a:effectLst/>
                <a:uLnTx/>
                <a:uFillTx/>
                <a:latin typeface="Avenir Next LT Pro"/>
                <a:ea typeface="+mn-ea"/>
                <a:cs typeface="+mn-cs"/>
              </a:rPr>
              <a:t>benefits cannot be paid</a:t>
            </a:r>
            <a:r>
              <a:rPr kumimoji="0" lang="en-US" sz="2800" b="1" i="0" u="none" strike="noStrike" kern="1200" cap="none" spc="-58" normalizeH="0" baseline="0" noProof="0" dirty="0">
                <a:ln>
                  <a:noFill/>
                </a:ln>
                <a:solidFill>
                  <a:srgbClr val="0070C0"/>
                </a:solidFill>
                <a:effectLst/>
                <a:uLnTx/>
                <a:uFillTx/>
                <a:latin typeface="Avenir Next LT Pro"/>
                <a:ea typeface="+mn-ea"/>
                <a:cs typeface="+mn-cs"/>
              </a:rPr>
              <a:t> </a:t>
            </a:r>
            <a:r>
              <a:rPr kumimoji="0" lang="en-US" sz="2800" b="0" i="0" u="none" strike="noStrike" kern="1200" cap="none" spc="-58" normalizeH="0" baseline="0" noProof="0" dirty="0">
                <a:ln>
                  <a:noFill/>
                </a:ln>
                <a:solidFill>
                  <a:srgbClr val="0070C0"/>
                </a:solidFill>
                <a:effectLst/>
                <a:uLnTx/>
                <a:uFillTx/>
                <a:latin typeface="Avenir Next LT Pro"/>
                <a:ea typeface="+mn-ea"/>
                <a:cs typeface="+mn-cs"/>
              </a:rPr>
              <a:t>prior to the protected filing date.</a:t>
            </a:r>
          </a:p>
          <a:p>
            <a:pPr marL="0" marR="58851" lvl="0" indent="0" algn="l" defTabSz="914400" rtl="0" eaLnBrk="1" fontAlgn="auto" latinLnBrk="0" hangingPunct="1">
              <a:lnSpc>
                <a:spcPts val="3218"/>
              </a:lnSpc>
              <a:spcAft>
                <a:spcPts val="0"/>
              </a:spcAft>
              <a:buClr>
                <a:srgbClr val="201449">
                  <a:lumMod val="10000"/>
                  <a:lumOff val="90000"/>
                </a:srgbClr>
              </a:buClr>
              <a:buSzPct val="80000"/>
              <a:buFont typeface="Wingdings" panose="05000000000000000000" pitchFamily="2" charset="2"/>
              <a:buNone/>
              <a:tabLst/>
              <a:defRPr/>
            </a:pPr>
            <a:endParaRPr kumimoji="0" lang="en-US" sz="2800" b="0" i="0" u="none" strike="noStrike" kern="1200" cap="none" spc="-58" normalizeH="0" baseline="0" noProof="0" dirty="0">
              <a:ln>
                <a:noFill/>
              </a:ln>
              <a:solidFill>
                <a:srgbClr val="0070C0"/>
              </a:solidFill>
              <a:effectLst/>
              <a:uLnTx/>
              <a:uFillTx/>
              <a:latin typeface="Avenir Next LT Pro"/>
              <a:ea typeface="+mn-ea"/>
              <a:cs typeface="+mn-cs"/>
            </a:endParaRPr>
          </a:p>
          <a:p>
            <a:pPr marL="0" marR="0" lvl="0" indent="0" algn="just" defTabSz="914400" rtl="0" eaLnBrk="1" fontAlgn="auto" latinLnBrk="0" hangingPunct="1">
              <a:lnSpc>
                <a:spcPts val="3218"/>
              </a:lnSpc>
              <a:spcAft>
                <a:spcPts val="0"/>
              </a:spcAft>
              <a:buClr>
                <a:srgbClr val="201449">
                  <a:lumMod val="10000"/>
                  <a:lumOff val="90000"/>
                </a:srgbClr>
              </a:buClr>
              <a:buSzPct val="80000"/>
              <a:buFont typeface="Wingdings" panose="05000000000000000000" pitchFamily="2" charset="2"/>
              <a:buNone/>
              <a:tabLst/>
              <a:defRPr/>
            </a:pPr>
            <a:r>
              <a:rPr lang="en-US" sz="2800" dirty="0">
                <a:solidFill>
                  <a:srgbClr val="0070C0"/>
                </a:solidFill>
                <a:latin typeface="Avenir Next LT Pro"/>
              </a:rPr>
              <a:t>From my perspective, I am not concerned with the date you choose, </a:t>
            </a:r>
            <a:r>
              <a:rPr kumimoji="0" lang="en-US" sz="2800" b="1" i="0" u="none" strike="noStrike" kern="1200" cap="none" spc="0" normalizeH="0" baseline="0" noProof="0" dirty="0">
                <a:ln>
                  <a:noFill/>
                </a:ln>
                <a:solidFill>
                  <a:srgbClr val="0070C0"/>
                </a:solidFill>
                <a:effectLst/>
                <a:uLnTx/>
                <a:uFillTx/>
                <a:latin typeface="Avenir Next LT Pro"/>
                <a:ea typeface="+mn-ea"/>
                <a:cs typeface="+mn-cs"/>
              </a:rPr>
              <a:t>as long it is a date </a:t>
            </a:r>
            <a:r>
              <a:rPr kumimoji="0" lang="en-US" sz="2800" b="1" i="1" u="none" strike="noStrike" kern="1200" cap="none" spc="0" normalizeH="0" baseline="0" noProof="0" dirty="0">
                <a:ln>
                  <a:noFill/>
                </a:ln>
                <a:solidFill>
                  <a:srgbClr val="0070C0"/>
                </a:solidFill>
                <a:effectLst/>
                <a:uLnTx/>
                <a:uFillTx/>
                <a:latin typeface="Avenir Next LT Pro"/>
                <a:ea typeface="+mn-ea"/>
                <a:cs typeface="+mn-cs"/>
              </a:rPr>
              <a:t>before </a:t>
            </a:r>
            <a:r>
              <a:rPr kumimoji="0" lang="en-US" sz="2800" b="1" i="0" u="none" strike="noStrike" kern="1200" cap="none" spc="0" normalizeH="0" baseline="0" noProof="0" dirty="0">
                <a:ln>
                  <a:noFill/>
                </a:ln>
                <a:solidFill>
                  <a:srgbClr val="0070C0"/>
                </a:solidFill>
                <a:effectLst/>
                <a:uLnTx/>
                <a:uFillTx/>
                <a:latin typeface="Avenir Next LT Pro"/>
                <a:ea typeface="+mn-ea"/>
                <a:cs typeface="+mn-cs"/>
              </a:rPr>
              <a:t>the </a:t>
            </a:r>
            <a:r>
              <a:rPr lang="en-US" sz="2800" b="1" dirty="0">
                <a:solidFill>
                  <a:srgbClr val="0070C0"/>
                </a:solidFill>
                <a:latin typeface="Avenir Next LT Pro"/>
              </a:rPr>
              <a:t>applicant</a:t>
            </a:r>
            <a:r>
              <a:rPr kumimoji="0" lang="en-US" sz="2800" b="1" i="0" u="none" strike="noStrike" kern="1200" cap="none" spc="0" normalizeH="0" baseline="0" noProof="0" dirty="0">
                <a:ln>
                  <a:noFill/>
                </a:ln>
                <a:solidFill>
                  <a:srgbClr val="0070C0"/>
                </a:solidFill>
                <a:effectLst/>
                <a:uLnTx/>
                <a:uFillTx/>
                <a:latin typeface="Avenir Next LT Pro"/>
                <a:ea typeface="+mn-ea"/>
                <a:cs typeface="+mn-cs"/>
              </a:rPr>
              <a:t> turned 22 years of age, </a:t>
            </a:r>
            <a:r>
              <a:rPr kumimoji="0" lang="en-US" sz="2800" i="0" u="none" strike="noStrike" kern="1200" cap="none" spc="0" normalizeH="0" baseline="0" noProof="0" dirty="0">
                <a:ln>
                  <a:noFill/>
                </a:ln>
                <a:solidFill>
                  <a:srgbClr val="0070C0"/>
                </a:solidFill>
                <a:effectLst/>
                <a:uLnTx/>
                <a:uFillTx/>
                <a:latin typeface="Avenir Next LT Pro"/>
                <a:ea typeface="+mn-ea"/>
                <a:cs typeface="+mn-cs"/>
              </a:rPr>
              <a:t>if that is accurate.</a:t>
            </a:r>
            <a:r>
              <a:rPr kumimoji="0" lang="en-US" sz="2800" b="1" i="0" u="none" strike="noStrike" kern="1200" cap="none" spc="0" normalizeH="0" baseline="0" noProof="0" dirty="0">
                <a:ln>
                  <a:noFill/>
                </a:ln>
                <a:solidFill>
                  <a:srgbClr val="0070C0"/>
                </a:solidFill>
                <a:effectLst/>
                <a:uLnTx/>
                <a:uFillTx/>
                <a:latin typeface="Avenir Next LT Pro"/>
                <a:ea typeface="+mn-ea"/>
                <a:cs typeface="+mn-cs"/>
              </a:rPr>
              <a:t>  </a:t>
            </a:r>
            <a:endParaRPr kumimoji="0" lang="en-US" sz="2800" b="0" i="0" u="none" strike="noStrike" kern="1200" cap="none" spc="0" normalizeH="0" baseline="0" noProof="0" dirty="0">
              <a:ln>
                <a:noFill/>
              </a:ln>
              <a:solidFill>
                <a:srgbClr val="0070C0"/>
              </a:solidFill>
              <a:effectLst/>
              <a:uLnTx/>
              <a:uFillTx/>
              <a:latin typeface="Avenir Next LT Pro"/>
              <a:ea typeface="+mn-ea"/>
              <a:cs typeface="+mn-cs"/>
            </a:endParaRPr>
          </a:p>
        </p:txBody>
      </p:sp>
    </p:spTree>
    <p:extLst>
      <p:ext uri="{BB962C8B-B14F-4D97-AF65-F5344CB8AC3E}">
        <p14:creationId xmlns:p14="http://schemas.microsoft.com/office/powerpoint/2010/main" val="891765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16868" y="952436"/>
            <a:ext cx="10558264" cy="43970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0" cmpd="sng">
            <a:noFill/>
            <a:prstDash val="solid"/>
          </a:ln>
        </p:spPr>
        <p:txBody>
          <a:bodyPr vert="horz" lIns="0" tIns="19618" rIns="0" bIns="0" rtlCol="0" anchor="t">
            <a:noAutofit/>
          </a:bodyPr>
          <a:lstStyle/>
          <a:p>
            <a:pPr algn="ctr">
              <a:buNone/>
            </a:pPr>
            <a:r>
              <a:rPr lang="en-US" sz="4000" b="1" spc="51" dirty="0">
                <a:solidFill>
                  <a:srgbClr val="0070C0"/>
                </a:solidFill>
              </a:rPr>
              <a:t>WHAT’S NEXT? </a:t>
            </a:r>
          </a:p>
        </p:txBody>
      </p:sp>
      <p:sp>
        <p:nvSpPr>
          <p:cNvPr id="3" name="Text Placeholder 2"/>
          <p:cNvSpPr>
            <a:spLocks noGrp="1"/>
          </p:cNvSpPr>
          <p:nvPr>
            <p:ph type="body" idx="10"/>
          </p:nvPr>
        </p:nvSpPr>
        <p:spPr>
          <a:xfrm>
            <a:off x="816868" y="1392137"/>
            <a:ext cx="10403582" cy="4711187"/>
          </a:xfrm>
          <a:prstGeom prst="rect">
            <a:avLst/>
          </a:prstGeom>
          <a:noFill/>
          <a:ln w="0" cmpd="sng">
            <a:noFill/>
            <a:prstDash val="solid"/>
          </a:ln>
        </p:spPr>
        <p:txBody>
          <a:bodyPr vert="horz" lIns="0" tIns="343309" rIns="0" bIns="0" rtlCol="0" anchor="t">
            <a:normAutofit/>
          </a:bodyPr>
          <a:lstStyle/>
          <a:p>
            <a:pPr>
              <a:lnSpc>
                <a:spcPts val="2703"/>
              </a:lnSpc>
              <a:spcBef>
                <a:spcPts val="528"/>
              </a:spcBef>
              <a:buNone/>
            </a:pPr>
            <a:r>
              <a:rPr lang="en-US" sz="2060" spc="13" dirty="0">
                <a:solidFill>
                  <a:srgbClr val="0070C0"/>
                </a:solidFill>
              </a:rPr>
              <a:t>Once you have finished the Application and </a:t>
            </a:r>
            <a:r>
              <a:rPr lang="en-US" sz="2060" spc="19" dirty="0">
                <a:solidFill>
                  <a:srgbClr val="0070C0"/>
                </a:solidFill>
              </a:rPr>
              <a:t>Disability report, Social Security will review the </a:t>
            </a:r>
            <a:r>
              <a:rPr lang="en-US" sz="2060" spc="26" dirty="0">
                <a:solidFill>
                  <a:srgbClr val="0070C0"/>
                </a:solidFill>
              </a:rPr>
              <a:t>financial information you provided and make an </a:t>
            </a:r>
            <a:r>
              <a:rPr lang="en-US" sz="2060" spc="32" dirty="0">
                <a:solidFill>
                  <a:srgbClr val="0070C0"/>
                </a:solidFill>
              </a:rPr>
              <a:t>assessment of whether your applicant meets financial </a:t>
            </a:r>
            <a:r>
              <a:rPr lang="en-US" sz="2060" spc="13" dirty="0">
                <a:solidFill>
                  <a:srgbClr val="0070C0"/>
                </a:solidFill>
              </a:rPr>
              <a:t>eligibility for an SSI application. </a:t>
            </a:r>
          </a:p>
          <a:p>
            <a:pPr>
              <a:lnSpc>
                <a:spcPts val="2703"/>
              </a:lnSpc>
              <a:spcBef>
                <a:spcPts val="528"/>
              </a:spcBef>
              <a:buNone/>
            </a:pPr>
            <a:endParaRPr lang="en-US" sz="2060" spc="13" dirty="0">
              <a:solidFill>
                <a:srgbClr val="0070C0"/>
              </a:solidFill>
            </a:endParaRPr>
          </a:p>
          <a:p>
            <a:pPr>
              <a:lnSpc>
                <a:spcPts val="2703"/>
              </a:lnSpc>
              <a:spcBef>
                <a:spcPts val="528"/>
              </a:spcBef>
              <a:buNone/>
            </a:pPr>
            <a:r>
              <a:rPr lang="en-US" sz="2060" spc="13" dirty="0">
                <a:solidFill>
                  <a:srgbClr val="0070C0"/>
                </a:solidFill>
              </a:rPr>
              <a:t>If they do, </a:t>
            </a:r>
            <a:r>
              <a:rPr lang="en-US" sz="2060" b="1" spc="13" dirty="0">
                <a:solidFill>
                  <a:srgbClr val="0070C0"/>
                </a:solidFill>
              </a:rPr>
              <a:t>the case will be </a:t>
            </a:r>
            <a:r>
              <a:rPr lang="en-US" sz="2060" b="1" spc="6" dirty="0">
                <a:solidFill>
                  <a:srgbClr val="0070C0"/>
                </a:solidFill>
              </a:rPr>
              <a:t>moved over to DDS </a:t>
            </a:r>
            <a:r>
              <a:rPr lang="en-US" sz="2060" spc="6" dirty="0">
                <a:solidFill>
                  <a:srgbClr val="0070C0"/>
                </a:solidFill>
              </a:rPr>
              <a:t>where a Claims Adjudicator will </a:t>
            </a:r>
          </a:p>
          <a:p>
            <a:pPr>
              <a:lnSpc>
                <a:spcPts val="2703"/>
              </a:lnSpc>
              <a:spcBef>
                <a:spcPts val="534"/>
              </a:spcBef>
              <a:buNone/>
            </a:pPr>
            <a:r>
              <a:rPr lang="en-US" sz="2060" spc="6" dirty="0">
                <a:solidFill>
                  <a:srgbClr val="0070C0"/>
                </a:solidFill>
              </a:rPr>
              <a:t>be assigned. (That should take about 10 days, but it has been taking longer.)</a:t>
            </a:r>
          </a:p>
          <a:p>
            <a:pPr>
              <a:lnSpc>
                <a:spcPts val="2703"/>
              </a:lnSpc>
              <a:spcBef>
                <a:spcPts val="534"/>
              </a:spcBef>
              <a:buNone/>
            </a:pPr>
            <a:endParaRPr lang="en-US" sz="2060" spc="6" dirty="0">
              <a:solidFill>
                <a:srgbClr val="0070C0"/>
              </a:solidFill>
            </a:endParaRPr>
          </a:p>
          <a:p>
            <a:pPr>
              <a:lnSpc>
                <a:spcPts val="2703"/>
              </a:lnSpc>
              <a:spcBef>
                <a:spcPts val="534"/>
              </a:spcBef>
              <a:buNone/>
            </a:pPr>
            <a:r>
              <a:rPr lang="en-US" sz="2060" spc="6" dirty="0">
                <a:solidFill>
                  <a:srgbClr val="0070C0"/>
                </a:solidFill>
              </a:rPr>
              <a:t> If you do not receive any forms or other communications within a month after the application has been taken, I recommend calling the District Office and asking for status.  (Again, many of the District Office phone numbers can be found on a slide attached to the end of this presentation.)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FD76F2BB-6EC4-5DF9-5DCA-D079062AED49}"/>
              </a:ext>
            </a:extLst>
          </p:cNvPr>
          <p:cNvSpPr>
            <a:spLocks noGrp="1"/>
          </p:cNvSpPr>
          <p:nvPr>
            <p:ph type="body" idx="10"/>
          </p:nvPr>
        </p:nvSpPr>
        <p:spPr>
          <a:xfrm>
            <a:off x="1596988" y="1281833"/>
            <a:ext cx="8998024" cy="300804"/>
          </a:xfrm>
        </p:spPr>
        <p:txBody>
          <a:bodyPr>
            <a:normAutofit fontScale="25000" lnSpcReduction="20000"/>
          </a:bodyPr>
          <a:lstStyle/>
          <a:p>
            <a:pPr>
              <a:buNone/>
            </a:pPr>
            <a:r>
              <a:rPr lang="en-US" sz="9600" dirty="0">
                <a:solidFill>
                  <a:srgbClr val="0070C0">
                    <a:alpha val="70000"/>
                  </a:srgbClr>
                </a:solidFill>
                <a:ea typeface="Calibri" panose="020F0502020204030204" pitchFamily="34" charset="0"/>
                <a:cs typeface="Times New Roman" panose="02020603050405020304" pitchFamily="18" charset="0"/>
              </a:rPr>
              <a:t>I’ll be back to talk about DDS forms. </a:t>
            </a:r>
          </a:p>
          <a:p>
            <a:pPr>
              <a:buNone/>
            </a:pPr>
            <a:r>
              <a:rPr lang="en-US" sz="9600" dirty="0">
                <a:solidFill>
                  <a:srgbClr val="0070C0">
                    <a:alpha val="70000"/>
                  </a:srgbClr>
                </a:solidFill>
                <a:ea typeface="Calibri" panose="020F0502020204030204" pitchFamily="34" charset="0"/>
                <a:cs typeface="Times New Roman" panose="02020603050405020304" pitchFamily="18" charset="0"/>
              </a:rPr>
              <a:t> </a:t>
            </a:r>
          </a:p>
          <a:p>
            <a:pPr>
              <a:lnSpc>
                <a:spcPts val="2500"/>
              </a:lnSpc>
              <a:buNone/>
            </a:pPr>
            <a:r>
              <a:rPr lang="en-US" sz="9600" dirty="0">
                <a:solidFill>
                  <a:srgbClr val="0070C0">
                    <a:alpha val="70000"/>
                  </a:srgbClr>
                </a:solidFill>
                <a:ea typeface="Calibri" panose="020F0502020204030204" pitchFamily="34" charset="0"/>
                <a:cs typeface="Times New Roman" panose="02020603050405020304" pitchFamily="18" charset="0"/>
              </a:rPr>
              <a:t>Risa will now address the other programs that your applicant might qualify for.   </a:t>
            </a:r>
          </a:p>
          <a:p>
            <a:endParaRPr lang="en-US" dirty="0"/>
          </a:p>
        </p:txBody>
      </p:sp>
    </p:spTree>
    <p:extLst>
      <p:ext uri="{BB962C8B-B14F-4D97-AF65-F5344CB8AC3E}">
        <p14:creationId xmlns:p14="http://schemas.microsoft.com/office/powerpoint/2010/main" val="392950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9DE0DC-3960-6C8D-D66C-E6231BCFC9CF}"/>
              </a:ext>
            </a:extLst>
          </p:cNvPr>
          <p:cNvSpPr>
            <a:spLocks noGrp="1"/>
          </p:cNvSpPr>
          <p:nvPr>
            <p:ph type="ctrTitle"/>
          </p:nvPr>
        </p:nvSpPr>
        <p:spPr>
          <a:xfrm>
            <a:off x="655680" y="1296575"/>
            <a:ext cx="10564545" cy="2387600"/>
          </a:xfrm>
        </p:spPr>
        <p:txBody>
          <a:bodyPr>
            <a:normAutofit fontScale="90000"/>
          </a:bodyPr>
          <a:lstStyle/>
          <a:p>
            <a:pPr algn="l"/>
            <a:r>
              <a:rPr lang="en-US" sz="5400" b="1" dirty="0">
                <a:effectLst/>
                <a:ea typeface="Times New Roman" panose="02020603050405020304" pitchFamily="18" charset="0"/>
              </a:rPr>
              <a:t>Is there any other Social Security program I should be applying for?</a:t>
            </a:r>
            <a:br>
              <a:rPr lang="en-US" sz="5400" b="1" dirty="0">
                <a:effectLst/>
                <a:ea typeface="Times New Roman" panose="02020603050405020304" pitchFamily="18" charset="0"/>
              </a:rPr>
            </a:br>
            <a:r>
              <a:rPr lang="en-US" sz="5400" b="1" dirty="0">
                <a:effectLst/>
                <a:ea typeface="Times New Roman" panose="02020603050405020304" pitchFamily="18" charset="0"/>
              </a:rPr>
              <a:t/>
            </a:r>
            <a:br>
              <a:rPr lang="en-US" sz="5400" b="1" dirty="0">
                <a:effectLst/>
                <a:ea typeface="Times New Roman" panose="02020603050405020304" pitchFamily="18" charset="0"/>
              </a:rPr>
            </a:br>
            <a:r>
              <a:rPr lang="en-US" sz="4000" b="1" dirty="0">
                <a:solidFill>
                  <a:srgbClr val="0070C0"/>
                </a:solidFill>
                <a:effectLst/>
                <a:latin typeface="+mn-lt"/>
                <a:ea typeface="Times New Roman" panose="02020603050405020304" pitchFamily="18" charset="0"/>
              </a:rPr>
              <a:t>Titl</a:t>
            </a:r>
            <a:r>
              <a:rPr lang="en-US" sz="4000" b="1" dirty="0">
                <a:solidFill>
                  <a:srgbClr val="0070C0"/>
                </a:solidFill>
                <a:latin typeface="+mn-lt"/>
                <a:ea typeface="Times New Roman" panose="02020603050405020304" pitchFamily="18" charset="0"/>
              </a:rPr>
              <a:t>e II (SSDI)</a:t>
            </a:r>
            <a:br>
              <a:rPr lang="en-US" sz="4000" b="1" dirty="0">
                <a:solidFill>
                  <a:srgbClr val="0070C0"/>
                </a:solidFill>
                <a:latin typeface="+mn-lt"/>
                <a:ea typeface="Times New Roman" panose="02020603050405020304" pitchFamily="18" charset="0"/>
              </a:rPr>
            </a:br>
            <a:r>
              <a:rPr lang="en-US" sz="4000" b="1" dirty="0">
                <a:solidFill>
                  <a:srgbClr val="0070C0"/>
                </a:solidFill>
                <a:latin typeface="+mn-lt"/>
                <a:ea typeface="Times New Roman" panose="02020603050405020304" pitchFamily="18" charset="0"/>
              </a:rPr>
              <a:t/>
            </a:r>
            <a:br>
              <a:rPr lang="en-US" sz="4000" b="1" dirty="0">
                <a:solidFill>
                  <a:srgbClr val="0070C0"/>
                </a:solidFill>
                <a:latin typeface="+mn-lt"/>
                <a:ea typeface="Times New Roman" panose="02020603050405020304" pitchFamily="18" charset="0"/>
              </a:rPr>
            </a:br>
            <a:r>
              <a:rPr lang="en-US" sz="4000" b="1" dirty="0">
                <a:solidFill>
                  <a:srgbClr val="0070C0"/>
                </a:solidFill>
                <a:latin typeface="+mn-lt"/>
                <a:ea typeface="Times New Roman" panose="02020603050405020304" pitchFamily="18" charset="0"/>
              </a:rPr>
              <a:t>Disabled Adult Child (DAC)</a:t>
            </a:r>
            <a:r>
              <a:rPr lang="en-US" sz="5400" b="1" dirty="0">
                <a:solidFill>
                  <a:srgbClr val="0070C0"/>
                </a:solidFill>
                <a:effectLst/>
                <a:ea typeface="Times New Roman" panose="02020603050405020304" pitchFamily="18" charset="0"/>
              </a:rPr>
              <a:t/>
            </a:r>
            <a:br>
              <a:rPr lang="en-US" sz="5400" b="1" dirty="0">
                <a:solidFill>
                  <a:srgbClr val="0070C0"/>
                </a:solidFill>
                <a:effectLst/>
                <a:ea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xmlns="" id="{CC0FF7D8-B18C-4D2B-83F8-1728CD602564}"/>
              </a:ext>
            </a:extLst>
          </p:cNvPr>
          <p:cNvSpPr>
            <a:spLocks noGrp="1"/>
          </p:cNvSpPr>
          <p:nvPr>
            <p:ph type="sldNum" sz="quarter" idx="4294967295"/>
          </p:nvPr>
        </p:nvSpPr>
        <p:spPr>
          <a:xfrm>
            <a:off x="9448800" y="6429375"/>
            <a:ext cx="2743200" cy="365125"/>
          </a:xfrm>
        </p:spPr>
        <p:txBody>
          <a:bodyPr/>
          <a:lstStyle/>
          <a:p>
            <a:fld id="{28844951-7827-47D4-8276-7DDE1FA7D85A}" type="slidenum">
              <a:rPr lang="en-US" smtClean="0"/>
              <a:t>35</a:t>
            </a:fld>
            <a:endParaRPr lang="en-US" dirty="0"/>
          </a:p>
        </p:txBody>
      </p:sp>
    </p:spTree>
    <p:extLst>
      <p:ext uri="{BB962C8B-B14F-4D97-AF65-F5344CB8AC3E}">
        <p14:creationId xmlns:p14="http://schemas.microsoft.com/office/powerpoint/2010/main" val="3145065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90F04-33AA-4750-D789-53648E7A8141}"/>
              </a:ext>
            </a:extLst>
          </p:cNvPr>
          <p:cNvSpPr>
            <a:spLocks noGrp="1"/>
          </p:cNvSpPr>
          <p:nvPr>
            <p:ph type="title"/>
          </p:nvPr>
        </p:nvSpPr>
        <p:spPr/>
        <p:txBody>
          <a:bodyPr>
            <a:normAutofit/>
          </a:bodyPr>
          <a:lstStyle/>
          <a:p>
            <a:r>
              <a:rPr lang="en-US" sz="3600" b="1" dirty="0">
                <a:solidFill>
                  <a:srgbClr val="0070C0"/>
                </a:solidFill>
                <a:latin typeface="+mn-lt"/>
              </a:rPr>
              <a:t>Title II (SSDI) </a:t>
            </a:r>
            <a:br>
              <a:rPr lang="en-US" sz="3600" b="1" dirty="0">
                <a:solidFill>
                  <a:srgbClr val="0070C0"/>
                </a:solidFill>
                <a:latin typeface="+mn-lt"/>
              </a:rPr>
            </a:br>
            <a:endParaRPr lang="en-US" sz="1800" dirty="0">
              <a:solidFill>
                <a:srgbClr val="0070C0"/>
              </a:solidFill>
              <a:latin typeface="+mn-lt"/>
            </a:endParaRPr>
          </a:p>
        </p:txBody>
      </p:sp>
      <p:sp>
        <p:nvSpPr>
          <p:cNvPr id="4" name="Slide Number Placeholder 3">
            <a:extLst>
              <a:ext uri="{FF2B5EF4-FFF2-40B4-BE49-F238E27FC236}">
                <a16:creationId xmlns:a16="http://schemas.microsoft.com/office/drawing/2014/main" xmlns="" id="{F5873BA3-2D57-4048-BFAD-01BD0E7D2707}"/>
              </a:ext>
            </a:extLst>
          </p:cNvPr>
          <p:cNvSpPr>
            <a:spLocks noGrp="1"/>
          </p:cNvSpPr>
          <p:nvPr>
            <p:ph type="sldNum" sz="quarter" idx="12"/>
          </p:nvPr>
        </p:nvSpPr>
        <p:spPr/>
        <p:txBody>
          <a:bodyPr/>
          <a:lstStyle/>
          <a:p>
            <a:fld id="{28844951-7827-47D4-8276-7DDE1FA7D85A}" type="slidenum">
              <a:rPr lang="en-US" smtClean="0"/>
              <a:t>36</a:t>
            </a:fld>
            <a:endParaRPr lang="en-US" dirty="0"/>
          </a:p>
        </p:txBody>
      </p:sp>
      <p:sp>
        <p:nvSpPr>
          <p:cNvPr id="5" name="TextBox 4">
            <a:extLst>
              <a:ext uri="{FF2B5EF4-FFF2-40B4-BE49-F238E27FC236}">
                <a16:creationId xmlns:a16="http://schemas.microsoft.com/office/drawing/2014/main" xmlns="" id="{813D7FC8-9B55-7366-D071-BBC5AE50817D}"/>
              </a:ext>
            </a:extLst>
          </p:cNvPr>
          <p:cNvSpPr txBox="1"/>
          <p:nvPr/>
        </p:nvSpPr>
        <p:spPr>
          <a:xfrm>
            <a:off x="618565" y="1710885"/>
            <a:ext cx="10316584" cy="4755148"/>
          </a:xfrm>
          <a:prstGeom prst="rect">
            <a:avLst/>
          </a:prstGeom>
          <a:noFill/>
        </p:spPr>
        <p:txBody>
          <a:bodyPr wrap="square" rtlCol="0">
            <a:spAutoFit/>
          </a:bodyPr>
          <a:lstStyle/>
          <a:p>
            <a:pPr marL="571500" indent="-571500">
              <a:buClr>
                <a:schemeClr val="accent1"/>
              </a:buClr>
              <a:buFont typeface="Arial" panose="020B0604020202020204" pitchFamily="34" charset="0"/>
              <a:buChar char="•"/>
            </a:pPr>
            <a:r>
              <a:rPr lang="en-US" sz="1600" dirty="0">
                <a:solidFill>
                  <a:srgbClr val="0070C0"/>
                </a:solidFill>
                <a:latin typeface="+mn-lt"/>
              </a:rPr>
              <a:t>Based on </a:t>
            </a:r>
            <a:r>
              <a:rPr lang="en-US" sz="1600" dirty="0">
                <a:solidFill>
                  <a:srgbClr val="0070C0"/>
                </a:solidFill>
              </a:rPr>
              <a:t>applicant</a:t>
            </a:r>
            <a:r>
              <a:rPr lang="en-US" sz="1600" dirty="0">
                <a:solidFill>
                  <a:srgbClr val="0070C0"/>
                </a:solidFill>
                <a:latin typeface="+mn-lt"/>
              </a:rPr>
              <a:t>’s own work credits</a:t>
            </a:r>
            <a:br>
              <a:rPr lang="en-US" sz="1600" dirty="0">
                <a:solidFill>
                  <a:srgbClr val="0070C0"/>
                </a:solidFill>
                <a:latin typeface="+mn-lt"/>
              </a:rPr>
            </a:br>
            <a:r>
              <a:rPr lang="en-US" sz="1600" dirty="0">
                <a:solidFill>
                  <a:srgbClr val="0070C0"/>
                </a:solidFill>
                <a:latin typeface="+mn-lt"/>
              </a:rPr>
              <a:t>A person under 24 years of age needs only </a:t>
            </a:r>
            <a:r>
              <a:rPr lang="en-US" sz="1600" b="1" dirty="0">
                <a:solidFill>
                  <a:srgbClr val="0070C0"/>
                </a:solidFill>
                <a:latin typeface="+mn-lt"/>
              </a:rPr>
              <a:t>6 credits </a:t>
            </a:r>
            <a:r>
              <a:rPr lang="en-US" sz="1600" dirty="0">
                <a:solidFill>
                  <a:srgbClr val="0070C0"/>
                </a:solidFill>
                <a:latin typeface="+mn-lt"/>
              </a:rPr>
              <a:t>to qualify. </a:t>
            </a:r>
            <a:br>
              <a:rPr lang="en-US" sz="1600" dirty="0">
                <a:solidFill>
                  <a:srgbClr val="0070C0"/>
                </a:solidFill>
                <a:latin typeface="+mn-lt"/>
              </a:rPr>
            </a:br>
            <a:r>
              <a:rPr lang="en-US" sz="2700" dirty="0">
                <a:solidFill>
                  <a:schemeClr val="accent1"/>
                </a:solidFill>
                <a:latin typeface="+mn-lt"/>
              </a:rPr>
              <a:t>           </a:t>
            </a:r>
            <a:r>
              <a:rPr lang="en-US" sz="1400" dirty="0">
                <a:solidFill>
                  <a:schemeClr val="accent1"/>
                </a:solidFill>
                <a:latin typeface="+mn-lt"/>
              </a:rPr>
              <a:t>In 2022, earnings of $1510 equal one credit. </a:t>
            </a:r>
            <a:br>
              <a:rPr lang="en-US" sz="1400" dirty="0">
                <a:solidFill>
                  <a:schemeClr val="accent1"/>
                </a:solidFill>
                <a:latin typeface="+mn-lt"/>
              </a:rPr>
            </a:br>
            <a:r>
              <a:rPr lang="en-US" sz="1400" dirty="0">
                <a:solidFill>
                  <a:schemeClr val="accent1"/>
                </a:solidFill>
                <a:latin typeface="+mn-lt"/>
              </a:rPr>
              <a:t>                      A maximum of 4 credits can be earned every year. </a:t>
            </a:r>
          </a:p>
          <a:p>
            <a:pPr>
              <a:buClr>
                <a:schemeClr val="accent1"/>
              </a:buClr>
            </a:pPr>
            <a:r>
              <a:rPr lang="en-US" sz="1400" dirty="0">
                <a:solidFill>
                  <a:schemeClr val="accent1"/>
                </a:solidFill>
              </a:rPr>
              <a:t>                                   $6040 annual earnings gives maximum annual credit</a:t>
            </a:r>
          </a:p>
          <a:p>
            <a:pPr marL="285750" indent="-285750">
              <a:buClr>
                <a:schemeClr val="accent1"/>
              </a:buClr>
              <a:buFont typeface="Arial" panose="020B0604020202020204" pitchFamily="34" charset="0"/>
              <a:buChar char="•"/>
            </a:pPr>
            <a:endParaRPr lang="en-US" dirty="0">
              <a:solidFill>
                <a:schemeClr val="accent1"/>
              </a:solidFill>
            </a:endParaRPr>
          </a:p>
          <a:p>
            <a:pPr marL="285750" indent="-285750">
              <a:buClr>
                <a:schemeClr val="accent1"/>
              </a:buClr>
              <a:buFont typeface="Arial" panose="020B0604020202020204" pitchFamily="34" charset="0"/>
              <a:buChar char="•"/>
            </a:pPr>
            <a:r>
              <a:rPr lang="en-US" sz="1600" dirty="0">
                <a:solidFill>
                  <a:srgbClr val="0070C0"/>
                </a:solidFill>
              </a:rPr>
              <a:t>    Amount of monthly Title II payment is based on past earnings.</a:t>
            </a:r>
          </a:p>
          <a:p>
            <a:pPr marL="171450" indent="-171450">
              <a:buClr>
                <a:schemeClr val="accent1"/>
              </a:buClr>
              <a:buFont typeface="Arial" panose="020B0604020202020204" pitchFamily="34" charset="0"/>
              <a:buChar char="•"/>
            </a:pPr>
            <a:endParaRPr lang="en-US" sz="800" dirty="0">
              <a:solidFill>
                <a:srgbClr val="0070C0"/>
              </a:solidFill>
            </a:endParaRPr>
          </a:p>
          <a:p>
            <a:pPr marL="285750" indent="-285750">
              <a:buClr>
                <a:schemeClr val="accent1"/>
              </a:buClr>
              <a:buFont typeface="Arial" panose="020B0604020202020204" pitchFamily="34" charset="0"/>
              <a:buChar char="•"/>
            </a:pPr>
            <a:r>
              <a:rPr lang="en-US" sz="1600" dirty="0">
                <a:solidFill>
                  <a:srgbClr val="0070C0"/>
                </a:solidFill>
              </a:rPr>
              <a:t>    Pays retroactive benefits up to 12 months prior to Application.</a:t>
            </a:r>
          </a:p>
          <a:p>
            <a:pPr marL="171450" indent="-171450">
              <a:buClr>
                <a:schemeClr val="accent1"/>
              </a:buClr>
              <a:buFont typeface="Arial" panose="020B0604020202020204" pitchFamily="34" charset="0"/>
              <a:buChar char="•"/>
            </a:pPr>
            <a:endParaRPr lang="en-US" sz="800" dirty="0">
              <a:solidFill>
                <a:srgbClr val="0070C0"/>
              </a:solidFill>
            </a:endParaRPr>
          </a:p>
          <a:p>
            <a:pPr marL="342900" indent="-342900">
              <a:buClr>
                <a:schemeClr val="accent1"/>
              </a:buClr>
              <a:buFont typeface="Arial" panose="020B0604020202020204" pitchFamily="34" charset="0"/>
              <a:buChar char="•"/>
            </a:pPr>
            <a:r>
              <a:rPr lang="en-US" sz="2000" dirty="0">
                <a:solidFill>
                  <a:srgbClr val="0070C0"/>
                </a:solidFill>
              </a:rPr>
              <a:t>  </a:t>
            </a:r>
            <a:r>
              <a:rPr lang="en-US" sz="1600" dirty="0">
                <a:solidFill>
                  <a:srgbClr val="0070C0"/>
                </a:solidFill>
              </a:rPr>
              <a:t>Can receive SSI and Title II, depending on the amount of the Title II benefit.</a:t>
            </a:r>
          </a:p>
          <a:p>
            <a:pPr>
              <a:buClr>
                <a:schemeClr val="accent1"/>
              </a:buClr>
            </a:pPr>
            <a:r>
              <a:rPr lang="en-US" sz="2000" dirty="0">
                <a:solidFill>
                  <a:srgbClr val="0070C0"/>
                </a:solidFill>
              </a:rPr>
              <a:t>	        </a:t>
            </a:r>
            <a:r>
              <a:rPr lang="en-US" sz="1400" dirty="0">
                <a:solidFill>
                  <a:schemeClr val="accent1"/>
                </a:solidFill>
              </a:rPr>
              <a:t>Assuming eligible for $604.98 in SSI</a:t>
            </a:r>
          </a:p>
          <a:p>
            <a:pPr>
              <a:buClr>
                <a:schemeClr val="accent1"/>
              </a:buClr>
            </a:pPr>
            <a:r>
              <a:rPr lang="en-US" sz="1400" dirty="0">
                <a:solidFill>
                  <a:schemeClr val="accent1"/>
                </a:solidFill>
              </a:rPr>
              <a:t>                                Receiving                      </a:t>
            </a:r>
            <a:r>
              <a:rPr lang="en-US" sz="1400" u="sng" dirty="0">
                <a:solidFill>
                  <a:schemeClr val="accent1"/>
                </a:solidFill>
              </a:rPr>
              <a:t>$200.00 </a:t>
            </a:r>
            <a:r>
              <a:rPr lang="en-US" sz="1400" dirty="0">
                <a:solidFill>
                  <a:schemeClr val="accent1"/>
                </a:solidFill>
              </a:rPr>
              <a:t>in Title II (treated as countable income)</a:t>
            </a:r>
          </a:p>
          <a:p>
            <a:pPr>
              <a:buClr>
                <a:schemeClr val="accent1"/>
              </a:buClr>
            </a:pPr>
            <a:r>
              <a:rPr lang="en-US" sz="1400" dirty="0">
                <a:solidFill>
                  <a:schemeClr val="accent1"/>
                </a:solidFill>
              </a:rPr>
              <a:t>                                                                        $404.98 from SSI  </a:t>
            </a:r>
          </a:p>
          <a:p>
            <a:pPr marL="171450" indent="-171450">
              <a:buClr>
                <a:schemeClr val="accent1"/>
              </a:buClr>
              <a:buFont typeface="Arial" panose="020B0604020202020204" pitchFamily="34" charset="0"/>
              <a:buChar char="•"/>
            </a:pPr>
            <a:endParaRPr lang="en-US" sz="800" dirty="0">
              <a:solidFill>
                <a:srgbClr val="0070C0"/>
              </a:solidFill>
            </a:endParaRPr>
          </a:p>
          <a:p>
            <a:pPr marL="285750" indent="-285750">
              <a:buClr>
                <a:schemeClr val="accent1"/>
              </a:buClr>
              <a:buFont typeface="Arial" panose="020B0604020202020204" pitchFamily="34" charset="0"/>
              <a:buChar char="•"/>
            </a:pPr>
            <a:r>
              <a:rPr lang="en-US" dirty="0">
                <a:solidFill>
                  <a:srgbClr val="0070C0"/>
                </a:solidFill>
              </a:rPr>
              <a:t>    </a:t>
            </a:r>
            <a:r>
              <a:rPr lang="en-US" sz="1600" dirty="0">
                <a:solidFill>
                  <a:srgbClr val="0070C0"/>
                </a:solidFill>
              </a:rPr>
              <a:t>Medicare eligible (not Medicaid) -- </a:t>
            </a:r>
            <a:r>
              <a:rPr lang="en-US" sz="1600" i="1" dirty="0">
                <a:solidFill>
                  <a:srgbClr val="0070C0"/>
                </a:solidFill>
              </a:rPr>
              <a:t>unless also receiving SSI </a:t>
            </a:r>
          </a:p>
          <a:p>
            <a:pPr marL="285750" indent="-285750">
              <a:buClr>
                <a:schemeClr val="accent1"/>
              </a:buClr>
              <a:buFont typeface="Arial" panose="020B0604020202020204" pitchFamily="34" charset="0"/>
              <a:buChar char="•"/>
            </a:pPr>
            <a:r>
              <a:rPr lang="en-US" sz="1600" dirty="0">
                <a:solidFill>
                  <a:srgbClr val="0070C0"/>
                </a:solidFill>
              </a:rPr>
              <a:t>     No asset limit -- </a:t>
            </a:r>
            <a:r>
              <a:rPr kumimoji="0" lang="en-US" sz="1600" i="1" u="none" strike="noStrike" kern="1200" cap="none" spc="0" normalizeH="0" baseline="0" noProof="0" dirty="0">
                <a:ln>
                  <a:noFill/>
                </a:ln>
                <a:solidFill>
                  <a:srgbClr val="0070C0"/>
                </a:solidFill>
                <a:effectLst/>
                <a:highlight>
                  <a:srgbClr val="FFFF00"/>
                </a:highlight>
                <a:uLnTx/>
                <a:uFillTx/>
                <a:latin typeface="Avenir Next LT Pro"/>
                <a:ea typeface="+mn-ea"/>
                <a:cs typeface="+mn-cs"/>
              </a:rPr>
              <a:t>unless also receiving SSI </a:t>
            </a:r>
            <a:r>
              <a:rPr kumimoji="0" lang="en-US" sz="1600" u="none" strike="noStrike" kern="1200" cap="none" spc="0" normalizeH="0" baseline="0" noProof="0" dirty="0">
                <a:ln>
                  <a:noFill/>
                </a:ln>
                <a:solidFill>
                  <a:srgbClr val="0070C0"/>
                </a:solidFill>
                <a:effectLst/>
                <a:highlight>
                  <a:srgbClr val="FFFF00"/>
                </a:highlight>
                <a:uLnTx/>
                <a:uFillTx/>
                <a:latin typeface="Avenir Next LT Pro"/>
                <a:ea typeface="+mn-ea"/>
                <a:cs typeface="+mn-cs"/>
              </a:rPr>
              <a:t>or</a:t>
            </a:r>
            <a:r>
              <a:rPr kumimoji="0" lang="en-US" sz="1600" i="1" u="none" strike="noStrike" kern="1200" cap="none" spc="0" normalizeH="0" baseline="0" noProof="0" dirty="0">
                <a:ln>
                  <a:noFill/>
                </a:ln>
                <a:solidFill>
                  <a:srgbClr val="0070C0"/>
                </a:solidFill>
                <a:effectLst/>
                <a:highlight>
                  <a:srgbClr val="FFFF00"/>
                </a:highlight>
                <a:uLnTx/>
                <a:uFillTx/>
                <a:latin typeface="Avenir Next LT Pro"/>
                <a:ea typeface="+mn-ea"/>
                <a:cs typeface="+mn-cs"/>
              </a:rPr>
              <a:t> NJ Medicaid in the Aged, Blind, Disabled (ABD) category</a:t>
            </a:r>
            <a:r>
              <a:rPr kumimoji="0" lang="en-US" sz="1600" b="0" i="1" u="none" strike="noStrike" kern="1200" cap="none" spc="0" normalizeH="0" baseline="0" noProof="0" dirty="0">
                <a:ln>
                  <a:noFill/>
                </a:ln>
                <a:solidFill>
                  <a:srgbClr val="0070C0"/>
                </a:solidFill>
                <a:effectLst/>
                <a:uLnTx/>
                <a:uFillTx/>
                <a:latin typeface="Avenir Next LT Pro"/>
                <a:ea typeface="+mn-ea"/>
                <a:cs typeface="+mn-cs"/>
              </a:rPr>
              <a:t>.</a:t>
            </a:r>
          </a:p>
          <a:p>
            <a:pPr marL="285750" indent="-285750">
              <a:buClr>
                <a:schemeClr val="accent1"/>
              </a:buClr>
              <a:buFont typeface="Arial" panose="020B0604020202020204" pitchFamily="34" charset="0"/>
              <a:buChar char="•"/>
            </a:pPr>
            <a:r>
              <a:rPr lang="en-US" sz="1600" dirty="0">
                <a:solidFill>
                  <a:srgbClr val="0070C0"/>
                </a:solidFill>
                <a:latin typeface="Avenir Next LT Pro"/>
              </a:rPr>
              <a:t>     Need to report earnings monthly </a:t>
            </a:r>
            <a:r>
              <a:rPr lang="en-US" sz="1600" i="1" dirty="0">
                <a:solidFill>
                  <a:srgbClr val="0070C0"/>
                </a:solidFill>
                <a:latin typeface="Avenir Next LT Pro"/>
              </a:rPr>
              <a:t>– Trial Work Period</a:t>
            </a:r>
            <a:endParaRPr lang="en-US" sz="1600" dirty="0">
              <a:solidFill>
                <a:srgbClr val="0070C0"/>
              </a:solidFill>
            </a:endParaRPr>
          </a:p>
          <a:p>
            <a:pPr marL="285750" indent="-285750">
              <a:buFont typeface="Arial" panose="020B0604020202020204" pitchFamily="34" charset="0"/>
              <a:buChar char="•"/>
            </a:pPr>
            <a:endParaRPr lang="en-US" dirty="0">
              <a:solidFill>
                <a:srgbClr val="0070C0"/>
              </a:solidFill>
            </a:endParaRPr>
          </a:p>
        </p:txBody>
      </p:sp>
    </p:spTree>
    <p:extLst>
      <p:ext uri="{BB962C8B-B14F-4D97-AF65-F5344CB8AC3E}">
        <p14:creationId xmlns:p14="http://schemas.microsoft.com/office/powerpoint/2010/main" val="2284943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BE5C7-9F1A-D0FC-EF45-C2EF0366321F}"/>
              </a:ext>
            </a:extLst>
          </p:cNvPr>
          <p:cNvSpPr>
            <a:spLocks noGrp="1"/>
          </p:cNvSpPr>
          <p:nvPr>
            <p:ph type="title"/>
          </p:nvPr>
        </p:nvSpPr>
        <p:spPr/>
        <p:txBody>
          <a:bodyPr>
            <a:normAutofit/>
          </a:bodyPr>
          <a:lstStyle/>
          <a:p>
            <a:r>
              <a:rPr lang="en-US" sz="3600" b="1" dirty="0">
                <a:solidFill>
                  <a:srgbClr val="0070C0"/>
                </a:solidFill>
                <a:latin typeface="+mn-lt"/>
              </a:rPr>
              <a:t>DISABLED ADULT CHILD</a:t>
            </a:r>
          </a:p>
        </p:txBody>
      </p:sp>
      <p:sp>
        <p:nvSpPr>
          <p:cNvPr id="3" name="Slide Number Placeholder 2">
            <a:extLst>
              <a:ext uri="{FF2B5EF4-FFF2-40B4-BE49-F238E27FC236}">
                <a16:creationId xmlns:a16="http://schemas.microsoft.com/office/drawing/2014/main" xmlns="" id="{5EE80D3D-4123-A72E-F079-87556F2A8D04}"/>
              </a:ext>
            </a:extLst>
          </p:cNvPr>
          <p:cNvSpPr>
            <a:spLocks noGrp="1"/>
          </p:cNvSpPr>
          <p:nvPr>
            <p:ph type="sldNum" sz="quarter" idx="12"/>
          </p:nvPr>
        </p:nvSpPr>
        <p:spPr/>
        <p:txBody>
          <a:bodyPr/>
          <a:lstStyle/>
          <a:p>
            <a:fld id="{28844951-7827-47D4-8276-7DDE1FA7D85A}" type="slidenum">
              <a:rPr lang="en-US" smtClean="0"/>
              <a:t>37</a:t>
            </a:fld>
            <a:endParaRPr lang="en-US" dirty="0"/>
          </a:p>
        </p:txBody>
      </p:sp>
      <p:sp>
        <p:nvSpPr>
          <p:cNvPr id="4" name="TextBox 3">
            <a:extLst>
              <a:ext uri="{FF2B5EF4-FFF2-40B4-BE49-F238E27FC236}">
                <a16:creationId xmlns:a16="http://schemas.microsoft.com/office/drawing/2014/main" xmlns="" id="{D01BC233-B107-1609-7544-E9EAEA92C015}"/>
              </a:ext>
            </a:extLst>
          </p:cNvPr>
          <p:cNvSpPr txBox="1"/>
          <p:nvPr/>
        </p:nvSpPr>
        <p:spPr>
          <a:xfrm>
            <a:off x="945778" y="1843449"/>
            <a:ext cx="6788970" cy="390876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Available when Parent triggers an event:</a:t>
            </a:r>
          </a:p>
          <a:p>
            <a:r>
              <a:rPr lang="en-US" dirty="0">
                <a:solidFill>
                  <a:srgbClr val="0070C0"/>
                </a:solidFill>
              </a:rPr>
              <a:t>    	</a:t>
            </a:r>
            <a:r>
              <a:rPr lang="en-US" sz="1600" dirty="0">
                <a:solidFill>
                  <a:srgbClr val="0070C0"/>
                </a:solidFill>
              </a:rPr>
              <a:t>Parent elects SS retirement benefits</a:t>
            </a:r>
          </a:p>
          <a:p>
            <a:r>
              <a:rPr lang="en-US" sz="1600" dirty="0">
                <a:solidFill>
                  <a:srgbClr val="0070C0"/>
                </a:solidFill>
              </a:rPr>
              <a:t>     	Parent receives SS disability benefits</a:t>
            </a:r>
          </a:p>
          <a:p>
            <a:r>
              <a:rPr lang="en-US" sz="1600" dirty="0">
                <a:solidFill>
                  <a:srgbClr val="0070C0"/>
                </a:solidFill>
              </a:rPr>
              <a:t>    	Parent dies</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 </a:t>
            </a:r>
            <a:r>
              <a:rPr lang="en-US" dirty="0">
                <a:solidFill>
                  <a:srgbClr val="0070C0"/>
                </a:solidFill>
                <a:highlight>
                  <a:srgbClr val="FFFF00"/>
                </a:highlight>
              </a:rPr>
              <a:t>Disability must be found to have started prior to age 22</a:t>
            </a:r>
          </a:p>
          <a:p>
            <a:pPr marL="285750" indent="-285750">
              <a:buFont typeface="Arial" panose="020B0604020202020204" pitchFamily="34" charset="0"/>
              <a:buChar char="•"/>
            </a:pPr>
            <a:endParaRPr lang="en-US" dirty="0">
              <a:solidFill>
                <a:srgbClr val="0070C0"/>
              </a:solidFill>
              <a:highlight>
                <a:srgbClr val="FFFF00"/>
              </a:highlight>
            </a:endParaRPr>
          </a:p>
          <a:p>
            <a:pPr marL="285750" indent="-285750">
              <a:buFont typeface="Arial" panose="020B0604020202020204" pitchFamily="34" charset="0"/>
              <a:buChar char="•"/>
            </a:pPr>
            <a:r>
              <a:rPr lang="en-US" dirty="0">
                <a:solidFill>
                  <a:srgbClr val="0070C0"/>
                </a:solidFill>
              </a:rPr>
              <a:t>Amount of monthly benefit is 50%-75% of parent’s benefit</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Retroactive benefits between 6 and 12 months, if applicable.</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Considered to be a Title II benefit </a:t>
            </a:r>
          </a:p>
          <a:p>
            <a:r>
              <a:rPr lang="en-US" dirty="0">
                <a:solidFill>
                  <a:srgbClr val="0070C0"/>
                </a:solidFill>
              </a:rPr>
              <a:t>     (Medicare, No asset limit (unless also receiving SSI), etc.)</a:t>
            </a:r>
          </a:p>
          <a:p>
            <a:r>
              <a:rPr lang="en-US" dirty="0">
                <a:solidFill>
                  <a:srgbClr val="0070C0"/>
                </a:solidFill>
              </a:rPr>
              <a:t>     </a:t>
            </a:r>
          </a:p>
        </p:txBody>
      </p:sp>
      <p:sp>
        <p:nvSpPr>
          <p:cNvPr id="5" name="TextBox 4">
            <a:extLst>
              <a:ext uri="{FF2B5EF4-FFF2-40B4-BE49-F238E27FC236}">
                <a16:creationId xmlns:a16="http://schemas.microsoft.com/office/drawing/2014/main" xmlns="" id="{18D630FD-8A3E-C4AF-324F-1E53351BAC75}"/>
              </a:ext>
            </a:extLst>
          </p:cNvPr>
          <p:cNvSpPr txBox="1"/>
          <p:nvPr/>
        </p:nvSpPr>
        <p:spPr>
          <a:xfrm>
            <a:off x="8014447" y="243512"/>
            <a:ext cx="3446931" cy="6370975"/>
          </a:xfrm>
          <a:prstGeom prst="rect">
            <a:avLst/>
          </a:prstGeom>
          <a:solidFill>
            <a:srgbClr val="FF0000"/>
          </a:solidFill>
        </p:spPr>
        <p:txBody>
          <a:bodyPr wrap="square" rtlCol="0">
            <a:spAutoFit/>
          </a:bodyPr>
          <a:lstStyle/>
          <a:p>
            <a:r>
              <a:rPr lang="en-US" sz="2000" b="1" dirty="0">
                <a:solidFill>
                  <a:schemeClr val="bg1"/>
                </a:solidFill>
              </a:rPr>
              <a:t>DISABILITY ONSET DATE For SSI Application</a:t>
            </a:r>
          </a:p>
          <a:p>
            <a:endParaRPr lang="en-US" sz="800" dirty="0">
              <a:solidFill>
                <a:schemeClr val="bg1"/>
              </a:solidFill>
            </a:endParaRPr>
          </a:p>
          <a:p>
            <a:r>
              <a:rPr lang="en-US" sz="1600" dirty="0">
                <a:solidFill>
                  <a:schemeClr val="bg1"/>
                </a:solidFill>
              </a:rPr>
              <a:t>SSI benefits are paid only as of the date of the Application/PFD. </a:t>
            </a:r>
          </a:p>
          <a:p>
            <a:endParaRPr lang="en-US" sz="800" dirty="0">
              <a:solidFill>
                <a:schemeClr val="bg1"/>
              </a:solidFill>
            </a:endParaRPr>
          </a:p>
          <a:p>
            <a:r>
              <a:rPr lang="en-US" sz="1600" dirty="0">
                <a:solidFill>
                  <a:schemeClr val="bg1"/>
                </a:solidFill>
              </a:rPr>
              <a:t>The SS claims representatives like to use the date of the Application/PFD as the onset date because it is less work.</a:t>
            </a:r>
          </a:p>
          <a:p>
            <a:endParaRPr lang="en-US" sz="800" dirty="0">
              <a:solidFill>
                <a:schemeClr val="bg1"/>
              </a:solidFill>
            </a:endParaRPr>
          </a:p>
          <a:p>
            <a:r>
              <a:rPr lang="en-US" sz="1600" dirty="0">
                <a:solidFill>
                  <a:schemeClr val="bg1"/>
                </a:solidFill>
              </a:rPr>
              <a:t>It is important to make sure that the </a:t>
            </a:r>
            <a:r>
              <a:rPr lang="en-US" sz="1600" b="1" dirty="0">
                <a:solidFill>
                  <a:schemeClr val="bg1"/>
                </a:solidFill>
              </a:rPr>
              <a:t>SSI Application</a:t>
            </a:r>
            <a:r>
              <a:rPr lang="en-US" sz="1600" dirty="0">
                <a:solidFill>
                  <a:schemeClr val="bg1"/>
                </a:solidFill>
              </a:rPr>
              <a:t> uses an onset date </a:t>
            </a:r>
            <a:r>
              <a:rPr lang="en-US" sz="1600" b="1" dirty="0">
                <a:solidFill>
                  <a:schemeClr val="bg1"/>
                </a:solidFill>
              </a:rPr>
              <a:t>after age 18 and before age 22 </a:t>
            </a:r>
            <a:r>
              <a:rPr lang="en-US" sz="1600" dirty="0">
                <a:solidFill>
                  <a:schemeClr val="bg1"/>
                </a:solidFill>
              </a:rPr>
              <a:t>– </a:t>
            </a:r>
            <a:r>
              <a:rPr lang="en-US" sz="1600" i="1" dirty="0">
                <a:solidFill>
                  <a:schemeClr val="bg1"/>
                </a:solidFill>
              </a:rPr>
              <a:t>even if the application is made after age 22</a:t>
            </a:r>
            <a:r>
              <a:rPr lang="en-US" sz="1600" dirty="0">
                <a:solidFill>
                  <a:schemeClr val="bg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venir Next LT Pro"/>
                <a:ea typeface="+mn-ea"/>
                <a:cs typeface="+mn-cs"/>
              </a:rPr>
              <a:t>It is </a:t>
            </a:r>
            <a:r>
              <a:rPr kumimoji="0" lang="en-US" sz="1600" i="0" u="none" strike="noStrike" kern="1200" cap="none" spc="0" normalizeH="0" baseline="0" noProof="0" dirty="0">
                <a:ln>
                  <a:noFill/>
                </a:ln>
                <a:solidFill>
                  <a:schemeClr val="bg1"/>
                </a:solidFill>
                <a:effectLst/>
                <a:uLnTx/>
                <a:uFillTx/>
                <a:latin typeface="Avenir Next LT Pro"/>
                <a:ea typeface="+mn-ea"/>
                <a:cs typeface="+mn-cs"/>
              </a:rPr>
              <a:t>important</a:t>
            </a:r>
            <a:r>
              <a:rPr kumimoji="0" lang="en-US" sz="1600" b="1" i="0" u="none" strike="noStrike" kern="1200" cap="none" spc="0" normalizeH="0" baseline="0" noProof="0" dirty="0">
                <a:ln>
                  <a:noFill/>
                </a:ln>
                <a:solidFill>
                  <a:schemeClr val="bg1"/>
                </a:solidFill>
                <a:effectLst/>
                <a:uLnTx/>
                <a:uFillTx/>
                <a:latin typeface="Avenir Next LT Pro"/>
                <a:ea typeface="+mn-ea"/>
                <a:cs typeface="+mn-cs"/>
              </a:rPr>
              <a:t> </a:t>
            </a:r>
            <a:r>
              <a:rPr kumimoji="0" lang="en-US" sz="1600" b="0" i="0" u="none" strike="noStrike" kern="1200" cap="none" spc="0" normalizeH="0" baseline="0" noProof="0" dirty="0">
                <a:ln>
                  <a:noFill/>
                </a:ln>
                <a:solidFill>
                  <a:schemeClr val="bg1"/>
                </a:solidFill>
                <a:effectLst/>
                <a:uLnTx/>
                <a:uFillTx/>
                <a:latin typeface="Avenir Next LT Pro"/>
                <a:ea typeface="+mn-ea"/>
                <a:cs typeface="+mn-cs"/>
              </a:rPr>
              <a:t>to make sure that the </a:t>
            </a:r>
            <a:r>
              <a:rPr kumimoji="0" lang="en-US" sz="1600" b="1" i="0" u="none" strike="noStrike" kern="1200" cap="none" spc="0" normalizeH="0" baseline="0" noProof="0" dirty="0">
                <a:ln>
                  <a:noFill/>
                </a:ln>
                <a:solidFill>
                  <a:schemeClr val="bg1"/>
                </a:solidFill>
                <a:effectLst/>
                <a:uLnTx/>
                <a:uFillTx/>
                <a:latin typeface="Avenir Next LT Pro"/>
                <a:ea typeface="+mn-ea"/>
                <a:cs typeface="+mn-cs"/>
              </a:rPr>
              <a:t>Decision </a:t>
            </a:r>
            <a:r>
              <a:rPr kumimoji="0" lang="en-US" sz="1600" i="0" u="none" strike="noStrike" kern="1200" cap="none" spc="0" normalizeH="0" baseline="0" noProof="0" dirty="0">
                <a:ln>
                  <a:noFill/>
                </a:ln>
                <a:solidFill>
                  <a:schemeClr val="bg1"/>
                </a:solidFill>
                <a:effectLst/>
                <a:uLnTx/>
                <a:uFillTx/>
                <a:latin typeface="Avenir Next LT Pro"/>
                <a:ea typeface="+mn-ea"/>
                <a:cs typeface="+mn-cs"/>
              </a:rPr>
              <a:t>recognizes an onset date </a:t>
            </a:r>
            <a:r>
              <a:rPr kumimoji="0" lang="en-US" sz="1600" b="1" i="0" u="none" strike="noStrike" kern="1200" cap="none" spc="0" normalizeH="0" baseline="0" noProof="0" dirty="0">
                <a:ln>
                  <a:noFill/>
                </a:ln>
                <a:solidFill>
                  <a:schemeClr val="bg1"/>
                </a:solidFill>
                <a:effectLst/>
                <a:uLnTx/>
                <a:uFillTx/>
                <a:latin typeface="Avenir Next LT Pro"/>
                <a:ea typeface="+mn-ea"/>
                <a:cs typeface="+mn-cs"/>
              </a:rPr>
              <a:t>before age 22</a:t>
            </a:r>
            <a:r>
              <a:rPr kumimoji="0" lang="en-US" sz="1600" i="0" u="none" strike="noStrike" kern="1200" cap="none" spc="0" normalizeH="0" baseline="0" noProof="0" dirty="0">
                <a:ln>
                  <a:noFill/>
                </a:ln>
                <a:solidFill>
                  <a:schemeClr val="bg1"/>
                </a:solidFill>
                <a:effectLst/>
                <a:uLnTx/>
                <a:uFillTx/>
                <a:latin typeface="Avenir Next LT Pr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latin typeface="Avenir Next LT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bg1"/>
                </a:solidFill>
                <a:effectLst/>
                <a:uLnTx/>
                <a:uFillTx/>
                <a:latin typeface="Avenir Next LT Pro"/>
                <a:ea typeface="+mn-ea"/>
                <a:cs typeface="+mn-cs"/>
              </a:rPr>
              <a:t>This will save time for a later DAC Application. </a:t>
            </a:r>
          </a:p>
          <a:p>
            <a:endParaRPr lang="en-US" sz="2400" b="1" dirty="0">
              <a:solidFill>
                <a:schemeClr val="bg1"/>
              </a:solidFill>
            </a:endParaRPr>
          </a:p>
          <a:p>
            <a:endParaRPr lang="en-US" sz="2400" b="1" dirty="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456084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AC704-62D9-1EC7-F0AB-63AF006E7AD6}"/>
              </a:ext>
            </a:extLst>
          </p:cNvPr>
          <p:cNvSpPr>
            <a:spLocks noGrp="1"/>
          </p:cNvSpPr>
          <p:nvPr>
            <p:ph type="title"/>
          </p:nvPr>
        </p:nvSpPr>
        <p:spPr>
          <a:xfrm>
            <a:off x="642254" y="3469063"/>
            <a:ext cx="10515600" cy="1325563"/>
          </a:xfrm>
        </p:spPr>
        <p:txBody>
          <a:bodyPr>
            <a:normAutofit fontScale="90000"/>
          </a:bodyPr>
          <a:lstStyle/>
          <a:p>
            <a:pPr>
              <a:lnSpc>
                <a:spcPct val="100000"/>
              </a:lnSpc>
            </a:pPr>
            <a:r>
              <a:rPr lang="en-US" b="1" dirty="0">
                <a:solidFill>
                  <a:srgbClr val="0070C0"/>
                </a:solidFill>
                <a:latin typeface="+mn-lt"/>
              </a:rPr>
              <a:t/>
            </a:r>
            <a:br>
              <a:rPr lang="en-US" b="1" dirty="0">
                <a:solidFill>
                  <a:srgbClr val="0070C0"/>
                </a:solidFill>
                <a:latin typeface="+mn-lt"/>
              </a:rPr>
            </a:br>
            <a:r>
              <a:rPr lang="en-US" sz="2700" b="1" dirty="0">
                <a:solidFill>
                  <a:srgbClr val="0070C0"/>
                </a:solidFill>
                <a:latin typeface="+mn-lt"/>
              </a:rPr>
              <a:t>1. Information Gathering (The Application and Disability Report)</a:t>
            </a:r>
            <a:br>
              <a:rPr lang="en-US" sz="2700" b="1"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1800" dirty="0">
                <a:solidFill>
                  <a:srgbClr val="0070C0"/>
                </a:solidFill>
                <a:latin typeface="+mn-lt"/>
              </a:rPr>
              <a:t> </a:t>
            </a:r>
            <a:r>
              <a:rPr lang="en-US" sz="2700" b="1" dirty="0">
                <a:solidFill>
                  <a:srgbClr val="0070C0"/>
                </a:solidFill>
                <a:latin typeface="+mn-lt"/>
              </a:rPr>
              <a:t>2. Development of the </a:t>
            </a:r>
            <a:r>
              <a:rPr lang="en-US" sz="2200" b="1" dirty="0">
                <a:solidFill>
                  <a:srgbClr val="0070C0"/>
                </a:solidFill>
                <a:latin typeface="+mn-lt"/>
              </a:rPr>
              <a:t>Claim (obtaining support: medical, educational, work)</a:t>
            </a:r>
            <a:r>
              <a:rPr lang="en-US" sz="2700" b="1" dirty="0">
                <a:solidFill>
                  <a:srgbClr val="0070C0"/>
                </a:solidFill>
                <a:latin typeface="+mn-lt"/>
              </a:rPr>
              <a:t/>
            </a:r>
            <a:br>
              <a:rPr lang="en-US" sz="2700" b="1" dirty="0">
                <a:solidFill>
                  <a:srgbClr val="0070C0"/>
                </a:solidFill>
                <a:latin typeface="+mn-lt"/>
              </a:rPr>
            </a:br>
            <a:r>
              <a:rPr lang="en-US" sz="2700" b="1" dirty="0">
                <a:solidFill>
                  <a:srgbClr val="0070C0"/>
                </a:solidFill>
                <a:latin typeface="+mn-lt"/>
              </a:rPr>
              <a:t>      </a:t>
            </a:r>
            <a:r>
              <a:rPr lang="en-US" sz="2200" dirty="0">
                <a:solidFill>
                  <a:srgbClr val="0070C0"/>
                </a:solidFill>
                <a:latin typeface="+mn-lt"/>
              </a:rPr>
              <a:t>subcontracted to DDS </a:t>
            </a:r>
            <a:r>
              <a:rPr lang="en-US" sz="2700" b="1" dirty="0">
                <a:solidFill>
                  <a:srgbClr val="0070C0"/>
                </a:solidFill>
                <a:latin typeface="+mn-lt"/>
              </a:rPr>
              <a:t/>
            </a:r>
            <a:br>
              <a:rPr lang="en-US" sz="2700" b="1" dirty="0">
                <a:solidFill>
                  <a:srgbClr val="0070C0"/>
                </a:solidFill>
                <a:latin typeface="+mn-lt"/>
              </a:rPr>
            </a:br>
            <a:r>
              <a:rPr lang="en-US" sz="2700" b="1" dirty="0">
                <a:solidFill>
                  <a:srgbClr val="0070C0"/>
                </a:solidFill>
                <a:latin typeface="+mn-lt"/>
              </a:rPr>
              <a:t>      </a:t>
            </a:r>
            <a:br>
              <a:rPr lang="en-US" sz="2700" b="1" dirty="0">
                <a:solidFill>
                  <a:srgbClr val="0070C0"/>
                </a:solidFill>
                <a:latin typeface="+mn-lt"/>
              </a:rPr>
            </a:br>
            <a:r>
              <a:rPr lang="en-US" sz="2700" b="1" dirty="0">
                <a:solidFill>
                  <a:srgbClr val="0070C0"/>
                </a:solidFill>
                <a:latin typeface="+mn-lt"/>
              </a:rPr>
              <a:t>3. Initial Decision </a:t>
            </a:r>
            <a:br>
              <a:rPr lang="en-US" sz="2700" b="1" dirty="0">
                <a:solidFill>
                  <a:srgbClr val="0070C0"/>
                </a:solidFill>
                <a:latin typeface="+mn-lt"/>
              </a:rPr>
            </a:br>
            <a:r>
              <a:rPr lang="en-US" sz="2700" b="1" dirty="0">
                <a:solidFill>
                  <a:srgbClr val="0070C0"/>
                </a:solidFill>
                <a:latin typeface="+mn-lt"/>
              </a:rPr>
              <a:t/>
            </a:r>
            <a:br>
              <a:rPr lang="en-US" sz="2700" b="1" dirty="0">
                <a:solidFill>
                  <a:srgbClr val="0070C0"/>
                </a:solidFill>
                <a:latin typeface="+mn-lt"/>
              </a:rPr>
            </a:br>
            <a:r>
              <a:rPr lang="en-US" sz="2700" b="1" dirty="0">
                <a:solidFill>
                  <a:srgbClr val="0070C0"/>
                </a:solidFill>
                <a:latin typeface="+mn-lt"/>
              </a:rPr>
              <a:t>4. </a:t>
            </a:r>
            <a:r>
              <a:rPr lang="en-US" sz="2700" b="1" dirty="0">
                <a:solidFill>
                  <a:srgbClr val="FF0000"/>
                </a:solidFill>
                <a:latin typeface="+mn-lt"/>
              </a:rPr>
              <a:t>Appeal</a:t>
            </a:r>
            <a:r>
              <a:rPr lang="en-US" sz="2700" b="1" dirty="0">
                <a:solidFill>
                  <a:srgbClr val="0070C0"/>
                </a:solidFill>
                <a:latin typeface="+mn-lt"/>
              </a:rPr>
              <a:t> unfavorable decisions </a:t>
            </a:r>
            <a:r>
              <a:rPr lang="en-US" sz="2200" b="1" i="1" dirty="0">
                <a:solidFill>
                  <a:srgbClr val="0070C0"/>
                </a:solidFill>
                <a:latin typeface="+mn-lt"/>
              </a:rPr>
              <a:t>(Initial Decision, Reconsideration Decision) </a:t>
            </a:r>
            <a:br>
              <a:rPr lang="en-US" sz="2200" b="1" i="1" dirty="0">
                <a:solidFill>
                  <a:srgbClr val="0070C0"/>
                </a:solidFill>
                <a:latin typeface="+mn-lt"/>
              </a:rPr>
            </a:br>
            <a:r>
              <a:rPr lang="en-US" sz="2200" b="1" i="1" dirty="0">
                <a:solidFill>
                  <a:srgbClr val="0070C0"/>
                </a:solidFill>
                <a:latin typeface="+mn-lt"/>
              </a:rPr>
              <a:t/>
            </a:r>
            <a:br>
              <a:rPr lang="en-US" sz="2200" b="1" i="1" dirty="0">
                <a:solidFill>
                  <a:srgbClr val="0070C0"/>
                </a:solidFill>
                <a:latin typeface="+mn-lt"/>
              </a:rPr>
            </a:br>
            <a:r>
              <a:rPr lang="en-US" sz="2700" b="1" i="1" dirty="0">
                <a:solidFill>
                  <a:srgbClr val="0070C0"/>
                </a:solidFill>
                <a:latin typeface="+mn-lt"/>
              </a:rPr>
              <a:t>5. </a:t>
            </a:r>
            <a:r>
              <a:rPr lang="en-US" sz="2700" b="1" dirty="0">
                <a:solidFill>
                  <a:srgbClr val="0070C0"/>
                </a:solidFill>
                <a:latin typeface="+mn-lt"/>
              </a:rPr>
              <a:t>Hearing with Administrative Law Judge</a:t>
            </a:r>
            <a:r>
              <a:rPr lang="en-US" sz="2700" dirty="0">
                <a:solidFill>
                  <a:srgbClr val="0070C0"/>
                </a:solidFill>
                <a:latin typeface="+mn-lt"/>
              </a:rPr>
              <a:t/>
            </a:r>
            <a:br>
              <a:rPr lang="en-US" sz="2700" dirty="0">
                <a:solidFill>
                  <a:srgbClr val="0070C0"/>
                </a:solidFill>
                <a:latin typeface="+mn-lt"/>
              </a:rPr>
            </a:br>
            <a:r>
              <a:rPr lang="en-US" sz="1800" dirty="0">
                <a:solidFill>
                  <a:srgbClr val="0070C0"/>
                </a:solidFill>
                <a:latin typeface="+mn-lt"/>
              </a:rPr>
              <a:t/>
            </a:r>
            <a:br>
              <a:rPr lang="en-US" sz="1800" dirty="0">
                <a:solidFill>
                  <a:srgbClr val="0070C0"/>
                </a:solidFill>
                <a:latin typeface="+mn-lt"/>
              </a:rPr>
            </a:br>
            <a:r>
              <a:rPr lang="en-US" sz="1800" dirty="0">
                <a:solidFill>
                  <a:srgbClr val="0070C0"/>
                </a:solidFill>
                <a:latin typeface="+mn-lt"/>
              </a:rPr>
              <a:t/>
            </a:r>
            <a:br>
              <a:rPr lang="en-US" sz="1800" dirty="0">
                <a:solidFill>
                  <a:srgbClr val="0070C0"/>
                </a:solidFill>
                <a:latin typeface="+mn-lt"/>
              </a:rPr>
            </a:br>
            <a:r>
              <a:rPr lang="en-US" sz="1800" dirty="0">
                <a:solidFill>
                  <a:srgbClr val="0070C0"/>
                </a:solidFill>
                <a:latin typeface="+mn-lt"/>
              </a:rPr>
              <a:t/>
            </a:r>
            <a:br>
              <a:rPr lang="en-US" sz="1800" dirty="0">
                <a:solidFill>
                  <a:srgbClr val="0070C0"/>
                </a:solidFill>
                <a:latin typeface="+mn-lt"/>
              </a:rPr>
            </a:br>
            <a:r>
              <a:rPr lang="en-US" sz="1800" dirty="0">
                <a:solidFill>
                  <a:srgbClr val="0070C0"/>
                </a:solidFill>
                <a:latin typeface="+mn-lt"/>
              </a:rPr>
              <a:t>              </a:t>
            </a:r>
            <a:r>
              <a:rPr lang="en-US" sz="2400" b="1" dirty="0">
                <a:solidFill>
                  <a:srgbClr val="0070C0"/>
                </a:solidFill>
                <a:latin typeface="+mn-lt"/>
              </a:rPr>
              <a:t/>
            </a:r>
            <a:br>
              <a:rPr lang="en-US" sz="2400" b="1" dirty="0">
                <a:solidFill>
                  <a:srgbClr val="0070C0"/>
                </a:solidFill>
                <a:latin typeface="+mn-lt"/>
              </a:rPr>
            </a:br>
            <a:r>
              <a:rPr lang="en-US" sz="2400" b="1" dirty="0">
                <a:solidFill>
                  <a:srgbClr val="0070C0"/>
                </a:solidFill>
                <a:latin typeface="+mn-lt"/>
              </a:rPr>
              <a:t>     </a:t>
            </a:r>
            <a:br>
              <a:rPr lang="en-US" sz="2400" b="1" dirty="0">
                <a:solidFill>
                  <a:srgbClr val="0070C0"/>
                </a:solidFill>
                <a:latin typeface="+mn-lt"/>
              </a:rPr>
            </a:br>
            <a:endParaRPr lang="en-US" b="1" dirty="0">
              <a:solidFill>
                <a:srgbClr val="0070C0"/>
              </a:solidFill>
              <a:latin typeface="+mn-lt"/>
            </a:endParaRPr>
          </a:p>
        </p:txBody>
      </p:sp>
      <p:sp>
        <p:nvSpPr>
          <p:cNvPr id="3" name="Slide Number Placeholder 2">
            <a:extLst>
              <a:ext uri="{FF2B5EF4-FFF2-40B4-BE49-F238E27FC236}">
                <a16:creationId xmlns:a16="http://schemas.microsoft.com/office/drawing/2014/main" xmlns="" id="{5B595796-BD81-616C-C1C3-8286D8D5A2F8}"/>
              </a:ext>
            </a:extLst>
          </p:cNvPr>
          <p:cNvSpPr>
            <a:spLocks noGrp="1"/>
          </p:cNvSpPr>
          <p:nvPr>
            <p:ph type="sldNum" sz="quarter" idx="12"/>
          </p:nvPr>
        </p:nvSpPr>
        <p:spPr/>
        <p:txBody>
          <a:bodyPr/>
          <a:lstStyle/>
          <a:p>
            <a:fld id="{28844951-7827-47D4-8276-7DDE1FA7D85A}" type="slidenum">
              <a:rPr lang="en-US" smtClean="0"/>
              <a:t>38</a:t>
            </a:fld>
            <a:endParaRPr lang="en-US" dirty="0"/>
          </a:p>
        </p:txBody>
      </p:sp>
      <p:sp>
        <p:nvSpPr>
          <p:cNvPr id="4" name="TextBox 3">
            <a:extLst>
              <a:ext uri="{FF2B5EF4-FFF2-40B4-BE49-F238E27FC236}">
                <a16:creationId xmlns:a16="http://schemas.microsoft.com/office/drawing/2014/main" xmlns="" id="{2C66BE7C-0018-881D-BF73-4098C3BF7904}"/>
              </a:ext>
            </a:extLst>
          </p:cNvPr>
          <p:cNvSpPr txBox="1"/>
          <p:nvPr/>
        </p:nvSpPr>
        <p:spPr>
          <a:xfrm>
            <a:off x="590005" y="538536"/>
            <a:ext cx="10763795"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n-US" sz="4000" b="1" dirty="0">
                <a:solidFill>
                  <a:srgbClr val="0070C0"/>
                </a:solidFill>
                <a:latin typeface="+mn-lt"/>
              </a:rPr>
              <a:t>The Application Process</a:t>
            </a:r>
            <a:endParaRPr lang="en-US" sz="4000" dirty="0"/>
          </a:p>
        </p:txBody>
      </p:sp>
      <p:sp>
        <p:nvSpPr>
          <p:cNvPr id="12" name="TextBox 11">
            <a:extLst>
              <a:ext uri="{FF2B5EF4-FFF2-40B4-BE49-F238E27FC236}">
                <a16:creationId xmlns:a16="http://schemas.microsoft.com/office/drawing/2014/main" xmlns="" id="{419D411C-DD7B-1259-2F7D-DE2C8D88CDF8}"/>
              </a:ext>
            </a:extLst>
          </p:cNvPr>
          <p:cNvSpPr txBox="1"/>
          <p:nvPr/>
        </p:nvSpPr>
        <p:spPr>
          <a:xfrm rot="484234">
            <a:off x="9547966" y="2911913"/>
            <a:ext cx="1227909" cy="369332"/>
          </a:xfrm>
          <a:custGeom>
            <a:avLst/>
            <a:gdLst>
              <a:gd name="connsiteX0" fmla="*/ 0 w 1227909"/>
              <a:gd name="connsiteY0" fmla="*/ 0 h 369332"/>
              <a:gd name="connsiteX1" fmla="*/ 397024 w 1227909"/>
              <a:gd name="connsiteY1" fmla="*/ 0 h 369332"/>
              <a:gd name="connsiteX2" fmla="*/ 769490 w 1227909"/>
              <a:gd name="connsiteY2" fmla="*/ 0 h 369332"/>
              <a:gd name="connsiteX3" fmla="*/ 1227909 w 1227909"/>
              <a:gd name="connsiteY3" fmla="*/ 0 h 369332"/>
              <a:gd name="connsiteX4" fmla="*/ 1227909 w 1227909"/>
              <a:gd name="connsiteY4" fmla="*/ 369332 h 369332"/>
              <a:gd name="connsiteX5" fmla="*/ 818606 w 1227909"/>
              <a:gd name="connsiteY5" fmla="*/ 369332 h 369332"/>
              <a:gd name="connsiteX6" fmla="*/ 421582 w 1227909"/>
              <a:gd name="connsiteY6" fmla="*/ 369332 h 369332"/>
              <a:gd name="connsiteX7" fmla="*/ 0 w 1227909"/>
              <a:gd name="connsiteY7" fmla="*/ 369332 h 369332"/>
              <a:gd name="connsiteX8" fmla="*/ 0 w 122790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909" h="369332" fill="none" extrusionOk="0">
                <a:moveTo>
                  <a:pt x="0" y="0"/>
                </a:moveTo>
                <a:cubicBezTo>
                  <a:pt x="92802" y="-16411"/>
                  <a:pt x="255167" y="7014"/>
                  <a:pt x="397024" y="0"/>
                </a:cubicBezTo>
                <a:cubicBezTo>
                  <a:pt x="538881" y="-7014"/>
                  <a:pt x="638999" y="7171"/>
                  <a:pt x="769490" y="0"/>
                </a:cubicBezTo>
                <a:cubicBezTo>
                  <a:pt x="899981" y="-7171"/>
                  <a:pt x="1133397" y="47324"/>
                  <a:pt x="1227909" y="0"/>
                </a:cubicBezTo>
                <a:cubicBezTo>
                  <a:pt x="1256407" y="80768"/>
                  <a:pt x="1224518" y="221428"/>
                  <a:pt x="1227909" y="369332"/>
                </a:cubicBezTo>
                <a:cubicBezTo>
                  <a:pt x="1062839" y="407908"/>
                  <a:pt x="917256" y="353352"/>
                  <a:pt x="818606" y="369332"/>
                </a:cubicBezTo>
                <a:cubicBezTo>
                  <a:pt x="719956" y="385312"/>
                  <a:pt x="603039" y="354378"/>
                  <a:pt x="421582" y="369332"/>
                </a:cubicBezTo>
                <a:cubicBezTo>
                  <a:pt x="240125" y="384286"/>
                  <a:pt x="182241" y="349175"/>
                  <a:pt x="0" y="369332"/>
                </a:cubicBezTo>
                <a:cubicBezTo>
                  <a:pt x="-18583" y="213833"/>
                  <a:pt x="9862" y="79249"/>
                  <a:pt x="0" y="0"/>
                </a:cubicBezTo>
                <a:close/>
              </a:path>
              <a:path w="1227909" h="369332" stroke="0" extrusionOk="0">
                <a:moveTo>
                  <a:pt x="0" y="0"/>
                </a:moveTo>
                <a:cubicBezTo>
                  <a:pt x="99640" y="-51411"/>
                  <a:pt x="342563" y="51954"/>
                  <a:pt x="433861" y="0"/>
                </a:cubicBezTo>
                <a:cubicBezTo>
                  <a:pt x="525159" y="-51954"/>
                  <a:pt x="711565" y="6842"/>
                  <a:pt x="806327" y="0"/>
                </a:cubicBezTo>
                <a:cubicBezTo>
                  <a:pt x="901089" y="-6842"/>
                  <a:pt x="1073302" y="29876"/>
                  <a:pt x="1227909" y="0"/>
                </a:cubicBezTo>
                <a:cubicBezTo>
                  <a:pt x="1251077" y="89392"/>
                  <a:pt x="1214179" y="275203"/>
                  <a:pt x="1227909" y="369332"/>
                </a:cubicBezTo>
                <a:cubicBezTo>
                  <a:pt x="1059767" y="389589"/>
                  <a:pt x="962168" y="337693"/>
                  <a:pt x="806327" y="369332"/>
                </a:cubicBezTo>
                <a:cubicBezTo>
                  <a:pt x="650486" y="400971"/>
                  <a:pt x="597187" y="366242"/>
                  <a:pt x="397024" y="369332"/>
                </a:cubicBezTo>
                <a:cubicBezTo>
                  <a:pt x="196861" y="372422"/>
                  <a:pt x="188474" y="347277"/>
                  <a:pt x="0" y="369332"/>
                </a:cubicBezTo>
                <a:cubicBezTo>
                  <a:pt x="-3378" y="233933"/>
                  <a:pt x="42107" y="113297"/>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14163385">
                  <a:prstGeom prst="rect">
                    <a:avLst/>
                  </a:prstGeom>
                  <ask:type>
                    <ask:lineSketchScribble/>
                  </ask:type>
                </ask:lineSketchStyleProps>
              </a:ext>
            </a:extLst>
          </a:ln>
        </p:spPr>
        <p:txBody>
          <a:bodyPr wrap="square" rtlCol="0">
            <a:spAutoFit/>
          </a:bodyPr>
          <a:lstStyle/>
          <a:p>
            <a:r>
              <a:rPr lang="en-US" sz="1800" b="1" dirty="0">
                <a:solidFill>
                  <a:schemeClr val="tx2"/>
                </a:solidFill>
                <a:latin typeface="+mn-lt"/>
              </a:rPr>
              <a:t>FORMS</a:t>
            </a:r>
            <a:endParaRPr lang="en-US" dirty="0">
              <a:solidFill>
                <a:schemeClr val="tx2"/>
              </a:solidFill>
            </a:endParaRPr>
          </a:p>
        </p:txBody>
      </p:sp>
      <p:sp>
        <p:nvSpPr>
          <p:cNvPr id="13" name="TextBox 12">
            <a:extLst>
              <a:ext uri="{FF2B5EF4-FFF2-40B4-BE49-F238E27FC236}">
                <a16:creationId xmlns:a16="http://schemas.microsoft.com/office/drawing/2014/main" xmlns="" id="{4924BCE0-3567-4867-FF3A-00A435CD8228}"/>
              </a:ext>
            </a:extLst>
          </p:cNvPr>
          <p:cNvSpPr txBox="1"/>
          <p:nvPr/>
        </p:nvSpPr>
        <p:spPr>
          <a:xfrm>
            <a:off x="8173736" y="2852543"/>
            <a:ext cx="1227909" cy="369332"/>
          </a:xfrm>
          <a:custGeom>
            <a:avLst/>
            <a:gdLst>
              <a:gd name="connsiteX0" fmla="*/ 0 w 1227909"/>
              <a:gd name="connsiteY0" fmla="*/ 0 h 369332"/>
              <a:gd name="connsiteX1" fmla="*/ 397024 w 1227909"/>
              <a:gd name="connsiteY1" fmla="*/ 0 h 369332"/>
              <a:gd name="connsiteX2" fmla="*/ 769490 w 1227909"/>
              <a:gd name="connsiteY2" fmla="*/ 0 h 369332"/>
              <a:gd name="connsiteX3" fmla="*/ 1227909 w 1227909"/>
              <a:gd name="connsiteY3" fmla="*/ 0 h 369332"/>
              <a:gd name="connsiteX4" fmla="*/ 1227909 w 1227909"/>
              <a:gd name="connsiteY4" fmla="*/ 369332 h 369332"/>
              <a:gd name="connsiteX5" fmla="*/ 818606 w 1227909"/>
              <a:gd name="connsiteY5" fmla="*/ 369332 h 369332"/>
              <a:gd name="connsiteX6" fmla="*/ 421582 w 1227909"/>
              <a:gd name="connsiteY6" fmla="*/ 369332 h 369332"/>
              <a:gd name="connsiteX7" fmla="*/ 0 w 1227909"/>
              <a:gd name="connsiteY7" fmla="*/ 369332 h 369332"/>
              <a:gd name="connsiteX8" fmla="*/ 0 w 122790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909" h="369332" fill="none" extrusionOk="0">
                <a:moveTo>
                  <a:pt x="0" y="0"/>
                </a:moveTo>
                <a:cubicBezTo>
                  <a:pt x="92802" y="-16411"/>
                  <a:pt x="255167" y="7014"/>
                  <a:pt x="397024" y="0"/>
                </a:cubicBezTo>
                <a:cubicBezTo>
                  <a:pt x="538881" y="-7014"/>
                  <a:pt x="638999" y="7171"/>
                  <a:pt x="769490" y="0"/>
                </a:cubicBezTo>
                <a:cubicBezTo>
                  <a:pt x="899981" y="-7171"/>
                  <a:pt x="1133397" y="47324"/>
                  <a:pt x="1227909" y="0"/>
                </a:cubicBezTo>
                <a:cubicBezTo>
                  <a:pt x="1256407" y="80768"/>
                  <a:pt x="1224518" y="221428"/>
                  <a:pt x="1227909" y="369332"/>
                </a:cubicBezTo>
                <a:cubicBezTo>
                  <a:pt x="1062839" y="407908"/>
                  <a:pt x="917256" y="353352"/>
                  <a:pt x="818606" y="369332"/>
                </a:cubicBezTo>
                <a:cubicBezTo>
                  <a:pt x="719956" y="385312"/>
                  <a:pt x="603039" y="354378"/>
                  <a:pt x="421582" y="369332"/>
                </a:cubicBezTo>
                <a:cubicBezTo>
                  <a:pt x="240125" y="384286"/>
                  <a:pt x="182241" y="349175"/>
                  <a:pt x="0" y="369332"/>
                </a:cubicBezTo>
                <a:cubicBezTo>
                  <a:pt x="-18583" y="213833"/>
                  <a:pt x="9862" y="79249"/>
                  <a:pt x="0" y="0"/>
                </a:cubicBezTo>
                <a:close/>
              </a:path>
              <a:path w="1227909" h="369332" stroke="0" extrusionOk="0">
                <a:moveTo>
                  <a:pt x="0" y="0"/>
                </a:moveTo>
                <a:cubicBezTo>
                  <a:pt x="99640" y="-51411"/>
                  <a:pt x="342563" y="51954"/>
                  <a:pt x="433861" y="0"/>
                </a:cubicBezTo>
                <a:cubicBezTo>
                  <a:pt x="525159" y="-51954"/>
                  <a:pt x="711565" y="6842"/>
                  <a:pt x="806327" y="0"/>
                </a:cubicBezTo>
                <a:cubicBezTo>
                  <a:pt x="901089" y="-6842"/>
                  <a:pt x="1073302" y="29876"/>
                  <a:pt x="1227909" y="0"/>
                </a:cubicBezTo>
                <a:cubicBezTo>
                  <a:pt x="1251077" y="89392"/>
                  <a:pt x="1214179" y="275203"/>
                  <a:pt x="1227909" y="369332"/>
                </a:cubicBezTo>
                <a:cubicBezTo>
                  <a:pt x="1059767" y="389589"/>
                  <a:pt x="962168" y="337693"/>
                  <a:pt x="806327" y="369332"/>
                </a:cubicBezTo>
                <a:cubicBezTo>
                  <a:pt x="650486" y="400971"/>
                  <a:pt x="597187" y="366242"/>
                  <a:pt x="397024" y="369332"/>
                </a:cubicBezTo>
                <a:cubicBezTo>
                  <a:pt x="196861" y="372422"/>
                  <a:pt x="188474" y="347277"/>
                  <a:pt x="0" y="369332"/>
                </a:cubicBezTo>
                <a:cubicBezTo>
                  <a:pt x="-3378" y="233933"/>
                  <a:pt x="42107" y="113297"/>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14163385">
                  <a:prstGeom prst="rect">
                    <a:avLst/>
                  </a:prstGeom>
                  <ask:type>
                    <ask:lineSketchScribble/>
                  </ask:type>
                </ask:lineSketchStyleProps>
              </a:ext>
            </a:extLst>
          </a:ln>
        </p:spPr>
        <p:txBody>
          <a:bodyPr wrap="square" rtlCol="0">
            <a:spAutoFit/>
          </a:bodyPr>
          <a:lstStyle/>
          <a:p>
            <a:r>
              <a:rPr lang="en-US" sz="1800" b="1" dirty="0">
                <a:solidFill>
                  <a:schemeClr val="tx2"/>
                </a:solidFill>
                <a:latin typeface="+mn-lt"/>
              </a:rPr>
              <a:t>FORMS</a:t>
            </a:r>
            <a:endParaRPr lang="en-US" dirty="0">
              <a:solidFill>
                <a:schemeClr val="tx2"/>
              </a:solidFill>
            </a:endParaRPr>
          </a:p>
        </p:txBody>
      </p:sp>
      <p:pic>
        <p:nvPicPr>
          <p:cNvPr id="14" name="Picture 13">
            <a:extLst>
              <a:ext uri="{FF2B5EF4-FFF2-40B4-BE49-F238E27FC236}">
                <a16:creationId xmlns:a16="http://schemas.microsoft.com/office/drawing/2014/main" xmlns="" id="{9C11FB68-51C9-7CF7-227F-5889F9CE55C2}"/>
              </a:ext>
            </a:extLst>
          </p:cNvPr>
          <p:cNvPicPr>
            <a:picLocks noChangeAspect="1"/>
          </p:cNvPicPr>
          <p:nvPr/>
        </p:nvPicPr>
        <p:blipFill>
          <a:blip r:embed="rId2"/>
          <a:stretch>
            <a:fillRect/>
          </a:stretch>
        </p:blipFill>
        <p:spPr>
          <a:xfrm rot="174133">
            <a:off x="3830656" y="2902623"/>
            <a:ext cx="1298561" cy="493819"/>
          </a:xfrm>
          <a:prstGeom prst="rect">
            <a:avLst/>
          </a:prstGeom>
        </p:spPr>
      </p:pic>
      <p:sp>
        <p:nvSpPr>
          <p:cNvPr id="15" name="TextBox 14">
            <a:extLst>
              <a:ext uri="{FF2B5EF4-FFF2-40B4-BE49-F238E27FC236}">
                <a16:creationId xmlns:a16="http://schemas.microsoft.com/office/drawing/2014/main" xmlns="" id="{C73A1CB9-F512-16D8-32EC-651FDF3A611A}"/>
              </a:ext>
            </a:extLst>
          </p:cNvPr>
          <p:cNvSpPr txBox="1"/>
          <p:nvPr/>
        </p:nvSpPr>
        <p:spPr>
          <a:xfrm>
            <a:off x="5303230" y="2842650"/>
            <a:ext cx="1227909" cy="369332"/>
          </a:xfrm>
          <a:custGeom>
            <a:avLst/>
            <a:gdLst>
              <a:gd name="connsiteX0" fmla="*/ 0 w 1227909"/>
              <a:gd name="connsiteY0" fmla="*/ 0 h 369332"/>
              <a:gd name="connsiteX1" fmla="*/ 397024 w 1227909"/>
              <a:gd name="connsiteY1" fmla="*/ 0 h 369332"/>
              <a:gd name="connsiteX2" fmla="*/ 769490 w 1227909"/>
              <a:gd name="connsiteY2" fmla="*/ 0 h 369332"/>
              <a:gd name="connsiteX3" fmla="*/ 1227909 w 1227909"/>
              <a:gd name="connsiteY3" fmla="*/ 0 h 369332"/>
              <a:gd name="connsiteX4" fmla="*/ 1227909 w 1227909"/>
              <a:gd name="connsiteY4" fmla="*/ 369332 h 369332"/>
              <a:gd name="connsiteX5" fmla="*/ 818606 w 1227909"/>
              <a:gd name="connsiteY5" fmla="*/ 369332 h 369332"/>
              <a:gd name="connsiteX6" fmla="*/ 421582 w 1227909"/>
              <a:gd name="connsiteY6" fmla="*/ 369332 h 369332"/>
              <a:gd name="connsiteX7" fmla="*/ 0 w 1227909"/>
              <a:gd name="connsiteY7" fmla="*/ 369332 h 369332"/>
              <a:gd name="connsiteX8" fmla="*/ 0 w 1227909"/>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909" h="369332" fill="none" extrusionOk="0">
                <a:moveTo>
                  <a:pt x="0" y="0"/>
                </a:moveTo>
                <a:cubicBezTo>
                  <a:pt x="92802" y="-16411"/>
                  <a:pt x="255167" y="7014"/>
                  <a:pt x="397024" y="0"/>
                </a:cubicBezTo>
                <a:cubicBezTo>
                  <a:pt x="538881" y="-7014"/>
                  <a:pt x="638999" y="7171"/>
                  <a:pt x="769490" y="0"/>
                </a:cubicBezTo>
                <a:cubicBezTo>
                  <a:pt x="899981" y="-7171"/>
                  <a:pt x="1133397" y="47324"/>
                  <a:pt x="1227909" y="0"/>
                </a:cubicBezTo>
                <a:cubicBezTo>
                  <a:pt x="1256407" y="80768"/>
                  <a:pt x="1224518" y="221428"/>
                  <a:pt x="1227909" y="369332"/>
                </a:cubicBezTo>
                <a:cubicBezTo>
                  <a:pt x="1062839" y="407908"/>
                  <a:pt x="917256" y="353352"/>
                  <a:pt x="818606" y="369332"/>
                </a:cubicBezTo>
                <a:cubicBezTo>
                  <a:pt x="719956" y="385312"/>
                  <a:pt x="603039" y="354378"/>
                  <a:pt x="421582" y="369332"/>
                </a:cubicBezTo>
                <a:cubicBezTo>
                  <a:pt x="240125" y="384286"/>
                  <a:pt x="182241" y="349175"/>
                  <a:pt x="0" y="369332"/>
                </a:cubicBezTo>
                <a:cubicBezTo>
                  <a:pt x="-18583" y="213833"/>
                  <a:pt x="9862" y="79249"/>
                  <a:pt x="0" y="0"/>
                </a:cubicBezTo>
                <a:close/>
              </a:path>
              <a:path w="1227909" h="369332" stroke="0" extrusionOk="0">
                <a:moveTo>
                  <a:pt x="0" y="0"/>
                </a:moveTo>
                <a:cubicBezTo>
                  <a:pt x="99640" y="-51411"/>
                  <a:pt x="342563" y="51954"/>
                  <a:pt x="433861" y="0"/>
                </a:cubicBezTo>
                <a:cubicBezTo>
                  <a:pt x="525159" y="-51954"/>
                  <a:pt x="711565" y="6842"/>
                  <a:pt x="806327" y="0"/>
                </a:cubicBezTo>
                <a:cubicBezTo>
                  <a:pt x="901089" y="-6842"/>
                  <a:pt x="1073302" y="29876"/>
                  <a:pt x="1227909" y="0"/>
                </a:cubicBezTo>
                <a:cubicBezTo>
                  <a:pt x="1251077" y="89392"/>
                  <a:pt x="1214179" y="275203"/>
                  <a:pt x="1227909" y="369332"/>
                </a:cubicBezTo>
                <a:cubicBezTo>
                  <a:pt x="1059767" y="389589"/>
                  <a:pt x="962168" y="337693"/>
                  <a:pt x="806327" y="369332"/>
                </a:cubicBezTo>
                <a:cubicBezTo>
                  <a:pt x="650486" y="400971"/>
                  <a:pt x="597187" y="366242"/>
                  <a:pt x="397024" y="369332"/>
                </a:cubicBezTo>
                <a:cubicBezTo>
                  <a:pt x="196861" y="372422"/>
                  <a:pt x="188474" y="347277"/>
                  <a:pt x="0" y="369332"/>
                </a:cubicBezTo>
                <a:cubicBezTo>
                  <a:pt x="-3378" y="233933"/>
                  <a:pt x="42107" y="113297"/>
                  <a:pt x="0" y="0"/>
                </a:cubicBezTo>
                <a:close/>
              </a:path>
            </a:pathLst>
          </a:custGeom>
          <a:solidFill>
            <a:schemeClr val="bg1"/>
          </a:solidFill>
          <a:ln>
            <a:solidFill>
              <a:schemeClr val="tx1"/>
            </a:solidFill>
            <a:extLst>
              <a:ext uri="{C807C97D-BFC1-408E-A445-0C87EB9F89A2}">
                <ask:lineSketchStyleProps xmlns:ask="http://schemas.microsoft.com/office/drawing/2018/sketchyshapes" xmlns="" sd="1314163385">
                  <a:prstGeom prst="rect">
                    <a:avLst/>
                  </a:prstGeom>
                  <ask:type>
                    <ask:lineSketchScribble/>
                  </ask:type>
                </ask:lineSketchStyleProps>
              </a:ext>
            </a:extLst>
          </a:ln>
        </p:spPr>
        <p:txBody>
          <a:bodyPr wrap="square" rtlCol="0">
            <a:spAutoFit/>
          </a:bodyPr>
          <a:lstStyle/>
          <a:p>
            <a:r>
              <a:rPr lang="en-US" sz="1800" b="1" dirty="0">
                <a:solidFill>
                  <a:schemeClr val="tx2"/>
                </a:solidFill>
                <a:latin typeface="+mn-lt"/>
              </a:rPr>
              <a:t>FORMS</a:t>
            </a:r>
            <a:endParaRPr lang="en-US" dirty="0">
              <a:solidFill>
                <a:schemeClr val="tx2"/>
              </a:solidFill>
            </a:endParaRPr>
          </a:p>
        </p:txBody>
      </p:sp>
      <p:pic>
        <p:nvPicPr>
          <p:cNvPr id="16" name="Picture 15">
            <a:extLst>
              <a:ext uri="{FF2B5EF4-FFF2-40B4-BE49-F238E27FC236}">
                <a16:creationId xmlns:a16="http://schemas.microsoft.com/office/drawing/2014/main" xmlns="" id="{77C7E94C-EBF2-751D-DEAC-73E1D27584A2}"/>
              </a:ext>
            </a:extLst>
          </p:cNvPr>
          <p:cNvPicPr>
            <a:picLocks noChangeAspect="1"/>
          </p:cNvPicPr>
          <p:nvPr/>
        </p:nvPicPr>
        <p:blipFill>
          <a:blip r:embed="rId2"/>
          <a:stretch>
            <a:fillRect/>
          </a:stretch>
        </p:blipFill>
        <p:spPr>
          <a:xfrm rot="21325336">
            <a:off x="6731064" y="2903576"/>
            <a:ext cx="1298561" cy="493819"/>
          </a:xfrm>
          <a:prstGeom prst="rect">
            <a:avLst/>
          </a:prstGeom>
        </p:spPr>
      </p:pic>
    </p:spTree>
    <p:extLst>
      <p:ext uri="{BB962C8B-B14F-4D97-AF65-F5344CB8AC3E}">
        <p14:creationId xmlns:p14="http://schemas.microsoft.com/office/powerpoint/2010/main" val="3167613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F0612-E423-B4AB-6B08-25BA93DB173F}"/>
              </a:ext>
            </a:extLst>
          </p:cNvPr>
          <p:cNvSpPr>
            <a:spLocks noGrp="1"/>
          </p:cNvSpPr>
          <p:nvPr>
            <p:ph type="ctrTitle"/>
          </p:nvPr>
        </p:nvSpPr>
        <p:spPr>
          <a:xfrm>
            <a:off x="1129553" y="2235200"/>
            <a:ext cx="9538447" cy="2387600"/>
          </a:xfrm>
        </p:spPr>
        <p:txBody>
          <a:bodyPr>
            <a:normAutofit fontScale="90000"/>
          </a:bodyPr>
          <a:lstStyle/>
          <a:p>
            <a:pPr marL="342900" indent="-342900" algn="l">
              <a:lnSpc>
                <a:spcPct val="100000"/>
              </a:lnSpc>
              <a:spcBef>
                <a:spcPts val="0"/>
              </a:spcBef>
            </a:pPr>
            <a:r>
              <a:rPr lang="en-US" sz="5400" b="1" dirty="0">
                <a:effectLst/>
                <a:ea typeface="Times New Roman" panose="02020603050405020304" pitchFamily="18" charset="0"/>
              </a:rPr>
              <a:t>What forms will Social Security</a:t>
            </a:r>
            <a:br>
              <a:rPr lang="en-US" sz="5400" b="1" dirty="0">
                <a:effectLst/>
                <a:ea typeface="Times New Roman" panose="02020603050405020304" pitchFamily="18" charset="0"/>
              </a:rPr>
            </a:br>
            <a:r>
              <a:rPr lang="en-US" sz="5400" b="1" dirty="0">
                <a:effectLst/>
                <a:ea typeface="Times New Roman" panose="02020603050405020304" pitchFamily="18" charset="0"/>
              </a:rPr>
              <a:t>ask us to complete? </a:t>
            </a:r>
            <a:br>
              <a:rPr lang="en-US" sz="5400" b="1" dirty="0">
                <a:effectLst/>
                <a:ea typeface="Times New Roman" panose="02020603050405020304" pitchFamily="18" charset="0"/>
              </a:rPr>
            </a:br>
            <a:r>
              <a:rPr lang="en-US" sz="5400" b="1" dirty="0">
                <a:ea typeface="Times New Roman" panose="02020603050405020304" pitchFamily="18" charset="0"/>
              </a:rPr>
              <a:t>     </a:t>
            </a:r>
            <a:br>
              <a:rPr lang="en-US" sz="5400" b="1" dirty="0">
                <a:ea typeface="Times New Roman" panose="02020603050405020304" pitchFamily="18" charset="0"/>
              </a:rPr>
            </a:br>
            <a:r>
              <a:rPr lang="en-US" sz="5400" b="1" dirty="0">
                <a:effectLst/>
                <a:ea typeface="Times New Roman" panose="02020603050405020304" pitchFamily="18" charset="0"/>
              </a:rPr>
              <a:t>How should we complete them?</a:t>
            </a:r>
            <a:br>
              <a:rPr lang="en-US" sz="5400" b="1" dirty="0">
                <a:effectLst/>
                <a:ea typeface="Times New Roman" panose="02020603050405020304" pitchFamily="18" charset="0"/>
              </a:rPr>
            </a:br>
            <a:endParaRPr lang="en-US" dirty="0"/>
          </a:p>
        </p:txBody>
      </p:sp>
    </p:spTree>
    <p:extLst>
      <p:ext uri="{BB962C8B-B14F-4D97-AF65-F5344CB8AC3E}">
        <p14:creationId xmlns:p14="http://schemas.microsoft.com/office/powerpoint/2010/main" val="1945678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486FE-BADA-FA55-F95A-D9AEF8DEF00E}"/>
              </a:ext>
            </a:extLst>
          </p:cNvPr>
          <p:cNvSpPr>
            <a:spLocks noGrp="1"/>
          </p:cNvSpPr>
          <p:nvPr>
            <p:ph type="title"/>
          </p:nvPr>
        </p:nvSpPr>
        <p:spPr>
          <a:xfrm>
            <a:off x="495300" y="419099"/>
            <a:ext cx="11175590" cy="6010275"/>
          </a:xfrm>
          <a:blipFill>
            <a:blip r:embed="rId3"/>
            <a:tile tx="0" ty="0" sx="100000" sy="100000" flip="none" algn="tl"/>
          </a:blipFill>
        </p:spPr>
        <p:txBody>
          <a:bodyPr>
            <a:normAutofit fontScale="90000"/>
          </a:bodyPr>
          <a:lstStyle/>
          <a:p>
            <a:pPr algn="ctr"/>
            <a:r>
              <a:rPr lang="en-US" sz="10700" b="1" dirty="0">
                <a:solidFill>
                  <a:srgbClr val="0070C0"/>
                </a:solidFill>
                <a:latin typeface="+mn-lt"/>
              </a:rPr>
              <a:t/>
            </a:r>
            <a:br>
              <a:rPr lang="en-US" sz="10700" b="1" dirty="0">
                <a:solidFill>
                  <a:srgbClr val="0070C0"/>
                </a:solidFill>
                <a:latin typeface="+mn-lt"/>
              </a:rPr>
            </a:br>
            <a:r>
              <a:rPr lang="en-US" sz="10700" b="1" dirty="0">
                <a:solidFill>
                  <a:srgbClr val="0070C0"/>
                </a:solidFill>
                <a:latin typeface="+mn-lt"/>
              </a:rPr>
              <a:t>Financial Considerations</a:t>
            </a:r>
            <a:br>
              <a:rPr lang="en-US" sz="10700" b="1" dirty="0">
                <a:solidFill>
                  <a:srgbClr val="0070C0"/>
                </a:solidFill>
                <a:latin typeface="+mn-lt"/>
              </a:rPr>
            </a:br>
            <a:r>
              <a:rPr lang="en-US" sz="6000" b="1" dirty="0">
                <a:solidFill>
                  <a:srgbClr val="0070C0"/>
                </a:solidFill>
                <a:latin typeface="+mn-lt"/>
              </a:rPr>
              <a:t>(age 18 or later)</a:t>
            </a:r>
            <a:br>
              <a:rPr lang="en-US" sz="6000" b="1" dirty="0">
                <a:solidFill>
                  <a:srgbClr val="0070C0"/>
                </a:solidFill>
                <a:latin typeface="+mn-lt"/>
              </a:rPr>
            </a:br>
            <a:r>
              <a:rPr lang="en-US" sz="6000" b="1" dirty="0">
                <a:solidFill>
                  <a:srgbClr val="0070C0"/>
                </a:solidFill>
                <a:latin typeface="+mn-lt"/>
              </a:rPr>
              <a:t/>
            </a:r>
            <a:br>
              <a:rPr lang="en-US" sz="6000" b="1" dirty="0">
                <a:solidFill>
                  <a:srgbClr val="0070C0"/>
                </a:solidFill>
                <a:latin typeface="+mn-lt"/>
              </a:rPr>
            </a:br>
            <a:r>
              <a:rPr lang="en-US" sz="6000" b="1" dirty="0">
                <a:solidFill>
                  <a:srgbClr val="FF0000"/>
                </a:solidFill>
                <a:latin typeface="+mn-lt"/>
              </a:rPr>
              <a:t>DO NOT APPLY BEFORE AGE 18</a:t>
            </a:r>
            <a:r>
              <a:rPr lang="en-US" sz="6000" b="1" dirty="0">
                <a:solidFill>
                  <a:schemeClr val="accent2">
                    <a:lumMod val="75000"/>
                  </a:schemeClr>
                </a:solidFill>
                <a:latin typeface="+mn-lt"/>
              </a:rPr>
              <a:t/>
            </a:r>
            <a:br>
              <a:rPr lang="en-US" sz="6000" b="1" dirty="0">
                <a:solidFill>
                  <a:schemeClr val="accent2">
                    <a:lumMod val="75000"/>
                  </a:schemeClr>
                </a:solidFill>
                <a:latin typeface="+mn-lt"/>
              </a:rPr>
            </a:br>
            <a:r>
              <a:rPr lang="en-US" sz="4900" b="1" dirty="0">
                <a:solidFill>
                  <a:srgbClr val="00B050"/>
                </a:solidFill>
                <a:latin typeface="+mn-lt"/>
              </a:rPr>
              <a:t/>
            </a:r>
            <a:br>
              <a:rPr lang="en-US" sz="4900" b="1" dirty="0">
                <a:solidFill>
                  <a:srgbClr val="00B050"/>
                </a:solidFill>
                <a:latin typeface="+mn-lt"/>
              </a:rPr>
            </a:br>
            <a:r>
              <a:rPr lang="en-US" sz="4900" b="1" dirty="0">
                <a:solidFill>
                  <a:srgbClr val="00B050"/>
                </a:solidFill>
                <a:latin typeface="+mn-lt"/>
              </a:rPr>
              <a:t/>
            </a:r>
            <a:br>
              <a:rPr lang="en-US" sz="4900" b="1" dirty="0">
                <a:solidFill>
                  <a:srgbClr val="00B050"/>
                </a:solidFill>
                <a:latin typeface="+mn-lt"/>
              </a:rPr>
            </a:br>
            <a:r>
              <a:rPr lang="en-US" sz="4900" b="1" dirty="0">
                <a:solidFill>
                  <a:srgbClr val="00B050"/>
                </a:solidFill>
                <a:latin typeface="+mn-lt"/>
              </a:rPr>
              <a:t>     </a:t>
            </a:r>
            <a:endParaRPr lang="en-US" sz="4900" dirty="0">
              <a:solidFill>
                <a:srgbClr val="00B050"/>
              </a:solidFill>
            </a:endParaRPr>
          </a:p>
        </p:txBody>
      </p:sp>
      <p:sp>
        <p:nvSpPr>
          <p:cNvPr id="5" name="Slide Number Placeholder 4">
            <a:extLst>
              <a:ext uri="{FF2B5EF4-FFF2-40B4-BE49-F238E27FC236}">
                <a16:creationId xmlns:a16="http://schemas.microsoft.com/office/drawing/2014/main" xmlns="" id="{2DC2A5CC-5922-71D4-E812-D99F0FF08EA9}"/>
              </a:ext>
            </a:extLst>
          </p:cNvPr>
          <p:cNvSpPr>
            <a:spLocks noGrp="1"/>
          </p:cNvSpPr>
          <p:nvPr>
            <p:ph type="sldNum" sz="quarter" idx="12"/>
          </p:nvPr>
        </p:nvSpPr>
        <p:spPr/>
        <p:txBody>
          <a:bodyPr/>
          <a:lstStyle/>
          <a:p>
            <a:fld id="{28844951-7827-47D4-8276-7DDE1FA7D85A}" type="slidenum">
              <a:rPr lang="en-US" smtClean="0"/>
              <a:t>4</a:t>
            </a:fld>
            <a:endParaRPr lang="en-US" dirty="0"/>
          </a:p>
        </p:txBody>
      </p:sp>
    </p:spTree>
    <p:extLst>
      <p:ext uri="{BB962C8B-B14F-4D97-AF65-F5344CB8AC3E}">
        <p14:creationId xmlns:p14="http://schemas.microsoft.com/office/powerpoint/2010/main" val="3373742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79269" y="468111"/>
            <a:ext cx="11077302" cy="4584628"/>
          </a:xfrm>
          <a:prstGeom prst="rect">
            <a:avLst/>
          </a:prstGeom>
          <a:noFill/>
          <a:ln w="0" cmpd="sng">
            <a:noFill/>
            <a:prstDash val="solid"/>
          </a:ln>
        </p:spPr>
        <p:txBody>
          <a:bodyPr vert="horz" lIns="0" tIns="24522" rIns="0" bIns="0" rtlCol="0" anchor="t">
            <a:normAutofit fontScale="95000"/>
          </a:bodyPr>
          <a:lstStyle/>
          <a:p>
            <a:pPr algn="ctr">
              <a:lnSpc>
                <a:spcPts val="3862"/>
              </a:lnSpc>
              <a:spcAft>
                <a:spcPts val="0"/>
              </a:spcAft>
              <a:buNone/>
            </a:pPr>
            <a:r>
              <a:rPr lang="en-US" sz="3218" b="1" dirty="0">
                <a:solidFill>
                  <a:srgbClr val="0070C0"/>
                </a:solidFill>
                <a:latin typeface="Avenir Next LT Pro" panose="020B0504020202020204" pitchFamily="34" charset="0"/>
              </a:rPr>
              <a:t> </a:t>
            </a:r>
          </a:p>
          <a:p>
            <a:pPr marR="176552" algn="l">
              <a:lnSpc>
                <a:spcPts val="2832"/>
              </a:lnSpc>
              <a:spcBef>
                <a:spcPts val="1384"/>
              </a:spcBef>
              <a:spcAft>
                <a:spcPts val="0"/>
              </a:spcAft>
              <a:buNone/>
            </a:pPr>
            <a:r>
              <a:rPr lang="en-US" sz="2100" dirty="0">
                <a:solidFill>
                  <a:srgbClr val="0070C0"/>
                </a:solidFill>
                <a:latin typeface="Avenir Next LT Pro" panose="020B0504020202020204" pitchFamily="34" charset="0"/>
              </a:rPr>
              <a:t>The forms: We already discussed the </a:t>
            </a:r>
            <a:r>
              <a:rPr lang="en-US" sz="2100" b="1" dirty="0">
                <a:solidFill>
                  <a:srgbClr val="0070C0"/>
                </a:solidFill>
                <a:latin typeface="Avenir Next LT Pro" panose="020B0504020202020204" pitchFamily="34" charset="0"/>
              </a:rPr>
              <a:t>Application </a:t>
            </a:r>
            <a:r>
              <a:rPr lang="en-US" sz="2100" dirty="0">
                <a:solidFill>
                  <a:srgbClr val="0070C0"/>
                </a:solidFill>
                <a:latin typeface="Avenir Next LT Pro" panose="020B0504020202020204" pitchFamily="34" charset="0"/>
              </a:rPr>
              <a:t>and </a:t>
            </a:r>
            <a:r>
              <a:rPr lang="en-US" sz="2100" b="1" dirty="0">
                <a:solidFill>
                  <a:srgbClr val="0070C0"/>
                </a:solidFill>
                <a:latin typeface="Avenir Next LT Pro" panose="020B0504020202020204" pitchFamily="34" charset="0"/>
              </a:rPr>
              <a:t>Disability Report</a:t>
            </a:r>
            <a:r>
              <a:rPr lang="en-US" sz="2100" dirty="0">
                <a:solidFill>
                  <a:srgbClr val="0070C0"/>
                </a:solidFill>
                <a:latin typeface="Avenir Next LT Pro" panose="020B0504020202020204" pitchFamily="34" charset="0"/>
              </a:rPr>
              <a:t> – those are the major forms that start the process. </a:t>
            </a:r>
          </a:p>
          <a:p>
            <a:pPr marR="176552" algn="l">
              <a:lnSpc>
                <a:spcPts val="2832"/>
              </a:lnSpc>
              <a:spcAft>
                <a:spcPts val="0"/>
              </a:spcAft>
              <a:buNone/>
            </a:pPr>
            <a:endParaRPr lang="en-US" sz="2100" dirty="0">
              <a:solidFill>
                <a:srgbClr val="0070C0"/>
              </a:solidFill>
              <a:latin typeface="Avenir Next LT Pro" panose="020B0504020202020204" pitchFamily="34" charset="0"/>
            </a:endParaRPr>
          </a:p>
          <a:p>
            <a:pPr marR="176552" algn="l">
              <a:lnSpc>
                <a:spcPts val="2832"/>
              </a:lnSpc>
              <a:spcAft>
                <a:spcPts val="0"/>
              </a:spcAft>
              <a:buNone/>
            </a:pPr>
            <a:r>
              <a:rPr lang="en-US" sz="2100" dirty="0">
                <a:solidFill>
                  <a:srgbClr val="0070C0"/>
                </a:solidFill>
                <a:latin typeface="Avenir Next LT Pro" panose="020B0504020202020204" pitchFamily="34" charset="0"/>
              </a:rPr>
              <a:t>At the District Office Level (before the case is moved on to DDS and up for Medical Review), you will also be asked for an: </a:t>
            </a:r>
          </a:p>
          <a:p>
            <a:pPr marR="176552" algn="l">
              <a:lnSpc>
                <a:spcPts val="2832"/>
              </a:lnSpc>
              <a:spcAft>
                <a:spcPts val="0"/>
              </a:spcAft>
            </a:pPr>
            <a:endParaRPr lang="en-US" sz="1995" dirty="0">
              <a:solidFill>
                <a:srgbClr val="0070C0"/>
              </a:solidFill>
              <a:latin typeface="Avenir Next LT Pro" panose="020B0504020202020204" pitchFamily="34" charset="0"/>
            </a:endParaRPr>
          </a:p>
          <a:p>
            <a:pPr marL="647359" marR="235403" indent="294254" algn="l">
              <a:spcAft>
                <a:spcPts val="0"/>
              </a:spcAft>
              <a:buClr>
                <a:schemeClr val="accent1"/>
              </a:buClr>
              <a:buFont typeface="Symbol"/>
              <a:buChar char="·"/>
            </a:pPr>
            <a:r>
              <a:rPr lang="en-US" sz="1995" b="1" dirty="0">
                <a:solidFill>
                  <a:srgbClr val="0070C0"/>
                </a:solidFill>
                <a:latin typeface="Avenir Next LT Pro" panose="020B0504020202020204" pitchFamily="34" charset="0"/>
              </a:rPr>
              <a:t>SSA-827 (authorization to disclose information)</a:t>
            </a:r>
          </a:p>
          <a:p>
            <a:pPr marL="647359" marR="235403" algn="l">
              <a:lnSpc>
                <a:spcPts val="2832"/>
              </a:lnSpc>
              <a:spcAft>
                <a:spcPts val="0"/>
              </a:spcAft>
            </a:pPr>
            <a:r>
              <a:rPr lang="en-US" sz="1673" dirty="0">
                <a:solidFill>
                  <a:srgbClr val="0070C0"/>
                </a:solidFill>
                <a:latin typeface="Avenir Next LT Pro" panose="020B0504020202020204" pitchFamily="34" charset="0"/>
              </a:rPr>
              <a:t>this is necessary for SSA to request the applicant’s medical and educational records</a:t>
            </a:r>
          </a:p>
          <a:p>
            <a:pPr marL="1015176" marR="235403" indent="-367817" algn="l">
              <a:lnSpc>
                <a:spcPts val="2832"/>
              </a:lnSpc>
              <a:spcBef>
                <a:spcPts val="1165"/>
              </a:spcBef>
              <a:spcAft>
                <a:spcPts val="0"/>
              </a:spcAft>
              <a:buClr>
                <a:schemeClr val="accent1"/>
              </a:buClr>
              <a:buSzPct val="100000"/>
              <a:buFont typeface="Arial" panose="020B0604020202020204" pitchFamily="34" charset="0"/>
              <a:buChar char="•"/>
            </a:pPr>
            <a:r>
              <a:rPr lang="en-US" sz="1995" dirty="0">
                <a:solidFill>
                  <a:srgbClr val="0070C0"/>
                </a:solidFill>
                <a:latin typeface="Avenir Next LT Pro" panose="020B0504020202020204" pitchFamily="34" charset="0"/>
              </a:rPr>
              <a:t>possibly a couple of other </a:t>
            </a:r>
            <a:r>
              <a:rPr lang="en-US" sz="1995" b="1" dirty="0">
                <a:solidFill>
                  <a:srgbClr val="0070C0"/>
                </a:solidFill>
                <a:latin typeface="Avenir Next LT Pro" panose="020B0504020202020204" pitchFamily="34" charset="0"/>
              </a:rPr>
              <a:t>authorizations for wage and employment </a:t>
            </a:r>
            <a:r>
              <a:rPr lang="en-US" sz="1995" dirty="0">
                <a:solidFill>
                  <a:srgbClr val="0070C0"/>
                </a:solidFill>
                <a:latin typeface="Avenir Next LT Pro" panose="020B0504020202020204" pitchFamily="34" charset="0"/>
              </a:rPr>
              <a:t>information. </a:t>
            </a:r>
          </a:p>
        </p:txBody>
      </p:sp>
      <p:sp>
        <p:nvSpPr>
          <p:cNvPr id="4" name="TextBox 3">
            <a:extLst>
              <a:ext uri="{FF2B5EF4-FFF2-40B4-BE49-F238E27FC236}">
                <a16:creationId xmlns:a16="http://schemas.microsoft.com/office/drawing/2014/main" xmlns="" id="{0A59F471-9675-2651-74DB-A2C3034D7667}"/>
              </a:ext>
            </a:extLst>
          </p:cNvPr>
          <p:cNvSpPr txBox="1"/>
          <p:nvPr/>
        </p:nvSpPr>
        <p:spPr>
          <a:xfrm>
            <a:off x="0" y="5368990"/>
            <a:ext cx="9307933" cy="435184"/>
          </a:xfrm>
          <a:prstGeom prst="rect">
            <a:avLst/>
          </a:prstGeom>
          <a:noFill/>
        </p:spPr>
        <p:txBody>
          <a:bodyPr wrap="none" rtlCol="0">
            <a:spAutoFit/>
          </a:bodyPr>
          <a:lstStyle/>
          <a:p>
            <a:pPr marL="647359" marR="235403">
              <a:lnSpc>
                <a:spcPts val="2832"/>
              </a:lnSpc>
              <a:spcBef>
                <a:spcPts val="1165"/>
              </a:spcBef>
            </a:pPr>
            <a:r>
              <a:rPr lang="en-US" sz="2317" dirty="0">
                <a:solidFill>
                  <a:srgbClr val="0070C0"/>
                </a:solidFill>
                <a:latin typeface="Avenir Next LT Pro" panose="020B0504020202020204" pitchFamily="34" charset="0"/>
              </a:rPr>
              <a:t>These are easy forms that require little more than a signature.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378141" y="792088"/>
            <a:ext cx="6896488" cy="598021"/>
          </a:xfrm>
          <a:prstGeom prst="rect">
            <a:avLst/>
          </a:prstGeom>
          <a:solidFill>
            <a:schemeClr val="bg1"/>
          </a:solidFill>
          <a:ln w="0" cmpd="sng">
            <a:noFill/>
            <a:prstDash val="solid"/>
          </a:ln>
        </p:spPr>
        <p:txBody>
          <a:bodyPr vert="horz" lIns="0" tIns="12261" rIns="0" bIns="0" rtlCol="0" anchor="t">
            <a:noAutofit/>
          </a:bodyPr>
          <a:lstStyle/>
          <a:p>
            <a:pPr marL="342900" indent="-342900" algn="ctr">
              <a:buClr>
                <a:schemeClr val="accent1"/>
              </a:buClr>
              <a:buSzPct val="100000"/>
              <a:buFont typeface="Arial" panose="020B0604020202020204" pitchFamily="34" charset="0"/>
              <a:buChar char="•"/>
            </a:pPr>
            <a:r>
              <a:rPr lang="en-US" sz="2400" b="1" spc="19" dirty="0">
                <a:solidFill>
                  <a:srgbClr val="0070C0"/>
                </a:solidFill>
                <a:latin typeface="Avenir Next LT Pro" panose="020B0504020202020204" pitchFamily="34" charset="0"/>
              </a:rPr>
              <a:t>SSA-821 – Work Activity Report-Employee </a:t>
            </a:r>
          </a:p>
        </p:txBody>
      </p:sp>
      <p:sp>
        <p:nvSpPr>
          <p:cNvPr id="3" name="Text Placeholder 2"/>
          <p:cNvSpPr>
            <a:spLocks noGrp="1"/>
          </p:cNvSpPr>
          <p:nvPr>
            <p:ph type="body" idx="10"/>
          </p:nvPr>
        </p:nvSpPr>
        <p:spPr>
          <a:xfrm>
            <a:off x="1885109" y="1379761"/>
            <a:ext cx="8591301" cy="1919707"/>
          </a:xfrm>
          <a:prstGeom prst="rect">
            <a:avLst/>
          </a:prstGeom>
          <a:noFill/>
          <a:ln w="0" cmpd="sng">
            <a:noFill/>
            <a:prstDash val="solid"/>
          </a:ln>
        </p:spPr>
        <p:txBody>
          <a:bodyPr vert="horz" lIns="0" tIns="0" rIns="0" bIns="0" rtlCol="0" anchor="t">
            <a:normAutofit fontScale="97500"/>
          </a:bodyPr>
          <a:lstStyle/>
          <a:p>
            <a:pPr marL="706209" marR="411955">
              <a:lnSpc>
                <a:spcPts val="2703"/>
              </a:lnSpc>
              <a:spcAft>
                <a:spcPts val="0"/>
              </a:spcAft>
              <a:buNone/>
            </a:pPr>
            <a:r>
              <a:rPr lang="en-US" sz="1995" dirty="0">
                <a:solidFill>
                  <a:srgbClr val="0070C0"/>
                </a:solidFill>
                <a:latin typeface="Avenir Next LT Pro" panose="020B0504020202020204" pitchFamily="34" charset="0"/>
              </a:rPr>
              <a:t>You may also be asked to provide an SSA-821. </a:t>
            </a:r>
          </a:p>
          <a:p>
            <a:pPr marL="706209" marR="411955">
              <a:lnSpc>
                <a:spcPts val="2703"/>
              </a:lnSpc>
              <a:spcAft>
                <a:spcPts val="0"/>
              </a:spcAft>
              <a:buNone/>
            </a:pPr>
            <a:r>
              <a:rPr lang="en-US" sz="1995" dirty="0">
                <a:solidFill>
                  <a:srgbClr val="0070C0"/>
                </a:solidFill>
                <a:latin typeface="Avenir Next LT Pro" panose="020B0504020202020204" pitchFamily="34" charset="0"/>
              </a:rPr>
              <a:t>This is likely going to be requested if </a:t>
            </a:r>
            <a:r>
              <a:rPr lang="en-US" sz="1995">
                <a:solidFill>
                  <a:srgbClr val="0070C0"/>
                </a:solidFill>
                <a:latin typeface="Avenir Next LT Pro" panose="020B0504020202020204" pitchFamily="34" charset="0"/>
              </a:rPr>
              <a:t>the applicant’s </a:t>
            </a:r>
            <a:r>
              <a:rPr lang="en-US" sz="1995" dirty="0">
                <a:solidFill>
                  <a:srgbClr val="0070C0"/>
                </a:solidFill>
                <a:latin typeface="Avenir Next LT Pro" panose="020B0504020202020204" pitchFamily="34" charset="0"/>
              </a:rPr>
              <a:t>work has been or is significant in hours and/or pay.  </a:t>
            </a:r>
            <a:endParaRPr lang="en-US" sz="1995" spc="26" dirty="0">
              <a:solidFill>
                <a:srgbClr val="0070C0"/>
              </a:solidFill>
              <a:latin typeface="Avenir Next LT Pro" panose="020B0504020202020204" pitchFamily="34" charset="0"/>
            </a:endParaRPr>
          </a:p>
        </p:txBody>
      </p:sp>
      <p:sp>
        <p:nvSpPr>
          <p:cNvPr id="4" name="Text Placeholder 3"/>
          <p:cNvSpPr>
            <a:spLocks noGrp="1"/>
          </p:cNvSpPr>
          <p:nvPr>
            <p:ph type="body" idx="10"/>
          </p:nvPr>
        </p:nvSpPr>
        <p:spPr>
          <a:xfrm>
            <a:off x="2221090" y="2743306"/>
            <a:ext cx="7435718" cy="844824"/>
          </a:xfrm>
          <a:prstGeom prst="rect">
            <a:avLst/>
          </a:prstGeom>
          <a:noFill/>
          <a:ln w="8890" cmpd="sng">
            <a:solidFill>
              <a:srgbClr val="000000"/>
            </a:solidFill>
            <a:prstDash val="solid"/>
          </a:ln>
        </p:spPr>
        <p:txBody>
          <a:bodyPr vert="horz" lIns="0" tIns="0" rIns="0" bIns="0" rtlCol="0" anchor="t">
            <a:normAutofit/>
          </a:bodyPr>
          <a:lstStyle/>
          <a:p>
            <a:pPr algn="ctr">
              <a:lnSpc>
                <a:spcPct val="120000"/>
              </a:lnSpc>
              <a:spcBef>
                <a:spcPts val="0"/>
              </a:spcBef>
              <a:spcAft>
                <a:spcPts val="0"/>
              </a:spcAft>
              <a:buNone/>
            </a:pPr>
            <a:r>
              <a:rPr lang="en-US" sz="1995" dirty="0">
                <a:solidFill>
                  <a:srgbClr val="FF0000"/>
                </a:solidFill>
                <a:latin typeface="Tahoma" panose="02020603050405020304" pitchFamily="2"/>
              </a:rPr>
              <a:t>An SSA-821 is generally not requested when the work </a:t>
            </a:r>
          </a:p>
          <a:p>
            <a:pPr algn="ctr">
              <a:lnSpc>
                <a:spcPct val="120000"/>
              </a:lnSpc>
              <a:spcBef>
                <a:spcPts val="0"/>
              </a:spcBef>
              <a:spcAft>
                <a:spcPts val="0"/>
              </a:spcAft>
              <a:buNone/>
            </a:pPr>
            <a:r>
              <a:rPr lang="en-US" sz="1995" dirty="0">
                <a:solidFill>
                  <a:srgbClr val="FF0000"/>
                </a:solidFill>
                <a:latin typeface="Tahoma" panose="02020603050405020304" pitchFamily="2"/>
              </a:rPr>
              <a:t>was part of an unpaid internship program. </a:t>
            </a:r>
          </a:p>
        </p:txBody>
      </p:sp>
      <p:sp>
        <p:nvSpPr>
          <p:cNvPr id="6" name="TextBox 5">
            <a:extLst>
              <a:ext uri="{FF2B5EF4-FFF2-40B4-BE49-F238E27FC236}">
                <a16:creationId xmlns:a16="http://schemas.microsoft.com/office/drawing/2014/main" xmlns="" id="{BED3A6A4-871B-1EA7-897E-6ADF30E5FDA4}"/>
              </a:ext>
            </a:extLst>
          </p:cNvPr>
          <p:cNvSpPr txBox="1"/>
          <p:nvPr/>
        </p:nvSpPr>
        <p:spPr>
          <a:xfrm>
            <a:off x="2378141" y="3905933"/>
            <a:ext cx="7435718" cy="1323439"/>
          </a:xfrm>
          <a:prstGeom prst="rect">
            <a:avLst/>
          </a:prstGeom>
          <a:noFill/>
        </p:spPr>
        <p:txBody>
          <a:bodyPr wrap="square">
            <a:spAutoFit/>
          </a:bodyPr>
          <a:lstStyle/>
          <a:p>
            <a:pPr marR="176552"/>
            <a:r>
              <a:rPr lang="en-US" sz="1600" i="1" dirty="0">
                <a:solidFill>
                  <a:srgbClr val="0070C0"/>
                </a:solidFill>
                <a:latin typeface="Avenir Next LT Pro" panose="020B0504020202020204" pitchFamily="34" charset="0"/>
              </a:rPr>
              <a:t>The Work Activity Report is very important, but I will not be addressing it tonight because it does not apply to most of you.  Tonight we are concentrating on what everyone needs to know.   If a group would like us to come back and discuss this form in detail, that would be the better way of proceeding.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66207" y="737796"/>
            <a:ext cx="9537262" cy="4879233"/>
          </a:xfrm>
          <a:prstGeom prst="rect">
            <a:avLst/>
          </a:prstGeom>
          <a:noFill/>
          <a:ln w="0" cmpd="sng">
            <a:noFill/>
            <a:prstDash val="solid"/>
          </a:ln>
        </p:spPr>
        <p:txBody>
          <a:bodyPr vert="horz" lIns="0" tIns="0" rIns="0" bIns="0" rtlCol="0" anchor="t">
            <a:normAutofit/>
          </a:bodyPr>
          <a:lstStyle/>
          <a:p>
            <a:pPr marL="117702" marR="117702">
              <a:spcAft>
                <a:spcPts val="0"/>
              </a:spcAft>
              <a:buNone/>
            </a:pPr>
            <a:r>
              <a:rPr lang="en-US" sz="3089" b="1" dirty="0">
                <a:solidFill>
                  <a:srgbClr val="0070C0"/>
                </a:solidFill>
                <a:latin typeface="Avenir Next LT Pro" panose="020B0504020202020204" pitchFamily="34" charset="0"/>
              </a:rPr>
              <a:t>From District Office to DDS</a:t>
            </a:r>
          </a:p>
          <a:p>
            <a:pPr marL="117702" marR="117702">
              <a:spcAft>
                <a:spcPts val="0"/>
              </a:spcAft>
            </a:pPr>
            <a:endParaRPr lang="en-US" sz="1995" dirty="0">
              <a:solidFill>
                <a:srgbClr val="0070C0"/>
              </a:solidFill>
              <a:latin typeface="Avenir Next LT Pro" panose="020B0504020202020204" pitchFamily="34" charset="0"/>
            </a:endParaRPr>
          </a:p>
          <a:p>
            <a:pPr marL="117702" marR="117702">
              <a:spcAft>
                <a:spcPts val="0"/>
              </a:spcAft>
              <a:buNone/>
            </a:pPr>
            <a:r>
              <a:rPr lang="en-US" sz="1995" dirty="0">
                <a:solidFill>
                  <a:srgbClr val="0070C0"/>
                </a:solidFill>
                <a:latin typeface="Avenir Next LT Pro" panose="020B0504020202020204" pitchFamily="34" charset="0"/>
              </a:rPr>
              <a:t>Once the case is at DDS (Division of Disability Determination Services) </a:t>
            </a:r>
          </a:p>
          <a:p>
            <a:pPr marL="117702" marR="117702">
              <a:spcAft>
                <a:spcPts val="0"/>
              </a:spcAft>
              <a:buNone/>
            </a:pPr>
            <a:r>
              <a:rPr lang="en-US" sz="1995" dirty="0">
                <a:solidFill>
                  <a:srgbClr val="0070C0"/>
                </a:solidFill>
                <a:latin typeface="Avenir Next LT Pro" panose="020B0504020202020204" pitchFamily="34" charset="0"/>
              </a:rPr>
              <a:t>the case will be assigned to a CA (Claims Adjudicator). </a:t>
            </a:r>
          </a:p>
          <a:p>
            <a:pPr marL="117702" algn="l">
              <a:spcBef>
                <a:spcPts val="0"/>
              </a:spcBef>
              <a:spcAft>
                <a:spcPts val="0"/>
              </a:spcAft>
            </a:pPr>
            <a:endParaRPr lang="en-US" sz="1995" dirty="0">
              <a:solidFill>
                <a:srgbClr val="0070C0"/>
              </a:solidFill>
              <a:latin typeface="Avenir Next LT Pro" panose="020B0504020202020204" pitchFamily="34" charset="0"/>
            </a:endParaRPr>
          </a:p>
          <a:p>
            <a:pPr marL="117702" algn="l">
              <a:spcBef>
                <a:spcPts val="0"/>
              </a:spcBef>
              <a:spcAft>
                <a:spcPts val="0"/>
              </a:spcAft>
              <a:buNone/>
            </a:pPr>
            <a:r>
              <a:rPr lang="en-US" sz="1995" dirty="0">
                <a:solidFill>
                  <a:srgbClr val="0070C0"/>
                </a:solidFill>
                <a:latin typeface="Avenir Next LT Pro" panose="020B0504020202020204" pitchFamily="34" charset="0"/>
              </a:rPr>
              <a:t>The CA is the great gatherer of information. </a:t>
            </a:r>
            <a:r>
              <a:rPr dirty="0">
                <a:solidFill>
                  <a:srgbClr val="0070C0"/>
                </a:solidFill>
                <a:latin typeface="Avenir Next LT Pro" panose="020B0504020202020204" pitchFamily="34" charset="0"/>
              </a:rPr>
              <a:t/>
            </a:r>
            <a:br>
              <a:rPr dirty="0">
                <a:solidFill>
                  <a:srgbClr val="0070C0"/>
                </a:solidFill>
                <a:latin typeface="Avenir Next LT Pro" panose="020B0504020202020204" pitchFamily="34" charset="0"/>
              </a:rPr>
            </a:br>
            <a:r>
              <a:rPr lang="en-US" sz="1995" dirty="0">
                <a:solidFill>
                  <a:srgbClr val="0070C0"/>
                </a:solidFill>
                <a:latin typeface="Avenir Next LT Pro" panose="020B0504020202020204" pitchFamily="34" charset="0"/>
              </a:rPr>
              <a:t>They will: </a:t>
            </a:r>
          </a:p>
          <a:p>
            <a:pPr marL="706209" marR="470806" lvl="3" indent="-294254">
              <a:spcBef>
                <a:spcPts val="772"/>
              </a:spcBef>
              <a:buClr>
                <a:schemeClr val="accent1"/>
              </a:buClr>
              <a:buFont typeface="Symbol"/>
              <a:buChar char="·"/>
            </a:pPr>
            <a:r>
              <a:rPr lang="en-US" sz="1995" dirty="0">
                <a:solidFill>
                  <a:srgbClr val="0070C0"/>
                </a:solidFill>
                <a:latin typeface="Avenir Next LT Pro" panose="020B0504020202020204" pitchFamily="34" charset="0"/>
              </a:rPr>
              <a:t>send requests for records to the applicant’s healthcare providers, </a:t>
            </a:r>
          </a:p>
          <a:p>
            <a:pPr marL="706209" marR="470806" lvl="3" indent="-294254">
              <a:spcBef>
                <a:spcPts val="772"/>
              </a:spcBef>
              <a:buClr>
                <a:schemeClr val="accent1"/>
              </a:buClr>
              <a:buFont typeface="Symbol"/>
              <a:buChar char="·"/>
            </a:pPr>
            <a:r>
              <a:rPr lang="en-US" sz="1995" spc="26" dirty="0">
                <a:solidFill>
                  <a:srgbClr val="0070C0"/>
                </a:solidFill>
                <a:latin typeface="Avenir Next LT Pro" panose="020B0504020202020204" pitchFamily="34" charset="0"/>
              </a:rPr>
              <a:t>send requests for records to the applicant’</a:t>
            </a:r>
            <a:r>
              <a:rPr lang="en-US" sz="1995" dirty="0">
                <a:solidFill>
                  <a:srgbClr val="0070C0"/>
                </a:solidFill>
                <a:latin typeface="Avenir Next LT Pro" panose="020B0504020202020204" pitchFamily="34" charset="0"/>
              </a:rPr>
              <a:t>s</a:t>
            </a:r>
            <a:r>
              <a:rPr lang="en-US" sz="1995" spc="26" dirty="0">
                <a:solidFill>
                  <a:srgbClr val="0070C0"/>
                </a:solidFill>
                <a:latin typeface="Avenir Next LT Pro" panose="020B0504020202020204" pitchFamily="34" charset="0"/>
              </a:rPr>
              <a:t> school, and </a:t>
            </a:r>
          </a:p>
          <a:p>
            <a:pPr marL="706209" marR="470806" lvl="3" indent="-294254">
              <a:spcBef>
                <a:spcPts val="772"/>
              </a:spcBef>
              <a:buClr>
                <a:schemeClr val="accent1"/>
              </a:buClr>
              <a:buFont typeface="Symbol"/>
              <a:buChar char="·"/>
            </a:pPr>
            <a:r>
              <a:rPr lang="en-US" sz="2060" b="1" dirty="0">
                <a:solidFill>
                  <a:srgbClr val="0070C0"/>
                </a:solidFill>
                <a:latin typeface="Avenir Next LT Pro" panose="020B0504020202020204" pitchFamily="34" charset="0"/>
              </a:rPr>
              <a:t>send the applicant and his/her “contact” forms to complete and return. </a:t>
            </a:r>
          </a:p>
          <a:p>
            <a:pPr marL="117702" algn="l">
              <a:lnSpc>
                <a:spcPts val="2317"/>
              </a:lnSpc>
              <a:spcBef>
                <a:spcPts val="1506"/>
              </a:spcBef>
              <a:spcAft>
                <a:spcPts val="0"/>
              </a:spcAft>
            </a:pPr>
            <a:endParaRPr lang="en-US" sz="1995" dirty="0">
              <a:solidFill>
                <a:srgbClr val="000000"/>
              </a:solidFill>
              <a:latin typeface="Tahoma" panose="02020603050405020304" pitchFamily="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40527" y="1013578"/>
            <a:ext cx="10084524" cy="4855366"/>
          </a:xfrm>
          <a:prstGeom prst="rect">
            <a:avLst/>
          </a:prstGeom>
          <a:noFill/>
          <a:ln w="0" cmpd="sng">
            <a:noFill/>
            <a:prstDash val="solid"/>
          </a:ln>
        </p:spPr>
        <p:txBody>
          <a:bodyPr vert="horz" lIns="0" tIns="0" rIns="0" bIns="0" rtlCol="0" anchor="t">
            <a:normAutofit/>
          </a:bodyPr>
          <a:lstStyle/>
          <a:p>
            <a:pPr marL="117702" marR="117702" algn="l">
              <a:spcAft>
                <a:spcPts val="0"/>
              </a:spcAft>
              <a:buNone/>
            </a:pPr>
            <a:r>
              <a:rPr lang="en-US" sz="1802" dirty="0">
                <a:solidFill>
                  <a:srgbClr val="0070C0"/>
                </a:solidFill>
                <a:latin typeface="Avenir Next LT Pro" panose="020B0504020202020204" pitchFamily="34" charset="0"/>
              </a:rPr>
              <a:t>You will not have much control over the requests sent to third parties (doctors, schools, etc.). </a:t>
            </a:r>
          </a:p>
          <a:p>
            <a:pPr marL="117702" marR="117702" algn="l">
              <a:spcAft>
                <a:spcPts val="0"/>
              </a:spcAft>
              <a:buNone/>
            </a:pPr>
            <a:r>
              <a:rPr lang="en-US" sz="1802" dirty="0">
                <a:solidFill>
                  <a:srgbClr val="0070C0"/>
                </a:solidFill>
                <a:latin typeface="Avenir Next LT Pro" panose="020B0504020202020204" pitchFamily="34" charset="0"/>
              </a:rPr>
              <a:t>You do have control over what you provide. </a:t>
            </a:r>
          </a:p>
          <a:p>
            <a:pPr marL="117702" marR="117702" algn="l">
              <a:spcAft>
                <a:spcPts val="0"/>
              </a:spcAft>
            </a:pPr>
            <a:endParaRPr lang="en-US" sz="1802" dirty="0">
              <a:solidFill>
                <a:srgbClr val="0070C0"/>
              </a:solidFill>
              <a:latin typeface="Avenir Next LT Pro" panose="020B0504020202020204" pitchFamily="34" charset="0"/>
            </a:endParaRPr>
          </a:p>
          <a:p>
            <a:pPr marL="117702" marR="117702" algn="l">
              <a:spcAft>
                <a:spcPts val="0"/>
              </a:spcAft>
              <a:buNone/>
            </a:pPr>
            <a:r>
              <a:rPr lang="en-US" sz="1802" dirty="0">
                <a:solidFill>
                  <a:srgbClr val="0070C0"/>
                </a:solidFill>
                <a:latin typeface="Avenir Next LT Pro" panose="020B0504020202020204" pitchFamily="34" charset="0"/>
              </a:rPr>
              <a:t>The forms that will certainly be sent to you and your child are: </a:t>
            </a:r>
          </a:p>
          <a:p>
            <a:pPr marL="470806" indent="235403" algn="l">
              <a:lnSpc>
                <a:spcPts val="2446"/>
              </a:lnSpc>
              <a:spcBef>
                <a:spcPts val="541"/>
              </a:spcBef>
              <a:spcAft>
                <a:spcPts val="0"/>
              </a:spcAft>
              <a:buFont typeface="Symbol"/>
              <a:buChar char="·"/>
            </a:pPr>
            <a:endParaRPr lang="en-US" sz="1802" spc="26" dirty="0">
              <a:solidFill>
                <a:srgbClr val="0070C0"/>
              </a:solidFill>
              <a:latin typeface="Avenir Next LT Pro" panose="020B0504020202020204" pitchFamily="34" charset="0"/>
            </a:endParaRPr>
          </a:p>
          <a:p>
            <a:pPr marL="470806" algn="l">
              <a:lnSpc>
                <a:spcPts val="2446"/>
              </a:lnSpc>
              <a:spcBef>
                <a:spcPts val="541"/>
              </a:spcBef>
              <a:spcAft>
                <a:spcPts val="0"/>
              </a:spcAft>
              <a:buNone/>
            </a:pPr>
            <a:endParaRPr lang="en-US" sz="1802" dirty="0">
              <a:solidFill>
                <a:srgbClr val="0070C0"/>
              </a:solidFill>
              <a:latin typeface="Avenir Next LT Pro" panose="020B0504020202020204" pitchFamily="34" charset="0"/>
            </a:endParaRPr>
          </a:p>
          <a:p>
            <a:pPr marL="470806" algn="l">
              <a:lnSpc>
                <a:spcPts val="2446"/>
              </a:lnSpc>
              <a:spcBef>
                <a:spcPts val="541"/>
              </a:spcBef>
              <a:spcAft>
                <a:spcPts val="0"/>
              </a:spcAft>
              <a:buNone/>
            </a:pPr>
            <a:endParaRPr lang="en-US" sz="1802" dirty="0">
              <a:solidFill>
                <a:srgbClr val="0070C0"/>
              </a:solidFill>
              <a:latin typeface="Avenir Next LT Pro" panose="020B0504020202020204" pitchFamily="34" charset="0"/>
            </a:endParaRPr>
          </a:p>
          <a:p>
            <a:pPr marL="470806" algn="l">
              <a:lnSpc>
                <a:spcPts val="2446"/>
              </a:lnSpc>
              <a:spcBef>
                <a:spcPts val="541"/>
              </a:spcBef>
              <a:spcAft>
                <a:spcPts val="0"/>
              </a:spcAft>
              <a:buNone/>
            </a:pPr>
            <a:endParaRPr lang="en-US" sz="1802" dirty="0">
              <a:solidFill>
                <a:srgbClr val="0070C0"/>
              </a:solidFill>
              <a:latin typeface="Avenir Next LT Pro" panose="020B0504020202020204" pitchFamily="34" charset="0"/>
            </a:endParaRPr>
          </a:p>
          <a:p>
            <a:pPr marL="470806" algn="l">
              <a:lnSpc>
                <a:spcPts val="2446"/>
              </a:lnSpc>
              <a:spcBef>
                <a:spcPts val="541"/>
              </a:spcBef>
              <a:spcAft>
                <a:spcPts val="0"/>
              </a:spcAft>
              <a:buNone/>
            </a:pPr>
            <a:r>
              <a:rPr lang="en-US" sz="1802" dirty="0">
                <a:solidFill>
                  <a:srgbClr val="0070C0"/>
                </a:solidFill>
                <a:latin typeface="Avenir Next LT Pro" panose="020B0504020202020204" pitchFamily="34" charset="0"/>
              </a:rPr>
              <a:t>Function Reports are 10 pages long and ask 25 questions about the applicant’s daily activities, and they are the most mystifying (annoying) of the forms Social Security sends. </a:t>
            </a:r>
          </a:p>
        </p:txBody>
      </p:sp>
      <p:sp>
        <p:nvSpPr>
          <p:cNvPr id="3" name="TextBox 2">
            <a:extLst>
              <a:ext uri="{FF2B5EF4-FFF2-40B4-BE49-F238E27FC236}">
                <a16:creationId xmlns:a16="http://schemas.microsoft.com/office/drawing/2014/main" xmlns="" id="{A3E84BCA-C224-4094-8906-74E743F645C9}"/>
              </a:ext>
            </a:extLst>
          </p:cNvPr>
          <p:cNvSpPr txBox="1"/>
          <p:nvPr/>
        </p:nvSpPr>
        <p:spPr>
          <a:xfrm>
            <a:off x="2808513" y="2886892"/>
            <a:ext cx="6035041" cy="7522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470806" algn="l">
              <a:lnSpc>
                <a:spcPts val="2446"/>
              </a:lnSpc>
              <a:spcBef>
                <a:spcPts val="1577"/>
              </a:spcBef>
              <a:spcAft>
                <a:spcPts val="0"/>
              </a:spcAft>
              <a:buNone/>
            </a:pPr>
            <a:r>
              <a:rPr lang="en-US" sz="1802" b="1" spc="26" dirty="0">
                <a:solidFill>
                  <a:srgbClr val="0070C0"/>
                </a:solidFill>
                <a:latin typeface="Avenir Next LT Pro" panose="020B0504020202020204" pitchFamily="34" charset="0"/>
              </a:rPr>
              <a:t>The Function Report  (SSA-3373) </a:t>
            </a:r>
            <a:r>
              <a:rPr lang="en-US" sz="1802" spc="26" dirty="0">
                <a:solidFill>
                  <a:srgbClr val="0070C0"/>
                </a:solidFill>
                <a:latin typeface="Avenir Next LT Pro" panose="020B0504020202020204" pitchFamily="34" charset="0"/>
              </a:rPr>
              <a:t>and </a:t>
            </a:r>
          </a:p>
          <a:p>
            <a:pPr marL="470806" algn="l">
              <a:lnSpc>
                <a:spcPts val="2446"/>
              </a:lnSpc>
              <a:spcBef>
                <a:spcPts val="541"/>
              </a:spcBef>
              <a:spcAft>
                <a:spcPts val="0"/>
              </a:spcAft>
              <a:buNone/>
            </a:pPr>
            <a:r>
              <a:rPr lang="en-US" sz="1802" b="1" spc="26" dirty="0">
                <a:solidFill>
                  <a:srgbClr val="0070C0"/>
                </a:solidFill>
                <a:latin typeface="Avenir Next LT Pro" panose="020B0504020202020204" pitchFamily="34" charset="0"/>
              </a:rPr>
              <a:t>The Function Report Third Party (SSA-3380).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81793" y="745589"/>
            <a:ext cx="9868938" cy="5366821"/>
          </a:xfrm>
          <a:prstGeom prst="rect">
            <a:avLst/>
          </a:prstGeom>
          <a:noFill/>
          <a:ln w="0" cmpd="sng">
            <a:noFill/>
            <a:prstDash val="solid"/>
          </a:ln>
        </p:spPr>
        <p:txBody>
          <a:bodyPr vert="horz" lIns="0" tIns="71114" rIns="0" bIns="0" rtlCol="0" anchor="t">
            <a:normAutofit fontScale="62500" lnSpcReduction="20000"/>
          </a:bodyPr>
          <a:lstStyle/>
          <a:p>
            <a:pPr>
              <a:lnSpc>
                <a:spcPct val="107000"/>
              </a:lnSpc>
              <a:spcBef>
                <a:spcPts val="0"/>
              </a:spcBef>
              <a:spcAft>
                <a:spcPts val="1030"/>
              </a:spcAft>
              <a:buNone/>
            </a:pPr>
            <a:r>
              <a:rPr lang="en-US" sz="5800"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rPr>
              <a:t>What makes them annoying? </a:t>
            </a:r>
          </a:p>
          <a:p>
            <a:pPr>
              <a:lnSpc>
                <a:spcPct val="107000"/>
              </a:lnSpc>
              <a:spcBef>
                <a:spcPts val="0"/>
              </a:spcBef>
              <a:spcAft>
                <a:spcPts val="1030"/>
              </a:spcAft>
              <a:buNone/>
            </a:pPr>
            <a:endParaRPr lang="en-US" sz="4634" dirty="0">
              <a:latin typeface="Chiller" panose="04020404031007020602" pitchFamily="82" charset="0"/>
              <a:ea typeface="Calibri" panose="020F0502020204030204" pitchFamily="34" charset="0"/>
              <a:cs typeface="Times New Roman" panose="02020603050405020304" pitchFamily="18" charset="0"/>
            </a:endParaRPr>
          </a:p>
          <a:p>
            <a:pPr marL="342900" marR="176552" indent="-342900" algn="l">
              <a:lnSpc>
                <a:spcPct val="120000"/>
              </a:lnSpc>
              <a:spcBef>
                <a:spcPts val="142"/>
              </a:spcBef>
              <a:spcAft>
                <a:spcPts val="0"/>
              </a:spcAft>
              <a:buClr>
                <a:schemeClr val="accent1"/>
              </a:buClr>
              <a:buFont typeface="Arial" panose="020B0604020202020204" pitchFamily="34" charset="0"/>
              <a:buChar char="•"/>
            </a:pPr>
            <a:r>
              <a:rPr lang="en-US" dirty="0">
                <a:solidFill>
                  <a:srgbClr val="0070C0"/>
                </a:solidFill>
                <a:latin typeface="Avenir Next LT Pro" panose="020B0504020202020204" pitchFamily="34" charset="0"/>
              </a:rPr>
              <a:t>Function Report questions are not tailored to any particular type of claim. </a:t>
            </a:r>
          </a:p>
          <a:p>
            <a:pPr marL="342900" marR="176552" indent="-342900" algn="l">
              <a:lnSpc>
                <a:spcPct val="120000"/>
              </a:lnSpc>
              <a:spcBef>
                <a:spcPts val="142"/>
              </a:spcBef>
              <a:spcAft>
                <a:spcPts val="0"/>
              </a:spcAft>
              <a:buClr>
                <a:schemeClr val="accent1"/>
              </a:buClr>
              <a:buFont typeface="Arial" panose="020B0604020202020204" pitchFamily="34" charset="0"/>
              <a:buChar char="•"/>
            </a:pPr>
            <a:endParaRPr lang="en-US" dirty="0">
              <a:solidFill>
                <a:srgbClr val="0070C0"/>
              </a:solidFill>
              <a:latin typeface="Avenir Next LT Pro" panose="020B0504020202020204" pitchFamily="34" charset="0"/>
            </a:endParaRPr>
          </a:p>
          <a:p>
            <a:pPr marL="342900" marR="176552" indent="-342900" algn="l">
              <a:lnSpc>
                <a:spcPct val="120000"/>
              </a:lnSpc>
              <a:spcBef>
                <a:spcPts val="142"/>
              </a:spcBef>
              <a:spcAft>
                <a:spcPts val="0"/>
              </a:spcAft>
              <a:buClr>
                <a:schemeClr val="accent1"/>
              </a:buClr>
              <a:buFont typeface="Arial" panose="020B0604020202020204" pitchFamily="34" charset="0"/>
              <a:buChar char="•"/>
            </a:pPr>
            <a:r>
              <a:rPr lang="en-US" dirty="0">
                <a:solidFill>
                  <a:srgbClr val="0070C0"/>
                </a:solidFill>
                <a:latin typeface="Avenir Next LT Pro" panose="020B0504020202020204" pitchFamily="34" charset="0"/>
              </a:rPr>
              <a:t>Your 18-year-old will be asked to fill out the same form given to a  50-year-old alleging problems that are vastly different from your child’s situation.</a:t>
            </a:r>
          </a:p>
          <a:p>
            <a:pPr marL="342900" marR="176552" indent="-342900" algn="l">
              <a:lnSpc>
                <a:spcPct val="120000"/>
              </a:lnSpc>
              <a:spcBef>
                <a:spcPts val="142"/>
              </a:spcBef>
              <a:spcAft>
                <a:spcPts val="0"/>
              </a:spcAft>
              <a:buClr>
                <a:schemeClr val="accent1"/>
              </a:buClr>
              <a:buFont typeface="Arial" panose="020B0604020202020204" pitchFamily="34" charset="0"/>
              <a:buChar char="•"/>
            </a:pPr>
            <a:endParaRPr lang="en-US" dirty="0">
              <a:solidFill>
                <a:srgbClr val="0070C0"/>
              </a:solidFill>
              <a:latin typeface="Avenir Next LT Pro" panose="020B0504020202020204" pitchFamily="34" charset="0"/>
            </a:endParaRPr>
          </a:p>
          <a:p>
            <a:pPr marL="342900" indent="-342900" algn="l">
              <a:lnSpc>
                <a:spcPct val="120000"/>
              </a:lnSpc>
              <a:spcBef>
                <a:spcPts val="573"/>
              </a:spcBef>
              <a:spcAft>
                <a:spcPts val="0"/>
              </a:spcAft>
              <a:buClr>
                <a:schemeClr val="accent1"/>
              </a:buClr>
              <a:buFont typeface="Arial" panose="020B0604020202020204" pitchFamily="34" charset="0"/>
              <a:buChar char="•"/>
            </a:pPr>
            <a:r>
              <a:rPr lang="en-US" spc="19" dirty="0">
                <a:solidFill>
                  <a:srgbClr val="0070C0"/>
                </a:solidFill>
                <a:latin typeface="Avenir Next LT Pro" panose="020B0504020202020204" pitchFamily="34" charset="0"/>
              </a:rPr>
              <a:t>The questions are broad and repetitive. </a:t>
            </a:r>
          </a:p>
          <a:p>
            <a:pPr marL="342900" indent="-342900" algn="l">
              <a:lnSpc>
                <a:spcPct val="120000"/>
              </a:lnSpc>
              <a:spcBef>
                <a:spcPts val="573"/>
              </a:spcBef>
              <a:spcAft>
                <a:spcPts val="0"/>
              </a:spcAft>
              <a:buClr>
                <a:schemeClr val="accent1"/>
              </a:buClr>
              <a:buFont typeface="Arial" panose="020B0604020202020204" pitchFamily="34" charset="0"/>
              <a:buChar char="•"/>
            </a:pPr>
            <a:endParaRPr lang="en-US" spc="19" dirty="0">
              <a:solidFill>
                <a:srgbClr val="0070C0"/>
              </a:solidFill>
              <a:latin typeface="Avenir Next LT Pro" panose="020B0504020202020204" pitchFamily="34" charset="0"/>
            </a:endParaRPr>
          </a:p>
          <a:p>
            <a:pPr marL="342900" indent="-342900" algn="l">
              <a:lnSpc>
                <a:spcPct val="120000"/>
              </a:lnSpc>
              <a:spcBef>
                <a:spcPts val="566"/>
              </a:spcBef>
              <a:spcAft>
                <a:spcPts val="0"/>
              </a:spcAft>
              <a:buClr>
                <a:schemeClr val="accent1"/>
              </a:buClr>
              <a:buFont typeface="Arial" panose="020B0604020202020204" pitchFamily="34" charset="0"/>
              <a:buChar char="•"/>
            </a:pPr>
            <a:r>
              <a:rPr lang="en-US" spc="6" dirty="0">
                <a:solidFill>
                  <a:srgbClr val="0070C0"/>
                </a:solidFill>
                <a:latin typeface="Avenir Next LT Pro" panose="020B0504020202020204" pitchFamily="34" charset="0"/>
              </a:rPr>
              <a:t>The response time to answer is short, usually 10 days. </a:t>
            </a:r>
          </a:p>
          <a:p>
            <a:pPr algn="l">
              <a:spcBef>
                <a:spcPts val="566"/>
              </a:spcBef>
              <a:spcAft>
                <a:spcPts val="0"/>
              </a:spcAft>
            </a:pPr>
            <a:endParaRPr lang="en-US" sz="1802" spc="6" dirty="0">
              <a:solidFill>
                <a:srgbClr val="0070C0"/>
              </a:solidFill>
              <a:latin typeface="Avenir Next LT Pro" panose="020B0504020202020204" pitchFamily="34" charset="0"/>
            </a:endParaRPr>
          </a:p>
          <a:p>
            <a:pPr marR="58851" algn="ctr">
              <a:spcAft>
                <a:spcPts val="90"/>
              </a:spcAft>
              <a:buNone/>
            </a:pPr>
            <a:r>
              <a:rPr lang="en-US" dirty="0">
                <a:solidFill>
                  <a:srgbClr val="FF0000"/>
                </a:solidFill>
                <a:latin typeface="Tahoma" panose="02020603050405020304" pitchFamily="2"/>
              </a:rPr>
              <a:t>While the responses will likely not </a:t>
            </a:r>
            <a:r>
              <a:rPr lang="en-US" sz="2060" dirty="0">
                <a:solidFill>
                  <a:srgbClr val="FF0000"/>
                </a:solidFill>
                <a:latin typeface="Tahoma" panose="02020603050405020304" pitchFamily="2"/>
              </a:rPr>
              <a:t>“</a:t>
            </a:r>
            <a:r>
              <a:rPr lang="en-US" dirty="0">
                <a:solidFill>
                  <a:srgbClr val="FF0000"/>
                </a:solidFill>
                <a:latin typeface="Tahoma" panose="02020603050405020304" pitchFamily="2"/>
              </a:rPr>
              <a:t>win</a:t>
            </a:r>
            <a:r>
              <a:rPr lang="en-US" sz="2060" dirty="0">
                <a:solidFill>
                  <a:srgbClr val="FF0000"/>
                </a:solidFill>
                <a:latin typeface="Tahoma" panose="02020603050405020304" pitchFamily="2"/>
              </a:rPr>
              <a:t>” </a:t>
            </a:r>
            <a:r>
              <a:rPr lang="en-US" dirty="0">
                <a:solidFill>
                  <a:srgbClr val="FF0000"/>
                </a:solidFill>
                <a:latin typeface="Tahoma" panose="02020603050405020304" pitchFamily="2"/>
              </a:rPr>
              <a:t>the case, </a:t>
            </a:r>
          </a:p>
          <a:p>
            <a:pPr marR="58851" algn="ctr">
              <a:spcAft>
                <a:spcPts val="90"/>
              </a:spcAft>
              <a:buNone/>
            </a:pPr>
            <a:r>
              <a:rPr lang="en-US" dirty="0">
                <a:solidFill>
                  <a:srgbClr val="FF0000"/>
                </a:solidFill>
                <a:latin typeface="Tahoma" panose="02020603050405020304" pitchFamily="2"/>
              </a:rPr>
              <a:t>they can easily cause the Application to fail.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992777" y="2708132"/>
            <a:ext cx="9382943" cy="2258481"/>
          </a:xfrm>
          <a:prstGeom prst="rect">
            <a:avLst/>
          </a:prstGeom>
          <a:noFill/>
          <a:ln w="0" cmpd="sng">
            <a:noFill/>
            <a:prstDash val="solid"/>
          </a:ln>
        </p:spPr>
        <p:txBody>
          <a:bodyPr vert="horz" lIns="0" tIns="0" rIns="0" bIns="0" rtlCol="0" anchor="t">
            <a:noAutofit/>
          </a:bodyPr>
          <a:lstStyle/>
          <a:p>
            <a:pPr marL="58851" marR="470806" algn="l">
              <a:spcAft>
                <a:spcPts val="0"/>
              </a:spcAft>
              <a:buNone/>
            </a:pPr>
            <a:r>
              <a:rPr lang="en-US" sz="2000" spc="-51" dirty="0">
                <a:solidFill>
                  <a:srgbClr val="0070C0"/>
                </a:solidFill>
                <a:latin typeface="Avenir Next LT Pro" panose="020B0504020202020204" pitchFamily="34" charset="0"/>
              </a:rPr>
              <a:t>A diagnosis alone does not mean there is a </a:t>
            </a:r>
            <a:r>
              <a:rPr lang="en-US" sz="2000" b="1" u="sng" spc="-51" dirty="0">
                <a:solidFill>
                  <a:srgbClr val="0070C0"/>
                </a:solidFill>
                <a:latin typeface="Avenir Next LT Pro" panose="020B0504020202020204" pitchFamily="34" charset="0"/>
              </a:rPr>
              <a:t>severe  impairment</a:t>
            </a:r>
          </a:p>
          <a:p>
            <a:pPr marL="58851" marR="470806" algn="l">
              <a:spcAft>
                <a:spcPts val="0"/>
              </a:spcAft>
              <a:buNone/>
            </a:pPr>
            <a:r>
              <a:rPr lang="en-US" sz="2000" spc="-51" dirty="0">
                <a:solidFill>
                  <a:srgbClr val="0070C0"/>
                </a:solidFill>
                <a:latin typeface="Avenir Next LT Pro" panose="020B0504020202020204" pitchFamily="34" charset="0"/>
              </a:rPr>
              <a:t>that entitles the applicant to SSDI or SSI benefits, and the burden of proof is on the applicant.  </a:t>
            </a:r>
          </a:p>
          <a:p>
            <a:pPr marL="58851" marR="117702" algn="l">
              <a:lnSpc>
                <a:spcPts val="2832"/>
              </a:lnSpc>
              <a:buNone/>
            </a:pPr>
            <a:r>
              <a:rPr lang="en-US" sz="2000" dirty="0">
                <a:solidFill>
                  <a:srgbClr val="0070C0"/>
                </a:solidFill>
                <a:latin typeface="Avenir Next LT Pro" panose="020B0504020202020204" pitchFamily="34" charset="0"/>
              </a:rPr>
              <a:t>While the diagnosis may be very compelling, Social Security still needs to know what the actual </a:t>
            </a:r>
            <a:r>
              <a:rPr lang="en-US" sz="2000" i="1" dirty="0">
                <a:solidFill>
                  <a:srgbClr val="0070C0"/>
                </a:solidFill>
                <a:latin typeface="Avenir Next LT Pro" panose="020B0504020202020204" pitchFamily="34" charset="0"/>
              </a:rPr>
              <a:t>impact of the condition </a:t>
            </a:r>
            <a:r>
              <a:rPr lang="en-US" sz="2000" dirty="0">
                <a:solidFill>
                  <a:srgbClr val="0070C0"/>
                </a:solidFill>
                <a:latin typeface="Avenir Next LT Pro" panose="020B0504020202020204" pitchFamily="34" charset="0"/>
              </a:rPr>
              <a:t>is on this applicant’s ability to do work-related activities.   </a:t>
            </a:r>
          </a:p>
        </p:txBody>
      </p:sp>
      <p:sp>
        <p:nvSpPr>
          <p:cNvPr id="2" name="TextBox 1">
            <a:extLst>
              <a:ext uri="{FF2B5EF4-FFF2-40B4-BE49-F238E27FC236}">
                <a16:creationId xmlns:a16="http://schemas.microsoft.com/office/drawing/2014/main" xmlns="" id="{95823D26-AF2B-7E3C-7590-61174190D1BC}"/>
              </a:ext>
            </a:extLst>
          </p:cNvPr>
          <p:cNvSpPr txBox="1"/>
          <p:nvPr/>
        </p:nvSpPr>
        <p:spPr>
          <a:xfrm>
            <a:off x="870510" y="695085"/>
            <a:ext cx="8667244" cy="1280863"/>
          </a:xfrm>
          <a:prstGeom prst="rect">
            <a:avLst/>
          </a:prstGeom>
          <a:noFill/>
        </p:spPr>
        <p:txBody>
          <a:bodyPr wrap="none" rtlCol="0">
            <a:spAutoFit/>
          </a:bodyPr>
          <a:lstStyle/>
          <a:p>
            <a:r>
              <a:rPr lang="en-US" sz="3089" b="1" dirty="0">
                <a:solidFill>
                  <a:srgbClr val="0070C0"/>
                </a:solidFill>
                <a:latin typeface="Avenir Next LT Pro" panose="020B0504020202020204" pitchFamily="34" charset="0"/>
              </a:rPr>
              <a:t>Why are Function Report forms requested?</a:t>
            </a:r>
          </a:p>
          <a:p>
            <a:endParaRPr lang="en-US" sz="1545" b="1" dirty="0">
              <a:solidFill>
                <a:srgbClr val="0070C0"/>
              </a:solidFill>
              <a:latin typeface="Avenir Next LT Pro" panose="020B0504020202020204" pitchFamily="34" charset="0"/>
            </a:endParaRPr>
          </a:p>
          <a:p>
            <a:r>
              <a:rPr lang="en-US" sz="3089" b="1" dirty="0">
                <a:solidFill>
                  <a:srgbClr val="0070C0"/>
                </a:solidFill>
                <a:latin typeface="Avenir Next LT Pro" panose="020B0504020202020204" pitchFamily="34" charset="0"/>
              </a:rPr>
              <a:t>Isn’t the diagnosis enough?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825307" y="2017347"/>
            <a:ext cx="8167779" cy="2823305"/>
          </a:xfrm>
          <a:prstGeom prst="rect">
            <a:avLst/>
          </a:prstGeom>
          <a:noFill/>
          <a:ln w="0" cmpd="sng">
            <a:noFill/>
            <a:prstDash val="solid"/>
          </a:ln>
        </p:spPr>
        <p:txBody>
          <a:bodyPr vert="horz" lIns="0" tIns="0" rIns="0" bIns="0" rtlCol="0" anchor="t">
            <a:normAutofit/>
          </a:bodyPr>
          <a:lstStyle/>
          <a:p>
            <a:pPr marL="117702" algn="ctr">
              <a:lnSpc>
                <a:spcPts val="3347"/>
              </a:lnSpc>
              <a:spcAft>
                <a:spcPts val="0"/>
              </a:spcAft>
              <a:buNone/>
            </a:pPr>
            <a:r>
              <a:rPr lang="en-US" sz="3089" b="1" dirty="0">
                <a:solidFill>
                  <a:srgbClr val="FF0000"/>
                </a:solidFill>
                <a:latin typeface="Algerian" panose="04020705040A02060702" pitchFamily="82" charset="0"/>
                <a:ea typeface="Tahoma" panose="020B0604030504040204" pitchFamily="34" charset="0"/>
                <a:cs typeface="Tahoma" panose="020B0604030504040204" pitchFamily="34" charset="0"/>
              </a:rPr>
              <a:t>Cardinal Rule #1</a:t>
            </a:r>
          </a:p>
          <a:p>
            <a:pPr marL="117702" algn="ctr">
              <a:lnSpc>
                <a:spcPts val="3347"/>
              </a:lnSpc>
              <a:spcAft>
                <a:spcPts val="0"/>
              </a:spcAft>
              <a:buNone/>
            </a:pPr>
            <a:endParaRPr lang="en-US" sz="2381" u="sng" dirty="0">
              <a:solidFill>
                <a:srgbClr val="0070C0"/>
              </a:solidFill>
              <a:latin typeface="Avenir Next LT Pro" panose="020B0504020202020204" pitchFamily="34" charset="0"/>
              <a:ea typeface="Tahoma" panose="020B0604030504040204" pitchFamily="34" charset="0"/>
              <a:cs typeface="Tahoma" panose="020B0604030504040204" pitchFamily="34" charset="0"/>
            </a:endParaRPr>
          </a:p>
          <a:p>
            <a:pPr marL="117702" algn="ctr">
              <a:lnSpc>
                <a:spcPts val="3347"/>
              </a:lnSpc>
              <a:spcAft>
                <a:spcPts val="0"/>
              </a:spcAft>
              <a:buNone/>
            </a:pPr>
            <a:r>
              <a:rPr lang="en-US" sz="2574" b="1" dirty="0">
                <a:solidFill>
                  <a:srgbClr val="FF0000"/>
                </a:solidFill>
                <a:latin typeface="Avenir Next LT Pro" panose="020B0504020202020204" pitchFamily="34" charset="0"/>
                <a:ea typeface="Tahoma" panose="020B0604030504040204" pitchFamily="34" charset="0"/>
                <a:cs typeface="Tahoma" panose="020B0604030504040204" pitchFamily="34" charset="0"/>
              </a:rPr>
              <a:t>Don’t Do the </a:t>
            </a:r>
            <a:r>
              <a:rPr lang="en-US" sz="2574" b="1" spc="26" dirty="0">
                <a:solidFill>
                  <a:srgbClr val="FF0000"/>
                </a:solidFill>
                <a:latin typeface="Avenir Next LT Pro" panose="020B0504020202020204" pitchFamily="34" charset="0"/>
                <a:ea typeface="Tahoma" panose="020B0604030504040204" pitchFamily="34" charset="0"/>
                <a:cs typeface="Tahoma" panose="020B0604030504040204" pitchFamily="34" charset="0"/>
              </a:rPr>
              <a:t>Function Report </a:t>
            </a:r>
            <a:r>
              <a:rPr lang="en-US" sz="2574" b="1" dirty="0">
                <a:solidFill>
                  <a:srgbClr val="FF0000"/>
                </a:solidFill>
                <a:latin typeface="Avenir Next LT Pro" panose="020B0504020202020204" pitchFamily="34" charset="0"/>
                <a:ea typeface="Tahoma" panose="020B0604030504040204" pitchFamily="34" charset="0"/>
                <a:cs typeface="Tahoma" panose="020B0604030504040204" pitchFamily="34" charset="0"/>
              </a:rPr>
              <a:t>for your child!  </a:t>
            </a:r>
          </a:p>
          <a:p>
            <a:pPr marL="117702" algn="l">
              <a:spcAft>
                <a:spcPts val="0"/>
              </a:spcAft>
              <a:buNone/>
            </a:pPr>
            <a:endParaRPr lang="en-US" sz="1931" spc="39" dirty="0">
              <a:solidFill>
                <a:srgbClr val="0070C0"/>
              </a:solidFill>
              <a:latin typeface="Avenir Next LT Pro" panose="020B0504020202020204" pitchFamily="34" charset="0"/>
            </a:endParaRPr>
          </a:p>
          <a:p>
            <a:pPr marL="117702" algn="l">
              <a:spcAft>
                <a:spcPts val="0"/>
              </a:spcAft>
              <a:buNone/>
            </a:pPr>
            <a:r>
              <a:rPr lang="en-US" sz="2000" spc="39" dirty="0">
                <a:solidFill>
                  <a:srgbClr val="0070C0"/>
                </a:solidFill>
              </a:rPr>
              <a:t>For many legitimate reasons, you will be tempted to do the       Function Report for your son or daughter</a:t>
            </a:r>
            <a:r>
              <a:rPr lang="en-US" sz="2000" spc="39" dirty="0">
                <a:solidFill>
                  <a:srgbClr val="000000"/>
                </a:solidFill>
              </a:rPr>
              <a:t>. </a:t>
            </a:r>
          </a:p>
        </p:txBody>
      </p:sp>
      <p:sp>
        <p:nvSpPr>
          <p:cNvPr id="5" name="TextBox 4">
            <a:extLst>
              <a:ext uri="{FF2B5EF4-FFF2-40B4-BE49-F238E27FC236}">
                <a16:creationId xmlns:a16="http://schemas.microsoft.com/office/drawing/2014/main" xmlns="" id="{B27F7779-D91A-9F0E-3DD3-B17F0EA1752B}"/>
              </a:ext>
            </a:extLst>
          </p:cNvPr>
          <p:cNvSpPr txBox="1"/>
          <p:nvPr/>
        </p:nvSpPr>
        <p:spPr>
          <a:xfrm>
            <a:off x="3269728" y="2646391"/>
            <a:ext cx="4610248" cy="3301481"/>
          </a:xfrm>
          <a:prstGeom prst="rect">
            <a:avLst/>
          </a:prstGeom>
          <a:noFill/>
        </p:spPr>
        <p:txBody>
          <a:bodyPr wrap="square">
            <a:spAutoFit/>
          </a:bodyPr>
          <a:lstStyle/>
          <a:p>
            <a:endParaRPr lang="en-US" sz="2317"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endParaRPr>
          </a:p>
          <a:p>
            <a:endParaRPr lang="en-US" sz="2317"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endParaRPr>
          </a:p>
          <a:p>
            <a:endParaRPr lang="en-US" sz="2317"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endParaRPr>
          </a:p>
          <a:p>
            <a:r>
              <a:rPr lang="en-US" sz="2317" b="1"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rPr>
              <a:t>	</a:t>
            </a:r>
          </a:p>
          <a:p>
            <a:endParaRPr lang="en-US" sz="2317" b="1"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endParaRPr>
          </a:p>
          <a:p>
            <a:pPr algn="ctr"/>
            <a:r>
              <a:rPr lang="en-US" sz="2317" b="1"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rPr>
              <a:t> </a:t>
            </a:r>
          </a:p>
          <a:p>
            <a:pPr algn="ctr"/>
            <a:endParaRPr lang="en-US" sz="2317"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endParaRPr>
          </a:p>
          <a:p>
            <a:pPr algn="ctr"/>
            <a:r>
              <a:rPr lang="en-US" sz="4634" b="1" u="sng" spc="64" dirty="0">
                <a:ln w="9525" cap="flat" cmpd="sng" algn="ctr">
                  <a:solidFill>
                    <a:srgbClr val="4472C4"/>
                  </a:solidFill>
                  <a:prstDash val="solid"/>
                  <a:round/>
                </a:ln>
                <a:solidFill>
                  <a:srgbClr val="FF0000"/>
                </a:solidFill>
                <a:effectLst>
                  <a:glow rad="38100">
                    <a:schemeClr val="accent1">
                      <a:alpha val="40000"/>
                    </a:schemeClr>
                  </a:glow>
                </a:effectLst>
                <a:latin typeface="Chiller" panose="04020404031007020602" pitchFamily="82" charset="0"/>
                <a:ea typeface="Calibri" panose="020F0502020204030204" pitchFamily="34" charset="0"/>
                <a:cs typeface="Times New Roman" panose="02020603050405020304" pitchFamily="18" charset="0"/>
              </a:rPr>
              <a:t>Don’t Do It! </a:t>
            </a:r>
            <a:endParaRPr lang="en-US" sz="4634" u="sng" dirty="0">
              <a:solidFill>
                <a:srgbClr val="FF0000"/>
              </a:solidFill>
            </a:endParaRPr>
          </a:p>
        </p:txBody>
      </p:sp>
      <p:sp>
        <p:nvSpPr>
          <p:cNvPr id="6" name="Rectangle 5">
            <a:extLst>
              <a:ext uri="{FF2B5EF4-FFF2-40B4-BE49-F238E27FC236}">
                <a16:creationId xmlns:a16="http://schemas.microsoft.com/office/drawing/2014/main" xmlns="" id="{E1A79361-47D3-BB33-E219-B3FB82247CC9}"/>
              </a:ext>
            </a:extLst>
          </p:cNvPr>
          <p:cNvSpPr/>
          <p:nvPr/>
        </p:nvSpPr>
        <p:spPr>
          <a:xfrm>
            <a:off x="799011" y="757125"/>
            <a:ext cx="10593977" cy="10063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030"/>
              </a:spcAft>
            </a:pPr>
            <a:r>
              <a:rPr lang="en-US" sz="2800" b="1" dirty="0">
                <a:ln w="9525" cap="flat" cmpd="sng" algn="ctr">
                  <a:solidFill>
                    <a:srgbClr val="FFFFFF"/>
                  </a:solidFill>
                  <a:prstDash val="solid"/>
                  <a:round/>
                </a:ln>
                <a:solidFill>
                  <a:srgbClr val="0070C0"/>
                </a:solidFill>
                <a:latin typeface="Avenir Next LT Pro" panose="020B0504020202020204" pitchFamily="34" charset="0"/>
                <a:ea typeface="Calibri" panose="020F0502020204030204" pitchFamily="34" charset="0"/>
                <a:cs typeface="Times New Roman" panose="02020603050405020304" pitchFamily="18" charset="0"/>
              </a:rPr>
              <a:t>The Function Report Adult (SSA-3373)</a:t>
            </a:r>
            <a:endParaRPr lang="en-US" sz="2800" b="1" dirty="0">
              <a:solidFill>
                <a:srgbClr val="0070C0"/>
              </a:solidFill>
              <a:latin typeface="Avenir Next LT Pro" panose="020B05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018904" y="1809728"/>
            <a:ext cx="8934722" cy="1484138"/>
          </a:xfrm>
          <a:prstGeom prst="rect">
            <a:avLst/>
          </a:prstGeom>
          <a:noFill/>
          <a:ln w="0" cmpd="sng">
            <a:noFill/>
            <a:prstDash val="solid"/>
          </a:ln>
        </p:spPr>
        <p:txBody>
          <a:bodyPr vert="horz" lIns="0" tIns="0" rIns="0" bIns="0" rtlCol="0" anchor="t">
            <a:noAutofit/>
          </a:bodyPr>
          <a:lstStyle/>
          <a:p>
            <a:pPr marR="117702">
              <a:lnSpc>
                <a:spcPts val="2703"/>
              </a:lnSpc>
              <a:buNone/>
            </a:pPr>
            <a:r>
              <a:rPr lang="en-US" sz="2000" dirty="0">
                <a:solidFill>
                  <a:srgbClr val="0070C0"/>
                </a:solidFill>
                <a:latin typeface="Avenir Next LT Pro" panose="020B0504020202020204" pitchFamily="34" charset="0"/>
              </a:rPr>
              <a:t>For the same reason you do not do their school tests, you should not answer this questionnaire for them. </a:t>
            </a:r>
          </a:p>
          <a:p>
            <a:pPr marR="117702">
              <a:lnSpc>
                <a:spcPts val="2703"/>
              </a:lnSpc>
            </a:pPr>
            <a:endParaRPr lang="en-US" sz="1800" dirty="0">
              <a:solidFill>
                <a:srgbClr val="0070C0"/>
              </a:solidFill>
              <a:latin typeface="Avenir Next LT Pro" panose="020B0504020202020204" pitchFamily="34" charset="0"/>
            </a:endParaRPr>
          </a:p>
          <a:p>
            <a:pPr>
              <a:buNone/>
            </a:pPr>
            <a:r>
              <a:rPr lang="en-US" sz="2000" dirty="0">
                <a:solidFill>
                  <a:srgbClr val="0070C0"/>
                </a:solidFill>
                <a:latin typeface="Avenir Next LT Pro" panose="020B0504020202020204" pitchFamily="34" charset="0"/>
              </a:rPr>
              <a:t>If you write out their responses, the Claims Adjudicator will have no choice but to credit </a:t>
            </a:r>
            <a:r>
              <a:rPr lang="en-US" sz="2000" dirty="0">
                <a:solidFill>
                  <a:srgbClr val="FF0000"/>
                </a:solidFill>
                <a:latin typeface="Avenir Next LT Pro" panose="020B0504020202020204" pitchFamily="34" charset="0"/>
              </a:rPr>
              <a:t>your young adult </a:t>
            </a:r>
            <a:r>
              <a:rPr lang="en-US" sz="2000" dirty="0">
                <a:solidFill>
                  <a:srgbClr val="0070C0"/>
                </a:solidFill>
                <a:latin typeface="Avenir Next LT Pro" panose="020B0504020202020204" pitchFamily="34" charset="0"/>
              </a:rPr>
              <a:t>with: </a:t>
            </a:r>
          </a:p>
        </p:txBody>
      </p:sp>
      <p:sp>
        <p:nvSpPr>
          <p:cNvPr id="5" name="Text Placeholder 4"/>
          <p:cNvSpPr>
            <a:spLocks noGrp="1"/>
          </p:cNvSpPr>
          <p:nvPr>
            <p:ph type="body" idx="10"/>
          </p:nvPr>
        </p:nvSpPr>
        <p:spPr>
          <a:xfrm>
            <a:off x="1018903" y="3675358"/>
            <a:ext cx="9091747" cy="1853867"/>
          </a:xfrm>
          <a:prstGeom prst="rect">
            <a:avLst/>
          </a:prstGeom>
          <a:noFill/>
          <a:ln w="0" cmpd="sng">
            <a:noFill/>
            <a:prstDash val="solid"/>
          </a:ln>
        </p:spPr>
        <p:txBody>
          <a:bodyPr vert="horz" lIns="0" tIns="225603" rIns="0" bIns="0" rtlCol="0" anchor="t">
            <a:normAutofit/>
          </a:bodyPr>
          <a:lstStyle/>
          <a:p>
            <a:pPr marL="1132878" marR="0" indent="-367817">
              <a:lnSpc>
                <a:spcPts val="2446"/>
              </a:lnSpc>
              <a:spcBef>
                <a:spcPts val="772"/>
              </a:spcBef>
              <a:buClr>
                <a:schemeClr val="accent1"/>
              </a:buClr>
              <a:buSzPct val="100000"/>
              <a:buFont typeface="Arial" panose="020B0604020202020204" pitchFamily="34" charset="0"/>
              <a:buChar char="•"/>
            </a:pPr>
            <a:r>
              <a:rPr lang="en-US" sz="2000" spc="39" dirty="0">
                <a:solidFill>
                  <a:srgbClr val="0070C0"/>
                </a:solidFill>
                <a:latin typeface="Avenir Next LT Pro" panose="020B0504020202020204" pitchFamily="34" charset="0"/>
              </a:rPr>
              <a:t>a vocabulary that they don’t have, </a:t>
            </a:r>
          </a:p>
          <a:p>
            <a:pPr marL="1132878" marR="0" indent="-367817">
              <a:lnSpc>
                <a:spcPts val="2317"/>
              </a:lnSpc>
              <a:spcBef>
                <a:spcPts val="772"/>
              </a:spcBef>
              <a:buClr>
                <a:schemeClr val="accent1"/>
              </a:buClr>
              <a:buSzPct val="100000"/>
              <a:buFont typeface="Arial" panose="020B0604020202020204" pitchFamily="34" charset="0"/>
              <a:buChar char="•"/>
            </a:pPr>
            <a:r>
              <a:rPr lang="en-US" sz="2000" spc="19" dirty="0">
                <a:solidFill>
                  <a:srgbClr val="0070C0"/>
                </a:solidFill>
                <a:latin typeface="Avenir Next LT Pro" panose="020B0504020202020204" pitchFamily="34" charset="0"/>
              </a:rPr>
              <a:t>a processing speed that is not their own, and </a:t>
            </a:r>
          </a:p>
          <a:p>
            <a:pPr marL="1132878" marR="529657" indent="-367817">
              <a:spcBef>
                <a:spcPts val="772"/>
              </a:spcBef>
              <a:buClr>
                <a:schemeClr val="accent1"/>
              </a:buClr>
              <a:buSzPct val="100000"/>
              <a:buFont typeface="Arial" panose="020B0604020202020204" pitchFamily="34" charset="0"/>
              <a:buChar char="•"/>
            </a:pPr>
            <a:r>
              <a:rPr lang="en-US" sz="2000" dirty="0">
                <a:solidFill>
                  <a:srgbClr val="0070C0"/>
                </a:solidFill>
                <a:latin typeface="Avenir Next LT Pro" panose="020B0504020202020204" pitchFamily="34" charset="0"/>
              </a:rPr>
              <a:t>handwriting or typing abilities that do not reflect their abilities. </a:t>
            </a:r>
          </a:p>
        </p:txBody>
      </p:sp>
      <p:sp>
        <p:nvSpPr>
          <p:cNvPr id="2" name="TextBox 1">
            <a:extLst>
              <a:ext uri="{FF2B5EF4-FFF2-40B4-BE49-F238E27FC236}">
                <a16:creationId xmlns:a16="http://schemas.microsoft.com/office/drawing/2014/main" xmlns="" id="{FBCFE9A6-06E8-CB95-295E-6F39DB6CAAAE}"/>
              </a:ext>
            </a:extLst>
          </p:cNvPr>
          <p:cNvSpPr txBox="1"/>
          <p:nvPr/>
        </p:nvSpPr>
        <p:spPr>
          <a:xfrm>
            <a:off x="1018903" y="761055"/>
            <a:ext cx="6243218" cy="567720"/>
          </a:xfrm>
          <a:prstGeom prst="rect">
            <a:avLst/>
          </a:prstGeom>
          <a:noFill/>
        </p:spPr>
        <p:txBody>
          <a:bodyPr wrap="square" rtlCol="0">
            <a:spAutoFit/>
          </a:bodyPr>
          <a:lstStyle/>
          <a:p>
            <a:r>
              <a:rPr lang="en-US" sz="3089" b="1" dirty="0">
                <a:solidFill>
                  <a:srgbClr val="0070C0"/>
                </a:solidFill>
                <a:latin typeface="Avenir Next LT Pro" panose="020B0504020202020204" pitchFamily="34" charset="0"/>
              </a:rPr>
              <a:t>WHY NOT?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18457" y="704559"/>
            <a:ext cx="10136777" cy="5199851"/>
          </a:xfrm>
          <a:prstGeom prst="rect">
            <a:avLst/>
          </a:prstGeom>
          <a:noFill/>
          <a:ln w="0" cmpd="sng">
            <a:noFill/>
            <a:prstDash val="solid"/>
          </a:ln>
        </p:spPr>
        <p:txBody>
          <a:bodyPr vert="horz" lIns="0" tIns="0" rIns="0" bIns="0" rtlCol="0" anchor="t">
            <a:normAutofit/>
          </a:bodyPr>
          <a:lstStyle/>
          <a:p>
            <a:pPr marL="117702" marR="294254">
              <a:spcAft>
                <a:spcPts val="0"/>
              </a:spcAft>
              <a:buNone/>
            </a:pPr>
            <a:r>
              <a:rPr lang="en-US" sz="2574" b="1" dirty="0">
                <a:solidFill>
                  <a:srgbClr val="0070C0"/>
                </a:solidFill>
                <a:latin typeface="Avenir Next LT Pro" panose="020B0504020202020204" pitchFamily="34" charset="0"/>
              </a:rPr>
              <a:t>If I should not do the form for my child, </a:t>
            </a:r>
          </a:p>
          <a:p>
            <a:pPr marL="117702" marR="294254">
              <a:spcAft>
                <a:spcPts val="0"/>
              </a:spcAft>
              <a:buNone/>
            </a:pPr>
            <a:r>
              <a:rPr lang="en-US" sz="2574" b="1" dirty="0">
                <a:solidFill>
                  <a:srgbClr val="0070C0"/>
                </a:solidFill>
                <a:latin typeface="Avenir Next LT Pro" panose="020B0504020202020204" pitchFamily="34" charset="0"/>
              </a:rPr>
              <a:t>how will the form  get done?  </a:t>
            </a:r>
          </a:p>
          <a:p>
            <a:pPr marL="117702" marR="117702" algn="l">
              <a:lnSpc>
                <a:spcPts val="2832"/>
              </a:lnSpc>
              <a:spcBef>
                <a:spcPts val="1030"/>
              </a:spcBef>
              <a:spcAft>
                <a:spcPts val="0"/>
              </a:spcAft>
              <a:buNone/>
            </a:pPr>
            <a:endParaRPr lang="en-US" sz="1995" dirty="0">
              <a:solidFill>
                <a:srgbClr val="0070C0"/>
              </a:solidFill>
              <a:latin typeface="Avenir Next LT Pro" panose="020B0504020202020204" pitchFamily="34" charset="0"/>
            </a:endParaRPr>
          </a:p>
          <a:p>
            <a:pPr marL="117702" marR="117702" algn="l">
              <a:lnSpc>
                <a:spcPts val="2832"/>
              </a:lnSpc>
              <a:spcBef>
                <a:spcPts val="1030"/>
              </a:spcBef>
              <a:spcAft>
                <a:spcPts val="0"/>
              </a:spcAft>
              <a:buNone/>
            </a:pPr>
            <a:r>
              <a:rPr lang="en-US" sz="1995" dirty="0">
                <a:solidFill>
                  <a:srgbClr val="0070C0"/>
                </a:solidFill>
                <a:latin typeface="Avenir Next LT Pro" panose="020B0504020202020204" pitchFamily="34" charset="0"/>
              </a:rPr>
              <a:t>If your child can read and write, explain to them that they need to do the form because of the SSA claim and ask them to do it to the best of their ability. </a:t>
            </a:r>
          </a:p>
          <a:p>
            <a:pPr marL="117702" marR="117702" algn="l">
              <a:lnSpc>
                <a:spcPts val="2832"/>
              </a:lnSpc>
              <a:spcBef>
                <a:spcPts val="1030"/>
              </a:spcBef>
              <a:spcAft>
                <a:spcPts val="0"/>
              </a:spcAft>
              <a:buNone/>
            </a:pPr>
            <a:endParaRPr lang="en-US" sz="1995" dirty="0">
              <a:solidFill>
                <a:srgbClr val="0070C0"/>
              </a:solidFill>
              <a:latin typeface="Avenir Next LT Pro" panose="020B0504020202020204" pitchFamily="34" charset="0"/>
            </a:endParaRPr>
          </a:p>
          <a:p>
            <a:pPr marL="117702" marR="117702" algn="l">
              <a:lnSpc>
                <a:spcPts val="2832"/>
              </a:lnSpc>
              <a:spcBef>
                <a:spcPts val="1030"/>
              </a:spcBef>
              <a:spcAft>
                <a:spcPts val="0"/>
              </a:spcAft>
              <a:buNone/>
            </a:pPr>
            <a:r>
              <a:rPr lang="en-US" sz="1995" dirty="0">
                <a:solidFill>
                  <a:srgbClr val="0070C0"/>
                </a:solidFill>
                <a:latin typeface="Avenir Next LT Pro" panose="020B0504020202020204" pitchFamily="34" charset="0"/>
              </a:rPr>
              <a:t>Some will take the form, answer the questions and hand it back to their parent. That applicant should sign the form. Once done, fax it or mail it to DDS. Remember to </a:t>
            </a:r>
            <a:r>
              <a:rPr lang="en-US" sz="1995" b="1" dirty="0">
                <a:solidFill>
                  <a:srgbClr val="0070C0"/>
                </a:solidFill>
                <a:latin typeface="Avenir Next LT Pro" panose="020B0504020202020204" pitchFamily="34" charset="0"/>
              </a:rPr>
              <a:t>make a copy </a:t>
            </a:r>
            <a:r>
              <a:rPr lang="en-US" sz="1995" dirty="0">
                <a:solidFill>
                  <a:srgbClr val="0070C0"/>
                </a:solidFill>
                <a:latin typeface="Avenir Next LT Pro" panose="020B0504020202020204" pitchFamily="34" charset="0"/>
              </a:rPr>
              <a:t>of the form for your files.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18903" y="980882"/>
            <a:ext cx="9718766" cy="4828471"/>
          </a:xfrm>
          <a:prstGeom prst="rect">
            <a:avLst/>
          </a:prstGeom>
          <a:noFill/>
          <a:ln w="0" cmpd="sng">
            <a:noFill/>
            <a:prstDash val="solid"/>
          </a:ln>
        </p:spPr>
        <p:txBody>
          <a:bodyPr vert="horz" lIns="0" tIns="8174" rIns="0" bIns="0" rtlCol="0" anchor="t">
            <a:normAutofit/>
          </a:bodyPr>
          <a:lstStyle/>
          <a:p>
            <a:pPr marL="294254" algn="l">
              <a:lnSpc>
                <a:spcPts val="2832"/>
              </a:lnSpc>
              <a:spcBef>
                <a:spcPts val="772"/>
              </a:spcBef>
              <a:spcAft>
                <a:spcPts val="0"/>
              </a:spcAft>
              <a:buNone/>
            </a:pPr>
            <a:r>
              <a:rPr lang="en-US" sz="2060" dirty="0">
                <a:solidFill>
                  <a:srgbClr val="0070C0"/>
                </a:solidFill>
                <a:latin typeface="Avenir Next LT Pro" panose="020B0504020202020204" pitchFamily="34" charset="0"/>
              </a:rPr>
              <a:t>Many will find the form overwhelming and get through a couple of questions before getting upset. </a:t>
            </a:r>
          </a:p>
          <a:p>
            <a:pPr marL="294254" algn="l">
              <a:lnSpc>
                <a:spcPts val="2832"/>
              </a:lnSpc>
              <a:spcBef>
                <a:spcPts val="772"/>
              </a:spcBef>
              <a:spcAft>
                <a:spcPts val="0"/>
              </a:spcAft>
              <a:buNone/>
            </a:pPr>
            <a:endParaRPr lang="en-US" sz="2060" dirty="0">
              <a:solidFill>
                <a:srgbClr val="0070C0"/>
              </a:solidFill>
              <a:latin typeface="Avenir Next LT Pro" panose="020B0504020202020204" pitchFamily="34" charset="0"/>
            </a:endParaRPr>
          </a:p>
          <a:p>
            <a:pPr marL="294254" algn="l">
              <a:lnSpc>
                <a:spcPts val="2832"/>
              </a:lnSpc>
              <a:spcBef>
                <a:spcPts val="772"/>
              </a:spcBef>
              <a:spcAft>
                <a:spcPts val="0"/>
              </a:spcAft>
              <a:buNone/>
            </a:pPr>
            <a:r>
              <a:rPr lang="en-US" sz="2060" dirty="0">
                <a:solidFill>
                  <a:srgbClr val="0070C0"/>
                </a:solidFill>
                <a:latin typeface="Avenir Next LT Pro" panose="020B0504020202020204" pitchFamily="34" charset="0"/>
              </a:rPr>
              <a:t>If the form is left largely undone, explain </a:t>
            </a:r>
            <a:r>
              <a:rPr lang="en-US" sz="2060" i="1" dirty="0">
                <a:solidFill>
                  <a:srgbClr val="0070C0"/>
                </a:solidFill>
                <a:latin typeface="Avenir Next LT Pro" panose="020B0504020202020204" pitchFamily="34" charset="0"/>
              </a:rPr>
              <a:t>what happened </a:t>
            </a:r>
            <a:r>
              <a:rPr lang="en-US" sz="2060" dirty="0">
                <a:solidFill>
                  <a:srgbClr val="0070C0"/>
                </a:solidFill>
                <a:latin typeface="Avenir Next LT Pro" panose="020B0504020202020204" pitchFamily="34" charset="0"/>
              </a:rPr>
              <a:t>in the </a:t>
            </a:r>
            <a:r>
              <a:rPr lang="en-US" sz="2060" b="1" dirty="0">
                <a:solidFill>
                  <a:srgbClr val="0070C0"/>
                </a:solidFill>
                <a:latin typeface="Avenir Next LT Pro" panose="020B0504020202020204" pitchFamily="34" charset="0"/>
              </a:rPr>
              <a:t>Remarks Section </a:t>
            </a:r>
            <a:r>
              <a:rPr lang="en-US" sz="2060" dirty="0">
                <a:solidFill>
                  <a:srgbClr val="0070C0"/>
                </a:solidFill>
                <a:latin typeface="Avenir Next LT Pro" panose="020B0504020202020204" pitchFamily="34" charset="0"/>
              </a:rPr>
              <a:t>at the end of the document. </a:t>
            </a:r>
          </a:p>
          <a:p>
            <a:pPr marL="294254" algn="l">
              <a:lnSpc>
                <a:spcPts val="2832"/>
              </a:lnSpc>
              <a:spcBef>
                <a:spcPts val="772"/>
              </a:spcBef>
              <a:spcAft>
                <a:spcPts val="0"/>
              </a:spcAft>
              <a:buNone/>
            </a:pPr>
            <a:endParaRPr lang="en-US" sz="2060" dirty="0">
              <a:solidFill>
                <a:srgbClr val="0070C0"/>
              </a:solidFill>
              <a:latin typeface="Avenir Next LT Pro" panose="020B0504020202020204" pitchFamily="34" charset="0"/>
            </a:endParaRPr>
          </a:p>
          <a:p>
            <a:pPr marL="294254" algn="l">
              <a:lnSpc>
                <a:spcPts val="2832"/>
              </a:lnSpc>
              <a:spcBef>
                <a:spcPts val="772"/>
              </a:spcBef>
              <a:spcAft>
                <a:spcPts val="0"/>
              </a:spcAft>
              <a:buNone/>
            </a:pPr>
            <a:r>
              <a:rPr lang="en-US" sz="2060" dirty="0">
                <a:solidFill>
                  <a:srgbClr val="0070C0"/>
                </a:solidFill>
                <a:latin typeface="Avenir Next LT Pro" panose="020B0504020202020204" pitchFamily="34" charset="0"/>
              </a:rPr>
              <a:t>Where it asks for the name of the person completing the form, write your child’s name, and state that you wrote the Remarks, then</a:t>
            </a:r>
            <a:r>
              <a:rPr kumimoji="0" lang="en-US" sz="1995" b="0"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 fax it or mail it to DDS. Remember to </a:t>
            </a:r>
            <a:r>
              <a:rPr kumimoji="0" lang="en-US" sz="1995" b="1"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make a copy </a:t>
            </a:r>
            <a:r>
              <a:rPr kumimoji="0" lang="en-US" sz="1995" b="0" i="0" u="none" strike="noStrike" kern="1200" cap="none" spc="0" normalizeH="0" baseline="0" noProof="0" dirty="0">
                <a:ln>
                  <a:noFill/>
                </a:ln>
                <a:solidFill>
                  <a:srgbClr val="0070C0"/>
                </a:solidFill>
                <a:effectLst/>
                <a:uLnTx/>
                <a:uFillTx/>
                <a:latin typeface="Avenir Next LT Pro" panose="020B0504020202020204" pitchFamily="34" charset="0"/>
                <a:ea typeface="+mn-ea"/>
                <a:cs typeface="+mn-cs"/>
              </a:rPr>
              <a:t>of the form for your files.</a:t>
            </a:r>
            <a:endParaRPr lang="en-US" sz="2060" dirty="0">
              <a:solidFill>
                <a:srgbClr val="0070C0"/>
              </a:solidFill>
              <a:latin typeface="Avenir Next LT Pro" panose="020B05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a:extLst>
              <a:ext uri="{FF2B5EF4-FFF2-40B4-BE49-F238E27FC236}">
                <a16:creationId xmlns:a16="http://schemas.microsoft.com/office/drawing/2014/main" xmlns="" id="{20032352-560F-D368-942D-120967539BD6}"/>
              </a:ext>
            </a:extLst>
          </p:cNvPr>
          <p:cNvSpPr>
            <a:spLocks noGrp="1"/>
          </p:cNvSpPr>
          <p:nvPr>
            <p:ph type="sldNum" sz="quarter" idx="12"/>
          </p:nvPr>
        </p:nvSpPr>
        <p:spPr/>
        <p:txBody>
          <a:bodyPr/>
          <a:lstStyle/>
          <a:p>
            <a:fld id="{28844951-7827-47D4-8276-7DDE1FA7D85A}" type="slidenum">
              <a:rPr lang="en-US" smtClean="0"/>
              <a:t>5</a:t>
            </a:fld>
            <a:endParaRPr lang="en-US" dirty="0"/>
          </a:p>
        </p:txBody>
      </p:sp>
      <p:sp>
        <p:nvSpPr>
          <p:cNvPr id="17" name="TextBox 16">
            <a:extLst>
              <a:ext uri="{FF2B5EF4-FFF2-40B4-BE49-F238E27FC236}">
                <a16:creationId xmlns:a16="http://schemas.microsoft.com/office/drawing/2014/main" xmlns="" id="{33EBF780-237D-E813-D7E1-ECF776762D5F}"/>
              </a:ext>
            </a:extLst>
          </p:cNvPr>
          <p:cNvSpPr txBox="1"/>
          <p:nvPr/>
        </p:nvSpPr>
        <p:spPr>
          <a:xfrm>
            <a:off x="2455817" y="2321004"/>
            <a:ext cx="7464470" cy="1107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6600" b="1" dirty="0">
                <a:solidFill>
                  <a:srgbClr val="0070C0"/>
                </a:solidFill>
                <a:latin typeface="+mn-lt"/>
              </a:rPr>
              <a:t>Resources/Assets</a:t>
            </a:r>
            <a:endParaRPr lang="en-US" sz="6600" dirty="0"/>
          </a:p>
        </p:txBody>
      </p:sp>
    </p:spTree>
    <p:extLst>
      <p:ext uri="{BB962C8B-B14F-4D97-AF65-F5344CB8AC3E}">
        <p14:creationId xmlns:p14="http://schemas.microsoft.com/office/powerpoint/2010/main" val="189584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83771" y="696052"/>
            <a:ext cx="10789920" cy="3988920"/>
          </a:xfrm>
          <a:prstGeom prst="rect">
            <a:avLst/>
          </a:prstGeom>
          <a:noFill/>
          <a:ln w="0" cmpd="sng">
            <a:noFill/>
            <a:prstDash val="solid"/>
          </a:ln>
        </p:spPr>
        <p:txBody>
          <a:bodyPr vert="horz" lIns="0" tIns="8174" rIns="0" bIns="0" rtlCol="0" anchor="t">
            <a:normAutofit/>
          </a:bodyPr>
          <a:lstStyle/>
          <a:p>
            <a:pPr algn="l">
              <a:lnSpc>
                <a:spcPts val="2832"/>
              </a:lnSpc>
              <a:spcAft>
                <a:spcPts val="0"/>
              </a:spcAft>
              <a:buNone/>
            </a:pPr>
            <a:r>
              <a:rPr lang="en-US" sz="2400" b="1" dirty="0">
                <a:solidFill>
                  <a:srgbClr val="0070C0"/>
                </a:solidFill>
                <a:latin typeface="Avenir Next LT Pro" panose="020B0504020202020204" pitchFamily="34" charset="0"/>
              </a:rPr>
              <a:t>If your child does ask you to sit down and assist, that’s okay. </a:t>
            </a:r>
          </a:p>
          <a:p>
            <a:pPr algn="l">
              <a:lnSpc>
                <a:spcPts val="2832"/>
              </a:lnSpc>
              <a:spcAft>
                <a:spcPts val="0"/>
              </a:spcAft>
              <a:buNone/>
            </a:pPr>
            <a:endParaRPr lang="en-US" sz="2400" b="1" dirty="0">
              <a:solidFill>
                <a:srgbClr val="0070C0"/>
              </a:solidFill>
              <a:latin typeface="Avenir Next LT Pro" panose="020B0504020202020204" pitchFamily="34" charset="0"/>
            </a:endParaRPr>
          </a:p>
          <a:p>
            <a:pPr algn="l">
              <a:lnSpc>
                <a:spcPts val="2832"/>
              </a:lnSpc>
              <a:spcBef>
                <a:spcPts val="0"/>
              </a:spcBef>
              <a:spcAft>
                <a:spcPts val="0"/>
              </a:spcAft>
              <a:buNone/>
            </a:pPr>
            <a:r>
              <a:rPr lang="en-US" sz="2000" dirty="0">
                <a:solidFill>
                  <a:srgbClr val="0070C0"/>
                </a:solidFill>
                <a:latin typeface="Avenir Next LT Pro" panose="020B0504020202020204" pitchFamily="34" charset="0"/>
              </a:rPr>
              <a:t>Just make sure that the responses are theirs and </a:t>
            </a:r>
          </a:p>
          <a:p>
            <a:pPr algn="l">
              <a:lnSpc>
                <a:spcPts val="2832"/>
              </a:lnSpc>
              <a:spcBef>
                <a:spcPts val="0"/>
              </a:spcBef>
              <a:spcAft>
                <a:spcPts val="0"/>
              </a:spcAft>
              <a:buNone/>
            </a:pPr>
            <a:r>
              <a:rPr lang="en-US" sz="2000" dirty="0">
                <a:solidFill>
                  <a:srgbClr val="FF0000"/>
                </a:solidFill>
                <a:latin typeface="Avenir Next LT Pro" panose="020B0504020202020204" pitchFamily="34" charset="0"/>
              </a:rPr>
              <a:t>WRITE SOMETHING IN THE REMARKS SECTION EXPLAINING THE ASSISTANCE YOU GAVE AND WHY IT WAS NECESSARY.</a:t>
            </a:r>
            <a:r>
              <a:rPr lang="en-US" sz="2000" dirty="0">
                <a:solidFill>
                  <a:srgbClr val="0070C0"/>
                </a:solidFill>
                <a:latin typeface="Avenir Next LT Pro" panose="020B0504020202020204" pitchFamily="34" charset="0"/>
              </a:rPr>
              <a:t>  </a:t>
            </a:r>
          </a:p>
          <a:p>
            <a:pPr algn="l">
              <a:spcBef>
                <a:spcPts val="3353"/>
              </a:spcBef>
              <a:spcAft>
                <a:spcPts val="0"/>
              </a:spcAft>
              <a:buNone/>
            </a:pPr>
            <a:r>
              <a:rPr lang="en-US" sz="1995" u="sng" spc="13" dirty="0">
                <a:solidFill>
                  <a:srgbClr val="0070C0"/>
                </a:solidFill>
                <a:latin typeface="Avenir Next LT Pro" panose="020B0504020202020204" pitchFamily="34" charset="0"/>
              </a:rPr>
              <a:t>For instance:  </a:t>
            </a:r>
          </a:p>
          <a:p>
            <a:pPr marL="588508" indent="294254" algn="l">
              <a:lnSpc>
                <a:spcPts val="2446"/>
              </a:lnSpc>
              <a:spcBef>
                <a:spcPts val="772"/>
              </a:spcBef>
              <a:spcAft>
                <a:spcPts val="0"/>
              </a:spcAft>
              <a:buClr>
                <a:schemeClr val="accent1"/>
              </a:buClr>
              <a:buFont typeface="Courier New"/>
              <a:buChar char="o"/>
            </a:pPr>
            <a:r>
              <a:rPr lang="en-US" sz="1995" spc="6" dirty="0">
                <a:solidFill>
                  <a:srgbClr val="0070C0"/>
                </a:solidFill>
                <a:latin typeface="Avenir Next LT Pro" panose="020B0504020202020204" pitchFamily="34" charset="0"/>
              </a:rPr>
              <a:t>If you had to read the questions to the child </a:t>
            </a:r>
          </a:p>
          <a:p>
            <a:pPr marL="588508" indent="294254" algn="l">
              <a:lnSpc>
                <a:spcPts val="2446"/>
              </a:lnSpc>
              <a:spcBef>
                <a:spcPts val="772"/>
              </a:spcBef>
              <a:spcAft>
                <a:spcPts val="0"/>
              </a:spcAft>
              <a:buClr>
                <a:schemeClr val="accent1"/>
              </a:buClr>
              <a:buFont typeface="Courier New"/>
              <a:buChar char="o"/>
            </a:pPr>
            <a:r>
              <a:rPr lang="en-US" sz="1995" spc="13" dirty="0">
                <a:solidFill>
                  <a:srgbClr val="0070C0"/>
                </a:solidFill>
                <a:latin typeface="Avenir Next LT Pro" panose="020B0504020202020204" pitchFamily="34" charset="0"/>
              </a:rPr>
              <a:t>If the child had to do it over a course of days </a:t>
            </a:r>
          </a:p>
          <a:p>
            <a:pPr marL="588508" marR="117702" indent="294254" algn="l">
              <a:lnSpc>
                <a:spcPts val="2832"/>
              </a:lnSpc>
              <a:spcBef>
                <a:spcPts val="772"/>
              </a:spcBef>
              <a:spcAft>
                <a:spcPts val="0"/>
              </a:spcAft>
              <a:buClr>
                <a:schemeClr val="accent1"/>
              </a:buClr>
              <a:buFont typeface="Courier New"/>
              <a:buChar char="o"/>
            </a:pPr>
            <a:r>
              <a:rPr lang="en-US" sz="1995" dirty="0">
                <a:solidFill>
                  <a:srgbClr val="0070C0"/>
                </a:solidFill>
                <a:latin typeface="Avenir Next LT Pro" panose="020B0504020202020204" pitchFamily="34" charset="0"/>
              </a:rPr>
              <a:t>If you had to write your child</a:t>
            </a:r>
            <a:r>
              <a:rPr lang="en-US" sz="1673" dirty="0">
                <a:solidFill>
                  <a:srgbClr val="0070C0"/>
                </a:solidFill>
                <a:latin typeface="Avenir Next LT Pro" panose="020B0504020202020204" pitchFamily="34" charset="0"/>
              </a:rPr>
              <a:t>’</a:t>
            </a:r>
            <a:r>
              <a:rPr lang="en-US" sz="1995" dirty="0">
                <a:solidFill>
                  <a:srgbClr val="0070C0"/>
                </a:solidFill>
                <a:latin typeface="Avenir Next LT Pro" panose="020B0504020202020204" pitchFamily="34" charset="0"/>
              </a:rPr>
              <a:t>s answers in the form </a:t>
            </a:r>
          </a:p>
          <a:p>
            <a:pPr marL="588508" marR="117702" indent="294254" algn="l">
              <a:lnSpc>
                <a:spcPts val="2832"/>
              </a:lnSpc>
              <a:spcBef>
                <a:spcPts val="772"/>
              </a:spcBef>
              <a:spcAft>
                <a:spcPts val="0"/>
              </a:spcAft>
              <a:buFont typeface="Courier New"/>
              <a:buChar char="o"/>
            </a:pPr>
            <a:endParaRPr lang="en-US" sz="1995" dirty="0">
              <a:solidFill>
                <a:srgbClr val="0070C0"/>
              </a:solidFill>
              <a:latin typeface="Avenir Next LT Pro" panose="020B0504020202020204" pitchFamily="34" charset="0"/>
            </a:endParaRPr>
          </a:p>
          <a:p>
            <a:pPr marL="588508" marR="117702" algn="l">
              <a:lnSpc>
                <a:spcPts val="2832"/>
              </a:lnSpc>
            </a:pPr>
            <a:endParaRPr lang="en-US" sz="1995" dirty="0">
              <a:solidFill>
                <a:srgbClr val="0070C0"/>
              </a:solidFill>
              <a:latin typeface="Avenir Next LT Pro" panose="020B0504020202020204" pitchFamily="34" charset="0"/>
            </a:endParaRPr>
          </a:p>
          <a:p>
            <a:pPr marL="588508" marR="117702" algn="l">
              <a:lnSpc>
                <a:spcPts val="2832"/>
              </a:lnSpc>
              <a:spcBef>
                <a:spcPts val="772"/>
              </a:spcBef>
              <a:spcAft>
                <a:spcPts val="0"/>
              </a:spcAft>
            </a:pPr>
            <a:endParaRPr lang="en-US" sz="1995" dirty="0">
              <a:solidFill>
                <a:srgbClr val="0070C0"/>
              </a:solidFill>
              <a:latin typeface="Avenir Next LT Pro" panose="020B0504020202020204" pitchFamily="34" charset="0"/>
            </a:endParaRPr>
          </a:p>
        </p:txBody>
      </p:sp>
      <p:sp>
        <p:nvSpPr>
          <p:cNvPr id="3" name="TextBox 2">
            <a:extLst>
              <a:ext uri="{FF2B5EF4-FFF2-40B4-BE49-F238E27FC236}">
                <a16:creationId xmlns:a16="http://schemas.microsoft.com/office/drawing/2014/main" xmlns="" id="{6652D8B1-EEC1-640E-7AD9-8CABA707105C}"/>
              </a:ext>
            </a:extLst>
          </p:cNvPr>
          <p:cNvSpPr txBox="1"/>
          <p:nvPr/>
        </p:nvSpPr>
        <p:spPr>
          <a:xfrm>
            <a:off x="783771" y="4833562"/>
            <a:ext cx="9540470" cy="765915"/>
          </a:xfrm>
          <a:prstGeom prst="rect">
            <a:avLst/>
          </a:prstGeom>
          <a:noFill/>
        </p:spPr>
        <p:txBody>
          <a:bodyPr wrap="square" rtlCol="0">
            <a:spAutoFit/>
          </a:bodyPr>
          <a:lstStyle/>
          <a:p>
            <a:r>
              <a:rPr lang="en-US" sz="2060" dirty="0">
                <a:solidFill>
                  <a:srgbClr val="0070C0"/>
                </a:solidFill>
                <a:latin typeface="Avenir Next LT Pro" panose="020B0504020202020204" pitchFamily="34" charset="0"/>
              </a:rPr>
              <a:t>Where the forms asks for “Name of the person completing this form,”</a:t>
            </a:r>
          </a:p>
          <a:p>
            <a:r>
              <a:rPr lang="en-US" sz="2060" b="1" dirty="0">
                <a:solidFill>
                  <a:srgbClr val="0070C0"/>
                </a:solidFill>
                <a:latin typeface="Avenir Next LT Pro" panose="020B0504020202020204" pitchFamily="34" charset="0"/>
              </a:rPr>
              <a:t> write that you and your child completed the form together</a:t>
            </a:r>
            <a:r>
              <a:rPr lang="en-US" sz="2317" dirty="0">
                <a:solidFill>
                  <a:srgbClr val="0070C0"/>
                </a:solidFill>
                <a:latin typeface="Avenir Next LT Pro" panose="020B0504020202020204" pitchFamily="34"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3806663" y="5275510"/>
            <a:ext cx="98088" cy="299169"/>
          </a:xfrm>
          <a:prstGeom prst="rect">
            <a:avLst/>
          </a:prstGeom>
          <a:noFill/>
          <a:ln w="0" cmpd="sng">
            <a:noFill/>
            <a:prstDash val="solid"/>
          </a:ln>
        </p:spPr>
        <p:txBody>
          <a:bodyPr vert="horz" lIns="0" tIns="3270" rIns="0" bIns="0" rtlCol="0" anchor="t">
            <a:normAutofit/>
          </a:bodyPr>
          <a:lstStyle/>
          <a:p>
            <a:pPr marL="0">
              <a:lnSpc>
                <a:spcPts val="2317"/>
              </a:lnSpc>
              <a:spcAft>
                <a:spcPts val="0"/>
              </a:spcAft>
            </a:pPr>
            <a:r>
              <a:rPr lang="en-US" sz="1931" dirty="0">
                <a:solidFill>
                  <a:srgbClr val="000000"/>
                </a:solidFill>
                <a:latin typeface="Tahoma" panose="02020603050405020304" pitchFamily="2"/>
              </a:rPr>
              <a:t>. </a:t>
            </a:r>
          </a:p>
        </p:txBody>
      </p:sp>
      <p:sp>
        <p:nvSpPr>
          <p:cNvPr id="3" name="TextBox 2">
            <a:extLst>
              <a:ext uri="{FF2B5EF4-FFF2-40B4-BE49-F238E27FC236}">
                <a16:creationId xmlns:a16="http://schemas.microsoft.com/office/drawing/2014/main" xmlns="" id="{C4F65A71-5396-ADA9-3730-BBF0ADF2A999}"/>
              </a:ext>
            </a:extLst>
          </p:cNvPr>
          <p:cNvSpPr txBox="1"/>
          <p:nvPr/>
        </p:nvSpPr>
        <p:spPr>
          <a:xfrm>
            <a:off x="783771" y="1045611"/>
            <a:ext cx="9611089" cy="1875193"/>
          </a:xfrm>
          <a:prstGeom prst="rect">
            <a:avLst/>
          </a:prstGeom>
          <a:noFill/>
        </p:spPr>
        <p:txBody>
          <a:bodyPr wrap="square" rtlCol="0">
            <a:spAutoFit/>
          </a:bodyPr>
          <a:lstStyle/>
          <a:p>
            <a:r>
              <a:rPr lang="en-US" sz="2317" dirty="0">
                <a:solidFill>
                  <a:srgbClr val="0070C0"/>
                </a:solidFill>
                <a:latin typeface="Avenir Next LT Pro" panose="020B0504020202020204" pitchFamily="34" charset="0"/>
              </a:rPr>
              <a:t>Please note, </a:t>
            </a:r>
            <a:r>
              <a:rPr lang="en-US" sz="2317" dirty="0">
                <a:solidFill>
                  <a:srgbClr val="FF0000"/>
                </a:solidFill>
                <a:latin typeface="Avenir Next LT Pro" panose="020B0504020202020204" pitchFamily="34" charset="0"/>
              </a:rPr>
              <a:t>neatness does not count</a:t>
            </a:r>
            <a:r>
              <a:rPr lang="en-US" sz="2317" dirty="0">
                <a:solidFill>
                  <a:srgbClr val="0070C0"/>
                </a:solidFill>
                <a:latin typeface="Avenir Next LT Pro" panose="020B0504020202020204" pitchFamily="34" charset="0"/>
              </a:rPr>
              <a:t>.</a:t>
            </a:r>
          </a:p>
          <a:p>
            <a:endParaRPr lang="en-US" sz="2317" dirty="0">
              <a:solidFill>
                <a:srgbClr val="0070C0"/>
              </a:solidFill>
              <a:latin typeface="Avenir Next LT Pro" panose="020B0504020202020204" pitchFamily="34" charset="0"/>
            </a:endParaRPr>
          </a:p>
          <a:p>
            <a:r>
              <a:rPr lang="en-US" sz="2317" dirty="0">
                <a:solidFill>
                  <a:srgbClr val="0070C0"/>
                </a:solidFill>
                <a:latin typeface="Avenir Next LT Pro" panose="020B0504020202020204" pitchFamily="34" charset="0"/>
              </a:rPr>
              <a:t>If your child’s handwriting is horrible, </a:t>
            </a:r>
          </a:p>
          <a:p>
            <a:r>
              <a:rPr lang="en-US" sz="2317" dirty="0">
                <a:solidFill>
                  <a:srgbClr val="0070C0"/>
                </a:solidFill>
                <a:latin typeface="Avenir Next LT Pro" panose="020B0504020202020204" pitchFamily="34" charset="0"/>
              </a:rPr>
              <a:t>do not make them rewrite it, </a:t>
            </a:r>
          </a:p>
          <a:p>
            <a:r>
              <a:rPr lang="en-US" sz="2317" dirty="0">
                <a:solidFill>
                  <a:srgbClr val="0070C0"/>
                </a:solidFill>
                <a:latin typeface="Avenir Next LT Pro" panose="020B0504020202020204" pitchFamily="34" charset="0"/>
              </a:rPr>
              <a:t>and do not write it out for them.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858591" y="2480331"/>
            <a:ext cx="10474815" cy="3830344"/>
          </a:xfrm>
          <a:prstGeom prst="rect">
            <a:avLst/>
          </a:prstGeom>
          <a:noFill/>
          <a:ln w="0" cmpd="sng">
            <a:noFill/>
            <a:prstDash val="solid"/>
          </a:ln>
        </p:spPr>
        <p:txBody>
          <a:bodyPr vert="horz" lIns="0" tIns="0" rIns="0" bIns="0" rtlCol="0" anchor="t">
            <a:normAutofit/>
          </a:bodyPr>
          <a:lstStyle/>
          <a:p>
            <a:pPr marL="58851" marR="235403" algn="l">
              <a:spcAft>
                <a:spcPts val="0"/>
              </a:spcAft>
              <a:buNone/>
            </a:pPr>
            <a:r>
              <a:rPr lang="en-US" sz="1931" dirty="0">
                <a:solidFill>
                  <a:srgbClr val="0070C0"/>
                </a:solidFill>
                <a:latin typeface="Avenir Next LT Pro" panose="020B0504020202020204" pitchFamily="34" charset="0"/>
              </a:rPr>
              <a:t>The </a:t>
            </a:r>
            <a:r>
              <a:rPr lang="en-US" sz="1931" b="1" dirty="0">
                <a:solidFill>
                  <a:srgbClr val="0070C0"/>
                </a:solidFill>
                <a:latin typeface="Avenir Next LT Pro" panose="020B0504020202020204" pitchFamily="34" charset="0"/>
              </a:rPr>
              <a:t>Third Party Function Report </a:t>
            </a:r>
            <a:r>
              <a:rPr lang="en-US" sz="1931" dirty="0">
                <a:solidFill>
                  <a:srgbClr val="0070C0"/>
                </a:solidFill>
                <a:latin typeface="Avenir Next LT Pro" panose="020B0504020202020204" pitchFamily="34" charset="0"/>
              </a:rPr>
              <a:t>is sent to an identified trusted contact of the applicant, most probably you or the child’s other parent. </a:t>
            </a:r>
          </a:p>
          <a:p>
            <a:pPr marL="58851" marR="58851" algn="l">
              <a:lnSpc>
                <a:spcPts val="2832"/>
              </a:lnSpc>
              <a:spcBef>
                <a:spcPts val="1062"/>
              </a:spcBef>
              <a:spcAft>
                <a:spcPts val="0"/>
              </a:spcAft>
              <a:buNone/>
            </a:pPr>
            <a:r>
              <a:rPr lang="en-US" sz="1931" dirty="0">
                <a:solidFill>
                  <a:srgbClr val="0070C0"/>
                </a:solidFill>
                <a:latin typeface="Avenir Next LT Pro" panose="020B0504020202020204" pitchFamily="34" charset="0"/>
              </a:rPr>
              <a:t>In your child’s case, it will likely be the </a:t>
            </a:r>
            <a:r>
              <a:rPr lang="en-US" sz="1931" b="1" dirty="0">
                <a:solidFill>
                  <a:srgbClr val="0070C0"/>
                </a:solidFill>
                <a:latin typeface="Avenir Next LT Pro" panose="020B0504020202020204" pitchFamily="34" charset="0"/>
              </a:rPr>
              <a:t>Third Party Function Report </a:t>
            </a:r>
            <a:r>
              <a:rPr lang="en-US" sz="1931" dirty="0">
                <a:solidFill>
                  <a:srgbClr val="0070C0"/>
                </a:solidFill>
                <a:latin typeface="Avenir Next LT Pro" panose="020B0504020202020204" pitchFamily="34" charset="0"/>
              </a:rPr>
              <a:t>that will be the more informative report.</a:t>
            </a:r>
          </a:p>
          <a:p>
            <a:pPr marL="58851" marR="58851" algn="l">
              <a:lnSpc>
                <a:spcPts val="2832"/>
              </a:lnSpc>
              <a:spcBef>
                <a:spcPts val="1062"/>
              </a:spcBef>
              <a:spcAft>
                <a:spcPts val="0"/>
              </a:spcAft>
              <a:buNone/>
            </a:pPr>
            <a:r>
              <a:rPr lang="en-US" sz="1931" dirty="0">
                <a:solidFill>
                  <a:srgbClr val="0070C0"/>
                </a:solidFill>
                <a:latin typeface="Avenir Next LT Pro" panose="020B0504020202020204" pitchFamily="34" charset="0"/>
              </a:rPr>
              <a:t> </a:t>
            </a:r>
            <a:r>
              <a:rPr lang="en-US" sz="1995" dirty="0">
                <a:solidFill>
                  <a:srgbClr val="0070C0"/>
                </a:solidFill>
                <a:latin typeface="Avenir Next LT Pro" panose="020B0504020202020204" pitchFamily="34" charset="0"/>
              </a:rPr>
              <a:t>If you look at the two Function Report Forms side by side, you will quickly see that the forms are nearly identical. However, your answers may be vastly different from those of your child, and that is fine. </a:t>
            </a:r>
          </a:p>
        </p:txBody>
      </p:sp>
      <p:sp>
        <p:nvSpPr>
          <p:cNvPr id="6" name="Rectangle 5">
            <a:extLst>
              <a:ext uri="{FF2B5EF4-FFF2-40B4-BE49-F238E27FC236}">
                <a16:creationId xmlns:a16="http://schemas.microsoft.com/office/drawing/2014/main" xmlns="" id="{962872D7-D431-15F4-C3C2-FDF80DF15E82}"/>
              </a:ext>
            </a:extLst>
          </p:cNvPr>
          <p:cNvSpPr/>
          <p:nvPr/>
        </p:nvSpPr>
        <p:spPr>
          <a:xfrm>
            <a:off x="799011" y="757125"/>
            <a:ext cx="10593977" cy="12814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1030"/>
              </a:spcAft>
            </a:pPr>
            <a:r>
              <a:rPr lang="en-US" sz="2800" b="1" dirty="0">
                <a:ln w="9525" cap="flat" cmpd="sng" algn="ctr">
                  <a:solidFill>
                    <a:srgbClr val="FFFFFF"/>
                  </a:solidFill>
                  <a:prstDash val="solid"/>
                  <a:round/>
                </a:ln>
                <a:solidFill>
                  <a:srgbClr val="0070C0"/>
                </a:solidFill>
                <a:latin typeface="Avenir Next LT Pro" panose="020B0504020202020204" pitchFamily="34" charset="0"/>
                <a:ea typeface="Calibri" panose="020F0502020204030204" pitchFamily="34" charset="0"/>
                <a:cs typeface="Times New Roman" panose="02020603050405020304" pitchFamily="18" charset="0"/>
              </a:rPr>
              <a:t>The Function Report Adult - Third Party Form (SSA-3380)</a:t>
            </a:r>
            <a:endParaRPr lang="en-US" sz="2800" b="1" dirty="0">
              <a:solidFill>
                <a:srgbClr val="0070C0"/>
              </a:solidFill>
              <a:latin typeface="Avenir Next LT Pro" panose="020B0504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877934" y="1291494"/>
            <a:ext cx="7832182" cy="2799732"/>
          </a:xfrm>
          <a:prstGeom prst="rect">
            <a:avLst/>
          </a:prstGeom>
          <a:noFill/>
          <a:ln w="0" cmpd="sng">
            <a:noFill/>
            <a:prstDash val="solid"/>
          </a:ln>
        </p:spPr>
        <p:txBody>
          <a:bodyPr vert="horz" lIns="0" tIns="15531" rIns="0" bIns="0" rtlCol="0" anchor="t">
            <a:normAutofit fontScale="92500" lnSpcReduction="10000"/>
          </a:bodyPr>
          <a:lstStyle/>
          <a:p>
            <a:pPr algn="ctr">
              <a:lnSpc>
                <a:spcPct val="120000"/>
              </a:lnSpc>
              <a:spcAft>
                <a:spcPts val="0"/>
              </a:spcAft>
              <a:buNone/>
            </a:pPr>
            <a:r>
              <a:rPr lang="en-US" sz="2896" dirty="0">
                <a:solidFill>
                  <a:srgbClr val="0070C0"/>
                </a:solidFill>
              </a:rPr>
              <a:t>For instance, </a:t>
            </a:r>
          </a:p>
          <a:p>
            <a:pPr algn="ctr">
              <a:lnSpc>
                <a:spcPct val="120000"/>
              </a:lnSpc>
              <a:spcAft>
                <a:spcPts val="0"/>
              </a:spcAft>
            </a:pPr>
            <a:endParaRPr lang="en-US" sz="2896" dirty="0">
              <a:solidFill>
                <a:srgbClr val="0070C0"/>
              </a:solidFill>
            </a:endParaRPr>
          </a:p>
          <a:p>
            <a:pPr algn="ctr">
              <a:lnSpc>
                <a:spcPct val="120000"/>
              </a:lnSpc>
              <a:spcAft>
                <a:spcPts val="0"/>
              </a:spcAft>
              <a:buNone/>
            </a:pPr>
            <a:r>
              <a:rPr lang="en-US" sz="2574" dirty="0">
                <a:solidFill>
                  <a:srgbClr val="0070C0"/>
                </a:solidFill>
              </a:rPr>
              <a:t>while your child may have only a few words to say about  their personal hygiene, </a:t>
            </a:r>
          </a:p>
          <a:p>
            <a:pPr algn="ctr">
              <a:lnSpc>
                <a:spcPct val="120000"/>
              </a:lnSpc>
              <a:spcAft>
                <a:spcPts val="0"/>
              </a:spcAft>
            </a:pPr>
            <a:endParaRPr lang="en-US" sz="2574" dirty="0">
              <a:solidFill>
                <a:srgbClr val="0070C0"/>
              </a:solidFill>
            </a:endParaRPr>
          </a:p>
          <a:p>
            <a:pPr algn="ctr">
              <a:lnSpc>
                <a:spcPct val="120000"/>
              </a:lnSpc>
              <a:spcAft>
                <a:spcPts val="0"/>
              </a:spcAft>
              <a:buNone/>
            </a:pPr>
            <a:r>
              <a:rPr lang="en-US" sz="2574" dirty="0">
                <a:solidFill>
                  <a:srgbClr val="0070C0"/>
                </a:solidFill>
              </a:rPr>
              <a:t>you may have </a:t>
            </a:r>
            <a:r>
              <a:rPr lang="en-US" sz="2574" b="1" i="1" dirty="0">
                <a:solidFill>
                  <a:srgbClr val="0070C0"/>
                </a:solidFill>
              </a:rPr>
              <a:t>a lot </a:t>
            </a:r>
            <a:r>
              <a:rPr lang="en-US" sz="2574" dirty="0">
                <a:solidFill>
                  <a:srgbClr val="0070C0"/>
                </a:solidFill>
              </a:rPr>
              <a:t>to say on this topic.</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85851" y="960447"/>
            <a:ext cx="8955204" cy="4937106"/>
          </a:xfrm>
          <a:prstGeom prst="rect">
            <a:avLst/>
          </a:prstGeom>
          <a:noFill/>
          <a:ln w="0" cmpd="sng">
            <a:noFill/>
            <a:prstDash val="solid"/>
          </a:ln>
        </p:spPr>
        <p:txBody>
          <a:bodyPr vert="horz" lIns="0" tIns="17983" rIns="0" bIns="0" rtlCol="0" anchor="t">
            <a:normAutofit/>
          </a:bodyPr>
          <a:lstStyle/>
          <a:p>
            <a:pPr algn="l">
              <a:lnSpc>
                <a:spcPts val="2317"/>
              </a:lnSpc>
              <a:spcAft>
                <a:spcPts val="0"/>
              </a:spcAft>
              <a:buNone/>
            </a:pPr>
            <a:r>
              <a:rPr lang="en-US" sz="2400" b="1" dirty="0">
                <a:solidFill>
                  <a:srgbClr val="0070C0"/>
                </a:solidFill>
                <a:latin typeface="Avenir Next LT Pro" panose="020B0504020202020204" pitchFamily="34" charset="0"/>
              </a:rPr>
              <a:t>How to Answer Third Party Function Report Questions</a:t>
            </a:r>
            <a:endParaRPr lang="en-US" sz="2400" dirty="0">
              <a:solidFill>
                <a:srgbClr val="0070C0"/>
              </a:solidFill>
              <a:latin typeface="Avenir Next LT Pro" panose="020B0504020202020204" pitchFamily="34" charset="0"/>
            </a:endParaRPr>
          </a:p>
          <a:p>
            <a:pPr marR="294254" algn="l">
              <a:lnSpc>
                <a:spcPts val="2832"/>
              </a:lnSpc>
              <a:spcBef>
                <a:spcPts val="1056"/>
              </a:spcBef>
              <a:spcAft>
                <a:spcPts val="0"/>
              </a:spcAft>
              <a:buNone/>
            </a:pPr>
            <a:r>
              <a:rPr lang="en-US" sz="1995" dirty="0">
                <a:solidFill>
                  <a:srgbClr val="0070C0"/>
                </a:solidFill>
                <a:latin typeface="Avenir Next LT Pro" panose="020B0504020202020204" pitchFamily="34" charset="0"/>
              </a:rPr>
              <a:t>How should you respond to the questions set out in this form?</a:t>
            </a:r>
          </a:p>
          <a:p>
            <a:pPr algn="l">
              <a:lnSpc>
                <a:spcPts val="2317"/>
              </a:lnSpc>
              <a:spcBef>
                <a:spcPts val="1512"/>
              </a:spcBef>
              <a:buNone/>
            </a:pPr>
            <a:endParaRPr lang="en-US" sz="2060" b="1" dirty="0">
              <a:solidFill>
                <a:srgbClr val="0070C0"/>
              </a:solidFill>
              <a:latin typeface="Avenir Next LT Pro" panose="020B0504020202020204" pitchFamily="34" charset="0"/>
              <a:ea typeface="Tahoma" panose="020B0604030504040204" pitchFamily="34" charset="0"/>
              <a:cs typeface="Tahoma" panose="020B0604030504040204" pitchFamily="34" charset="0"/>
            </a:endParaRPr>
          </a:p>
          <a:p>
            <a:pPr algn="ctr">
              <a:lnSpc>
                <a:spcPts val="2317"/>
              </a:lnSpc>
              <a:spcBef>
                <a:spcPts val="1512"/>
              </a:spcBef>
              <a:buNone/>
            </a:pPr>
            <a:r>
              <a:rPr lang="en-US" sz="3089" b="1" dirty="0">
                <a:solidFill>
                  <a:srgbClr val="FF0000"/>
                </a:solidFill>
                <a:latin typeface="Algerian" panose="04020705040A02060702" pitchFamily="82" charset="0"/>
                <a:ea typeface="Tahoma" panose="020B0604030504040204" pitchFamily="34" charset="0"/>
                <a:cs typeface="Tahoma" panose="020B0604030504040204" pitchFamily="34" charset="0"/>
              </a:rPr>
              <a:t>Cardinal Rule #2</a:t>
            </a:r>
          </a:p>
          <a:p>
            <a:pPr algn="ctr">
              <a:lnSpc>
                <a:spcPts val="2317"/>
              </a:lnSpc>
              <a:spcBef>
                <a:spcPts val="1512"/>
              </a:spcBef>
              <a:buNone/>
            </a:pPr>
            <a:endParaRPr lang="en-US" sz="3089" b="1" dirty="0">
              <a:solidFill>
                <a:srgbClr val="FF0000"/>
              </a:solidFill>
              <a:latin typeface="Algerian" panose="04020705040A02060702" pitchFamily="82" charset="0"/>
              <a:ea typeface="Tahoma" panose="020B0604030504040204" pitchFamily="34" charset="0"/>
              <a:cs typeface="Tahoma" panose="020B0604030504040204" pitchFamily="34" charset="0"/>
            </a:endParaRPr>
          </a:p>
          <a:p>
            <a:pPr algn="ctr">
              <a:lnSpc>
                <a:spcPts val="2317"/>
              </a:lnSpc>
              <a:spcBef>
                <a:spcPts val="0"/>
              </a:spcBef>
              <a:spcAft>
                <a:spcPts val="0"/>
              </a:spcAft>
              <a:buNone/>
            </a:pPr>
            <a:r>
              <a:rPr lang="en-US" sz="2400" b="1" dirty="0">
                <a:solidFill>
                  <a:srgbClr val="FF0000"/>
                </a:solidFill>
              </a:rPr>
              <a:t>You should respond to the questions </a:t>
            </a:r>
          </a:p>
          <a:p>
            <a:pPr algn="ctr">
              <a:lnSpc>
                <a:spcPts val="2317"/>
              </a:lnSpc>
              <a:spcBef>
                <a:spcPts val="0"/>
              </a:spcBef>
              <a:spcAft>
                <a:spcPts val="0"/>
              </a:spcAft>
              <a:buNone/>
            </a:pPr>
            <a:endParaRPr lang="en-US" sz="2800" b="1" dirty="0">
              <a:solidFill>
                <a:srgbClr val="FF0000"/>
              </a:solidFill>
            </a:endParaRPr>
          </a:p>
          <a:p>
            <a:pPr algn="ctr">
              <a:lnSpc>
                <a:spcPts val="2317"/>
              </a:lnSpc>
              <a:spcBef>
                <a:spcPts val="0"/>
              </a:spcBef>
              <a:spcAft>
                <a:spcPts val="0"/>
              </a:spcAft>
              <a:buNone/>
            </a:pPr>
            <a:r>
              <a:rPr lang="en-US" sz="2800" b="1" dirty="0">
                <a:solidFill>
                  <a:srgbClr val="FF0000"/>
                </a:solidFill>
              </a:rPr>
              <a:t>HONESTLY, </a:t>
            </a:r>
            <a:endParaRPr lang="en-US" sz="2400" b="1" dirty="0">
              <a:solidFill>
                <a:srgbClr val="FF0000"/>
              </a:solidFill>
            </a:endParaRPr>
          </a:p>
          <a:p>
            <a:pPr algn="ctr">
              <a:lnSpc>
                <a:spcPts val="2317"/>
              </a:lnSpc>
              <a:spcBef>
                <a:spcPts val="0"/>
              </a:spcBef>
              <a:spcAft>
                <a:spcPts val="0"/>
              </a:spcAft>
              <a:buNone/>
            </a:pPr>
            <a:endParaRPr lang="en-US" sz="2400" b="1" dirty="0">
              <a:solidFill>
                <a:srgbClr val="FF0000"/>
              </a:solidFill>
            </a:endParaRPr>
          </a:p>
          <a:p>
            <a:pPr algn="ctr">
              <a:lnSpc>
                <a:spcPts val="2317"/>
              </a:lnSpc>
              <a:spcBef>
                <a:spcPts val="0"/>
              </a:spcBef>
              <a:spcAft>
                <a:spcPts val="0"/>
              </a:spcAft>
              <a:buNone/>
            </a:pPr>
            <a:r>
              <a:rPr lang="en-US" sz="2800" b="1" dirty="0">
                <a:solidFill>
                  <a:srgbClr val="FF0000"/>
                </a:solidFill>
              </a:rPr>
              <a:t>AS IF UNDER OATH, </a:t>
            </a:r>
          </a:p>
          <a:p>
            <a:pPr algn="ctr">
              <a:lnSpc>
                <a:spcPts val="2317"/>
              </a:lnSpc>
              <a:spcBef>
                <a:spcPts val="0"/>
              </a:spcBef>
              <a:spcAft>
                <a:spcPts val="0"/>
              </a:spcAft>
              <a:buNone/>
            </a:pPr>
            <a:endParaRPr lang="en-US" sz="2400" b="1" dirty="0">
              <a:solidFill>
                <a:srgbClr val="FF0000"/>
              </a:solidFill>
            </a:endParaRPr>
          </a:p>
          <a:p>
            <a:pPr algn="ctr">
              <a:lnSpc>
                <a:spcPts val="2317"/>
              </a:lnSpc>
              <a:spcBef>
                <a:spcPts val="0"/>
              </a:spcBef>
              <a:spcAft>
                <a:spcPts val="0"/>
              </a:spcAft>
              <a:buNone/>
            </a:pPr>
            <a:r>
              <a:rPr lang="en-US" sz="2400" b="1" dirty="0">
                <a:solidFill>
                  <a:srgbClr val="FF0000"/>
                </a:solidFill>
              </a:rPr>
              <a:t>and </a:t>
            </a:r>
          </a:p>
          <a:p>
            <a:pPr algn="ctr">
              <a:lnSpc>
                <a:spcPts val="2317"/>
              </a:lnSpc>
              <a:spcBef>
                <a:spcPts val="0"/>
              </a:spcBef>
              <a:spcAft>
                <a:spcPts val="0"/>
              </a:spcAft>
              <a:buNone/>
            </a:pPr>
            <a:endParaRPr lang="en-US" sz="2400" b="1" dirty="0">
              <a:solidFill>
                <a:srgbClr val="FF0000"/>
              </a:solidFill>
            </a:endParaRPr>
          </a:p>
          <a:p>
            <a:pPr algn="ctr">
              <a:lnSpc>
                <a:spcPts val="2317"/>
              </a:lnSpc>
              <a:spcBef>
                <a:spcPts val="0"/>
              </a:spcBef>
              <a:spcAft>
                <a:spcPts val="0"/>
              </a:spcAft>
              <a:buNone/>
            </a:pPr>
            <a:r>
              <a:rPr lang="en-US" b="1" dirty="0">
                <a:solidFill>
                  <a:srgbClr val="FF0000"/>
                </a:solidFill>
              </a:rPr>
              <a:t>WITH KEEN INSIGHT!</a:t>
            </a:r>
            <a:r>
              <a:rPr lang="en-US" b="1" dirty="0">
                <a:solidFill>
                  <a:schemeClr val="accent2">
                    <a:lumMod val="75000"/>
                  </a:schemeClr>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C5E20DC-79CA-6DE2-AC26-29D87BBBF3B3}"/>
              </a:ext>
            </a:extLst>
          </p:cNvPr>
          <p:cNvSpPr>
            <a:spLocks noGrp="1"/>
          </p:cNvSpPr>
          <p:nvPr>
            <p:ph type="body" idx="10"/>
          </p:nvPr>
        </p:nvSpPr>
        <p:spPr>
          <a:xfrm>
            <a:off x="1732701" y="916277"/>
            <a:ext cx="8726598" cy="4822670"/>
          </a:xfrm>
        </p:spPr>
        <p:txBody>
          <a:bodyPr>
            <a:normAutofit fontScale="87500"/>
          </a:bodyPr>
          <a:lstStyle/>
          <a:p>
            <a:pPr algn="l">
              <a:lnSpc>
                <a:spcPts val="2317"/>
              </a:lnSpc>
              <a:spcBef>
                <a:spcPts val="1512"/>
              </a:spcBef>
              <a:spcAft>
                <a:spcPts val="0"/>
              </a:spcAft>
              <a:buNone/>
            </a:pPr>
            <a:r>
              <a:rPr lang="en-US" sz="2317" dirty="0">
                <a:solidFill>
                  <a:srgbClr val="0070C0"/>
                </a:solidFill>
                <a:latin typeface="Avenir Next LT Pro" panose="020B0504020202020204" pitchFamily="34" charset="0"/>
              </a:rPr>
              <a:t>What I find is that parents will: </a:t>
            </a:r>
          </a:p>
          <a:p>
            <a:pPr algn="l">
              <a:lnSpc>
                <a:spcPts val="2317"/>
              </a:lnSpc>
              <a:spcBef>
                <a:spcPts val="1512"/>
              </a:spcBef>
              <a:spcAft>
                <a:spcPts val="0"/>
              </a:spcAft>
            </a:pPr>
            <a:endParaRPr lang="en-US" sz="2317" dirty="0">
              <a:solidFill>
                <a:srgbClr val="0070C0"/>
              </a:solidFill>
              <a:latin typeface="Avenir Next LT Pro" panose="020B0504020202020204" pitchFamily="34" charset="0"/>
            </a:endParaRPr>
          </a:p>
          <a:p>
            <a:pPr marL="588508" marR="58851" indent="294254" algn="l">
              <a:lnSpc>
                <a:spcPts val="2832"/>
              </a:lnSpc>
              <a:spcBef>
                <a:spcPts val="991"/>
              </a:spcBef>
              <a:spcAft>
                <a:spcPts val="0"/>
              </a:spcAft>
              <a:buClr>
                <a:schemeClr val="accent1"/>
              </a:buClr>
              <a:buFont typeface="Tahoma"/>
              <a:buAutoNum type="arabicPeriod"/>
            </a:pPr>
            <a:r>
              <a:rPr lang="en-US" sz="2500" dirty="0">
                <a:solidFill>
                  <a:srgbClr val="0070C0"/>
                </a:solidFill>
                <a:latin typeface="Avenir Next LT Pro" panose="020B0504020202020204" pitchFamily="34" charset="0"/>
              </a:rPr>
              <a:t>Overlook</a:t>
            </a:r>
            <a:r>
              <a:rPr lang="en-US" sz="2317" dirty="0">
                <a:solidFill>
                  <a:srgbClr val="0070C0"/>
                </a:solidFill>
                <a:latin typeface="Avenir Next LT Pro" panose="020B0504020202020204" pitchFamily="34" charset="0"/>
              </a:rPr>
              <a:t> problem behaviors, often because there has been some       improvement over time, or </a:t>
            </a:r>
          </a:p>
          <a:p>
            <a:pPr marL="1045708" indent="-457200" algn="l">
              <a:lnSpc>
                <a:spcPts val="2832"/>
              </a:lnSpc>
              <a:spcBef>
                <a:spcPts val="2819"/>
              </a:spcBef>
              <a:spcAft>
                <a:spcPts val="0"/>
              </a:spcAft>
              <a:buClr>
                <a:schemeClr val="accent1"/>
              </a:buClr>
              <a:buFont typeface="+mj-lt"/>
              <a:buAutoNum type="arabicPeriod"/>
            </a:pPr>
            <a:r>
              <a:rPr lang="en-US" sz="2500" dirty="0">
                <a:solidFill>
                  <a:srgbClr val="0070C0"/>
                </a:solidFill>
                <a:latin typeface="Avenir Next LT Pro" panose="020B0504020202020204" pitchFamily="34" charset="0"/>
              </a:rPr>
              <a:t>Write glowing statements about the accomplishments of their children,  or </a:t>
            </a:r>
          </a:p>
          <a:p>
            <a:pPr marL="1045708" indent="-457200" algn="l">
              <a:lnSpc>
                <a:spcPts val="2832"/>
              </a:lnSpc>
              <a:spcBef>
                <a:spcPts val="2819"/>
              </a:spcBef>
              <a:spcAft>
                <a:spcPts val="0"/>
              </a:spcAft>
              <a:buClr>
                <a:schemeClr val="accent1"/>
              </a:buClr>
              <a:buFont typeface="+mj-lt"/>
              <a:buAutoNum type="arabicPeriod"/>
            </a:pPr>
            <a:r>
              <a:rPr lang="en-US" sz="2500" spc="13" dirty="0">
                <a:solidFill>
                  <a:srgbClr val="0070C0"/>
                </a:solidFill>
                <a:latin typeface="Avenir Next LT Pro" panose="020B0504020202020204" pitchFamily="34" charset="0"/>
              </a:rPr>
              <a:t>Actually,  state the unvarnished truth about their child.</a:t>
            </a:r>
          </a:p>
          <a:p>
            <a:pPr marL="58851" algn="l">
              <a:lnSpc>
                <a:spcPts val="2446"/>
              </a:lnSpc>
              <a:spcAft>
                <a:spcPts val="0"/>
              </a:spcAft>
            </a:pPr>
            <a:endParaRPr lang="en-US" sz="2317" dirty="0">
              <a:solidFill>
                <a:srgbClr val="000000"/>
              </a:solidFill>
              <a:latin typeface="Avenir Next LT Pro" panose="020B0504020202020204" pitchFamily="34" charset="0"/>
            </a:endParaRPr>
          </a:p>
          <a:p>
            <a:pPr marL="58851" algn="l">
              <a:lnSpc>
                <a:spcPts val="2446"/>
              </a:lnSpc>
              <a:spcAft>
                <a:spcPts val="0"/>
              </a:spcAft>
              <a:buNone/>
            </a:pPr>
            <a:r>
              <a:rPr lang="en-US" sz="2317" b="1" dirty="0">
                <a:solidFill>
                  <a:srgbClr val="0070C0"/>
                </a:solidFill>
                <a:latin typeface="Avenir Next LT Pro" panose="020B0504020202020204" pitchFamily="34" charset="0"/>
              </a:rPr>
              <a:t>Please try for #3. </a:t>
            </a:r>
          </a:p>
          <a:p>
            <a:pPr marL="58851" marR="58851" algn="l">
              <a:lnSpc>
                <a:spcPct val="120000"/>
              </a:lnSpc>
              <a:spcBef>
                <a:spcPts val="1023"/>
              </a:spcBef>
              <a:spcAft>
                <a:spcPts val="0"/>
              </a:spcAft>
              <a:buNone/>
            </a:pPr>
            <a:r>
              <a:rPr lang="en-US" sz="2317" i="1" dirty="0">
                <a:solidFill>
                  <a:srgbClr val="0070C0"/>
                </a:solidFill>
                <a:latin typeface="Avenir Next LT Pro" panose="020B0504020202020204" pitchFamily="34" charset="0"/>
              </a:rPr>
              <a:t>The goal is to accurately inform the SSA about your child’s ability to function. </a:t>
            </a:r>
          </a:p>
          <a:p>
            <a:pPr marL="588508" algn="l">
              <a:lnSpc>
                <a:spcPts val="2832"/>
              </a:lnSpc>
              <a:spcBef>
                <a:spcPts val="2819"/>
              </a:spcBef>
              <a:spcAft>
                <a:spcPts val="0"/>
              </a:spcAft>
            </a:pPr>
            <a:endParaRPr lang="en-US" sz="2317" dirty="0">
              <a:solidFill>
                <a:srgbClr val="0070C0"/>
              </a:solidFill>
              <a:latin typeface="Avenir Next LT Pro" panose="020B0504020202020204" pitchFamily="34" charset="0"/>
            </a:endParaRPr>
          </a:p>
          <a:p>
            <a:endParaRPr lang="en-US" dirty="0"/>
          </a:p>
        </p:txBody>
      </p:sp>
    </p:spTree>
    <p:extLst>
      <p:ext uri="{BB962C8B-B14F-4D97-AF65-F5344CB8AC3E}">
        <p14:creationId xmlns:p14="http://schemas.microsoft.com/office/powerpoint/2010/main" val="1008687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172000" y="952273"/>
            <a:ext cx="8442961" cy="4953454"/>
          </a:xfrm>
          <a:prstGeom prst="rect">
            <a:avLst/>
          </a:prstGeom>
          <a:noFill/>
          <a:ln w="0" cmpd="sng">
            <a:noFill/>
            <a:prstDash val="solid"/>
          </a:ln>
        </p:spPr>
        <p:txBody>
          <a:bodyPr vert="horz" lIns="0" tIns="22070" rIns="0" bIns="0" rtlCol="0" anchor="t">
            <a:normAutofit/>
          </a:bodyPr>
          <a:lstStyle/>
          <a:p>
            <a:pPr marL="58851" marR="58851" algn="l">
              <a:lnSpc>
                <a:spcPts val="2832"/>
              </a:lnSpc>
              <a:spcBef>
                <a:spcPts val="4904"/>
              </a:spcBef>
              <a:spcAft>
                <a:spcPts val="0"/>
              </a:spcAft>
              <a:buNone/>
            </a:pPr>
            <a:r>
              <a:rPr lang="en-US" sz="1995" dirty="0">
                <a:solidFill>
                  <a:srgbClr val="0070C0"/>
                </a:solidFill>
                <a:latin typeface="Avenir Next LT Pro" panose="020B0504020202020204" pitchFamily="34" charset="0"/>
              </a:rPr>
              <a:t>Below are some of the Third Party Function Report questions that people often have difficulty with. </a:t>
            </a:r>
          </a:p>
          <a:p>
            <a:pPr marL="58851" marR="58851" algn="l">
              <a:lnSpc>
                <a:spcPts val="2832"/>
              </a:lnSpc>
              <a:spcBef>
                <a:spcPts val="4904"/>
              </a:spcBef>
              <a:spcAft>
                <a:spcPts val="0"/>
              </a:spcAft>
              <a:buNone/>
            </a:pPr>
            <a:r>
              <a:rPr lang="en-US" sz="1995" i="1" dirty="0">
                <a:solidFill>
                  <a:srgbClr val="0070C0"/>
                </a:solidFill>
                <a:latin typeface="Avenir Next LT Pro" panose="020B0504020202020204" pitchFamily="34" charset="0"/>
              </a:rPr>
              <a:t>While your child’s situation is unique, I offer example answers here based on a hypothetical claimant, Danny Doe. </a:t>
            </a:r>
            <a:r>
              <a:rPr lang="en-US" sz="1995" dirty="0">
                <a:solidFill>
                  <a:srgbClr val="0070C0"/>
                </a:solidFill>
                <a:latin typeface="Avenir Next LT Pro" panose="020B0504020202020204" pitchFamily="34" charset="0"/>
              </a:rPr>
              <a:t>Danny is a 20-year-old male who has a borderline FSIQ, is on the autism spectrum and has been diagnosed with generalized anxiety disorder.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437867" y="1976886"/>
            <a:ext cx="6866174" cy="3449435"/>
          </a:xfrm>
          <a:prstGeom prst="rect">
            <a:avLst/>
          </a:prstGeom>
          <a:noFill/>
          <a:ln w="0" cmpd="sng">
            <a:noFill/>
            <a:prstDash val="solid"/>
          </a:ln>
        </p:spPr>
        <p:txBody>
          <a:bodyPr vert="horz" lIns="0" tIns="10626" rIns="0" bIns="0" rtlCol="0" anchor="t">
            <a:normAutofit/>
          </a:bodyPr>
          <a:lstStyle/>
          <a:p>
            <a:pPr marL="117702" marR="117702" algn="l">
              <a:lnSpc>
                <a:spcPts val="2832"/>
              </a:lnSpc>
              <a:spcAft>
                <a:spcPts val="0"/>
              </a:spcAft>
              <a:buNone/>
            </a:pPr>
            <a:r>
              <a:rPr lang="en-US" sz="1995" dirty="0">
                <a:solidFill>
                  <a:srgbClr val="FF0000"/>
                </a:solidFill>
                <a:latin typeface="Tahoma" panose="02020603050405020304" pitchFamily="2"/>
              </a:rPr>
              <a:t>Please note, NO MATTER WHAT I HAVE WRITTEN, your responses must be based on your child, not Danny Doe. </a:t>
            </a:r>
          </a:p>
          <a:p>
            <a:pPr marL="117702" algn="l">
              <a:lnSpc>
                <a:spcPts val="2317"/>
              </a:lnSpc>
              <a:spcBef>
                <a:spcPts val="9500"/>
              </a:spcBef>
              <a:spcAft>
                <a:spcPts val="0"/>
              </a:spcAft>
            </a:pPr>
            <a:endParaRPr lang="en-US" sz="1995" b="1" u="sng" spc="-6" dirty="0">
              <a:solidFill>
                <a:srgbClr val="000000"/>
              </a:solidFill>
              <a:latin typeface="Arial" panose="02020603050405020304" pitchFamily="2"/>
            </a:endParaRPr>
          </a:p>
          <a:p>
            <a:pPr marL="117702" algn="l">
              <a:lnSpc>
                <a:spcPts val="2317"/>
              </a:lnSpc>
              <a:spcBef>
                <a:spcPts val="9500"/>
              </a:spcBef>
              <a:spcAft>
                <a:spcPts val="0"/>
              </a:spcAft>
            </a:pPr>
            <a:endParaRPr lang="en-US" sz="1995" b="1" u="sng" spc="-6" dirty="0">
              <a:solidFill>
                <a:srgbClr val="000000"/>
              </a:solidFill>
              <a:latin typeface="Arial" panose="02020603050405020304" pitchFamily="2"/>
            </a:endParaRPr>
          </a:p>
          <a:p>
            <a:pPr marL="117702" algn="l">
              <a:lnSpc>
                <a:spcPts val="2317"/>
              </a:lnSpc>
              <a:spcBef>
                <a:spcPts val="9500"/>
              </a:spcBef>
              <a:spcAft>
                <a:spcPts val="0"/>
              </a:spcAft>
            </a:pPr>
            <a:endParaRPr lang="en-US" sz="1995" b="1" u="sng" spc="-6" dirty="0">
              <a:solidFill>
                <a:srgbClr val="000000"/>
              </a:solidFill>
              <a:latin typeface="Arial" panose="02020603050405020304" pitchFamily="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443659A-F40D-0EA6-D717-629ADA102D7A}"/>
              </a:ext>
            </a:extLst>
          </p:cNvPr>
          <p:cNvSpPr>
            <a:spLocks noGrp="1"/>
          </p:cNvSpPr>
          <p:nvPr>
            <p:ph type="body" idx="10"/>
          </p:nvPr>
        </p:nvSpPr>
        <p:spPr>
          <a:xfrm>
            <a:off x="1635862" y="808568"/>
            <a:ext cx="6866174" cy="5240863"/>
          </a:xfrm>
        </p:spPr>
        <p:txBody>
          <a:bodyPr>
            <a:normAutofit/>
          </a:bodyPr>
          <a:lstStyle/>
          <a:p>
            <a:pPr>
              <a:buNone/>
            </a:pPr>
            <a:r>
              <a:rPr lang="en-US" sz="2000" b="1" dirty="0">
                <a:solidFill>
                  <a:schemeClr val="tx1">
                    <a:alpha val="70000"/>
                  </a:schemeClr>
                </a:solidFill>
              </a:rPr>
              <a:t>SSA-3380 page 3</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sz="2060" dirty="0">
                <a:solidFill>
                  <a:srgbClr val="0070C0"/>
                </a:solidFill>
                <a:latin typeface="Roboto" panose="02000000000000000000" pitchFamily="2" charset="0"/>
                <a:ea typeface="Calibri" panose="020F0502020204030204" pitchFamily="34" charset="0"/>
                <a:cs typeface="Times New Roman" panose="02020603050405020304" pitchFamily="18" charset="0"/>
              </a:rPr>
              <a:t>Comment:  This is actually a reasonably good question.  There will be more specific questions later on, but your response to this one can set the tone for the reader.  </a:t>
            </a:r>
            <a:endParaRPr lang="en-US" sz="206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buNone/>
            </a:pPr>
            <a:endParaRPr lang="en-US" dirty="0">
              <a:solidFill>
                <a:srgbClr val="0070C0"/>
              </a:solidFill>
            </a:endParaRPr>
          </a:p>
          <a:p>
            <a:pPr>
              <a:buNone/>
            </a:pPr>
            <a:endParaRPr lang="en-US" dirty="0"/>
          </a:p>
        </p:txBody>
      </p:sp>
      <p:pic>
        <p:nvPicPr>
          <p:cNvPr id="4" name="Picture 3">
            <a:extLst>
              <a:ext uri="{FF2B5EF4-FFF2-40B4-BE49-F238E27FC236}">
                <a16:creationId xmlns:a16="http://schemas.microsoft.com/office/drawing/2014/main" xmlns="" id="{489180F1-C6AE-DC88-C0CE-CEF5B32F70FB}"/>
              </a:ext>
            </a:extLst>
          </p:cNvPr>
          <p:cNvPicPr>
            <a:picLocks noChangeAspect="1"/>
          </p:cNvPicPr>
          <p:nvPr/>
        </p:nvPicPr>
        <p:blipFill>
          <a:blip r:embed="rId2"/>
          <a:stretch>
            <a:fillRect/>
          </a:stretch>
        </p:blipFill>
        <p:spPr>
          <a:xfrm>
            <a:off x="1466442" y="2286279"/>
            <a:ext cx="9259118" cy="2421955"/>
          </a:xfrm>
          <a:prstGeom prst="rect">
            <a:avLst/>
          </a:prstGeom>
        </p:spPr>
      </p:pic>
    </p:spTree>
    <p:extLst>
      <p:ext uri="{BB962C8B-B14F-4D97-AF65-F5344CB8AC3E}">
        <p14:creationId xmlns:p14="http://schemas.microsoft.com/office/powerpoint/2010/main" val="3481064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675276" y="964534"/>
            <a:ext cx="8486210" cy="4642841"/>
          </a:xfrm>
          <a:prstGeom prst="rect">
            <a:avLst/>
          </a:prstGeom>
          <a:noFill/>
          <a:ln w="0" cmpd="sng">
            <a:noFill/>
            <a:prstDash val="solid"/>
          </a:ln>
        </p:spPr>
        <p:txBody>
          <a:bodyPr vert="horz" lIns="0" tIns="9809" rIns="0" bIns="0" rtlCol="0" anchor="t">
            <a:normAutofit/>
          </a:bodyPr>
          <a:lstStyle/>
          <a:p>
            <a:pPr algn="l">
              <a:lnSpc>
                <a:spcPts val="2317"/>
              </a:lnSpc>
              <a:spcBef>
                <a:spcPts val="13271"/>
              </a:spcBef>
              <a:spcAft>
                <a:spcPts val="0"/>
              </a:spcAft>
              <a:buNone/>
            </a:pPr>
            <a:r>
              <a:rPr lang="en-US" sz="1995" b="1" u="sng" spc="-64" dirty="0">
                <a:solidFill>
                  <a:srgbClr val="0070C0"/>
                </a:solidFill>
                <a:latin typeface="Arial" panose="02020603050405020304" pitchFamily="2"/>
              </a:rPr>
              <a:t>EXAMPLE REPONSE:  </a:t>
            </a:r>
          </a:p>
          <a:p>
            <a:pPr algn="l">
              <a:lnSpc>
                <a:spcPts val="2317"/>
              </a:lnSpc>
              <a:spcBef>
                <a:spcPts val="13271"/>
              </a:spcBef>
              <a:spcAft>
                <a:spcPts val="0"/>
              </a:spcAft>
            </a:pPr>
            <a:endParaRPr lang="en-US" sz="1995" b="1" u="sng" spc="-64" dirty="0">
              <a:solidFill>
                <a:srgbClr val="000000"/>
              </a:solidFill>
              <a:latin typeface="Arial" panose="02020603050405020304" pitchFamily="2"/>
            </a:endParaRPr>
          </a:p>
          <a:p>
            <a:pPr algn="l">
              <a:lnSpc>
                <a:spcPts val="2317"/>
              </a:lnSpc>
              <a:spcBef>
                <a:spcPts val="13271"/>
              </a:spcBef>
              <a:spcAft>
                <a:spcPts val="0"/>
              </a:spcAft>
            </a:pPr>
            <a:endParaRPr lang="en-US" sz="1995" b="1" u="sng" spc="-64" dirty="0">
              <a:solidFill>
                <a:srgbClr val="000000"/>
              </a:solidFill>
              <a:latin typeface="Arial" panose="02020603050405020304" pitchFamily="2"/>
            </a:endParaRPr>
          </a:p>
        </p:txBody>
      </p:sp>
      <p:pic>
        <p:nvPicPr>
          <p:cNvPr id="4" name="Picture 3">
            <a:extLst>
              <a:ext uri="{FF2B5EF4-FFF2-40B4-BE49-F238E27FC236}">
                <a16:creationId xmlns:a16="http://schemas.microsoft.com/office/drawing/2014/main" xmlns="" id="{7B3A9E10-C0F6-320C-C848-6206AD6E3520}"/>
              </a:ext>
            </a:extLst>
          </p:cNvPr>
          <p:cNvPicPr>
            <a:picLocks noChangeAspect="1"/>
          </p:cNvPicPr>
          <p:nvPr/>
        </p:nvPicPr>
        <p:blipFill>
          <a:blip r:embed="rId2"/>
          <a:stretch>
            <a:fillRect/>
          </a:stretch>
        </p:blipFill>
        <p:spPr>
          <a:xfrm>
            <a:off x="1466441" y="2399203"/>
            <a:ext cx="9259118" cy="20595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D2C75FE3-F289-7824-4F12-0E0C6F4F0CF0}"/>
              </a:ext>
            </a:extLst>
          </p:cNvPr>
          <p:cNvSpPr>
            <a:spLocks noGrp="1"/>
          </p:cNvSpPr>
          <p:nvPr>
            <p:ph type="sldNum" sz="quarter" idx="12"/>
          </p:nvPr>
        </p:nvSpPr>
        <p:spPr/>
        <p:txBody>
          <a:bodyPr/>
          <a:lstStyle/>
          <a:p>
            <a:fld id="{28844951-7827-47D4-8276-7DDE1FA7D85A}" type="slidenum">
              <a:rPr lang="en-US" smtClean="0"/>
              <a:t>6</a:t>
            </a:fld>
            <a:endParaRPr lang="en-US" dirty="0"/>
          </a:p>
        </p:txBody>
      </p:sp>
      <p:sp>
        <p:nvSpPr>
          <p:cNvPr id="6" name="TextBox 5">
            <a:extLst>
              <a:ext uri="{FF2B5EF4-FFF2-40B4-BE49-F238E27FC236}">
                <a16:creationId xmlns:a16="http://schemas.microsoft.com/office/drawing/2014/main" xmlns="" id="{1DBDED6B-CCEC-77DC-7279-FA46BABCCA6A}"/>
              </a:ext>
            </a:extLst>
          </p:cNvPr>
          <p:cNvSpPr txBox="1"/>
          <p:nvPr/>
        </p:nvSpPr>
        <p:spPr>
          <a:xfrm>
            <a:off x="525604" y="766286"/>
            <a:ext cx="11304445" cy="9294852"/>
          </a:xfrm>
          <a:prstGeom prst="rect">
            <a:avLst/>
          </a:prstGeom>
          <a:noFill/>
        </p:spPr>
        <p:txBody>
          <a:bodyPr wrap="square">
            <a:spAutoFit/>
          </a:bodyPr>
          <a:lstStyle/>
          <a:p>
            <a:r>
              <a:rPr lang="en-US" sz="4400" b="1" dirty="0">
                <a:solidFill>
                  <a:srgbClr val="0070C0"/>
                </a:solidFill>
              </a:rPr>
              <a:t>What is a countable resource?</a:t>
            </a:r>
          </a:p>
          <a:p>
            <a:endParaRPr lang="en-US" sz="4400" b="1" dirty="0">
              <a:solidFill>
                <a:srgbClr val="0070C0"/>
              </a:solidFill>
            </a:endParaRPr>
          </a:p>
          <a:p>
            <a:r>
              <a:rPr lang="en-US" sz="3200" dirty="0">
                <a:solidFill>
                  <a:srgbClr val="0070C0"/>
                </a:solidFill>
              </a:rPr>
              <a:t>Common resources for young adults include </a:t>
            </a:r>
          </a:p>
          <a:p>
            <a:r>
              <a:rPr lang="en-US" sz="3200" dirty="0">
                <a:solidFill>
                  <a:srgbClr val="0070C0"/>
                </a:solidFill>
              </a:rPr>
              <a:t>savings accounts, checking accounts, stocks, bonds… </a:t>
            </a:r>
          </a:p>
          <a:p>
            <a:endParaRPr lang="en-US" sz="3200" dirty="0">
              <a:solidFill>
                <a:srgbClr val="0070C0"/>
              </a:solidFill>
            </a:endParaRPr>
          </a:p>
          <a:p>
            <a:endParaRPr lang="en-US" sz="3200" dirty="0">
              <a:solidFill>
                <a:srgbClr val="0070C0"/>
              </a:solidFill>
            </a:endParaRPr>
          </a:p>
          <a:p>
            <a:r>
              <a:rPr lang="en-US" sz="3200" i="1" dirty="0">
                <a:solidFill>
                  <a:srgbClr val="0070C0"/>
                </a:solidFill>
              </a:rPr>
              <a:t>The SS website has “SSI Spotlights” giving more detailed information about Resources and many other topics. </a:t>
            </a:r>
          </a:p>
          <a:p>
            <a:r>
              <a:rPr lang="en-US" sz="3200" i="1" dirty="0"/>
              <a:t>https://www.ssa.gov/ssi/links-to-spotlights.htm</a:t>
            </a:r>
          </a:p>
          <a:p>
            <a:r>
              <a:rPr lang="en-US" sz="3200" dirty="0">
                <a:solidFill>
                  <a:srgbClr val="0070C0"/>
                </a:solidFill>
              </a:rPr>
              <a:t> </a:t>
            </a:r>
          </a:p>
          <a:p>
            <a:endParaRPr lang="en-US" sz="4400" b="1" dirty="0">
              <a:solidFill>
                <a:srgbClr val="0070C0"/>
              </a:solidFill>
            </a:endParaRPr>
          </a:p>
          <a:p>
            <a:endParaRPr lang="en-US" sz="4400" b="1" dirty="0">
              <a:solidFill>
                <a:srgbClr val="0070C0"/>
              </a:solidFill>
            </a:endParaRPr>
          </a:p>
          <a:p>
            <a:endParaRPr lang="en-US" sz="4400" b="1" dirty="0">
              <a:solidFill>
                <a:schemeClr val="accent3"/>
              </a:solidFill>
            </a:endParaRPr>
          </a:p>
          <a:p>
            <a:endParaRPr lang="en-US" sz="3200" b="1" dirty="0">
              <a:solidFill>
                <a:srgbClr val="FF0000"/>
              </a:solidFill>
            </a:endParaRPr>
          </a:p>
          <a:p>
            <a:r>
              <a:rPr lang="en-US" sz="3200" b="1" dirty="0">
                <a:solidFill>
                  <a:schemeClr val="bg1"/>
                </a:solidFill>
                <a:highlight>
                  <a:srgbClr val="FF0000"/>
                </a:highlight>
              </a:rPr>
              <a:t>Beware: “secret” accounts, inheritances</a:t>
            </a:r>
          </a:p>
          <a:p>
            <a:endParaRPr lang="en-US" sz="1800" dirty="0">
              <a:solidFill>
                <a:schemeClr val="accent3"/>
              </a:solidFill>
            </a:endParaRPr>
          </a:p>
          <a:p>
            <a:endParaRPr lang="en-US" sz="2000" dirty="0">
              <a:solidFill>
                <a:schemeClr val="accent3"/>
              </a:solidFill>
            </a:endParaRPr>
          </a:p>
          <a:p>
            <a:r>
              <a:rPr lang="en-US" sz="2000" dirty="0">
                <a:solidFill>
                  <a:schemeClr val="accent3"/>
                </a:solidFill>
              </a:rPr>
              <a:t> </a:t>
            </a:r>
          </a:p>
        </p:txBody>
      </p:sp>
    </p:spTree>
    <p:extLst>
      <p:ext uri="{BB962C8B-B14F-4D97-AF65-F5344CB8AC3E}">
        <p14:creationId xmlns:p14="http://schemas.microsoft.com/office/powerpoint/2010/main" val="21781656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C3177F17-4F5B-9CC4-3B9A-6413FFE0F196}"/>
              </a:ext>
            </a:extLst>
          </p:cNvPr>
          <p:cNvSpPr>
            <a:spLocks noGrp="1"/>
          </p:cNvSpPr>
          <p:nvPr>
            <p:ph type="body" idx="10"/>
          </p:nvPr>
        </p:nvSpPr>
        <p:spPr>
          <a:xfrm>
            <a:off x="2088465" y="964534"/>
            <a:ext cx="8579535" cy="4642841"/>
          </a:xfrm>
        </p:spPr>
        <p:txBody>
          <a:bodyPr/>
          <a:lstStyle/>
          <a:p>
            <a:pPr>
              <a:buNone/>
            </a:pPr>
            <a:r>
              <a:rPr lang="en-US" sz="2400" dirty="0">
                <a:solidFill>
                  <a:srgbClr val="0070C0"/>
                </a:solidFill>
                <a:latin typeface="Avenir Next LT Pro" panose="020B0504020202020204" pitchFamily="34" charset="0"/>
              </a:rPr>
              <a:t>By my answer, I am telling the Claims Adjudicator that if Danny were in a job, he would take other people off task to give him the attention he needs to accomplish his work. </a:t>
            </a:r>
          </a:p>
          <a:p>
            <a:pPr>
              <a:buNone/>
            </a:pPr>
            <a:endParaRPr lang="en-US" dirty="0">
              <a:solidFill>
                <a:srgbClr val="0070C0"/>
              </a:solidFill>
              <a:latin typeface="Avenir Next LT Pro" panose="020B0504020202020204" pitchFamily="34" charset="0"/>
            </a:endParaRPr>
          </a:p>
          <a:p>
            <a:pPr>
              <a:buNone/>
            </a:pPr>
            <a:r>
              <a:rPr lang="en-US" sz="2060" dirty="0">
                <a:solidFill>
                  <a:srgbClr val="0070C0"/>
                </a:solidFill>
                <a:latin typeface="Avenir Next LT Pro" panose="020B0504020202020204" pitchFamily="34" charset="0"/>
              </a:rPr>
              <a:t>That would not be tolerated in a competitive work environment.  </a:t>
            </a:r>
          </a:p>
          <a:p>
            <a:pPr>
              <a:buNone/>
            </a:pPr>
            <a:endParaRPr lang="en-US" i="1" u="sng" dirty="0">
              <a:solidFill>
                <a:srgbClr val="0070C0"/>
              </a:solidFill>
              <a:latin typeface="Avenir Next LT Pro" panose="020B0504020202020204" pitchFamily="34" charset="0"/>
            </a:endParaRPr>
          </a:p>
          <a:p>
            <a:pPr>
              <a:buNone/>
            </a:pPr>
            <a:r>
              <a:rPr lang="en-US" sz="2060" i="1" u="sng" dirty="0">
                <a:solidFill>
                  <a:srgbClr val="0070C0"/>
                </a:solidFill>
                <a:latin typeface="Avenir Next LT Pro" panose="020B0504020202020204" pitchFamily="34" charset="0"/>
              </a:rPr>
              <a:t>If</a:t>
            </a:r>
            <a:r>
              <a:rPr lang="en-US" sz="2060" dirty="0">
                <a:solidFill>
                  <a:srgbClr val="0070C0"/>
                </a:solidFill>
                <a:latin typeface="Avenir Next LT Pro" panose="020B0504020202020204" pitchFamily="34" charset="0"/>
              </a:rPr>
              <a:t> my responses are supported by educational or medical records, Danny’s disability case will be more likely to prevail. </a:t>
            </a:r>
          </a:p>
        </p:txBody>
      </p:sp>
    </p:spTree>
    <p:extLst>
      <p:ext uri="{BB962C8B-B14F-4D97-AF65-F5344CB8AC3E}">
        <p14:creationId xmlns:p14="http://schemas.microsoft.com/office/powerpoint/2010/main" val="2290490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523475" y="1032563"/>
            <a:ext cx="6866174" cy="5555166"/>
          </a:xfrm>
          <a:prstGeom prst="rect">
            <a:avLst/>
          </a:prstGeom>
          <a:noFill/>
          <a:ln w="0" cmpd="sng">
            <a:noFill/>
            <a:prstDash val="solid"/>
          </a:ln>
        </p:spPr>
        <p:txBody>
          <a:bodyPr vert="horz" lIns="0" tIns="0" rIns="0" bIns="0" rtlCol="0" anchor="t">
            <a:normAutofit/>
          </a:bodyPr>
          <a:lstStyle/>
          <a:p>
            <a:pPr marL="58851" marR="58851">
              <a:spcAft>
                <a:spcPts val="0"/>
              </a:spcAft>
            </a:pPr>
            <a:r>
              <a:rPr lang="en-US" sz="1995" dirty="0">
                <a:solidFill>
                  <a:srgbClr val="000000"/>
                </a:solidFill>
                <a:latin typeface="Tahoma" panose="02020603050405020304" pitchFamily="2"/>
              </a:rPr>
              <a:t>SSA-3380 question 9</a:t>
            </a:r>
          </a:p>
          <a:p>
            <a:pPr marL="58851" marR="58851">
              <a:spcAft>
                <a:spcPts val="0"/>
              </a:spcAft>
            </a:pPr>
            <a:endParaRPr lang="en-US" sz="1995" dirty="0">
              <a:solidFill>
                <a:srgbClr val="000000"/>
              </a:solidFill>
              <a:latin typeface="Tahoma" panose="02020603050405020304" pitchFamily="2"/>
            </a:endParaRPr>
          </a:p>
          <a:p>
            <a:pPr marL="58851" marR="58851">
              <a:spcAft>
                <a:spcPts val="0"/>
              </a:spcAft>
            </a:pPr>
            <a:endParaRPr lang="en-US" sz="1995" dirty="0">
              <a:solidFill>
                <a:srgbClr val="000000"/>
              </a:solidFill>
              <a:latin typeface="Tahoma" panose="02020603050405020304" pitchFamily="2"/>
            </a:endParaRPr>
          </a:p>
          <a:p>
            <a:pPr marL="58851" marR="58851">
              <a:spcAft>
                <a:spcPts val="0"/>
              </a:spcAft>
            </a:pPr>
            <a:endParaRPr lang="en-US" sz="1995" dirty="0">
              <a:solidFill>
                <a:srgbClr val="000000"/>
              </a:solidFill>
              <a:latin typeface="Tahoma" panose="02020603050405020304" pitchFamily="2"/>
            </a:endParaRPr>
          </a:p>
          <a:p>
            <a:pPr marL="58851" marR="58851">
              <a:spcAft>
                <a:spcPts val="0"/>
              </a:spcAft>
            </a:pPr>
            <a:endParaRPr lang="en-US" sz="1995" dirty="0">
              <a:solidFill>
                <a:srgbClr val="000000"/>
              </a:solidFill>
              <a:latin typeface="Tahoma" panose="02020603050405020304" pitchFamily="2"/>
            </a:endParaRPr>
          </a:p>
          <a:p>
            <a:pPr marL="58851" marR="58851">
              <a:spcAft>
                <a:spcPts val="0"/>
              </a:spcAft>
            </a:pPr>
            <a:endParaRPr lang="en-US" sz="1995" dirty="0">
              <a:solidFill>
                <a:srgbClr val="000000"/>
              </a:solidFill>
              <a:latin typeface="Tahoma" panose="02020603050405020304" pitchFamily="2"/>
            </a:endParaRPr>
          </a:p>
          <a:p>
            <a:pPr marL="58851" marR="58851">
              <a:spcAft>
                <a:spcPts val="0"/>
              </a:spcAft>
            </a:pPr>
            <a:endParaRPr lang="en-US" sz="1995" dirty="0">
              <a:solidFill>
                <a:srgbClr val="000000"/>
              </a:solidFill>
              <a:latin typeface="Tahoma" panose="02020603050405020304" pitchFamily="2"/>
            </a:endParaRPr>
          </a:p>
          <a:p>
            <a:pPr marL="58851" marR="58851">
              <a:buNone/>
            </a:pPr>
            <a:r>
              <a:rPr lang="en-US" sz="2317" dirty="0">
                <a:solidFill>
                  <a:srgbClr val="0070C0"/>
                </a:solidFill>
                <a:latin typeface="Roboto" panose="02000000000000000000" pitchFamily="2" charset="0"/>
                <a:ea typeface="Calibri" panose="020F0502020204030204" pitchFamily="34" charset="0"/>
                <a:cs typeface="Times New Roman" panose="02020603050405020304" pitchFamily="18" charset="0"/>
              </a:rPr>
              <a:t>Comment:  This is an unreasonable question.  </a:t>
            </a:r>
          </a:p>
          <a:p>
            <a:pPr marL="58851" marR="58851">
              <a:buNone/>
            </a:pPr>
            <a:r>
              <a:rPr lang="en-US" sz="2317" dirty="0">
                <a:solidFill>
                  <a:srgbClr val="0070C0"/>
                </a:solidFill>
                <a:latin typeface="Roboto" panose="02000000000000000000" pitchFamily="2" charset="0"/>
                <a:ea typeface="Calibri" panose="020F0502020204030204" pitchFamily="34" charset="0"/>
                <a:cs typeface="Times New Roman" panose="02020603050405020304" pitchFamily="18" charset="0"/>
              </a:rPr>
              <a:t>If anyone were to truly answer this question in detail, they would need at least 6 pieces of paper.  Social Security gives you 5 lines for your response.  So, how do you answer?  </a:t>
            </a:r>
            <a:endParaRPr lang="en-US" sz="2317"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58851" marR="58851">
              <a:spcAft>
                <a:spcPts val="0"/>
              </a:spcAft>
            </a:pPr>
            <a:endParaRPr lang="en-US" sz="1995" dirty="0">
              <a:solidFill>
                <a:srgbClr val="000000"/>
              </a:solidFill>
              <a:latin typeface="Tahoma" panose="02020603050405020304" pitchFamily="2"/>
            </a:endParaRPr>
          </a:p>
        </p:txBody>
      </p:sp>
      <p:pic>
        <p:nvPicPr>
          <p:cNvPr id="4" name="Picture 3">
            <a:extLst>
              <a:ext uri="{FF2B5EF4-FFF2-40B4-BE49-F238E27FC236}">
                <a16:creationId xmlns:a16="http://schemas.microsoft.com/office/drawing/2014/main" xmlns="" id="{A95CB3C2-A9B4-8BAE-E81F-B4837B9F2C9C}"/>
              </a:ext>
            </a:extLst>
          </p:cNvPr>
          <p:cNvPicPr>
            <a:picLocks noChangeAspect="1"/>
          </p:cNvPicPr>
          <p:nvPr/>
        </p:nvPicPr>
        <p:blipFill>
          <a:blip r:embed="rId2"/>
          <a:stretch>
            <a:fillRect/>
          </a:stretch>
        </p:blipFill>
        <p:spPr>
          <a:xfrm>
            <a:off x="1466442" y="1442846"/>
            <a:ext cx="9259118" cy="198615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328299" y="875410"/>
            <a:ext cx="6913583" cy="4920758"/>
          </a:xfrm>
          <a:prstGeom prst="rect">
            <a:avLst/>
          </a:prstGeom>
          <a:noFill/>
          <a:ln w="0" cmpd="sng">
            <a:noFill/>
            <a:prstDash val="solid"/>
          </a:ln>
        </p:spPr>
        <p:txBody>
          <a:bodyPr vert="horz" lIns="0" tIns="3270" rIns="0" bIns="0" rtlCol="0" anchor="t">
            <a:normAutofit/>
          </a:bodyPr>
          <a:lstStyle/>
          <a:p>
            <a:pPr marR="58851" algn="l">
              <a:lnSpc>
                <a:spcPts val="2832"/>
              </a:lnSpc>
              <a:spcBef>
                <a:spcPts val="1062"/>
              </a:spcBef>
              <a:spcAft>
                <a:spcPts val="0"/>
              </a:spcAft>
              <a:buNone/>
            </a:pPr>
            <a:r>
              <a:rPr lang="en-US" sz="1995" dirty="0">
                <a:solidFill>
                  <a:srgbClr val="0070C0"/>
                </a:solidFill>
                <a:latin typeface="Tahoma" panose="02020603050405020304" pitchFamily="2"/>
              </a:rPr>
              <a:t>I recommend you accept that you have only a few lines and give a general description of what your child does on a typical day, assuming they have typical days.</a:t>
            </a:r>
          </a:p>
          <a:p>
            <a:pPr marR="58851" algn="l">
              <a:lnSpc>
                <a:spcPts val="2832"/>
              </a:lnSpc>
              <a:spcBef>
                <a:spcPts val="1062"/>
              </a:spcBef>
              <a:spcAft>
                <a:spcPts val="0"/>
              </a:spcAft>
            </a:pPr>
            <a:endParaRPr lang="en-US" sz="1995" dirty="0">
              <a:solidFill>
                <a:srgbClr val="000000"/>
              </a:solidFill>
              <a:latin typeface="Tahoma" panose="02020603050405020304" pitchFamily="2"/>
            </a:endParaRPr>
          </a:p>
          <a:p>
            <a:pPr marR="58851" algn="l">
              <a:lnSpc>
                <a:spcPts val="2832"/>
              </a:lnSpc>
              <a:spcBef>
                <a:spcPts val="1062"/>
              </a:spcBef>
              <a:spcAft>
                <a:spcPts val="0"/>
              </a:spcAft>
            </a:pPr>
            <a:r>
              <a:rPr lang="en-US" sz="1995" dirty="0">
                <a:solidFill>
                  <a:srgbClr val="000000"/>
                </a:solidFill>
                <a:latin typeface="Tahoma" panose="02020603050405020304" pitchFamily="2"/>
              </a:rPr>
              <a:t> </a:t>
            </a:r>
          </a:p>
        </p:txBody>
      </p:sp>
      <p:pic>
        <p:nvPicPr>
          <p:cNvPr id="4" name="Picture 3">
            <a:extLst>
              <a:ext uri="{FF2B5EF4-FFF2-40B4-BE49-F238E27FC236}">
                <a16:creationId xmlns:a16="http://schemas.microsoft.com/office/drawing/2014/main" xmlns="" id="{09736862-F22B-82F3-2B3F-2986BD23C590}"/>
              </a:ext>
            </a:extLst>
          </p:cNvPr>
          <p:cNvPicPr>
            <a:picLocks noChangeAspect="1"/>
          </p:cNvPicPr>
          <p:nvPr/>
        </p:nvPicPr>
        <p:blipFill>
          <a:blip r:embed="rId2"/>
          <a:stretch>
            <a:fillRect/>
          </a:stretch>
        </p:blipFill>
        <p:spPr>
          <a:xfrm>
            <a:off x="1466442" y="2603899"/>
            <a:ext cx="9259118" cy="327190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260717" y="1013578"/>
            <a:ext cx="7253044" cy="4839018"/>
          </a:xfrm>
          <a:prstGeom prst="rect">
            <a:avLst/>
          </a:prstGeom>
          <a:noFill/>
          <a:ln w="0" cmpd="sng">
            <a:noFill/>
            <a:prstDash val="solid"/>
          </a:ln>
        </p:spPr>
        <p:txBody>
          <a:bodyPr vert="horz" lIns="0" tIns="0" rIns="0" bIns="0" rtlCol="0" anchor="t">
            <a:normAutofit/>
          </a:bodyPr>
          <a:lstStyle/>
          <a:p>
            <a:pPr marL="58851" marR="58851" algn="l">
              <a:lnSpc>
                <a:spcPts val="2832"/>
              </a:lnSpc>
              <a:spcBef>
                <a:spcPts val="4962"/>
              </a:spcBef>
              <a:spcAft>
                <a:spcPts val="0"/>
              </a:spcAft>
              <a:buNone/>
            </a:pPr>
            <a:r>
              <a:rPr lang="en-US" sz="1995" dirty="0">
                <a:solidFill>
                  <a:srgbClr val="0070C0"/>
                </a:solidFill>
                <a:latin typeface="Avenir Next LT Pro" panose="020B0504020202020204" pitchFamily="34" charset="0"/>
              </a:rPr>
              <a:t>Comment: The answer I have given is as complete as you can get on this form, and it still does not fully answer the question. </a:t>
            </a:r>
          </a:p>
          <a:p>
            <a:pPr marL="58851" marR="58851" algn="l">
              <a:lnSpc>
                <a:spcPts val="2832"/>
              </a:lnSpc>
              <a:spcBef>
                <a:spcPts val="4962"/>
              </a:spcBef>
              <a:spcAft>
                <a:spcPts val="0"/>
              </a:spcAft>
              <a:buNone/>
            </a:pPr>
            <a:r>
              <a:rPr lang="en-US" sz="1995" dirty="0">
                <a:solidFill>
                  <a:srgbClr val="0070C0"/>
                </a:solidFill>
                <a:latin typeface="Avenir Next LT Pro" panose="020B0504020202020204" pitchFamily="34" charset="0"/>
              </a:rPr>
              <a:t>Do not sweat it. The questions are repetitive; by the time you have completed the rest of the form, the Claims Adjudicator will have a good sense of your child’s daily activities. </a:t>
            </a:r>
          </a:p>
          <a:p>
            <a:pPr marL="58851" algn="l">
              <a:lnSpc>
                <a:spcPts val="2188"/>
              </a:lnSpc>
              <a:spcBef>
                <a:spcPts val="1577"/>
              </a:spcBef>
              <a:spcAft>
                <a:spcPts val="0"/>
              </a:spcAft>
            </a:pPr>
            <a:endParaRPr lang="en-US" sz="2060" u="sng" spc="-26" dirty="0">
              <a:solidFill>
                <a:srgbClr val="000000"/>
              </a:solidFill>
              <a:latin typeface="Arial" panose="02020603050405020304" pitchFamily="2"/>
            </a:endParaRPr>
          </a:p>
          <a:p>
            <a:pPr marL="58851" algn="l">
              <a:lnSpc>
                <a:spcPts val="2188"/>
              </a:lnSpc>
              <a:spcBef>
                <a:spcPts val="1577"/>
              </a:spcBef>
              <a:spcAft>
                <a:spcPts val="0"/>
              </a:spcAft>
            </a:pPr>
            <a:endParaRPr lang="en-US" sz="1995" dirty="0">
              <a:solidFill>
                <a:srgbClr val="000000"/>
              </a:solidFill>
              <a:latin typeface="Tahoma" panose="02020603050405020304" pitchFamily="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F4EC182-18CE-0608-8218-203DAE514630}"/>
              </a:ext>
            </a:extLst>
          </p:cNvPr>
          <p:cNvSpPr>
            <a:spLocks noGrp="1"/>
          </p:cNvSpPr>
          <p:nvPr>
            <p:ph type="body" idx="10"/>
          </p:nvPr>
        </p:nvSpPr>
        <p:spPr>
          <a:xfrm>
            <a:off x="2600178" y="1013578"/>
            <a:ext cx="7574582" cy="3182066"/>
          </a:xfrm>
        </p:spPr>
        <p:txBody>
          <a:bodyPr/>
          <a:lstStyle/>
          <a:p>
            <a:pPr marL="58851" algn="l">
              <a:lnSpc>
                <a:spcPts val="2188"/>
              </a:lnSpc>
              <a:spcBef>
                <a:spcPts val="1577"/>
              </a:spcBef>
              <a:spcAft>
                <a:spcPts val="0"/>
              </a:spcAft>
            </a:pPr>
            <a:r>
              <a:rPr lang="en-US" sz="2317" u="sng" spc="-26" dirty="0">
                <a:solidFill>
                  <a:srgbClr val="000000"/>
                </a:solidFill>
                <a:latin typeface="Arial" panose="02020603050405020304" pitchFamily="2"/>
              </a:rPr>
              <a:t>SSA-3380 - QUESTION 13:  </a:t>
            </a:r>
          </a:p>
          <a:p>
            <a:endParaRPr lang="en-US" dirty="0"/>
          </a:p>
          <a:p>
            <a:endParaRPr lang="en-US" dirty="0"/>
          </a:p>
          <a:p>
            <a:endParaRPr lang="en-US" dirty="0"/>
          </a:p>
          <a:p>
            <a:endParaRPr lang="en-US" dirty="0"/>
          </a:p>
          <a:p>
            <a:endParaRPr lang="en-US" sz="2317" dirty="0">
              <a:solidFill>
                <a:srgbClr val="000000"/>
              </a:solidFill>
              <a:latin typeface="Tahoma" panose="02020603050405020304" pitchFamily="2"/>
            </a:endParaRPr>
          </a:p>
          <a:p>
            <a:pPr>
              <a:buNone/>
            </a:pPr>
            <a:r>
              <a:rPr lang="en-US" sz="2317" dirty="0">
                <a:solidFill>
                  <a:srgbClr val="0070C0"/>
                </a:solidFill>
                <a:latin typeface="Avenir Next LT Pro" panose="020B0504020202020204" pitchFamily="34" charset="0"/>
              </a:rPr>
              <a:t>Comment: This question may seem difficult, but it isn’t.</a:t>
            </a:r>
          </a:p>
          <a:p>
            <a:pPr>
              <a:buNone/>
            </a:pPr>
            <a:r>
              <a:rPr lang="en-US" dirty="0">
                <a:solidFill>
                  <a:srgbClr val="0070C0"/>
                </a:solidFill>
                <a:latin typeface="Avenir Next LT Pro" panose="020B0504020202020204" pitchFamily="34" charset="0"/>
              </a:rPr>
              <a:t>Example response:</a:t>
            </a:r>
            <a:r>
              <a:rPr lang="en-US" sz="2317" dirty="0">
                <a:solidFill>
                  <a:srgbClr val="0070C0"/>
                </a:solidFill>
                <a:latin typeface="Avenir Next LT Pro" panose="020B0504020202020204" pitchFamily="34" charset="0"/>
              </a:rPr>
              <a:t>  </a:t>
            </a:r>
          </a:p>
          <a:p>
            <a:endParaRPr lang="en-US" dirty="0">
              <a:solidFill>
                <a:srgbClr val="000000"/>
              </a:solidFill>
              <a:latin typeface="Avenir Next LT Pro" panose="020B0504020202020204" pitchFamily="34" charset="0"/>
            </a:endParaRPr>
          </a:p>
          <a:p>
            <a:endParaRPr lang="en-US" sz="2317" dirty="0">
              <a:solidFill>
                <a:srgbClr val="000000"/>
              </a:solidFill>
              <a:latin typeface="Tahoma" panose="02020603050405020304" pitchFamily="2"/>
            </a:endParaRPr>
          </a:p>
          <a:p>
            <a:endParaRPr lang="en-US" dirty="0"/>
          </a:p>
        </p:txBody>
      </p:sp>
      <p:pic>
        <p:nvPicPr>
          <p:cNvPr id="4" name="Picture 3">
            <a:extLst>
              <a:ext uri="{FF2B5EF4-FFF2-40B4-BE49-F238E27FC236}">
                <a16:creationId xmlns:a16="http://schemas.microsoft.com/office/drawing/2014/main" xmlns="" id="{DDC82C19-3EC3-0F82-AB9A-51F2B7B640E0}"/>
              </a:ext>
            </a:extLst>
          </p:cNvPr>
          <p:cNvPicPr>
            <a:picLocks noChangeAspect="1"/>
          </p:cNvPicPr>
          <p:nvPr/>
        </p:nvPicPr>
        <p:blipFill>
          <a:blip r:embed="rId2"/>
          <a:stretch>
            <a:fillRect/>
          </a:stretch>
        </p:blipFill>
        <p:spPr>
          <a:xfrm>
            <a:off x="1466442" y="1347922"/>
            <a:ext cx="9259118" cy="1471323"/>
          </a:xfrm>
          <a:prstGeom prst="rect">
            <a:avLst/>
          </a:prstGeom>
        </p:spPr>
      </p:pic>
      <p:pic>
        <p:nvPicPr>
          <p:cNvPr id="7" name="Picture 6">
            <a:extLst>
              <a:ext uri="{FF2B5EF4-FFF2-40B4-BE49-F238E27FC236}">
                <a16:creationId xmlns:a16="http://schemas.microsoft.com/office/drawing/2014/main" xmlns="" id="{D45B6757-069D-EE56-BBA0-03D77ACC8C53}"/>
              </a:ext>
            </a:extLst>
          </p:cNvPr>
          <p:cNvPicPr>
            <a:picLocks noChangeAspect="1"/>
          </p:cNvPicPr>
          <p:nvPr/>
        </p:nvPicPr>
        <p:blipFill>
          <a:blip r:embed="rId3"/>
          <a:stretch>
            <a:fillRect/>
          </a:stretch>
        </p:blipFill>
        <p:spPr>
          <a:xfrm>
            <a:off x="1599335" y="4328539"/>
            <a:ext cx="9126225" cy="1670663"/>
          </a:xfrm>
          <a:prstGeom prst="rect">
            <a:avLst/>
          </a:prstGeom>
        </p:spPr>
      </p:pic>
    </p:spTree>
    <p:extLst>
      <p:ext uri="{BB962C8B-B14F-4D97-AF65-F5344CB8AC3E}">
        <p14:creationId xmlns:p14="http://schemas.microsoft.com/office/powerpoint/2010/main" val="1214690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19796" y="1013578"/>
            <a:ext cx="6913583" cy="4381273"/>
          </a:xfrm>
          <a:prstGeom prst="rect">
            <a:avLst/>
          </a:prstGeom>
          <a:noFill/>
          <a:ln w="0" cmpd="sng">
            <a:noFill/>
            <a:prstDash val="solid"/>
          </a:ln>
        </p:spPr>
        <p:txBody>
          <a:bodyPr vert="horz" lIns="0" tIns="0" rIns="0" bIns="0" rtlCol="0" anchor="t">
            <a:normAutofit/>
          </a:bodyPr>
          <a:lstStyle/>
          <a:p>
            <a:pPr marR="882762" algn="l">
              <a:lnSpc>
                <a:spcPts val="3218"/>
              </a:lnSpc>
              <a:spcAft>
                <a:spcPts val="0"/>
              </a:spcAft>
            </a:pPr>
            <a:endParaRPr lang="en-US" sz="1995" dirty="0">
              <a:solidFill>
                <a:srgbClr val="000000"/>
              </a:solidFill>
              <a:latin typeface="Tahoma" panose="02020603050405020304" pitchFamily="2"/>
            </a:endParaRPr>
          </a:p>
          <a:p>
            <a:pPr marR="882762" algn="l">
              <a:lnSpc>
                <a:spcPts val="3218"/>
              </a:lnSpc>
              <a:spcAft>
                <a:spcPts val="0"/>
              </a:spcAft>
            </a:pPr>
            <a:endParaRPr lang="en-US" sz="1995" dirty="0">
              <a:solidFill>
                <a:srgbClr val="000000"/>
              </a:solidFill>
              <a:latin typeface="Tahoma" panose="02020603050405020304" pitchFamily="2"/>
            </a:endParaRPr>
          </a:p>
          <a:p>
            <a:pPr marR="882762" algn="l">
              <a:lnSpc>
                <a:spcPts val="3218"/>
              </a:lnSpc>
              <a:spcAft>
                <a:spcPts val="0"/>
              </a:spcAft>
            </a:pPr>
            <a:endParaRPr lang="en-US" sz="1995" dirty="0">
              <a:solidFill>
                <a:srgbClr val="000000"/>
              </a:solidFill>
              <a:latin typeface="Tahoma" panose="02020603050405020304" pitchFamily="2"/>
            </a:endParaRPr>
          </a:p>
          <a:p>
            <a:pPr marR="882762" algn="l">
              <a:lnSpc>
                <a:spcPts val="3218"/>
              </a:lnSpc>
              <a:spcAft>
                <a:spcPts val="0"/>
              </a:spcAft>
            </a:pPr>
            <a:endParaRPr lang="en-US" sz="1995" dirty="0">
              <a:solidFill>
                <a:srgbClr val="000000"/>
              </a:solidFill>
              <a:latin typeface="Tahoma" panose="02020603050405020304" pitchFamily="2"/>
            </a:endParaRPr>
          </a:p>
        </p:txBody>
      </p:sp>
      <p:pic>
        <p:nvPicPr>
          <p:cNvPr id="6" name="Picture 5">
            <a:extLst>
              <a:ext uri="{FF2B5EF4-FFF2-40B4-BE49-F238E27FC236}">
                <a16:creationId xmlns:a16="http://schemas.microsoft.com/office/drawing/2014/main" xmlns="" id="{91040399-60A8-3034-9534-360F2B2544BD}"/>
              </a:ext>
            </a:extLst>
          </p:cNvPr>
          <p:cNvPicPr>
            <a:picLocks noChangeAspect="1"/>
          </p:cNvPicPr>
          <p:nvPr/>
        </p:nvPicPr>
        <p:blipFill>
          <a:blip r:embed="rId2"/>
          <a:stretch>
            <a:fillRect/>
          </a:stretch>
        </p:blipFill>
        <p:spPr>
          <a:xfrm>
            <a:off x="1979032" y="569546"/>
            <a:ext cx="8125500" cy="519234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73630" y="964534"/>
            <a:ext cx="8373383" cy="4675538"/>
          </a:xfrm>
          <a:prstGeom prst="rect">
            <a:avLst/>
          </a:prstGeom>
          <a:noFill/>
          <a:ln w="0" cmpd="sng">
            <a:noFill/>
            <a:prstDash val="solid"/>
          </a:ln>
        </p:spPr>
        <p:txBody>
          <a:bodyPr vert="horz" lIns="0" tIns="11444" rIns="0" bIns="0" rtlCol="0" anchor="t">
            <a:normAutofit/>
          </a:bodyPr>
          <a:lstStyle/>
          <a:p>
            <a:pPr marL="58851" marR="294254" algn="l">
              <a:lnSpc>
                <a:spcPts val="2832"/>
              </a:lnSpc>
              <a:spcAft>
                <a:spcPts val="0"/>
              </a:spcAft>
              <a:buNone/>
            </a:pPr>
            <a:r>
              <a:rPr lang="en-US" sz="1995" dirty="0">
                <a:solidFill>
                  <a:srgbClr val="0070C0"/>
                </a:solidFill>
                <a:latin typeface="Avenir Next LT Pro" panose="020B0504020202020204" pitchFamily="34" charset="0"/>
              </a:rPr>
              <a:t>Observation: Instead of explaining their difficulties, a lot of people inappropr</a:t>
            </a:r>
            <a:r>
              <a:rPr lang="en-US" sz="1931" dirty="0">
                <a:solidFill>
                  <a:srgbClr val="0070C0"/>
                </a:solidFill>
                <a:latin typeface="Avenir Next LT Pro" panose="020B0504020202020204" pitchFamily="34" charset="0"/>
              </a:rPr>
              <a:t>iately check the “No Problem” box. </a:t>
            </a:r>
          </a:p>
          <a:p>
            <a:pPr marL="58851" marR="294254" algn="l">
              <a:lnSpc>
                <a:spcPts val="2832"/>
              </a:lnSpc>
              <a:spcAft>
                <a:spcPts val="0"/>
              </a:spcAft>
              <a:buNone/>
            </a:pPr>
            <a:endParaRPr lang="en-US" sz="1931" dirty="0">
              <a:solidFill>
                <a:srgbClr val="0070C0"/>
              </a:solidFill>
              <a:latin typeface="Avenir Next LT Pro" panose="020B0504020202020204" pitchFamily="34" charset="0"/>
            </a:endParaRPr>
          </a:p>
          <a:p>
            <a:pPr marL="58851" marR="294254" algn="l">
              <a:lnSpc>
                <a:spcPts val="2832"/>
              </a:lnSpc>
              <a:spcAft>
                <a:spcPts val="0"/>
              </a:spcAft>
              <a:buNone/>
            </a:pPr>
            <a:r>
              <a:rPr lang="en-US" sz="1995" dirty="0">
                <a:solidFill>
                  <a:srgbClr val="0070C0"/>
                </a:solidFill>
                <a:latin typeface="Avenir Next LT Pro" panose="020B0504020202020204" pitchFamily="34" charset="0"/>
              </a:rPr>
              <a:t>Why do they check No Problem? </a:t>
            </a:r>
          </a:p>
          <a:p>
            <a:pPr marL="58851" marR="294254" algn="l">
              <a:lnSpc>
                <a:spcPts val="2832"/>
              </a:lnSpc>
              <a:spcAft>
                <a:spcPts val="0"/>
              </a:spcAft>
              <a:buNone/>
            </a:pPr>
            <a:r>
              <a:rPr lang="en-US" sz="1995" dirty="0">
                <a:solidFill>
                  <a:srgbClr val="0070C0"/>
                </a:solidFill>
                <a:latin typeface="Avenir Next LT Pro" panose="020B0504020202020204" pitchFamily="34" charset="0"/>
              </a:rPr>
              <a:t> For some, it just feels too personal. </a:t>
            </a:r>
          </a:p>
          <a:p>
            <a:pPr marL="58851" algn="l">
              <a:lnSpc>
                <a:spcPts val="2446"/>
              </a:lnSpc>
              <a:spcBef>
                <a:spcPts val="1480"/>
              </a:spcBef>
              <a:spcAft>
                <a:spcPts val="0"/>
              </a:spcAft>
              <a:buNone/>
            </a:pPr>
            <a:r>
              <a:rPr lang="en-US" sz="1931" spc="51" dirty="0">
                <a:solidFill>
                  <a:srgbClr val="0070C0"/>
                </a:solidFill>
                <a:latin typeface="Avenir Next LT Pro" panose="020B0504020202020204" pitchFamily="34" charset="0"/>
              </a:rPr>
              <a:t>I suggest you don’t take that approach. </a:t>
            </a:r>
          </a:p>
          <a:p>
            <a:pPr marL="58851" marR="882762" algn="l">
              <a:lnSpc>
                <a:spcPts val="2832"/>
              </a:lnSpc>
              <a:spcBef>
                <a:spcPts val="1030"/>
              </a:spcBef>
              <a:spcAft>
                <a:spcPts val="0"/>
              </a:spcAft>
              <a:buNone/>
            </a:pPr>
            <a:r>
              <a:rPr lang="en-US" sz="1995" dirty="0">
                <a:solidFill>
                  <a:srgbClr val="0070C0"/>
                </a:solidFill>
                <a:latin typeface="Avenir Next LT Pro" panose="020B0504020202020204" pitchFamily="34" charset="0"/>
              </a:rPr>
              <a:t>There is a line for each type of personal care that Social Security wants you to address.  Think about how your applicant does with each of the areas and write down what you know to be true.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51EA03-001B-9EC9-2799-FE9F00AAB636}"/>
              </a:ext>
            </a:extLst>
          </p:cNvPr>
          <p:cNvSpPr>
            <a:spLocks noGrp="1"/>
          </p:cNvSpPr>
          <p:nvPr>
            <p:ph type="body" idx="10"/>
          </p:nvPr>
        </p:nvSpPr>
        <p:spPr>
          <a:xfrm>
            <a:off x="2592821" y="835333"/>
            <a:ext cx="6904197" cy="5144884"/>
          </a:xfrm>
        </p:spPr>
        <p:txBody>
          <a:bodyPr/>
          <a:lstStyle/>
          <a:p>
            <a:pPr marL="58851" algn="l">
              <a:lnSpc>
                <a:spcPts val="2317"/>
              </a:lnSpc>
              <a:spcBef>
                <a:spcPts val="5483"/>
              </a:spcBef>
              <a:spcAft>
                <a:spcPts val="0"/>
              </a:spcAft>
              <a:buNone/>
            </a:pPr>
            <a:r>
              <a:rPr lang="en-US" sz="2060" b="1" u="sng" spc="-45" dirty="0">
                <a:solidFill>
                  <a:srgbClr val="0070C0"/>
                </a:solidFill>
                <a:latin typeface="Avenir Next LT Pro" panose="020B0504020202020204" pitchFamily="34" charset="0"/>
              </a:rPr>
              <a:t>Example Responses:  </a:t>
            </a:r>
          </a:p>
          <a:p>
            <a:pPr marL="58851" marR="58851" algn="l">
              <a:spcBef>
                <a:spcPts val="1538"/>
              </a:spcBef>
              <a:spcAft>
                <a:spcPts val="90"/>
              </a:spcAft>
              <a:buNone/>
            </a:pPr>
            <a:r>
              <a:rPr lang="en-US" sz="2060" b="1" u="sng" dirty="0">
                <a:solidFill>
                  <a:srgbClr val="0070C0"/>
                </a:solidFill>
                <a:latin typeface="Avenir Next LT Pro" panose="020B0504020202020204" pitchFamily="34" charset="0"/>
              </a:rPr>
              <a:t>Dress:</a:t>
            </a:r>
            <a:r>
              <a:rPr lang="en-US" sz="2060" dirty="0">
                <a:solidFill>
                  <a:srgbClr val="0070C0"/>
                </a:solidFill>
                <a:latin typeface="Avenir Next LT Pro" panose="020B0504020202020204" pitchFamily="34" charset="0"/>
              </a:rPr>
              <a:t> Danny likes to wear the same clothing several days in a row. He feels comfortable in them and he likes the smells. If the dirty clothing has been taken away, he will be confused and have a hard time figuring out what to wear.</a:t>
            </a:r>
          </a:p>
          <a:p>
            <a:pPr marL="58851" marR="58851" algn="l">
              <a:spcBef>
                <a:spcPts val="1538"/>
              </a:spcBef>
              <a:spcAft>
                <a:spcPts val="90"/>
              </a:spcAft>
              <a:buNone/>
            </a:pPr>
            <a:endParaRPr lang="en-US" sz="2060" dirty="0">
              <a:solidFill>
                <a:srgbClr val="0070C0"/>
              </a:solidFill>
              <a:latin typeface="Avenir Next LT Pro" panose="020B0504020202020204" pitchFamily="34" charset="0"/>
            </a:endParaRPr>
          </a:p>
          <a:p>
            <a:pPr marL="58851" marR="58851" algn="l">
              <a:spcBef>
                <a:spcPts val="1538"/>
              </a:spcBef>
              <a:spcAft>
                <a:spcPts val="90"/>
              </a:spcAft>
              <a:buNone/>
            </a:pPr>
            <a:r>
              <a:rPr lang="en-US" sz="2060" b="1" u="sng" dirty="0">
                <a:solidFill>
                  <a:srgbClr val="0070C0"/>
                </a:solidFill>
                <a:latin typeface="Avenir Next LT Pro" panose="020B0504020202020204" pitchFamily="34" charset="0"/>
              </a:rPr>
              <a:t>Bathe</a:t>
            </a:r>
            <a:r>
              <a:rPr lang="en-US" sz="2060" b="1" u="sng" dirty="0">
                <a:solidFill>
                  <a:srgbClr val="0070C0"/>
                </a:solidFill>
                <a:latin typeface="Avenir Next LT Pro" panose="020B0504020202020204" pitchFamily="34" charset="0"/>
                <a:ea typeface="Tahoma" panose="020B0604030504040204" pitchFamily="34" charset="0"/>
                <a:cs typeface="Tahoma" panose="020B0604030504040204" pitchFamily="34" charset="0"/>
              </a:rPr>
              <a:t>: </a:t>
            </a:r>
            <a:r>
              <a:rPr lang="en-US" sz="2060" b="1" dirty="0">
                <a:solidFill>
                  <a:srgbClr val="0070C0"/>
                </a:solidFill>
                <a:latin typeface="Avenir Next LT Pro" panose="020B0504020202020204" pitchFamily="34" charset="0"/>
                <a:ea typeface="Tahoma" panose="020B0604030504040204" pitchFamily="34" charset="0"/>
                <a:cs typeface="Tahoma" panose="020B0604030504040204" pitchFamily="34" charset="0"/>
              </a:rPr>
              <a:t> </a:t>
            </a:r>
            <a:r>
              <a:rPr lang="en-US" sz="2060" dirty="0">
                <a:solidFill>
                  <a:srgbClr val="0070C0"/>
                </a:solidFill>
                <a:latin typeface="Avenir Next LT Pro" panose="020B0504020202020204" pitchFamily="34" charset="0"/>
                <a:ea typeface="Tahoma" panose="020B0604030504040204" pitchFamily="34" charset="0"/>
                <a:cs typeface="Tahoma" panose="020B0604030504040204" pitchFamily="34" charset="0"/>
              </a:rPr>
              <a:t>I get Danny to shower 3 days a week. On shower days, he needs me to stand by the bathroom door and remind him of what he needs to do. About </a:t>
            </a:r>
            <a:r>
              <a:rPr lang="en-US" sz="2060" baseline="30000" dirty="0">
                <a:solidFill>
                  <a:srgbClr val="0070C0"/>
                </a:solidFill>
                <a:latin typeface="Avenir Next LT Pro" panose="020B0504020202020204" pitchFamily="34" charset="0"/>
                <a:ea typeface="Tahoma" panose="020B0604030504040204" pitchFamily="34" charset="0"/>
                <a:cs typeface="Tahoma" panose="020B0604030504040204" pitchFamily="34" charset="0"/>
              </a:rPr>
              <a:t>1</a:t>
            </a:r>
            <a:r>
              <a:rPr lang="en-US" sz="2060" dirty="0">
                <a:solidFill>
                  <a:srgbClr val="0070C0"/>
                </a:solidFill>
                <a:latin typeface="Avenir Next LT Pro" panose="020B0504020202020204" pitchFamily="34" charset="0"/>
                <a:ea typeface="Tahoma" panose="020B0604030504040204" pitchFamily="34" charset="0"/>
                <a:cs typeface="Tahoma" panose="020B0604030504040204" pitchFamily="34" charset="0"/>
              </a:rPr>
              <a:t>/</a:t>
            </a:r>
            <a:r>
              <a:rPr lang="en-US" sz="2060" baseline="-25000" dirty="0">
                <a:solidFill>
                  <a:srgbClr val="0070C0"/>
                </a:solidFill>
                <a:latin typeface="Avenir Next LT Pro" panose="020B0504020202020204" pitchFamily="34" charset="0"/>
                <a:ea typeface="Tahoma" panose="020B0604030504040204" pitchFamily="34" charset="0"/>
                <a:cs typeface="Tahoma" panose="020B0604030504040204" pitchFamily="34" charset="0"/>
              </a:rPr>
              <a:t>2</a:t>
            </a:r>
            <a:r>
              <a:rPr lang="en-US" sz="2060" dirty="0">
                <a:solidFill>
                  <a:srgbClr val="0070C0"/>
                </a:solidFill>
                <a:latin typeface="Avenir Next LT Pro" panose="020B0504020202020204" pitchFamily="34" charset="0"/>
                <a:ea typeface="Tahoma" panose="020B0604030504040204" pitchFamily="34" charset="0"/>
                <a:cs typeface="Tahoma" panose="020B0604030504040204" pitchFamily="34" charset="0"/>
              </a:rPr>
              <a:t> the time, I need to get him back into the shower to get the remnants of shampoo out of his hair. </a:t>
            </a:r>
          </a:p>
          <a:p>
            <a:pPr marL="58851" marR="58851" algn="l">
              <a:spcBef>
                <a:spcPts val="1538"/>
              </a:spcBef>
              <a:spcAft>
                <a:spcPts val="90"/>
              </a:spcAft>
            </a:pPr>
            <a:endParaRPr lang="en-US" sz="2317" dirty="0">
              <a:solidFill>
                <a:srgbClr val="000000"/>
              </a:solidFill>
              <a:latin typeface="Tahoma" panose="02020603050405020304" pitchFamily="2"/>
            </a:endParaRPr>
          </a:p>
          <a:p>
            <a:pPr marL="58851" marR="58851" algn="l">
              <a:spcBef>
                <a:spcPts val="1538"/>
              </a:spcBef>
              <a:spcAft>
                <a:spcPts val="90"/>
              </a:spcAft>
            </a:pPr>
            <a:endParaRPr lang="en-US" dirty="0">
              <a:solidFill>
                <a:srgbClr val="000000"/>
              </a:solidFill>
              <a:latin typeface="Tahoma" panose="02020603050405020304" pitchFamily="2"/>
            </a:endParaRPr>
          </a:p>
          <a:p>
            <a:pPr marL="58851" marR="58851" algn="l">
              <a:spcBef>
                <a:spcPts val="1538"/>
              </a:spcBef>
              <a:spcAft>
                <a:spcPts val="90"/>
              </a:spcAft>
            </a:pPr>
            <a:endParaRPr lang="en-US" sz="2317" dirty="0">
              <a:solidFill>
                <a:srgbClr val="000000"/>
              </a:solidFill>
              <a:latin typeface="Tahoma" panose="02020603050405020304" pitchFamily="2"/>
            </a:endParaRPr>
          </a:p>
        </p:txBody>
      </p:sp>
    </p:spTree>
    <p:extLst>
      <p:ext uri="{BB962C8B-B14F-4D97-AF65-F5344CB8AC3E}">
        <p14:creationId xmlns:p14="http://schemas.microsoft.com/office/powerpoint/2010/main" val="2436881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05900" y="964534"/>
            <a:ext cx="6913583" cy="4953454"/>
          </a:xfrm>
          <a:prstGeom prst="rect">
            <a:avLst/>
          </a:prstGeom>
          <a:noFill/>
          <a:ln w="0" cmpd="sng">
            <a:noFill/>
            <a:prstDash val="solid"/>
          </a:ln>
        </p:spPr>
        <p:txBody>
          <a:bodyPr vert="horz" lIns="0" tIns="16348" rIns="0" bIns="0" rtlCol="0" anchor="t">
            <a:normAutofit/>
          </a:bodyPr>
          <a:lstStyle/>
          <a:p>
            <a:pPr marR="58851" algn="l">
              <a:spcBef>
                <a:spcPts val="1500"/>
              </a:spcBef>
              <a:spcAft>
                <a:spcPts val="0"/>
              </a:spcAft>
              <a:buNone/>
            </a:pPr>
            <a:r>
              <a:rPr lang="en-US" sz="1802" b="1" u="sng" dirty="0">
                <a:solidFill>
                  <a:srgbClr val="0070C0"/>
                </a:solidFill>
                <a:latin typeface="Avenir Next LT Pro" panose="020B0504020202020204" pitchFamily="34" charset="0"/>
              </a:rPr>
              <a:t>Care for hair:</a:t>
            </a:r>
            <a:r>
              <a:rPr lang="en-US" sz="1802" b="1" dirty="0">
                <a:solidFill>
                  <a:srgbClr val="0070C0"/>
                </a:solidFill>
                <a:latin typeface="Avenir Next LT Pro" panose="020B0504020202020204" pitchFamily="34" charset="0"/>
              </a:rPr>
              <a:t> </a:t>
            </a:r>
            <a:r>
              <a:rPr lang="en-US" sz="1802" dirty="0">
                <a:solidFill>
                  <a:srgbClr val="0070C0"/>
                </a:solidFill>
                <a:latin typeface="Avenir Next LT Pro" panose="020B0504020202020204" pitchFamily="34" charset="0"/>
              </a:rPr>
              <a:t>It gets greasy and knotty because he doesn’t like to shampoo.</a:t>
            </a:r>
            <a:r>
              <a:rPr lang="en-US" sz="1802" b="1" dirty="0">
                <a:solidFill>
                  <a:srgbClr val="0070C0"/>
                </a:solidFill>
                <a:latin typeface="Avenir Next LT Pro" panose="020B0504020202020204" pitchFamily="34" charset="0"/>
              </a:rPr>
              <a:t> </a:t>
            </a:r>
          </a:p>
          <a:p>
            <a:pPr marR="353105" algn="l">
              <a:lnSpc>
                <a:spcPts val="2832"/>
              </a:lnSpc>
              <a:spcBef>
                <a:spcPts val="1538"/>
              </a:spcBef>
              <a:spcAft>
                <a:spcPts val="0"/>
              </a:spcAft>
              <a:buNone/>
            </a:pPr>
            <a:r>
              <a:rPr lang="en-US" sz="1802" b="1" u="sng" dirty="0">
                <a:solidFill>
                  <a:srgbClr val="0070C0"/>
                </a:solidFill>
                <a:latin typeface="Avenir Next LT Pro" panose="020B0504020202020204" pitchFamily="34" charset="0"/>
              </a:rPr>
              <a:t>Shave: </a:t>
            </a:r>
            <a:r>
              <a:rPr lang="en-US" sz="1802" dirty="0">
                <a:solidFill>
                  <a:srgbClr val="0070C0"/>
                </a:solidFill>
                <a:latin typeface="Avenir Next LT Pro" panose="020B0504020202020204" pitchFamily="34" charset="0"/>
              </a:rPr>
              <a:t> His dad shaves him because he is scared to use any kind of razor himself. </a:t>
            </a:r>
          </a:p>
          <a:p>
            <a:pPr marR="58851" algn="l">
              <a:lnSpc>
                <a:spcPts val="2832"/>
              </a:lnSpc>
              <a:spcBef>
                <a:spcPts val="1558"/>
              </a:spcBef>
              <a:spcAft>
                <a:spcPts val="0"/>
              </a:spcAft>
              <a:buNone/>
            </a:pPr>
            <a:r>
              <a:rPr lang="en-US" sz="1802" b="1" u="sng" dirty="0">
                <a:solidFill>
                  <a:srgbClr val="0070C0"/>
                </a:solidFill>
                <a:latin typeface="Avenir Next LT Pro" panose="020B0504020202020204" pitchFamily="34" charset="0"/>
              </a:rPr>
              <a:t>Feed Self:</a:t>
            </a:r>
            <a:r>
              <a:rPr lang="en-US" sz="1802" dirty="0">
                <a:solidFill>
                  <a:srgbClr val="0070C0"/>
                </a:solidFill>
                <a:latin typeface="Avenir Next LT Pro" panose="020B0504020202020204" pitchFamily="34" charset="0"/>
              </a:rPr>
              <a:t> He can feed himself, but does not know how to handle a fork correctly. </a:t>
            </a:r>
          </a:p>
          <a:p>
            <a:pPr marR="58851" algn="l">
              <a:lnSpc>
                <a:spcPts val="2832"/>
              </a:lnSpc>
              <a:spcBef>
                <a:spcPts val="1558"/>
              </a:spcBef>
              <a:buNone/>
            </a:pPr>
            <a:r>
              <a:rPr lang="en-US" sz="1802" b="1" u="sng" dirty="0">
                <a:solidFill>
                  <a:srgbClr val="0070C0"/>
                </a:solidFill>
                <a:latin typeface="Avenir Next LT Pro" panose="020B0504020202020204" pitchFamily="34" charset="0"/>
              </a:rPr>
              <a:t>Use the toilet:</a:t>
            </a:r>
            <a:r>
              <a:rPr lang="en-US" sz="1802" dirty="0">
                <a:solidFill>
                  <a:srgbClr val="0070C0"/>
                </a:solidFill>
                <a:latin typeface="Avenir Next LT Pro" panose="020B0504020202020204" pitchFamily="34" charset="0"/>
              </a:rPr>
              <a:t> Danny is getting better about wiping himself, but at times he gets frustrated with that situation and makes a mess on himself. (Lately, that’s been happening 2-3 times a month.) </a:t>
            </a:r>
          </a:p>
          <a:p>
            <a:pPr marR="58851" algn="l">
              <a:lnSpc>
                <a:spcPts val="2832"/>
              </a:lnSpc>
              <a:spcBef>
                <a:spcPts val="1558"/>
              </a:spcBef>
              <a:spcAft>
                <a:spcPts val="0"/>
              </a:spcAft>
              <a:buNone/>
            </a:pPr>
            <a:r>
              <a:rPr lang="en-US" sz="1802" b="1" spc="26" dirty="0">
                <a:solidFill>
                  <a:srgbClr val="0070C0"/>
                </a:solidFill>
                <a:latin typeface="Avenir Next LT Pro" panose="020B0504020202020204" pitchFamily="34" charset="0"/>
              </a:rPr>
              <a:t>Other: </a:t>
            </a:r>
            <a:r>
              <a:rPr lang="en-US" sz="1802" spc="26" dirty="0">
                <a:solidFill>
                  <a:srgbClr val="0070C0"/>
                </a:solidFill>
                <a:latin typeface="Avenir Next LT Pro" panose="020B0504020202020204" pitchFamily="34" charset="0"/>
              </a:rPr>
              <a:t>He won’t brush his teeth unless someone watches him</a:t>
            </a:r>
            <a:r>
              <a:rPr lang="en-US" sz="1802" spc="26" dirty="0">
                <a:solidFill>
                  <a:srgbClr val="000000"/>
                </a:solidFill>
                <a:latin typeface="Tahoma" panose="02020603050405020304" pitchFamily="2"/>
              </a:rPr>
              <a:t>.</a:t>
            </a:r>
            <a:endParaRPr lang="en-US" sz="1802" dirty="0">
              <a:solidFill>
                <a:srgbClr val="000000"/>
              </a:solidFill>
              <a:latin typeface="Tahoma" panose="02020603050405020304" pitchFamily="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45BC631-6A6A-35F1-A1AA-45FAC640487C}"/>
              </a:ext>
            </a:extLst>
          </p:cNvPr>
          <p:cNvSpPr>
            <a:spLocks noGrp="1"/>
          </p:cNvSpPr>
          <p:nvPr>
            <p:ph type="body" idx="10"/>
          </p:nvPr>
        </p:nvSpPr>
        <p:spPr>
          <a:xfrm>
            <a:off x="2605899" y="964534"/>
            <a:ext cx="7645417" cy="4953454"/>
          </a:xfrm>
        </p:spPr>
        <p:txBody>
          <a:bodyPr>
            <a:normAutofit/>
          </a:bodyPr>
          <a:lstStyle/>
          <a:p>
            <a:pPr>
              <a:buNone/>
            </a:pPr>
            <a:r>
              <a:rPr lang="en-US" dirty="0">
                <a:solidFill>
                  <a:srgbClr val="0070C0"/>
                </a:solidFill>
                <a:latin typeface="Avenir Next LT Pro" panose="020B0504020202020204" pitchFamily="34" charset="0"/>
              </a:rPr>
              <a:t>I wrote a lot here.  </a:t>
            </a:r>
          </a:p>
          <a:p>
            <a:pPr>
              <a:buNone/>
            </a:pPr>
            <a:endParaRPr lang="en-US" dirty="0">
              <a:solidFill>
                <a:srgbClr val="0070C0"/>
              </a:solidFill>
              <a:latin typeface="Avenir Next LT Pro" panose="020B0504020202020204" pitchFamily="34" charset="0"/>
            </a:endParaRPr>
          </a:p>
          <a:p>
            <a:pPr>
              <a:buNone/>
            </a:pPr>
            <a:r>
              <a:rPr lang="en-US" dirty="0">
                <a:solidFill>
                  <a:srgbClr val="0070C0"/>
                </a:solidFill>
                <a:latin typeface="Avenir Next LT Pro" panose="020B0504020202020204" pitchFamily="34" charset="0"/>
              </a:rPr>
              <a:t>Your applicant may have far fewer issues than Danny Doe.  </a:t>
            </a:r>
          </a:p>
          <a:p>
            <a:pPr>
              <a:buNone/>
            </a:pPr>
            <a:endParaRPr lang="en-US" dirty="0">
              <a:solidFill>
                <a:srgbClr val="0070C0"/>
              </a:solidFill>
              <a:latin typeface="Avenir Next LT Pro" panose="020B0504020202020204" pitchFamily="34" charset="0"/>
            </a:endParaRPr>
          </a:p>
          <a:p>
            <a:pPr>
              <a:lnSpc>
                <a:spcPts val="3100"/>
              </a:lnSpc>
              <a:buNone/>
            </a:pPr>
            <a:r>
              <a:rPr lang="en-US" dirty="0">
                <a:solidFill>
                  <a:srgbClr val="0070C0"/>
                </a:solidFill>
                <a:latin typeface="Avenir Next LT Pro" panose="020B0504020202020204" pitchFamily="34" charset="0"/>
              </a:rPr>
              <a:t>If the child has no issues with some or all of these personal hygiene issues, you need to leave those areas blank.  </a:t>
            </a:r>
            <a:r>
              <a:rPr lang="en-US" b="1" u="sng" dirty="0">
                <a:solidFill>
                  <a:srgbClr val="0070C0"/>
                </a:solidFill>
                <a:latin typeface="Avenir Next LT Pro" panose="020B0504020202020204" pitchFamily="34" charset="0"/>
              </a:rPr>
              <a:t>We are not going to fabricate problems.</a:t>
            </a:r>
          </a:p>
        </p:txBody>
      </p:sp>
    </p:spTree>
    <p:extLst>
      <p:ext uri="{BB962C8B-B14F-4D97-AF65-F5344CB8AC3E}">
        <p14:creationId xmlns:p14="http://schemas.microsoft.com/office/powerpoint/2010/main" val="250951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Slide Number Placeholder 32">
            <a:extLst>
              <a:ext uri="{FF2B5EF4-FFF2-40B4-BE49-F238E27FC236}">
                <a16:creationId xmlns:a16="http://schemas.microsoft.com/office/drawing/2014/main" xmlns="" id="{E5D12020-B189-4032-A749-FA4A26615782}"/>
              </a:ext>
            </a:extLst>
          </p:cNvPr>
          <p:cNvSpPr>
            <a:spLocks noGrp="1"/>
          </p:cNvSpPr>
          <p:nvPr>
            <p:ph type="sldNum" sz="quarter" idx="12"/>
          </p:nvPr>
        </p:nvSpPr>
        <p:spPr>
          <a:xfrm>
            <a:off x="8610600" y="6429375"/>
            <a:ext cx="2743200" cy="365125"/>
          </a:xfrm>
        </p:spPr>
        <p:txBody>
          <a:bodyPr/>
          <a:lstStyle/>
          <a:p>
            <a:fld id="{28844951-7827-47D4-8276-7DDE1FA7D85A}" type="slidenum">
              <a:rPr lang="en-US" smtClean="0"/>
              <a:pPr/>
              <a:t>7</a:t>
            </a:fld>
            <a:endParaRPr lang="en-US" dirty="0"/>
          </a:p>
        </p:txBody>
      </p:sp>
      <p:sp>
        <p:nvSpPr>
          <p:cNvPr id="4" name="Title 3">
            <a:extLst>
              <a:ext uri="{FF2B5EF4-FFF2-40B4-BE49-F238E27FC236}">
                <a16:creationId xmlns:a16="http://schemas.microsoft.com/office/drawing/2014/main" xmlns="" id="{3F06F650-E12C-4D55-8311-FE1EF9DA4D33}"/>
              </a:ext>
            </a:extLst>
          </p:cNvPr>
          <p:cNvSpPr>
            <a:spLocks noGrp="1"/>
          </p:cNvSpPr>
          <p:nvPr>
            <p:ph type="title"/>
          </p:nvPr>
        </p:nvSpPr>
        <p:spPr>
          <a:xfrm>
            <a:off x="679252" y="606342"/>
            <a:ext cx="10833495" cy="2719407"/>
          </a:xfrm>
        </p:spPr>
        <p:txBody>
          <a:bodyPr>
            <a:normAutofit fontScale="90000"/>
          </a:bodyPr>
          <a:lstStyle/>
          <a:p>
            <a:pPr algn="ctr">
              <a:lnSpc>
                <a:spcPct val="150000"/>
              </a:lnSpc>
            </a:pPr>
            <a:r>
              <a:rPr lang="en-US" sz="7200" dirty="0">
                <a:solidFill>
                  <a:srgbClr val="FF0000"/>
                </a:solidFill>
              </a:rPr>
              <a:t/>
            </a:r>
            <a:br>
              <a:rPr lang="en-US" sz="7200" dirty="0">
                <a:solidFill>
                  <a:srgbClr val="FF0000"/>
                </a:solidFill>
              </a:rPr>
            </a:br>
            <a:r>
              <a:rPr lang="en-US" sz="7200" b="1" dirty="0">
                <a:solidFill>
                  <a:srgbClr val="0070C0"/>
                </a:solidFill>
                <a:latin typeface="+mn-lt"/>
              </a:rPr>
              <a:t>Resources/Assets</a:t>
            </a:r>
            <a:r>
              <a:rPr lang="en-US" sz="7200" b="1" dirty="0">
                <a:solidFill>
                  <a:schemeClr val="tx2">
                    <a:lumMod val="75000"/>
                    <a:lumOff val="25000"/>
                  </a:schemeClr>
                </a:solidFill>
                <a:latin typeface="+mn-lt"/>
              </a:rPr>
              <a:t/>
            </a:r>
            <a:br>
              <a:rPr lang="en-US" sz="7200" b="1" dirty="0">
                <a:solidFill>
                  <a:schemeClr val="tx2">
                    <a:lumMod val="75000"/>
                    <a:lumOff val="25000"/>
                  </a:schemeClr>
                </a:solidFill>
                <a:latin typeface="+mn-lt"/>
              </a:rPr>
            </a:br>
            <a:r>
              <a:rPr lang="en-US" sz="10700" b="1" dirty="0">
                <a:solidFill>
                  <a:srgbClr val="FF0000"/>
                </a:solidFill>
                <a:latin typeface="+mn-lt"/>
              </a:rPr>
              <a:t>$2000 LIMIT </a:t>
            </a:r>
            <a:r>
              <a:rPr lang="en-US" sz="8900" dirty="0">
                <a:solidFill>
                  <a:srgbClr val="FF0000"/>
                </a:solidFill>
                <a:latin typeface="+mn-lt"/>
              </a:rPr>
              <a:t/>
            </a:r>
            <a:br>
              <a:rPr lang="en-US" sz="8900" dirty="0">
                <a:solidFill>
                  <a:srgbClr val="FF0000"/>
                </a:solidFill>
                <a:latin typeface="+mn-lt"/>
              </a:rPr>
            </a:br>
            <a:r>
              <a:rPr lang="en-US" sz="4900" dirty="0">
                <a:solidFill>
                  <a:srgbClr val="0070C0"/>
                </a:solidFill>
                <a:latin typeface="+mn-lt"/>
              </a:rPr>
              <a:t>for an unmarried </a:t>
            </a:r>
            <a:r>
              <a:rPr lang="en-US" sz="4900">
                <a:solidFill>
                  <a:srgbClr val="0070C0"/>
                </a:solidFill>
                <a:latin typeface="+mn-lt"/>
              </a:rPr>
              <a:t>SSI applicant</a:t>
            </a:r>
            <a:endParaRPr lang="en-US" sz="4900" dirty="0">
              <a:solidFill>
                <a:srgbClr val="0070C0"/>
              </a:solidFill>
              <a:latin typeface="+mn-lt"/>
            </a:endParaRPr>
          </a:p>
        </p:txBody>
      </p:sp>
    </p:spTree>
    <p:extLst>
      <p:ext uri="{BB962C8B-B14F-4D97-AF65-F5344CB8AC3E}">
        <p14:creationId xmlns:p14="http://schemas.microsoft.com/office/powerpoint/2010/main" val="867604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84497" y="641064"/>
            <a:ext cx="6902879" cy="859323"/>
          </a:xfrm>
          <a:prstGeom prst="rect">
            <a:avLst/>
          </a:prstGeom>
          <a:noFill/>
          <a:ln w="0" cmpd="sng">
            <a:noFill/>
            <a:prstDash val="solid"/>
          </a:ln>
        </p:spPr>
        <p:txBody>
          <a:bodyPr vert="horz" lIns="0" tIns="0" rIns="0" bIns="0" rtlCol="0" anchor="t">
            <a:normAutofit/>
          </a:bodyPr>
          <a:lstStyle/>
          <a:p>
            <a:pPr>
              <a:buNone/>
            </a:pPr>
            <a:r>
              <a:rPr lang="en-US" sz="1995" spc="26" dirty="0">
                <a:solidFill>
                  <a:srgbClr val="0070C0"/>
                </a:solidFill>
                <a:latin typeface="Avenir Next LT Pro" panose="020B0504020202020204" pitchFamily="34" charset="0"/>
              </a:rPr>
              <a:t>This is how my answers for the hypothetical claimant look typed out.  Not neat, but readable, and it does give a lot of information about Danny’s functioning</a:t>
            </a:r>
            <a:r>
              <a:rPr lang="en-US" sz="1995" spc="26" dirty="0">
                <a:solidFill>
                  <a:srgbClr val="000000"/>
                </a:solidFill>
                <a:latin typeface="Tahoma" panose="02020603050405020304" pitchFamily="2"/>
              </a:rPr>
              <a:t>. </a:t>
            </a:r>
          </a:p>
          <a:p>
            <a:endParaRPr lang="en-US" sz="1995" spc="26" dirty="0">
              <a:solidFill>
                <a:srgbClr val="000000"/>
              </a:solidFill>
              <a:latin typeface="Tahoma" panose="02020603050405020304" pitchFamily="2"/>
            </a:endParaRPr>
          </a:p>
          <a:p>
            <a:endParaRPr lang="en-US" sz="1995" spc="26" dirty="0">
              <a:solidFill>
                <a:srgbClr val="000000"/>
              </a:solidFill>
              <a:latin typeface="Tahoma" panose="02020603050405020304" pitchFamily="2"/>
            </a:endParaRPr>
          </a:p>
        </p:txBody>
      </p:sp>
      <p:pic>
        <p:nvPicPr>
          <p:cNvPr id="6" name="Picture 5">
            <a:extLst>
              <a:ext uri="{FF2B5EF4-FFF2-40B4-BE49-F238E27FC236}">
                <a16:creationId xmlns:a16="http://schemas.microsoft.com/office/drawing/2014/main" xmlns="" id="{30192F77-713D-489D-672E-8245E6A07358}"/>
              </a:ext>
            </a:extLst>
          </p:cNvPr>
          <p:cNvPicPr>
            <a:picLocks noChangeAspect="1"/>
          </p:cNvPicPr>
          <p:nvPr/>
        </p:nvPicPr>
        <p:blipFill>
          <a:blip r:embed="rId3"/>
          <a:stretch>
            <a:fillRect/>
          </a:stretch>
        </p:blipFill>
        <p:spPr>
          <a:xfrm>
            <a:off x="1466442" y="1686882"/>
            <a:ext cx="9259118" cy="4777448"/>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22961" y="964534"/>
            <a:ext cx="9753722" cy="4937106"/>
          </a:xfrm>
          <a:prstGeom prst="rect">
            <a:avLst/>
          </a:prstGeom>
          <a:noFill/>
          <a:ln w="0" cmpd="sng">
            <a:noFill/>
            <a:prstDash val="solid"/>
          </a:ln>
        </p:spPr>
        <p:txBody>
          <a:bodyPr vert="horz" lIns="0" tIns="12261" rIns="0" bIns="0" rtlCol="0" anchor="t">
            <a:normAutofit/>
          </a:bodyPr>
          <a:lstStyle/>
          <a:p>
            <a:pPr marL="58851" algn="l">
              <a:lnSpc>
                <a:spcPts val="3733"/>
              </a:lnSpc>
              <a:spcBef>
                <a:spcPts val="451"/>
              </a:spcBef>
              <a:spcAft>
                <a:spcPts val="0"/>
              </a:spcAft>
            </a:pPr>
            <a:r>
              <a:rPr lang="en-US" sz="1866" b="1" u="sng" dirty="0">
                <a:solidFill>
                  <a:srgbClr val="000000"/>
                </a:solidFill>
                <a:latin typeface="Arial" panose="02020603050405020304" pitchFamily="2"/>
              </a:rPr>
              <a:t>SSA-3380 - QUESTION 16:  </a:t>
            </a:r>
            <a:r>
              <a:rPr lang="en-US" sz="2060" dirty="0"/>
              <a:t/>
            </a:r>
            <a:br>
              <a:rPr lang="en-US" sz="2060" dirty="0"/>
            </a:br>
            <a:r>
              <a:rPr lang="en-US" sz="1866" b="1" u="sng" dirty="0">
                <a:solidFill>
                  <a:srgbClr val="000000"/>
                </a:solidFill>
                <a:latin typeface="Arial" panose="02020603050405020304" pitchFamily="2"/>
              </a:rPr>
              <a:t>MEALS  </a:t>
            </a:r>
          </a:p>
          <a:p>
            <a:pPr marL="58851" marR="58851">
              <a:spcBef>
                <a:spcPts val="1010"/>
              </a:spcBef>
              <a:spcAft>
                <a:spcPts val="122"/>
              </a:spcAft>
            </a:pPr>
            <a:endParaRPr lang="en-US" sz="1866" dirty="0">
              <a:solidFill>
                <a:srgbClr val="000000"/>
              </a:solidFill>
              <a:latin typeface="Tahoma" panose="02020603050405020304" pitchFamily="2"/>
            </a:endParaRPr>
          </a:p>
          <a:p>
            <a:pPr marL="58851" marR="58851">
              <a:spcBef>
                <a:spcPts val="1010"/>
              </a:spcBef>
              <a:spcAft>
                <a:spcPts val="122"/>
              </a:spcAft>
            </a:pPr>
            <a:endParaRPr lang="en-US" sz="1866" dirty="0">
              <a:solidFill>
                <a:srgbClr val="000000"/>
              </a:solidFill>
              <a:latin typeface="Tahoma" panose="02020603050405020304" pitchFamily="2"/>
            </a:endParaRPr>
          </a:p>
          <a:p>
            <a:pPr marL="58851" marR="58851">
              <a:spcBef>
                <a:spcPts val="1010"/>
              </a:spcBef>
              <a:spcAft>
                <a:spcPts val="122"/>
              </a:spcAft>
            </a:pPr>
            <a:endParaRPr lang="en-US" sz="1866" dirty="0">
              <a:solidFill>
                <a:srgbClr val="000000"/>
              </a:solidFill>
              <a:latin typeface="Tahoma" panose="02020603050405020304" pitchFamily="2"/>
            </a:endParaRPr>
          </a:p>
          <a:p>
            <a:pPr marL="58851" marR="58851">
              <a:spcBef>
                <a:spcPts val="1010"/>
              </a:spcBef>
              <a:spcAft>
                <a:spcPts val="122"/>
              </a:spcAft>
              <a:buNone/>
            </a:pPr>
            <a:r>
              <a:rPr lang="en-US" sz="1866" dirty="0">
                <a:solidFill>
                  <a:srgbClr val="0070C0"/>
                </a:solidFill>
                <a:latin typeface="Avenir Next LT Pro" panose="020B0504020202020204" pitchFamily="34" charset="0"/>
              </a:rPr>
              <a:t>Comment: I don’t like Yes or No questions and I don’t like the phrasing of this question. </a:t>
            </a:r>
          </a:p>
          <a:p>
            <a:pPr marL="58851" marR="58851" algn="ctr">
              <a:spcAft>
                <a:spcPts val="122"/>
              </a:spcAft>
              <a:buNone/>
            </a:pPr>
            <a:r>
              <a:rPr lang="en-US" sz="3400" b="1" dirty="0">
                <a:solidFill>
                  <a:srgbClr val="FF0000"/>
                </a:solidFill>
                <a:latin typeface="Algerian" panose="04020705040A02060702" pitchFamily="82" charset="0"/>
              </a:rPr>
              <a:t>Cardinal Rule #3</a:t>
            </a:r>
          </a:p>
          <a:p>
            <a:pPr marL="58851" marR="58851" algn="ctr">
              <a:spcAft>
                <a:spcPts val="122"/>
              </a:spcAft>
              <a:buNone/>
            </a:pPr>
            <a:endParaRPr lang="en-US" sz="3400" b="1" dirty="0">
              <a:solidFill>
                <a:srgbClr val="FF0000"/>
              </a:solidFill>
              <a:latin typeface="Algerian" panose="04020705040A02060702" pitchFamily="82" charset="0"/>
            </a:endParaRPr>
          </a:p>
          <a:p>
            <a:pPr marL="58851" marR="58851">
              <a:spcAft>
                <a:spcPts val="122"/>
              </a:spcAft>
              <a:buNone/>
            </a:pPr>
            <a:r>
              <a:rPr lang="en-US" sz="2800" b="1" dirty="0">
                <a:solidFill>
                  <a:srgbClr val="FF0000"/>
                </a:solidFill>
                <a:latin typeface="Avenir Next LT Pro" panose="020B0504020202020204" pitchFamily="34" charset="0"/>
              </a:rPr>
              <a:t>When the question does not ask for the information you want to give</a:t>
            </a:r>
            <a:r>
              <a:rPr lang="en-US" sz="2800" dirty="0">
                <a:solidFill>
                  <a:srgbClr val="FF0000"/>
                </a:solidFill>
                <a:latin typeface="Avenir Next LT Pro" panose="020B0504020202020204" pitchFamily="34" charset="0"/>
              </a:rPr>
              <a:t>, </a:t>
            </a:r>
            <a:r>
              <a:rPr lang="en-US" sz="2800" b="1" i="1" u="sng" dirty="0">
                <a:solidFill>
                  <a:srgbClr val="FF0000"/>
                </a:solidFill>
                <a:latin typeface="Avenir Next LT Pro" panose="020B0504020202020204" pitchFamily="34" charset="0"/>
              </a:rPr>
              <a:t>answer the question as if it did</a:t>
            </a:r>
            <a:r>
              <a:rPr lang="en-US" sz="2800" b="1" u="sng" dirty="0">
                <a:solidFill>
                  <a:srgbClr val="FF0000"/>
                </a:solidFill>
                <a:latin typeface="Avenir Next LT Pro" panose="020B0504020202020204" pitchFamily="34" charset="0"/>
              </a:rPr>
              <a:t>. </a:t>
            </a:r>
          </a:p>
        </p:txBody>
      </p:sp>
      <p:pic>
        <p:nvPicPr>
          <p:cNvPr id="4" name="Picture 3">
            <a:extLst>
              <a:ext uri="{FF2B5EF4-FFF2-40B4-BE49-F238E27FC236}">
                <a16:creationId xmlns:a16="http://schemas.microsoft.com/office/drawing/2014/main" xmlns="" id="{484ADB48-994A-5B36-557B-E33DB6514C75}"/>
              </a:ext>
            </a:extLst>
          </p:cNvPr>
          <p:cNvPicPr>
            <a:picLocks noChangeAspect="1"/>
          </p:cNvPicPr>
          <p:nvPr/>
        </p:nvPicPr>
        <p:blipFill>
          <a:blip r:embed="rId2"/>
          <a:stretch>
            <a:fillRect/>
          </a:stretch>
        </p:blipFill>
        <p:spPr>
          <a:xfrm>
            <a:off x="2577291" y="1955437"/>
            <a:ext cx="7204501" cy="1623201"/>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97783FF-B39C-CE8E-2853-3DAE78705C01}"/>
              </a:ext>
            </a:extLst>
          </p:cNvPr>
          <p:cNvPicPr>
            <a:picLocks noChangeAspect="1"/>
          </p:cNvPicPr>
          <p:nvPr/>
        </p:nvPicPr>
        <p:blipFill>
          <a:blip r:embed="rId2"/>
          <a:stretch>
            <a:fillRect/>
          </a:stretch>
        </p:blipFill>
        <p:spPr>
          <a:xfrm>
            <a:off x="1951611" y="756888"/>
            <a:ext cx="7882674" cy="5344224"/>
          </a:xfrm>
          <a:prstGeom prst="rect">
            <a:avLst/>
          </a:prstGeom>
        </p:spPr>
      </p:pic>
    </p:spTree>
    <p:extLst>
      <p:ext uri="{BB962C8B-B14F-4D97-AF65-F5344CB8AC3E}">
        <p14:creationId xmlns:p14="http://schemas.microsoft.com/office/powerpoint/2010/main" val="14533043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FD5F61FD-50B7-845E-C6E8-B94CECDFA6E1}"/>
              </a:ext>
            </a:extLst>
          </p:cNvPr>
          <p:cNvSpPr>
            <a:spLocks noGrp="1"/>
          </p:cNvSpPr>
          <p:nvPr>
            <p:ph type="body" idx="10"/>
          </p:nvPr>
        </p:nvSpPr>
        <p:spPr>
          <a:xfrm>
            <a:off x="2539084" y="341726"/>
            <a:ext cx="6951790" cy="6217527"/>
          </a:xfrm>
        </p:spPr>
        <p:txBody>
          <a:bodyPr>
            <a:normAutofit/>
          </a:bodyPr>
          <a:lstStyle/>
          <a:p>
            <a:pPr algn="l"/>
            <a:endParaRPr lang="en-US" sz="2317" dirty="0">
              <a:solidFill>
                <a:srgbClr val="000000"/>
              </a:solidFill>
              <a:latin typeface="Tahoma" panose="02020603050405020304" pitchFamily="2"/>
            </a:endParaRPr>
          </a:p>
          <a:p>
            <a:pPr algn="l"/>
            <a:endParaRPr lang="en-US" sz="2317" dirty="0">
              <a:solidFill>
                <a:srgbClr val="000000"/>
              </a:solidFill>
              <a:latin typeface="Tahoma" panose="02020603050405020304" pitchFamily="2"/>
            </a:endParaRPr>
          </a:p>
          <a:p>
            <a:pPr algn="l"/>
            <a:endParaRPr lang="en-US" sz="2317" dirty="0">
              <a:solidFill>
                <a:srgbClr val="000000"/>
              </a:solidFill>
              <a:latin typeface="Tahoma" panose="02020603050405020304" pitchFamily="2"/>
            </a:endParaRPr>
          </a:p>
          <a:p>
            <a:pPr algn="l"/>
            <a:endParaRPr lang="en-US" dirty="0">
              <a:solidFill>
                <a:srgbClr val="000000"/>
              </a:solidFill>
              <a:latin typeface="Tahoma" panose="02020603050405020304" pitchFamily="2"/>
            </a:endParaRPr>
          </a:p>
          <a:p>
            <a:pPr algn="l"/>
            <a:endParaRPr lang="en-US" sz="2317" dirty="0">
              <a:solidFill>
                <a:srgbClr val="000000"/>
              </a:solidFill>
              <a:latin typeface="Tahoma" panose="02020603050405020304" pitchFamily="2"/>
            </a:endParaRPr>
          </a:p>
          <a:p>
            <a:pPr algn="l"/>
            <a:endParaRPr lang="en-US" dirty="0">
              <a:solidFill>
                <a:srgbClr val="000000"/>
              </a:solidFill>
              <a:latin typeface="Tahoma" panose="02020603050405020304" pitchFamily="2"/>
            </a:endParaRPr>
          </a:p>
          <a:p>
            <a:pPr algn="l"/>
            <a:endParaRPr lang="en-US" sz="2317" dirty="0">
              <a:solidFill>
                <a:srgbClr val="000000"/>
              </a:solidFill>
              <a:latin typeface="Tahoma" panose="02020603050405020304" pitchFamily="2"/>
            </a:endParaRPr>
          </a:p>
          <a:p>
            <a:pPr algn="l"/>
            <a:endParaRPr lang="en-US" dirty="0">
              <a:solidFill>
                <a:srgbClr val="000000"/>
              </a:solidFill>
              <a:latin typeface="Tahoma" panose="02020603050405020304" pitchFamily="2"/>
            </a:endParaRPr>
          </a:p>
          <a:p>
            <a:pPr algn="l"/>
            <a:endParaRPr lang="en-US" sz="2317" dirty="0">
              <a:solidFill>
                <a:srgbClr val="000000"/>
              </a:solidFill>
              <a:latin typeface="Tahoma" panose="02020603050405020304" pitchFamily="2"/>
            </a:endParaRPr>
          </a:p>
          <a:p>
            <a:pPr algn="l"/>
            <a:endParaRPr lang="en-US" dirty="0">
              <a:solidFill>
                <a:srgbClr val="000000"/>
              </a:solidFill>
              <a:latin typeface="Tahoma" panose="02020603050405020304" pitchFamily="2"/>
            </a:endParaRPr>
          </a:p>
          <a:p>
            <a:pPr marL="58851" marR="58851" algn="ctr">
              <a:spcBef>
                <a:spcPts val="1010"/>
              </a:spcBef>
              <a:spcAft>
                <a:spcPts val="122"/>
              </a:spcAft>
              <a:buNone/>
            </a:pPr>
            <a:endParaRPr lang="en-US" sz="1000" dirty="0">
              <a:solidFill>
                <a:srgbClr val="0070C0"/>
              </a:solidFill>
              <a:latin typeface="Avenir Next LT Pro" panose="020B0504020202020204" pitchFamily="34" charset="0"/>
            </a:endParaRPr>
          </a:p>
          <a:p>
            <a:pPr marL="58851" marR="58851" algn="l">
              <a:spcBef>
                <a:spcPts val="1010"/>
              </a:spcBef>
              <a:spcAft>
                <a:spcPts val="122"/>
              </a:spcAft>
              <a:buNone/>
            </a:pPr>
            <a:r>
              <a:rPr lang="en-US" sz="2000" dirty="0">
                <a:solidFill>
                  <a:srgbClr val="0070C0"/>
                </a:solidFill>
                <a:latin typeface="Avenir Next LT Pro" panose="020B0504020202020204" pitchFamily="34" charset="0"/>
              </a:rPr>
              <a:t>Remember Cardinal Rule #3:  </a:t>
            </a:r>
          </a:p>
          <a:p>
            <a:pPr marL="58851" marR="58851" algn="l">
              <a:spcBef>
                <a:spcPts val="1010"/>
              </a:spcBef>
              <a:spcAft>
                <a:spcPts val="122"/>
              </a:spcAft>
              <a:buNone/>
            </a:pPr>
            <a:r>
              <a:rPr lang="en-US" sz="2000" dirty="0">
                <a:solidFill>
                  <a:srgbClr val="0070C0"/>
                </a:solidFill>
                <a:latin typeface="Avenir Next LT Pro" panose="020B0504020202020204" pitchFamily="34" charset="0"/>
              </a:rPr>
              <a:t>When the question does not ask for the information you want to give, </a:t>
            </a:r>
            <a:r>
              <a:rPr lang="en-US" sz="2000" b="1" u="sng" dirty="0">
                <a:solidFill>
                  <a:srgbClr val="0070C0"/>
                </a:solidFill>
                <a:latin typeface="Avenir Next LT Pro" panose="020B0504020202020204" pitchFamily="34" charset="0"/>
              </a:rPr>
              <a:t>answer the question as if it did. </a:t>
            </a:r>
          </a:p>
          <a:p>
            <a:endParaRPr lang="en-US" dirty="0"/>
          </a:p>
        </p:txBody>
      </p:sp>
      <p:pic>
        <p:nvPicPr>
          <p:cNvPr id="4" name="Picture 3">
            <a:extLst>
              <a:ext uri="{FF2B5EF4-FFF2-40B4-BE49-F238E27FC236}">
                <a16:creationId xmlns:a16="http://schemas.microsoft.com/office/drawing/2014/main" xmlns="" id="{46C84605-E884-97B8-7CAD-92E01276CA64}"/>
              </a:ext>
            </a:extLst>
          </p:cNvPr>
          <p:cNvPicPr>
            <a:picLocks noChangeAspect="1"/>
          </p:cNvPicPr>
          <p:nvPr/>
        </p:nvPicPr>
        <p:blipFill>
          <a:blip r:embed="rId2"/>
          <a:stretch>
            <a:fillRect/>
          </a:stretch>
        </p:blipFill>
        <p:spPr>
          <a:xfrm>
            <a:off x="2539084" y="562631"/>
            <a:ext cx="6719952" cy="4479740"/>
          </a:xfrm>
          <a:prstGeom prst="rect">
            <a:avLst/>
          </a:prstGeom>
        </p:spPr>
      </p:pic>
    </p:spTree>
    <p:extLst>
      <p:ext uri="{BB962C8B-B14F-4D97-AF65-F5344CB8AC3E}">
        <p14:creationId xmlns:p14="http://schemas.microsoft.com/office/powerpoint/2010/main" val="25634006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563395" y="1013578"/>
            <a:ext cx="6913583" cy="4969802"/>
          </a:xfrm>
          <a:prstGeom prst="rect">
            <a:avLst/>
          </a:prstGeom>
          <a:noFill/>
          <a:ln w="0" cmpd="sng">
            <a:noFill/>
            <a:prstDash val="solid"/>
          </a:ln>
        </p:spPr>
        <p:txBody>
          <a:bodyPr vert="horz" lIns="0" tIns="0" rIns="0" bIns="0" rtlCol="0" anchor="t">
            <a:normAutofit/>
          </a:bodyPr>
          <a:lstStyle/>
          <a:p>
            <a:pPr marL="58851" marR="353105" algn="l">
              <a:lnSpc>
                <a:spcPts val="2832"/>
              </a:lnSpc>
              <a:spcBef>
                <a:spcPts val="1075"/>
              </a:spcBef>
              <a:spcAft>
                <a:spcPts val="0"/>
              </a:spcAft>
            </a:pPr>
            <a:endParaRPr lang="en-US" sz="1995" dirty="0">
              <a:solidFill>
                <a:srgbClr val="000000"/>
              </a:solidFill>
              <a:latin typeface="Tahoma" panose="02020603050405020304" pitchFamily="2"/>
            </a:endParaRPr>
          </a:p>
          <a:p>
            <a:pPr marL="58851" marR="58851" algn="l">
              <a:lnSpc>
                <a:spcPts val="2832"/>
              </a:lnSpc>
              <a:spcBef>
                <a:spcPts val="1030"/>
              </a:spcBef>
              <a:spcAft>
                <a:spcPts val="122"/>
              </a:spcAft>
            </a:pPr>
            <a:endParaRPr lang="en-US" sz="1995" dirty="0">
              <a:solidFill>
                <a:srgbClr val="000000"/>
              </a:solidFill>
              <a:latin typeface="Tahoma" panose="02020603050405020304" pitchFamily="2"/>
            </a:endParaRPr>
          </a:p>
        </p:txBody>
      </p:sp>
      <p:pic>
        <p:nvPicPr>
          <p:cNvPr id="4" name="Picture 3">
            <a:extLst>
              <a:ext uri="{FF2B5EF4-FFF2-40B4-BE49-F238E27FC236}">
                <a16:creationId xmlns:a16="http://schemas.microsoft.com/office/drawing/2014/main" xmlns="" id="{81E5D7E6-6CFA-6EF4-01BA-7321C1274DF7}"/>
              </a:ext>
            </a:extLst>
          </p:cNvPr>
          <p:cNvPicPr>
            <a:picLocks noChangeAspect="1"/>
          </p:cNvPicPr>
          <p:nvPr/>
        </p:nvPicPr>
        <p:blipFill>
          <a:blip r:embed="rId2"/>
          <a:stretch>
            <a:fillRect/>
          </a:stretch>
        </p:blipFill>
        <p:spPr>
          <a:xfrm>
            <a:off x="1466442" y="503097"/>
            <a:ext cx="9259118" cy="5866308"/>
          </a:xfrm>
          <a:prstGeom prst="rect">
            <a:avLst/>
          </a:prstGeom>
        </p:spPr>
      </p:pic>
      <p:sp>
        <p:nvSpPr>
          <p:cNvPr id="3" name="TextBox 2">
            <a:extLst>
              <a:ext uri="{FF2B5EF4-FFF2-40B4-BE49-F238E27FC236}">
                <a16:creationId xmlns:a16="http://schemas.microsoft.com/office/drawing/2014/main" xmlns="" id="{0547852A-6DCE-9031-55C0-21891D6075EC}"/>
              </a:ext>
            </a:extLst>
          </p:cNvPr>
          <p:cNvSpPr txBox="1"/>
          <p:nvPr/>
        </p:nvSpPr>
        <p:spPr>
          <a:xfrm>
            <a:off x="8304551" y="4931764"/>
            <a:ext cx="244691" cy="369332"/>
          </a:xfrm>
          <a:prstGeom prst="rect">
            <a:avLst/>
          </a:prstGeom>
          <a:noFill/>
        </p:spPr>
        <p:txBody>
          <a:bodyPr wrap="square" rtlCol="0">
            <a:spAutoFit/>
          </a:bodyPr>
          <a:lstStyle/>
          <a:p>
            <a:r>
              <a:rPr lang="en-US" dirty="0"/>
              <a:t>X</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39209" y="912391"/>
            <a:ext cx="6913583" cy="4234141"/>
          </a:xfrm>
          <a:prstGeom prst="rect">
            <a:avLst/>
          </a:prstGeom>
          <a:noFill/>
          <a:ln w="0" cmpd="sng">
            <a:noFill/>
            <a:prstDash val="solid"/>
          </a:ln>
        </p:spPr>
        <p:txBody>
          <a:bodyPr vert="horz" lIns="0" tIns="0" rIns="0" bIns="0" rtlCol="0" anchor="t">
            <a:normAutofit/>
          </a:bodyPr>
          <a:lstStyle/>
          <a:p>
            <a:pPr algn="l">
              <a:lnSpc>
                <a:spcPts val="2188"/>
              </a:lnSpc>
              <a:spcBef>
                <a:spcPts val="1609"/>
              </a:spcBef>
              <a:spcAft>
                <a:spcPts val="0"/>
              </a:spcAft>
              <a:buNone/>
            </a:pPr>
            <a:r>
              <a:rPr lang="en-US" sz="2060" u="sng" spc="-26" dirty="0">
                <a:solidFill>
                  <a:srgbClr val="000000"/>
                </a:solidFill>
                <a:latin typeface="Arial" panose="02020603050405020304" pitchFamily="2"/>
              </a:rPr>
              <a:t>SSA-3380 - QUESTION 18:  </a:t>
            </a:r>
          </a:p>
          <a:p>
            <a:pPr algn="l">
              <a:lnSpc>
                <a:spcPts val="2317"/>
              </a:lnSpc>
              <a:spcBef>
                <a:spcPts val="1628"/>
              </a:spcBef>
              <a:spcAft>
                <a:spcPts val="0"/>
              </a:spcAft>
              <a:buNone/>
            </a:pPr>
            <a:r>
              <a:rPr lang="en-US" sz="1995" spc="13" dirty="0">
                <a:solidFill>
                  <a:srgbClr val="000000"/>
                </a:solidFill>
                <a:latin typeface="Tahoma" panose="02020603050405020304" pitchFamily="2"/>
              </a:rPr>
              <a:t>Getting Around </a:t>
            </a:r>
          </a:p>
          <a:p>
            <a:pPr algn="l">
              <a:lnSpc>
                <a:spcPts val="2317"/>
              </a:lnSpc>
              <a:spcBef>
                <a:spcPts val="1512"/>
              </a:spcBef>
              <a:spcAft>
                <a:spcPts val="0"/>
              </a:spcAft>
              <a:buNone/>
            </a:pPr>
            <a:r>
              <a:rPr lang="en-US" sz="1995" spc="26" dirty="0">
                <a:solidFill>
                  <a:srgbClr val="000000"/>
                </a:solidFill>
                <a:latin typeface="Tahoma" panose="02020603050405020304" pitchFamily="2"/>
              </a:rPr>
              <a:t>a. How often does this person go outside? </a:t>
            </a:r>
            <a:endParaRPr lang="en-US" sz="1995" dirty="0">
              <a:solidFill>
                <a:srgbClr val="000000"/>
              </a:solidFill>
              <a:latin typeface="Tahoma" panose="02020603050405020304" pitchFamily="2"/>
            </a:endParaRPr>
          </a:p>
          <a:p>
            <a:pPr algn="l">
              <a:lnSpc>
                <a:spcPts val="2832"/>
              </a:lnSpc>
              <a:spcBef>
                <a:spcPts val="1062"/>
              </a:spcBef>
              <a:spcAft>
                <a:spcPts val="0"/>
              </a:spcAft>
              <a:buNone/>
            </a:pPr>
            <a:r>
              <a:rPr lang="en-US" sz="1995" dirty="0">
                <a:solidFill>
                  <a:srgbClr val="0070C0"/>
                </a:solidFill>
                <a:latin typeface="Avenir Next LT Pro" panose="020B0504020202020204" pitchFamily="34" charset="0"/>
              </a:rPr>
              <a:t>Comment: The question is overly vague!</a:t>
            </a:r>
          </a:p>
          <a:p>
            <a:pPr marR="176552" algn="l">
              <a:lnSpc>
                <a:spcPts val="2832"/>
              </a:lnSpc>
              <a:spcBef>
                <a:spcPts val="1049"/>
              </a:spcBef>
              <a:spcAft>
                <a:spcPts val="0"/>
              </a:spcAft>
              <a:buNone/>
            </a:pPr>
            <a:endParaRPr lang="en-US" sz="1995" dirty="0">
              <a:solidFill>
                <a:srgbClr val="000000"/>
              </a:solidFill>
              <a:latin typeface="Tahoma" panose="02020603050405020304" pitchFamily="2"/>
            </a:endParaRPr>
          </a:p>
          <a:p>
            <a:pPr marR="176552" algn="l">
              <a:lnSpc>
                <a:spcPts val="2832"/>
              </a:lnSpc>
              <a:spcBef>
                <a:spcPts val="1049"/>
              </a:spcBef>
              <a:spcAft>
                <a:spcPts val="0"/>
              </a:spcAft>
              <a:buNone/>
            </a:pPr>
            <a:r>
              <a:rPr lang="en-US" sz="1995" dirty="0">
                <a:solidFill>
                  <a:srgbClr val="000000"/>
                </a:solidFill>
                <a:latin typeface="Tahoma" panose="02020603050405020304" pitchFamily="2"/>
              </a:rPr>
              <a:t>Example Response: </a:t>
            </a:r>
          </a:p>
          <a:p>
            <a:pPr marR="176552" algn="l">
              <a:lnSpc>
                <a:spcPts val="2832"/>
              </a:lnSpc>
              <a:spcBef>
                <a:spcPts val="1049"/>
              </a:spcBef>
              <a:spcAft>
                <a:spcPts val="0"/>
              </a:spcAft>
            </a:pPr>
            <a:endParaRPr lang="en-US" sz="1995" dirty="0">
              <a:solidFill>
                <a:srgbClr val="000000"/>
              </a:solidFill>
              <a:latin typeface="Tahoma" panose="02020603050405020304" pitchFamily="2"/>
            </a:endParaRPr>
          </a:p>
        </p:txBody>
      </p:sp>
      <p:pic>
        <p:nvPicPr>
          <p:cNvPr id="6" name="Picture 5">
            <a:extLst>
              <a:ext uri="{FF2B5EF4-FFF2-40B4-BE49-F238E27FC236}">
                <a16:creationId xmlns:a16="http://schemas.microsoft.com/office/drawing/2014/main" xmlns="" id="{6B1DE2BB-7B8E-08E6-E90A-447D130359E3}"/>
              </a:ext>
            </a:extLst>
          </p:cNvPr>
          <p:cNvPicPr>
            <a:picLocks noChangeAspect="1"/>
          </p:cNvPicPr>
          <p:nvPr/>
        </p:nvPicPr>
        <p:blipFill>
          <a:blip r:embed="rId2"/>
          <a:stretch>
            <a:fillRect/>
          </a:stretch>
        </p:blipFill>
        <p:spPr>
          <a:xfrm>
            <a:off x="1627814" y="3740009"/>
            <a:ext cx="9027277" cy="1794065"/>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617221" y="1340539"/>
            <a:ext cx="8978692" cy="4495709"/>
          </a:xfrm>
          <a:prstGeom prst="rect">
            <a:avLst/>
          </a:prstGeom>
          <a:noFill/>
          <a:ln w="0" cmpd="sng">
            <a:noFill/>
            <a:prstDash val="solid"/>
          </a:ln>
        </p:spPr>
        <p:txBody>
          <a:bodyPr vert="horz" lIns="0" tIns="817" rIns="0" bIns="0" rtlCol="0" anchor="t">
            <a:normAutofit/>
          </a:bodyPr>
          <a:lstStyle/>
          <a:p>
            <a:pPr marL="647359" marR="58851" indent="294254" algn="l">
              <a:lnSpc>
                <a:spcPts val="2832"/>
              </a:lnSpc>
              <a:spcBef>
                <a:spcPts val="2864"/>
              </a:spcBef>
              <a:spcAft>
                <a:spcPts val="58"/>
              </a:spcAft>
              <a:buFont typeface="Symbol"/>
              <a:buChar char="·"/>
            </a:pPr>
            <a:endParaRPr lang="en-US" sz="1995" dirty="0">
              <a:solidFill>
                <a:srgbClr val="000000"/>
              </a:solidFill>
              <a:latin typeface="Tahoma" panose="02020603050405020304" pitchFamily="2"/>
            </a:endParaRPr>
          </a:p>
          <a:p>
            <a:pPr marL="647359" marR="58851" indent="294254" algn="l">
              <a:lnSpc>
                <a:spcPts val="2832"/>
              </a:lnSpc>
              <a:spcBef>
                <a:spcPts val="2864"/>
              </a:spcBef>
              <a:spcAft>
                <a:spcPts val="58"/>
              </a:spcAft>
              <a:buFont typeface="Symbol"/>
              <a:buChar char="·"/>
            </a:pPr>
            <a:endParaRPr lang="en-US" sz="1995" dirty="0">
              <a:solidFill>
                <a:srgbClr val="000000"/>
              </a:solidFill>
              <a:latin typeface="Tahoma" panose="02020603050405020304" pitchFamily="2"/>
            </a:endParaRPr>
          </a:p>
          <a:p>
            <a:pPr marL="647359" marR="58851" algn="l">
              <a:lnSpc>
                <a:spcPts val="2832"/>
              </a:lnSpc>
              <a:spcBef>
                <a:spcPts val="2864"/>
              </a:spcBef>
              <a:spcAft>
                <a:spcPts val="58"/>
              </a:spcAft>
            </a:pPr>
            <a:endParaRPr lang="en-US" sz="1995" dirty="0">
              <a:solidFill>
                <a:srgbClr val="000000"/>
              </a:solidFill>
              <a:latin typeface="Tahoma" panose="02020603050405020304" pitchFamily="2"/>
            </a:endParaRPr>
          </a:p>
          <a:p>
            <a:pPr marL="647359" marR="58851" algn="l">
              <a:buNone/>
            </a:pPr>
            <a:r>
              <a:rPr lang="en-US" sz="2400" dirty="0">
                <a:solidFill>
                  <a:srgbClr val="0070C0"/>
                </a:solidFill>
              </a:rPr>
              <a:t>Remember Cardinal Rule #3: </a:t>
            </a:r>
          </a:p>
          <a:p>
            <a:pPr marL="647359" marR="58851" algn="l">
              <a:lnSpc>
                <a:spcPts val="2832"/>
              </a:lnSpc>
              <a:buNone/>
            </a:pPr>
            <a:r>
              <a:rPr lang="en-US" sz="2400" dirty="0">
                <a:solidFill>
                  <a:srgbClr val="0070C0"/>
                </a:solidFill>
              </a:rPr>
              <a:t>When the question does not ask for the information you want to give, </a:t>
            </a:r>
            <a:r>
              <a:rPr lang="en-US" sz="2400" b="1" u="sng" dirty="0">
                <a:solidFill>
                  <a:srgbClr val="0070C0"/>
                </a:solidFill>
              </a:rPr>
              <a:t>answer the question as if it did.</a:t>
            </a:r>
            <a:r>
              <a:rPr lang="en-US" sz="2400" dirty="0">
                <a:solidFill>
                  <a:srgbClr val="0070C0"/>
                </a:solidFill>
              </a:rPr>
              <a:t>  </a:t>
            </a:r>
          </a:p>
          <a:p>
            <a:pPr marL="647359" marR="58851" indent="294254" algn="l">
              <a:lnSpc>
                <a:spcPts val="2832"/>
              </a:lnSpc>
              <a:spcBef>
                <a:spcPts val="2864"/>
              </a:spcBef>
              <a:spcAft>
                <a:spcPts val="58"/>
              </a:spcAft>
              <a:buFont typeface="Symbol"/>
              <a:buChar char="·"/>
            </a:pPr>
            <a:endParaRPr lang="en-US" sz="1995" dirty="0">
              <a:solidFill>
                <a:srgbClr val="000000"/>
              </a:solidFill>
              <a:latin typeface="Tahoma" panose="02020603050405020304" pitchFamily="2"/>
            </a:endParaRPr>
          </a:p>
        </p:txBody>
      </p:sp>
      <p:pic>
        <p:nvPicPr>
          <p:cNvPr id="4" name="Picture 3">
            <a:extLst>
              <a:ext uri="{FF2B5EF4-FFF2-40B4-BE49-F238E27FC236}">
                <a16:creationId xmlns:a16="http://schemas.microsoft.com/office/drawing/2014/main" xmlns="" id="{8EA4E3C6-1EC8-60C4-D4A6-BEF518A12728}"/>
              </a:ext>
            </a:extLst>
          </p:cNvPr>
          <p:cNvPicPr>
            <a:picLocks noChangeAspect="1"/>
          </p:cNvPicPr>
          <p:nvPr/>
        </p:nvPicPr>
        <p:blipFill>
          <a:blip r:embed="rId2"/>
          <a:stretch>
            <a:fillRect/>
          </a:stretch>
        </p:blipFill>
        <p:spPr>
          <a:xfrm>
            <a:off x="2596090" y="664469"/>
            <a:ext cx="7290117" cy="2202237"/>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39210" y="1013578"/>
            <a:ext cx="6913583" cy="4740930"/>
          </a:xfrm>
          <a:prstGeom prst="rect">
            <a:avLst/>
          </a:prstGeom>
          <a:noFill/>
          <a:ln w="0" cmpd="sng">
            <a:noFill/>
            <a:prstDash val="solid"/>
          </a:ln>
        </p:spPr>
        <p:txBody>
          <a:bodyPr vert="horz" lIns="0" tIns="0" rIns="0" bIns="0" rtlCol="0" anchor="t">
            <a:normAutofit/>
          </a:bodyPr>
          <a:lstStyle/>
          <a:p>
            <a:pPr marL="588508" algn="l">
              <a:lnSpc>
                <a:spcPts val="2574"/>
              </a:lnSpc>
              <a:spcAft>
                <a:spcPts val="0"/>
              </a:spcAft>
            </a:pPr>
            <a:r>
              <a:rPr lang="en-US" sz="1931" spc="51" dirty="0">
                <a:solidFill>
                  <a:srgbClr val="000000"/>
                </a:solidFill>
                <a:latin typeface="Tahoma" panose="02020603050405020304" pitchFamily="2"/>
              </a:rPr>
              <a:t>For Example:  </a:t>
            </a:r>
          </a:p>
        </p:txBody>
      </p:sp>
      <p:pic>
        <p:nvPicPr>
          <p:cNvPr id="4" name="Picture 3">
            <a:extLst>
              <a:ext uri="{FF2B5EF4-FFF2-40B4-BE49-F238E27FC236}">
                <a16:creationId xmlns:a16="http://schemas.microsoft.com/office/drawing/2014/main" xmlns="" id="{181FD089-AEF2-91AB-E78D-B729C530788B}"/>
              </a:ext>
            </a:extLst>
          </p:cNvPr>
          <p:cNvPicPr>
            <a:picLocks noChangeAspect="1"/>
          </p:cNvPicPr>
          <p:nvPr/>
        </p:nvPicPr>
        <p:blipFill>
          <a:blip r:embed="rId2"/>
          <a:stretch>
            <a:fillRect/>
          </a:stretch>
        </p:blipFill>
        <p:spPr>
          <a:xfrm>
            <a:off x="2166145" y="1347922"/>
            <a:ext cx="7574941" cy="2344623"/>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80351" y="1474470"/>
            <a:ext cx="7997989" cy="3425922"/>
          </a:xfrm>
          <a:prstGeom prst="rect">
            <a:avLst/>
          </a:prstGeom>
          <a:noFill/>
          <a:ln w="0" cmpd="sng">
            <a:noFill/>
            <a:prstDash val="solid"/>
          </a:ln>
        </p:spPr>
        <p:txBody>
          <a:bodyPr vert="horz" lIns="0" tIns="0" rIns="0" bIns="0" rtlCol="0" anchor="t">
            <a:normAutofit/>
          </a:bodyPr>
          <a:lstStyle/>
          <a:p>
            <a:pPr marR="647359" algn="l">
              <a:spcAft>
                <a:spcPts val="0"/>
              </a:spcAft>
            </a:pPr>
            <a:endParaRPr lang="en-US" sz="1995" dirty="0">
              <a:solidFill>
                <a:srgbClr val="000000"/>
              </a:solidFill>
              <a:latin typeface="Tahoma" panose="02020603050405020304" pitchFamily="2"/>
            </a:endParaRPr>
          </a:p>
          <a:p>
            <a:pPr marR="647359" algn="l">
              <a:spcAft>
                <a:spcPts val="0"/>
              </a:spcAft>
            </a:pPr>
            <a:endParaRPr lang="en-US" sz="1995" dirty="0">
              <a:solidFill>
                <a:srgbClr val="000000"/>
              </a:solidFill>
              <a:latin typeface="Tahoma" panose="02020603050405020304" pitchFamily="2"/>
            </a:endParaRPr>
          </a:p>
          <a:p>
            <a:pPr marL="647359" marR="58851" algn="l">
              <a:lnSpc>
                <a:spcPts val="2832"/>
              </a:lnSpc>
              <a:spcBef>
                <a:spcPts val="2864"/>
              </a:spcBef>
              <a:spcAft>
                <a:spcPts val="58"/>
              </a:spcAft>
              <a:buNone/>
            </a:pPr>
            <a:r>
              <a:rPr lang="en-US" sz="1802" dirty="0">
                <a:solidFill>
                  <a:srgbClr val="0070C0"/>
                </a:solidFill>
                <a:latin typeface="Avenir Next LT Pro" panose="020B0504020202020204" pitchFamily="34" charset="0"/>
              </a:rPr>
              <a:t>Remember Cardinal Rule #3: When the question does not ask for the information you want to give, </a:t>
            </a:r>
            <a:r>
              <a:rPr lang="en-US" sz="1802" b="1" u="sng" dirty="0">
                <a:solidFill>
                  <a:srgbClr val="0070C0"/>
                </a:solidFill>
                <a:latin typeface="Avenir Next LT Pro" panose="020B0504020202020204" pitchFamily="34" charset="0"/>
              </a:rPr>
              <a:t>answer the question as if it did.</a:t>
            </a:r>
            <a:r>
              <a:rPr lang="en-US" sz="1802" dirty="0">
                <a:solidFill>
                  <a:srgbClr val="0070C0"/>
                </a:solidFill>
                <a:latin typeface="Avenir Next LT Pro" panose="020B0504020202020204" pitchFamily="34" charset="0"/>
              </a:rPr>
              <a:t>  </a:t>
            </a:r>
          </a:p>
          <a:p>
            <a:pPr marL="588508" marR="411955" algn="l">
              <a:lnSpc>
                <a:spcPts val="2832"/>
              </a:lnSpc>
              <a:spcBef>
                <a:spcPts val="2832"/>
              </a:spcBef>
              <a:spcAft>
                <a:spcPts val="0"/>
              </a:spcAft>
            </a:pPr>
            <a:r>
              <a:rPr lang="en-US" sz="1995" dirty="0">
                <a:solidFill>
                  <a:srgbClr val="000000"/>
                </a:solidFill>
                <a:latin typeface="Tahoma" panose="02020603050405020304" pitchFamily="2"/>
              </a:rPr>
              <a:t>Example response: </a:t>
            </a:r>
          </a:p>
          <a:p>
            <a:pPr marL="588508" marR="411955" algn="l">
              <a:lnSpc>
                <a:spcPts val="2832"/>
              </a:lnSpc>
              <a:spcBef>
                <a:spcPts val="2832"/>
              </a:spcBef>
              <a:spcAft>
                <a:spcPts val="0"/>
              </a:spcAft>
            </a:pPr>
            <a:endParaRPr lang="en-US" sz="1995" dirty="0">
              <a:solidFill>
                <a:srgbClr val="000000"/>
              </a:solidFill>
              <a:latin typeface="Tahoma" panose="02020603050405020304" pitchFamily="2"/>
            </a:endParaRPr>
          </a:p>
          <a:p>
            <a:pPr marL="588508" marR="411955" algn="l">
              <a:lnSpc>
                <a:spcPts val="2832"/>
              </a:lnSpc>
              <a:spcBef>
                <a:spcPts val="2832"/>
              </a:spcBef>
              <a:spcAft>
                <a:spcPts val="0"/>
              </a:spcAft>
            </a:pPr>
            <a:endParaRPr lang="en-US" sz="1995" dirty="0">
              <a:solidFill>
                <a:srgbClr val="000000"/>
              </a:solidFill>
              <a:latin typeface="Tahoma" panose="02020603050405020304" pitchFamily="2"/>
            </a:endParaRPr>
          </a:p>
        </p:txBody>
      </p:sp>
      <p:pic>
        <p:nvPicPr>
          <p:cNvPr id="3" name="Picture 2">
            <a:extLst>
              <a:ext uri="{FF2B5EF4-FFF2-40B4-BE49-F238E27FC236}">
                <a16:creationId xmlns:a16="http://schemas.microsoft.com/office/drawing/2014/main" xmlns="" id="{254ACD08-22B1-8CD8-5D80-9D2DB729C760}"/>
              </a:ext>
            </a:extLst>
          </p:cNvPr>
          <p:cNvPicPr>
            <a:picLocks noChangeAspect="1"/>
          </p:cNvPicPr>
          <p:nvPr/>
        </p:nvPicPr>
        <p:blipFill>
          <a:blip r:embed="rId2"/>
          <a:stretch>
            <a:fillRect/>
          </a:stretch>
        </p:blipFill>
        <p:spPr>
          <a:xfrm>
            <a:off x="1580351" y="683455"/>
            <a:ext cx="9259118" cy="2012389"/>
          </a:xfrm>
          <a:prstGeom prst="rect">
            <a:avLst/>
          </a:prstGeom>
        </p:spPr>
      </p:pic>
      <p:pic>
        <p:nvPicPr>
          <p:cNvPr id="5" name="Picture 4">
            <a:extLst>
              <a:ext uri="{FF2B5EF4-FFF2-40B4-BE49-F238E27FC236}">
                <a16:creationId xmlns:a16="http://schemas.microsoft.com/office/drawing/2014/main" xmlns="" id="{7E1F039E-FF1F-E58C-5157-24C3C31DD022}"/>
              </a:ext>
            </a:extLst>
          </p:cNvPr>
          <p:cNvPicPr>
            <a:picLocks noChangeAspect="1"/>
          </p:cNvPicPr>
          <p:nvPr/>
        </p:nvPicPr>
        <p:blipFill>
          <a:blip r:embed="rId3"/>
          <a:stretch>
            <a:fillRect/>
          </a:stretch>
        </p:blipFill>
        <p:spPr>
          <a:xfrm>
            <a:off x="1466441" y="4527878"/>
            <a:ext cx="9259118" cy="1907974"/>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7C2B8A8-51A4-7429-7EC8-66B18166B8FB}"/>
              </a:ext>
            </a:extLst>
          </p:cNvPr>
          <p:cNvSpPr>
            <a:spLocks noGrp="1"/>
          </p:cNvSpPr>
          <p:nvPr>
            <p:ph type="body" idx="10"/>
          </p:nvPr>
        </p:nvSpPr>
        <p:spPr>
          <a:xfrm>
            <a:off x="2639413" y="1015689"/>
            <a:ext cx="6913583" cy="4297423"/>
          </a:xfrm>
        </p:spPr>
        <p:txBody>
          <a:bodyPr/>
          <a:lstStyle/>
          <a:p>
            <a:endParaRPr lang="en-US" dirty="0"/>
          </a:p>
          <a:p>
            <a:endParaRPr lang="en-US" dirty="0"/>
          </a:p>
        </p:txBody>
      </p:sp>
      <p:pic>
        <p:nvPicPr>
          <p:cNvPr id="4" name="Picture 3">
            <a:extLst>
              <a:ext uri="{FF2B5EF4-FFF2-40B4-BE49-F238E27FC236}">
                <a16:creationId xmlns:a16="http://schemas.microsoft.com/office/drawing/2014/main" xmlns="" id="{FFA6A462-EF84-511E-1C88-7D93C5EC6AC7}"/>
              </a:ext>
            </a:extLst>
          </p:cNvPr>
          <p:cNvPicPr>
            <a:picLocks noChangeAspect="1"/>
          </p:cNvPicPr>
          <p:nvPr/>
        </p:nvPicPr>
        <p:blipFill>
          <a:blip r:embed="rId2"/>
          <a:stretch>
            <a:fillRect/>
          </a:stretch>
        </p:blipFill>
        <p:spPr>
          <a:xfrm>
            <a:off x="1466442" y="465129"/>
            <a:ext cx="9259118" cy="1561332"/>
          </a:xfrm>
          <a:prstGeom prst="rect">
            <a:avLst/>
          </a:prstGeom>
        </p:spPr>
      </p:pic>
      <p:pic>
        <p:nvPicPr>
          <p:cNvPr id="9" name="Picture 8">
            <a:extLst>
              <a:ext uri="{FF2B5EF4-FFF2-40B4-BE49-F238E27FC236}">
                <a16:creationId xmlns:a16="http://schemas.microsoft.com/office/drawing/2014/main" xmlns="" id="{17D6CF50-DD00-9536-B689-FDD9A2EE2F60}"/>
              </a:ext>
            </a:extLst>
          </p:cNvPr>
          <p:cNvPicPr>
            <a:picLocks noChangeAspect="1"/>
          </p:cNvPicPr>
          <p:nvPr/>
        </p:nvPicPr>
        <p:blipFill>
          <a:blip r:embed="rId3"/>
          <a:stretch>
            <a:fillRect/>
          </a:stretch>
        </p:blipFill>
        <p:spPr>
          <a:xfrm>
            <a:off x="1466442" y="4100720"/>
            <a:ext cx="9259118" cy="2373101"/>
          </a:xfrm>
          <a:prstGeom prst="rect">
            <a:avLst/>
          </a:prstGeom>
        </p:spPr>
      </p:pic>
      <p:sp>
        <p:nvSpPr>
          <p:cNvPr id="8" name="TextBox 7">
            <a:extLst>
              <a:ext uri="{FF2B5EF4-FFF2-40B4-BE49-F238E27FC236}">
                <a16:creationId xmlns:a16="http://schemas.microsoft.com/office/drawing/2014/main" xmlns="" id="{3E5A8F84-47F4-FFEC-2951-1A9E80A978F2}"/>
              </a:ext>
            </a:extLst>
          </p:cNvPr>
          <p:cNvSpPr txBox="1"/>
          <p:nvPr/>
        </p:nvSpPr>
        <p:spPr>
          <a:xfrm>
            <a:off x="1387821" y="2292682"/>
            <a:ext cx="9550689" cy="1153329"/>
          </a:xfrm>
          <a:prstGeom prst="rect">
            <a:avLst/>
          </a:prstGeom>
          <a:noFill/>
        </p:spPr>
        <p:txBody>
          <a:bodyPr wrap="square">
            <a:spAutoFit/>
          </a:bodyPr>
          <a:lstStyle/>
          <a:p>
            <a:pPr marL="647359" marR="58851">
              <a:lnSpc>
                <a:spcPts val="2832"/>
              </a:lnSpc>
              <a:spcBef>
                <a:spcPts val="2864"/>
              </a:spcBef>
              <a:spcAft>
                <a:spcPts val="58"/>
              </a:spcAft>
            </a:pPr>
            <a:r>
              <a:rPr lang="en-US" sz="2317" dirty="0">
                <a:solidFill>
                  <a:srgbClr val="0070C0"/>
                </a:solidFill>
                <a:latin typeface="Avenir Next LT Pro" panose="020B0504020202020204" pitchFamily="34" charset="0"/>
              </a:rPr>
              <a:t>Remember Cardinal Rule #3:  When the question does not ask for the information you want to give, </a:t>
            </a:r>
            <a:r>
              <a:rPr lang="en-US" sz="2317" b="1" u="sng" dirty="0">
                <a:solidFill>
                  <a:srgbClr val="0070C0"/>
                </a:solidFill>
                <a:latin typeface="Avenir Next LT Pro" panose="020B0504020202020204" pitchFamily="34" charset="0"/>
              </a:rPr>
              <a:t>answer the question as if it did.</a:t>
            </a:r>
            <a:r>
              <a:rPr lang="en-US" sz="2317" dirty="0">
                <a:solidFill>
                  <a:srgbClr val="0070C0"/>
                </a:solidFill>
                <a:latin typeface="Avenir Next LT Pro" panose="020B0504020202020204" pitchFamily="34" charset="0"/>
              </a:rPr>
              <a:t>  </a:t>
            </a:r>
          </a:p>
        </p:txBody>
      </p:sp>
    </p:spTree>
    <p:extLst>
      <p:ext uri="{BB962C8B-B14F-4D97-AF65-F5344CB8AC3E}">
        <p14:creationId xmlns:p14="http://schemas.microsoft.com/office/powerpoint/2010/main" val="204489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0ED2D58-5237-7EC6-771D-7B7E654A41C7}"/>
              </a:ext>
            </a:extLst>
          </p:cNvPr>
          <p:cNvSpPr>
            <a:spLocks noGrp="1"/>
          </p:cNvSpPr>
          <p:nvPr>
            <p:ph type="sldNum" sz="quarter" idx="12"/>
          </p:nvPr>
        </p:nvSpPr>
        <p:spPr/>
        <p:txBody>
          <a:bodyPr/>
          <a:lstStyle/>
          <a:p>
            <a:fld id="{28844951-7827-47D4-8276-7DDE1FA7D85A}" type="slidenum">
              <a:rPr lang="en-US" smtClean="0"/>
              <a:t>8</a:t>
            </a:fld>
            <a:endParaRPr lang="en-US" dirty="0"/>
          </a:p>
        </p:txBody>
      </p:sp>
      <p:sp>
        <p:nvSpPr>
          <p:cNvPr id="6" name="TextBox 5">
            <a:extLst>
              <a:ext uri="{FF2B5EF4-FFF2-40B4-BE49-F238E27FC236}">
                <a16:creationId xmlns:a16="http://schemas.microsoft.com/office/drawing/2014/main" xmlns="" id="{3CD41B2B-F98B-D3C9-A2A5-6E470E2C5733}"/>
              </a:ext>
            </a:extLst>
          </p:cNvPr>
          <p:cNvSpPr txBox="1"/>
          <p:nvPr/>
        </p:nvSpPr>
        <p:spPr>
          <a:xfrm>
            <a:off x="1281546" y="686306"/>
            <a:ext cx="10474036" cy="5355312"/>
          </a:xfrm>
          <a:prstGeom prst="rect">
            <a:avLst/>
          </a:prstGeom>
          <a:noFill/>
        </p:spPr>
        <p:txBody>
          <a:bodyPr wrap="square">
            <a:spAutoFit/>
          </a:bodyPr>
          <a:lstStyle/>
          <a:p>
            <a:r>
              <a:rPr lang="en-US" sz="9600" b="1" dirty="0">
                <a:solidFill>
                  <a:srgbClr val="FF0000"/>
                </a:solidFill>
                <a:latin typeface="+mn-lt"/>
              </a:rPr>
              <a:t>$2000 LIMIT</a:t>
            </a:r>
          </a:p>
          <a:p>
            <a:pPr lvl="4">
              <a:lnSpc>
                <a:spcPct val="200000"/>
              </a:lnSpc>
            </a:pPr>
            <a:r>
              <a:rPr lang="en-US" sz="3200" b="1" dirty="0">
                <a:solidFill>
                  <a:srgbClr val="0070C0"/>
                </a:solidFill>
                <a:latin typeface="+mn-lt"/>
              </a:rPr>
              <a:t>BEFORE starting application </a:t>
            </a:r>
          </a:p>
          <a:p>
            <a:pPr lvl="4">
              <a:lnSpc>
                <a:spcPct val="200000"/>
              </a:lnSpc>
            </a:pPr>
            <a:r>
              <a:rPr lang="en-US" sz="3200" b="1" dirty="0">
                <a:solidFill>
                  <a:srgbClr val="0070C0"/>
                </a:solidFill>
              </a:rPr>
              <a:t>WHILE Application is being processed</a:t>
            </a:r>
          </a:p>
          <a:p>
            <a:pPr lvl="4">
              <a:lnSpc>
                <a:spcPct val="200000"/>
              </a:lnSpc>
            </a:pPr>
            <a:r>
              <a:rPr lang="en-US" sz="3200" b="1" dirty="0">
                <a:solidFill>
                  <a:srgbClr val="0070C0"/>
                </a:solidFill>
                <a:latin typeface="+mn-lt"/>
              </a:rPr>
              <a:t>AFTER SSI Is awarded</a:t>
            </a:r>
          </a:p>
          <a:p>
            <a:r>
              <a:rPr lang="en-US" sz="3600" b="1" dirty="0">
                <a:solidFill>
                  <a:srgbClr val="FF0000"/>
                </a:solidFill>
                <a:latin typeface="+mn-lt"/>
              </a:rPr>
              <a:t>ALWAYS-ALWAYS-ALWAYS-ALWAYS-ALWAYS</a:t>
            </a:r>
            <a:r>
              <a:rPr lang="en-US" sz="5400" b="1" dirty="0">
                <a:solidFill>
                  <a:srgbClr val="FF0000"/>
                </a:solidFill>
                <a:latin typeface="+mn-lt"/>
              </a:rPr>
              <a:t> </a:t>
            </a:r>
          </a:p>
        </p:txBody>
      </p:sp>
      <p:sp>
        <p:nvSpPr>
          <p:cNvPr id="2" name="TextBox 1">
            <a:extLst>
              <a:ext uri="{FF2B5EF4-FFF2-40B4-BE49-F238E27FC236}">
                <a16:creationId xmlns:a16="http://schemas.microsoft.com/office/drawing/2014/main" xmlns="" id="{79BA543E-3527-2F96-6022-36A4B56E3483}"/>
              </a:ext>
            </a:extLst>
          </p:cNvPr>
          <p:cNvSpPr txBox="1"/>
          <p:nvPr/>
        </p:nvSpPr>
        <p:spPr>
          <a:xfrm rot="19658054">
            <a:off x="9771733" y="1985605"/>
            <a:ext cx="1545616" cy="646331"/>
          </a:xfrm>
          <a:prstGeom prst="rect">
            <a:avLst/>
          </a:prstGeom>
          <a:noFill/>
        </p:spPr>
        <p:txBody>
          <a:bodyPr wrap="none" rtlCol="0">
            <a:spAutoFit/>
          </a:bodyPr>
          <a:lstStyle/>
          <a:p>
            <a:r>
              <a:rPr lang="en-US" sz="3600" dirty="0">
                <a:latin typeface="Algerian" panose="04020705040A02060702" pitchFamily="82" charset="0"/>
              </a:rPr>
              <a:t>$2000</a:t>
            </a:r>
          </a:p>
        </p:txBody>
      </p:sp>
      <p:sp>
        <p:nvSpPr>
          <p:cNvPr id="7" name="TextBox 6">
            <a:extLst>
              <a:ext uri="{FF2B5EF4-FFF2-40B4-BE49-F238E27FC236}">
                <a16:creationId xmlns:a16="http://schemas.microsoft.com/office/drawing/2014/main" xmlns="" id="{4C36FE1B-6141-D615-749E-988E9015C56E}"/>
              </a:ext>
            </a:extLst>
          </p:cNvPr>
          <p:cNvSpPr txBox="1"/>
          <p:nvPr/>
        </p:nvSpPr>
        <p:spPr>
          <a:xfrm rot="1400220">
            <a:off x="1161931" y="2620687"/>
            <a:ext cx="1762244" cy="646331"/>
          </a:xfrm>
          <a:prstGeom prst="rect">
            <a:avLst/>
          </a:prstGeom>
          <a:noFill/>
        </p:spPr>
        <p:txBody>
          <a:bodyPr wrap="square" rtlCol="0">
            <a:spAutoFit/>
          </a:bodyPr>
          <a:lstStyle/>
          <a:p>
            <a:r>
              <a:rPr lang="en-US" sz="3600" dirty="0">
                <a:latin typeface="Algerian" panose="04020705040A02060702" pitchFamily="82" charset="0"/>
              </a:rPr>
              <a:t>$2000</a:t>
            </a:r>
          </a:p>
        </p:txBody>
      </p:sp>
      <p:pic>
        <p:nvPicPr>
          <p:cNvPr id="9" name="Picture 8">
            <a:extLst>
              <a:ext uri="{FF2B5EF4-FFF2-40B4-BE49-F238E27FC236}">
                <a16:creationId xmlns:a16="http://schemas.microsoft.com/office/drawing/2014/main" xmlns="" id="{06D71BD9-4BF0-E441-6785-ED5E40BC3137}"/>
              </a:ext>
            </a:extLst>
          </p:cNvPr>
          <p:cNvPicPr>
            <a:picLocks noChangeAspect="1"/>
          </p:cNvPicPr>
          <p:nvPr/>
        </p:nvPicPr>
        <p:blipFill>
          <a:blip r:embed="rId2"/>
          <a:stretch>
            <a:fillRect/>
          </a:stretch>
        </p:blipFill>
        <p:spPr>
          <a:xfrm rot="1115215">
            <a:off x="8851542" y="4230777"/>
            <a:ext cx="1896020" cy="963251"/>
          </a:xfrm>
          <a:prstGeom prst="rect">
            <a:avLst/>
          </a:prstGeom>
        </p:spPr>
      </p:pic>
      <p:sp>
        <p:nvSpPr>
          <p:cNvPr id="11" name="TextBox 10">
            <a:extLst>
              <a:ext uri="{FF2B5EF4-FFF2-40B4-BE49-F238E27FC236}">
                <a16:creationId xmlns:a16="http://schemas.microsoft.com/office/drawing/2014/main" xmlns="" id="{B7392C28-F68F-0167-BA21-1264A1DE111E}"/>
              </a:ext>
            </a:extLst>
          </p:cNvPr>
          <p:cNvSpPr txBox="1"/>
          <p:nvPr/>
        </p:nvSpPr>
        <p:spPr>
          <a:xfrm rot="20646273">
            <a:off x="1257900" y="3936081"/>
            <a:ext cx="1436012" cy="584775"/>
          </a:xfrm>
          <a:prstGeom prst="rect">
            <a:avLst/>
          </a:prstGeom>
          <a:noFill/>
        </p:spPr>
        <p:txBody>
          <a:bodyPr wrap="square" rtlCol="0">
            <a:spAutoFit/>
          </a:bodyPr>
          <a:lstStyle/>
          <a:p>
            <a:r>
              <a:rPr lang="en-US" sz="3200" dirty="0">
                <a:latin typeface="Algerian" panose="04020705040A02060702" pitchFamily="82" charset="0"/>
              </a:rPr>
              <a:t>$2000</a:t>
            </a:r>
          </a:p>
        </p:txBody>
      </p:sp>
    </p:spTree>
    <p:extLst>
      <p:ext uri="{BB962C8B-B14F-4D97-AF65-F5344CB8AC3E}">
        <p14:creationId xmlns:p14="http://schemas.microsoft.com/office/powerpoint/2010/main" val="22496687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903093" y="1029925"/>
            <a:ext cx="8429257" cy="5301509"/>
          </a:xfrm>
          <a:prstGeom prst="rect">
            <a:avLst/>
          </a:prstGeom>
          <a:noFill/>
          <a:ln w="0" cmpd="sng">
            <a:noFill/>
            <a:prstDash val="solid"/>
          </a:ln>
        </p:spPr>
        <p:txBody>
          <a:bodyPr vert="horz" lIns="0" tIns="17983" rIns="0" bIns="0" rtlCol="0" anchor="t">
            <a:normAutofit/>
          </a:bodyPr>
          <a:lstStyle/>
          <a:p>
            <a:pPr algn="l">
              <a:lnSpc>
                <a:spcPts val="2188"/>
              </a:lnSpc>
              <a:spcAft>
                <a:spcPts val="0"/>
              </a:spcAft>
              <a:buNone/>
            </a:pPr>
            <a:r>
              <a:rPr lang="en-US" sz="2060" u="sng" spc="-19" dirty="0">
                <a:solidFill>
                  <a:srgbClr val="000000"/>
                </a:solidFill>
                <a:latin typeface="Arial" panose="02020603050405020304" pitchFamily="2"/>
              </a:rPr>
              <a:t>SSA-3380 - QUESTION 22d:  </a:t>
            </a:r>
          </a:p>
          <a:p>
            <a:pPr marR="294254" algn="l">
              <a:spcBef>
                <a:spcPts val="1197"/>
              </a:spcBef>
              <a:spcAft>
                <a:spcPts val="0"/>
              </a:spcAft>
              <a:buNone/>
            </a:pPr>
            <a:r>
              <a:rPr lang="en-US" sz="1866" dirty="0">
                <a:solidFill>
                  <a:srgbClr val="000000"/>
                </a:solidFill>
                <a:latin typeface="Tahoma" panose="02020603050405020304" pitchFamily="2"/>
              </a:rPr>
              <a:t>Question: Does this person have any problems getting along with family, friends, neighbors, or others? </a:t>
            </a:r>
          </a:p>
          <a:p>
            <a:pPr marR="58851" algn="l">
              <a:spcBef>
                <a:spcPts val="1023"/>
              </a:spcBef>
              <a:spcAft>
                <a:spcPts val="0"/>
              </a:spcAft>
              <a:buNone/>
            </a:pPr>
            <a:r>
              <a:rPr lang="en-US" sz="1866" dirty="0">
                <a:solidFill>
                  <a:srgbClr val="0070C0"/>
                </a:solidFill>
                <a:latin typeface="Avenir Next LT Pro" panose="020B0504020202020204" pitchFamily="34" charset="0"/>
              </a:rPr>
              <a:t>Comment: Each situation is unique. If everyone is kind to your child and he gets along with everyone, that’s great. Our hypothetical Danny has issues that this question does not actually address, but we can use this space as an opportunity. </a:t>
            </a:r>
          </a:p>
          <a:p>
            <a:pPr marR="58851" algn="l">
              <a:spcBef>
                <a:spcPts val="1023"/>
              </a:spcBef>
              <a:spcAft>
                <a:spcPts val="0"/>
              </a:spcAft>
              <a:buNone/>
            </a:pPr>
            <a:r>
              <a:rPr lang="en-US" sz="1866" dirty="0">
                <a:solidFill>
                  <a:srgbClr val="0070C0"/>
                </a:solidFill>
                <a:latin typeface="Tahoma" panose="02020603050405020304" pitchFamily="2"/>
              </a:rPr>
              <a:t>Example Response:</a:t>
            </a:r>
          </a:p>
          <a:p>
            <a:pPr algn="l">
              <a:spcBef>
                <a:spcPts val="4724"/>
              </a:spcBef>
              <a:spcAft>
                <a:spcPts val="122"/>
              </a:spcAft>
              <a:buNone/>
            </a:pPr>
            <a:endParaRPr lang="en-US" sz="1866" dirty="0">
              <a:solidFill>
                <a:srgbClr val="000000"/>
              </a:solidFill>
              <a:latin typeface="Tahoma" panose="02020603050405020304" pitchFamily="2"/>
            </a:endParaRPr>
          </a:p>
          <a:p>
            <a:pPr algn="l">
              <a:spcBef>
                <a:spcPts val="4724"/>
              </a:spcBef>
              <a:spcAft>
                <a:spcPts val="122"/>
              </a:spcAft>
            </a:pPr>
            <a:endParaRPr lang="en-US" sz="1866" dirty="0">
              <a:solidFill>
                <a:srgbClr val="000000"/>
              </a:solidFill>
              <a:latin typeface="Tahoma" panose="02020603050405020304" pitchFamily="2"/>
            </a:endParaRPr>
          </a:p>
          <a:p>
            <a:pPr algn="l">
              <a:spcBef>
                <a:spcPts val="4724"/>
              </a:spcBef>
              <a:spcAft>
                <a:spcPts val="122"/>
              </a:spcAft>
            </a:pPr>
            <a:endParaRPr lang="en-US" sz="1866" dirty="0">
              <a:solidFill>
                <a:srgbClr val="000000"/>
              </a:solidFill>
              <a:latin typeface="Tahoma" panose="02020603050405020304" pitchFamily="2"/>
            </a:endParaRPr>
          </a:p>
          <a:p>
            <a:pPr algn="l">
              <a:spcBef>
                <a:spcPts val="4724"/>
              </a:spcBef>
              <a:spcAft>
                <a:spcPts val="122"/>
              </a:spcAft>
            </a:pPr>
            <a:endParaRPr lang="en-US" sz="1866" dirty="0">
              <a:solidFill>
                <a:srgbClr val="000000"/>
              </a:solidFill>
              <a:latin typeface="Tahoma" panose="02020603050405020304" pitchFamily="2"/>
            </a:endParaRPr>
          </a:p>
          <a:p>
            <a:pPr algn="l">
              <a:spcBef>
                <a:spcPts val="4724"/>
              </a:spcBef>
              <a:spcAft>
                <a:spcPts val="122"/>
              </a:spcAft>
            </a:pPr>
            <a:endParaRPr lang="en-US" sz="1866" dirty="0">
              <a:solidFill>
                <a:srgbClr val="000000"/>
              </a:solidFill>
              <a:latin typeface="Tahoma" panose="02020603050405020304" pitchFamily="2"/>
            </a:endParaRPr>
          </a:p>
        </p:txBody>
      </p:sp>
      <p:pic>
        <p:nvPicPr>
          <p:cNvPr id="3" name="Picture 2">
            <a:extLst>
              <a:ext uri="{FF2B5EF4-FFF2-40B4-BE49-F238E27FC236}">
                <a16:creationId xmlns:a16="http://schemas.microsoft.com/office/drawing/2014/main" xmlns="" id="{F6A804F5-D782-4BD2-F3A5-11886F46FDF9}"/>
              </a:ext>
            </a:extLst>
          </p:cNvPr>
          <p:cNvPicPr>
            <a:picLocks noChangeAspect="1"/>
          </p:cNvPicPr>
          <p:nvPr/>
        </p:nvPicPr>
        <p:blipFill>
          <a:blip r:embed="rId2"/>
          <a:stretch>
            <a:fillRect/>
          </a:stretch>
        </p:blipFill>
        <p:spPr>
          <a:xfrm>
            <a:off x="2054971" y="4110212"/>
            <a:ext cx="8021084" cy="274778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18B799D-E559-CEEB-2506-9BED9FFC9B2D}"/>
              </a:ext>
            </a:extLst>
          </p:cNvPr>
          <p:cNvPicPr>
            <a:picLocks noChangeAspect="1"/>
          </p:cNvPicPr>
          <p:nvPr/>
        </p:nvPicPr>
        <p:blipFill>
          <a:blip r:embed="rId2"/>
          <a:stretch>
            <a:fillRect/>
          </a:stretch>
        </p:blipFill>
        <p:spPr>
          <a:xfrm>
            <a:off x="1789184" y="1385892"/>
            <a:ext cx="8543166" cy="406275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71550" y="950976"/>
            <a:ext cx="9852660" cy="4306824"/>
          </a:xfrm>
          <a:prstGeom prst="rect">
            <a:avLst/>
          </a:prstGeom>
          <a:noFill/>
          <a:ln w="0" cmpd="sng">
            <a:noFill/>
            <a:prstDash val="solid"/>
          </a:ln>
        </p:spPr>
        <p:txBody>
          <a:bodyPr vert="horz" lIns="0" tIns="10626" rIns="0" bIns="0" rtlCol="0" anchor="t">
            <a:normAutofit fontScale="92500"/>
          </a:bodyPr>
          <a:lstStyle/>
          <a:p>
            <a:pPr algn="ctr">
              <a:lnSpc>
                <a:spcPts val="2832"/>
              </a:lnSpc>
              <a:spcAft>
                <a:spcPts val="0"/>
              </a:spcAft>
              <a:buNone/>
            </a:pPr>
            <a:r>
              <a:rPr lang="en-US" sz="3800" spc="39" dirty="0">
                <a:solidFill>
                  <a:srgbClr val="FF0000"/>
                </a:solidFill>
                <a:latin typeface="Algerian" panose="04020705040A02060702" pitchFamily="82" charset="0"/>
              </a:rPr>
              <a:t>Cardinal Rule #4  </a:t>
            </a:r>
          </a:p>
          <a:p>
            <a:pPr algn="ctr">
              <a:lnSpc>
                <a:spcPts val="2832"/>
              </a:lnSpc>
              <a:spcAft>
                <a:spcPts val="0"/>
              </a:spcAft>
              <a:buNone/>
            </a:pPr>
            <a:endParaRPr lang="en-US" sz="1800" spc="39" dirty="0">
              <a:solidFill>
                <a:srgbClr val="FF0000"/>
              </a:solidFill>
              <a:latin typeface="Algerian" panose="04020705040A02060702" pitchFamily="82" charset="0"/>
            </a:endParaRPr>
          </a:p>
          <a:p>
            <a:pPr algn="l">
              <a:lnSpc>
                <a:spcPts val="2832"/>
              </a:lnSpc>
              <a:spcAft>
                <a:spcPts val="0"/>
              </a:spcAft>
              <a:buNone/>
            </a:pPr>
            <a:r>
              <a:rPr lang="en-US" sz="1800" b="1" spc="39" dirty="0">
                <a:solidFill>
                  <a:srgbClr val="FF0000"/>
                </a:solidFill>
              </a:rPr>
              <a:t>While your child’s primary medical problems may be non-exertional, you need to inform SSA of all your child’s work-related limitations.  So, of course you will check off and talk about the applicable non-</a:t>
            </a:r>
            <a:r>
              <a:rPr lang="en-US" sz="1800" b="1" spc="39" dirty="0" err="1">
                <a:solidFill>
                  <a:srgbClr val="FF0000"/>
                </a:solidFill>
              </a:rPr>
              <a:t>exertational</a:t>
            </a:r>
            <a:r>
              <a:rPr lang="en-US" sz="1800" b="1" spc="39" dirty="0">
                <a:solidFill>
                  <a:srgbClr val="FF0000"/>
                </a:solidFill>
              </a:rPr>
              <a:t> limitations, but you will also check off and talk about your child’s exertional limitations as well. </a:t>
            </a:r>
            <a:endParaRPr lang="en-US" sz="1800" b="1" u="sng" spc="39" dirty="0">
              <a:solidFill>
                <a:srgbClr val="0070C0"/>
              </a:solidFill>
              <a:latin typeface="Tahoma" panose="02020603050405020304" pitchFamily="2"/>
            </a:endParaRPr>
          </a:p>
          <a:p>
            <a:pPr algn="l">
              <a:lnSpc>
                <a:spcPts val="2832"/>
              </a:lnSpc>
              <a:spcAft>
                <a:spcPts val="0"/>
              </a:spcAft>
              <a:buNone/>
            </a:pPr>
            <a:r>
              <a:rPr lang="en-US" sz="1995" b="1" spc="39" dirty="0">
                <a:solidFill>
                  <a:srgbClr val="0070C0"/>
                </a:solidFill>
                <a:latin typeface="Avenir Next LT Pro" panose="020B0504020202020204" pitchFamily="34" charset="0"/>
              </a:rPr>
              <a:t>Social Security is tasked to look at the whole person, not just the primary medical impairments.</a:t>
            </a:r>
            <a:r>
              <a:rPr lang="en-US" sz="1995" spc="39" dirty="0">
                <a:solidFill>
                  <a:srgbClr val="0070C0"/>
                </a:solidFill>
                <a:latin typeface="Avenir Next LT Pro" panose="020B0504020202020204" pitchFamily="34" charset="0"/>
              </a:rPr>
              <a:t> </a:t>
            </a:r>
          </a:p>
          <a:p>
            <a:pPr marR="294254" algn="l">
              <a:lnSpc>
                <a:spcPts val="2832"/>
              </a:lnSpc>
              <a:spcBef>
                <a:spcPts val="1101"/>
              </a:spcBef>
              <a:spcAft>
                <a:spcPts val="0"/>
              </a:spcAft>
              <a:buNone/>
            </a:pPr>
            <a:r>
              <a:rPr lang="en-US" sz="1995" dirty="0">
                <a:solidFill>
                  <a:srgbClr val="0070C0"/>
                </a:solidFill>
                <a:latin typeface="Avenir Next LT Pro" panose="020B0504020202020204" pitchFamily="34" charset="0"/>
              </a:rPr>
              <a:t>So, if your son or daughter has difficulty lifting more than 5-8 lbs., or has a problem standing for any reason, or any similar limitation, you need to tell Social Security about that as well as tell Social Security about their difficulty with following instructions.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223010" y="964534"/>
            <a:ext cx="8743950" cy="5015682"/>
          </a:xfrm>
          <a:prstGeom prst="rect">
            <a:avLst/>
          </a:prstGeom>
          <a:noFill/>
          <a:ln w="0" cmpd="sng">
            <a:noFill/>
            <a:prstDash val="solid"/>
          </a:ln>
        </p:spPr>
        <p:txBody>
          <a:bodyPr vert="horz" lIns="0" tIns="11444" rIns="0" bIns="0" rtlCol="0" anchor="t">
            <a:normAutofit/>
          </a:bodyPr>
          <a:lstStyle/>
          <a:p>
            <a:pPr algn="l">
              <a:lnSpc>
                <a:spcPts val="2832"/>
              </a:lnSpc>
              <a:spcAft>
                <a:spcPts val="0"/>
              </a:spcAft>
              <a:buNone/>
            </a:pPr>
            <a:r>
              <a:rPr lang="en-US" sz="2400" b="1" dirty="0">
                <a:solidFill>
                  <a:srgbClr val="0070C0"/>
                </a:solidFill>
              </a:rPr>
              <a:t>The Remarks Section: </a:t>
            </a:r>
          </a:p>
          <a:p>
            <a:pPr algn="l">
              <a:lnSpc>
                <a:spcPts val="2832"/>
              </a:lnSpc>
              <a:spcAft>
                <a:spcPts val="0"/>
              </a:spcAft>
              <a:buNone/>
            </a:pPr>
            <a:endParaRPr lang="en-US" sz="1995" dirty="0">
              <a:solidFill>
                <a:srgbClr val="0070C0"/>
              </a:solidFill>
            </a:endParaRPr>
          </a:p>
          <a:p>
            <a:pPr algn="l">
              <a:lnSpc>
                <a:spcPts val="2832"/>
              </a:lnSpc>
              <a:spcAft>
                <a:spcPts val="0"/>
              </a:spcAft>
              <a:buNone/>
            </a:pPr>
            <a:r>
              <a:rPr lang="en-US" sz="1995" dirty="0">
                <a:solidFill>
                  <a:srgbClr val="0070C0"/>
                </a:solidFill>
              </a:rPr>
              <a:t>At the end of the form, you will have a page to add in your remarks. </a:t>
            </a:r>
          </a:p>
          <a:p>
            <a:pPr algn="l">
              <a:lnSpc>
                <a:spcPts val="2832"/>
              </a:lnSpc>
              <a:spcAft>
                <a:spcPts val="0"/>
              </a:spcAft>
              <a:buNone/>
            </a:pPr>
            <a:endParaRPr lang="en-US" sz="1995" dirty="0">
              <a:solidFill>
                <a:srgbClr val="0070C0"/>
              </a:solidFill>
            </a:endParaRPr>
          </a:p>
          <a:p>
            <a:pPr algn="l">
              <a:lnSpc>
                <a:spcPts val="2832"/>
              </a:lnSpc>
              <a:spcAft>
                <a:spcPts val="0"/>
              </a:spcAft>
              <a:buNone/>
            </a:pPr>
            <a:r>
              <a:rPr lang="en-US" sz="1995" dirty="0">
                <a:solidFill>
                  <a:srgbClr val="0070C0"/>
                </a:solidFill>
              </a:rPr>
              <a:t>This will give you the opportunity to further explain your applicant’s limitations. </a:t>
            </a:r>
          </a:p>
          <a:p>
            <a:pPr algn="l">
              <a:lnSpc>
                <a:spcPts val="2832"/>
              </a:lnSpc>
              <a:spcAft>
                <a:spcPts val="0"/>
              </a:spcAft>
              <a:buNone/>
            </a:pPr>
            <a:endParaRPr lang="en-US" sz="1995" dirty="0">
              <a:solidFill>
                <a:srgbClr val="0070C0"/>
              </a:solidFill>
            </a:endParaRPr>
          </a:p>
          <a:p>
            <a:pPr algn="l">
              <a:lnSpc>
                <a:spcPts val="2832"/>
              </a:lnSpc>
              <a:spcAft>
                <a:spcPts val="0"/>
              </a:spcAft>
              <a:buNone/>
            </a:pPr>
            <a:r>
              <a:rPr lang="en-US" sz="1995" dirty="0">
                <a:solidFill>
                  <a:srgbClr val="0070C0"/>
                </a:solidFill>
              </a:rPr>
              <a:t>You can also use this place to comment further on their response, or lack of response, to the First Party Function Report, or anything else you think the Claims Adjudicator should know</a:t>
            </a:r>
            <a:r>
              <a:rPr lang="en-US" sz="1995" dirty="0">
                <a:solidFill>
                  <a:srgbClr val="0070C0"/>
                </a:solidFill>
                <a:latin typeface="Tahoma" panose="02020603050405020304" pitchFamily="2"/>
              </a:rPr>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7760654-B9C0-F724-E82E-82CCCF1263D8}"/>
              </a:ext>
            </a:extLst>
          </p:cNvPr>
          <p:cNvSpPr>
            <a:spLocks noGrp="1"/>
          </p:cNvSpPr>
          <p:nvPr>
            <p:ph type="body" idx="10"/>
          </p:nvPr>
        </p:nvSpPr>
        <p:spPr/>
        <p:txBody>
          <a:bodyPr>
            <a:normAutofit fontScale="25000" lnSpcReduction="20000"/>
          </a:bodyPr>
          <a:lstStyle/>
          <a:p>
            <a:pPr algn="ctr">
              <a:buNone/>
            </a:pPr>
            <a:r>
              <a:rPr lang="en-US" sz="11200" dirty="0">
                <a:solidFill>
                  <a:srgbClr val="FF0000"/>
                </a:solidFill>
                <a:latin typeface="Algerian" panose="04020705040A02060702" pitchFamily="82" charset="0"/>
              </a:rPr>
              <a:t>Cardinal Rule #5</a:t>
            </a:r>
          </a:p>
          <a:p>
            <a:pPr algn="ctr"/>
            <a:endParaRPr lang="en-US" sz="9600" dirty="0">
              <a:solidFill>
                <a:srgbClr val="FF0000"/>
              </a:solidFill>
              <a:latin typeface="Algerian" panose="04020705040A02060702" pitchFamily="82" charset="0"/>
            </a:endParaRPr>
          </a:p>
          <a:p>
            <a:pPr algn="l">
              <a:buNone/>
            </a:pPr>
            <a:r>
              <a:rPr lang="en-US" sz="9600" b="1" dirty="0">
                <a:solidFill>
                  <a:srgbClr val="FF0000"/>
                </a:solidFill>
                <a:latin typeface="Avenir Next LT Pro" panose="020B0504020202020204" pitchFamily="34" charset="0"/>
              </a:rPr>
              <a:t>Once completed, re-read the entire report. </a:t>
            </a:r>
          </a:p>
          <a:p>
            <a:pPr algn="l"/>
            <a:endParaRPr lang="en-US" dirty="0">
              <a:solidFill>
                <a:srgbClr val="000000"/>
              </a:solidFill>
              <a:latin typeface="Tahoma" panose="02020603050405020304" pitchFamily="2"/>
            </a:endParaRPr>
          </a:p>
          <a:p>
            <a:pPr algn="l">
              <a:buNone/>
            </a:pPr>
            <a:r>
              <a:rPr lang="en-US" sz="7200" dirty="0">
                <a:solidFill>
                  <a:srgbClr val="0070C0"/>
                </a:solidFill>
                <a:latin typeface="Avenir Next LT Pro" panose="020B0504020202020204" pitchFamily="34" charset="0"/>
              </a:rPr>
              <a:t>If it describes your child well, send it in. </a:t>
            </a:r>
          </a:p>
          <a:p>
            <a:pPr algn="l">
              <a:buNone/>
            </a:pPr>
            <a:endParaRPr lang="en-US" sz="7200" dirty="0">
              <a:solidFill>
                <a:srgbClr val="0070C0"/>
              </a:solidFill>
              <a:latin typeface="Avenir Next LT Pro" panose="020B0504020202020204" pitchFamily="34" charset="0"/>
            </a:endParaRPr>
          </a:p>
          <a:p>
            <a:pPr algn="l">
              <a:buNone/>
            </a:pPr>
            <a:r>
              <a:rPr lang="en-US" sz="7200" dirty="0">
                <a:solidFill>
                  <a:srgbClr val="0070C0"/>
                </a:solidFill>
                <a:latin typeface="Avenir Next LT Pro" panose="020B0504020202020204" pitchFamily="34" charset="0"/>
              </a:rPr>
              <a:t>If you are questioning it, try again or share it with your partner or someone else who can give you some honest feedback. </a:t>
            </a:r>
          </a:p>
          <a:p>
            <a:pPr algn="l">
              <a:buNone/>
            </a:pPr>
            <a:endParaRPr lang="en-US" sz="7200" dirty="0">
              <a:solidFill>
                <a:srgbClr val="0070C0"/>
              </a:solidFill>
              <a:latin typeface="Avenir Next LT Pro" panose="020B0504020202020204" pitchFamily="34" charset="0"/>
            </a:endParaRPr>
          </a:p>
          <a:p>
            <a:pPr algn="l">
              <a:buNone/>
            </a:pPr>
            <a:r>
              <a:rPr lang="en-US" sz="7200" dirty="0">
                <a:solidFill>
                  <a:srgbClr val="0070C0"/>
                </a:solidFill>
                <a:latin typeface="Avenir Next LT Pro" panose="020B0504020202020204" pitchFamily="34" charset="0"/>
              </a:rPr>
              <a:t>Only once you are satisfied, fax it or mail it to DDS. Remember to </a:t>
            </a:r>
            <a:r>
              <a:rPr lang="en-US" sz="7200" b="1" dirty="0">
                <a:solidFill>
                  <a:srgbClr val="0070C0"/>
                </a:solidFill>
                <a:latin typeface="Avenir Next LT Pro" panose="020B0504020202020204" pitchFamily="34" charset="0"/>
              </a:rPr>
              <a:t>make a copy </a:t>
            </a:r>
            <a:r>
              <a:rPr lang="en-US" sz="7200" dirty="0">
                <a:solidFill>
                  <a:srgbClr val="0070C0"/>
                </a:solidFill>
                <a:latin typeface="Avenir Next LT Pro" panose="020B0504020202020204" pitchFamily="34" charset="0"/>
              </a:rPr>
              <a:t>of the form for your files.</a:t>
            </a:r>
            <a:endParaRPr lang="en-US" dirty="0"/>
          </a:p>
        </p:txBody>
      </p:sp>
    </p:spTree>
    <p:extLst>
      <p:ext uri="{BB962C8B-B14F-4D97-AF65-F5344CB8AC3E}">
        <p14:creationId xmlns:p14="http://schemas.microsoft.com/office/powerpoint/2010/main" val="28666422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68EC0FC-C784-60E5-270C-69B459CF0171}"/>
              </a:ext>
            </a:extLst>
          </p:cNvPr>
          <p:cNvSpPr>
            <a:spLocks noGrp="1"/>
          </p:cNvSpPr>
          <p:nvPr>
            <p:ph type="body" idx="10"/>
          </p:nvPr>
        </p:nvSpPr>
        <p:spPr/>
        <p:txBody>
          <a:bodyPr/>
          <a:lstStyle/>
          <a:p>
            <a:pPr>
              <a:buNone/>
            </a:pPr>
            <a:r>
              <a:rPr lang="en-US" dirty="0">
                <a:solidFill>
                  <a:srgbClr val="0070C0"/>
                </a:solidFill>
                <a:latin typeface="Avenir Next LT Pro" panose="020B0504020202020204" pitchFamily="34" charset="0"/>
              </a:rPr>
              <a:t>To Review – the Cardinal Rules are:</a:t>
            </a:r>
          </a:p>
          <a:p>
            <a:pPr>
              <a:lnSpc>
                <a:spcPct val="115000"/>
              </a:lnSpc>
              <a:spcBef>
                <a:spcPts val="0"/>
              </a:spcBef>
              <a:spcAft>
                <a:spcPts val="1030"/>
              </a:spcAft>
            </a:pPr>
            <a:endParaRPr lang="en-US" dirty="0">
              <a:solidFill>
                <a:srgbClr val="0070C0"/>
              </a:solidFill>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47883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1D78DFFB-9D32-84AC-D429-318D88547FF3}"/>
              </a:ext>
            </a:extLst>
          </p:cNvPr>
          <p:cNvSpPr>
            <a:spLocks noGrp="1"/>
          </p:cNvSpPr>
          <p:nvPr>
            <p:ph type="body" idx="10"/>
          </p:nvPr>
        </p:nvSpPr>
        <p:spPr>
          <a:xfrm>
            <a:off x="1188720" y="1111666"/>
            <a:ext cx="9057833" cy="2452205"/>
          </a:xfrm>
        </p:spPr>
        <p:txBody>
          <a:bodyPr/>
          <a:lstStyle/>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Cardinal Rule #1:</a:t>
            </a:r>
          </a:p>
          <a:p>
            <a:pPr>
              <a:buNone/>
            </a:pPr>
            <a:endParaRPr lang="en-US"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Don’t Do the Function Report</a:t>
            </a:r>
            <a:r>
              <a:rPr lang="en-US"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 </a:t>
            </a: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for your child   </a:t>
            </a:r>
          </a:p>
          <a:p>
            <a:endParaRPr lang="en-US" dirty="0"/>
          </a:p>
        </p:txBody>
      </p:sp>
    </p:spTree>
    <p:extLst>
      <p:ext uri="{BB962C8B-B14F-4D97-AF65-F5344CB8AC3E}">
        <p14:creationId xmlns:p14="http://schemas.microsoft.com/office/powerpoint/2010/main" val="25684853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F5C90AE-5AD0-8262-A441-4303B213532B}"/>
              </a:ext>
            </a:extLst>
          </p:cNvPr>
          <p:cNvSpPr>
            <a:spLocks noGrp="1"/>
          </p:cNvSpPr>
          <p:nvPr>
            <p:ph type="body" idx="10"/>
          </p:nvPr>
        </p:nvSpPr>
        <p:spPr>
          <a:xfrm>
            <a:off x="1314449" y="964534"/>
            <a:ext cx="9406891" cy="4495709"/>
          </a:xfrm>
        </p:spPr>
        <p:txBody>
          <a:bodyPr/>
          <a:lstStyle/>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Cardinal Rule #2:  </a:t>
            </a:r>
          </a:p>
          <a:p>
            <a:pPr>
              <a:buNone/>
            </a:pPr>
            <a:endParaRPr lang="en-US"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Respond to the questions HONESTLY, AS IF UNDER OATH, and WITH KEEN INSIGHT. </a:t>
            </a:r>
          </a:p>
          <a:p>
            <a:endParaRPr lang="en-US" dirty="0"/>
          </a:p>
        </p:txBody>
      </p:sp>
    </p:spTree>
    <p:extLst>
      <p:ext uri="{BB962C8B-B14F-4D97-AF65-F5344CB8AC3E}">
        <p14:creationId xmlns:p14="http://schemas.microsoft.com/office/powerpoint/2010/main" val="2432502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DC644C2-B64E-47BA-F7A8-92ABD5E5995B}"/>
              </a:ext>
            </a:extLst>
          </p:cNvPr>
          <p:cNvSpPr>
            <a:spLocks noGrp="1"/>
          </p:cNvSpPr>
          <p:nvPr>
            <p:ph type="body" idx="10"/>
          </p:nvPr>
        </p:nvSpPr>
        <p:spPr/>
        <p:txBody>
          <a:bodyPr/>
          <a:lstStyle/>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Cardinal Rule #3:  (The Big One!)</a:t>
            </a:r>
          </a:p>
          <a:p>
            <a:pPr>
              <a:buNone/>
            </a:pPr>
            <a:endParaRPr lang="en-US"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When the question does not ask for the information you want to give, </a:t>
            </a:r>
            <a:r>
              <a:rPr lang="en-US" sz="2317" b="1" u="sng"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answer the question as if it did. </a:t>
            </a:r>
            <a:endPar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3356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A184D82-CDC7-293E-AAF4-7170D945653C}"/>
              </a:ext>
            </a:extLst>
          </p:cNvPr>
          <p:cNvSpPr>
            <a:spLocks noGrp="1"/>
          </p:cNvSpPr>
          <p:nvPr>
            <p:ph type="body" idx="10"/>
          </p:nvPr>
        </p:nvSpPr>
        <p:spPr>
          <a:xfrm>
            <a:off x="1549899" y="1111665"/>
            <a:ext cx="8696654" cy="3908569"/>
          </a:xfrm>
        </p:spPr>
        <p:txBody>
          <a:bodyPr>
            <a:normAutofit/>
          </a:bodyPr>
          <a:lstStyle/>
          <a:p>
            <a:pPr>
              <a:buNone/>
            </a:pPr>
            <a:r>
              <a:rPr lang="en-US" sz="2317" b="1"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Cardinal Rule #4:  </a:t>
            </a:r>
          </a:p>
          <a:p>
            <a:pPr>
              <a:buNone/>
            </a:pPr>
            <a:endParaRPr lang="en-US"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pPr algn="l">
              <a:lnSpc>
                <a:spcPts val="2832"/>
              </a:lnSpc>
              <a:spcAft>
                <a:spcPts val="0"/>
              </a:spcAft>
              <a:buNone/>
            </a:pPr>
            <a:r>
              <a:rPr lang="en-US" sz="2400" spc="39" dirty="0">
                <a:solidFill>
                  <a:srgbClr val="FF0000"/>
                </a:solidFill>
              </a:rPr>
              <a:t>While your child’s primary medical problems may be non-exertional, you need to inform SSA of all your child’s work-related limitations.  So, of course you will check off and talk about the applicable non-</a:t>
            </a:r>
            <a:r>
              <a:rPr lang="en-US" sz="2400" spc="39" dirty="0" err="1">
                <a:solidFill>
                  <a:srgbClr val="FF0000"/>
                </a:solidFill>
              </a:rPr>
              <a:t>exertational</a:t>
            </a:r>
            <a:r>
              <a:rPr lang="en-US" sz="2400" spc="39" dirty="0">
                <a:solidFill>
                  <a:srgbClr val="FF0000"/>
                </a:solidFill>
              </a:rPr>
              <a:t> limitations, but you will also check off and talk about your child’s exertional limitations as well. </a:t>
            </a:r>
            <a:endParaRPr lang="en-US" sz="2400" u="sng" spc="39" dirty="0">
              <a:solidFill>
                <a:srgbClr val="0070C0"/>
              </a:solidFill>
              <a:latin typeface="Tahoma" panose="02020603050405020304" pitchFamily="2"/>
            </a:endParaRPr>
          </a:p>
        </p:txBody>
      </p:sp>
    </p:spTree>
    <p:extLst>
      <p:ext uri="{BB962C8B-B14F-4D97-AF65-F5344CB8AC3E}">
        <p14:creationId xmlns:p14="http://schemas.microsoft.com/office/powerpoint/2010/main" val="15955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72DD806-E447-2862-1F45-19690040797E}"/>
              </a:ext>
            </a:extLst>
          </p:cNvPr>
          <p:cNvSpPr>
            <a:spLocks noGrp="1"/>
          </p:cNvSpPr>
          <p:nvPr>
            <p:ph type="sldNum" sz="quarter" idx="12"/>
          </p:nvPr>
        </p:nvSpPr>
        <p:spPr/>
        <p:txBody>
          <a:bodyPr/>
          <a:lstStyle/>
          <a:p>
            <a:fld id="{28844951-7827-47D4-8276-7DDE1FA7D85A}" type="slidenum">
              <a:rPr lang="en-US" smtClean="0"/>
              <a:t>9</a:t>
            </a:fld>
            <a:endParaRPr lang="en-US" dirty="0"/>
          </a:p>
        </p:txBody>
      </p:sp>
      <p:sp>
        <p:nvSpPr>
          <p:cNvPr id="3" name="TextBox 2">
            <a:extLst>
              <a:ext uri="{FF2B5EF4-FFF2-40B4-BE49-F238E27FC236}">
                <a16:creationId xmlns:a16="http://schemas.microsoft.com/office/drawing/2014/main" xmlns="" id="{BFC1B398-0946-5AF9-178F-24778765ED59}"/>
              </a:ext>
            </a:extLst>
          </p:cNvPr>
          <p:cNvSpPr txBox="1"/>
          <p:nvPr/>
        </p:nvSpPr>
        <p:spPr>
          <a:xfrm>
            <a:off x="1114425" y="1413063"/>
            <a:ext cx="9791700" cy="3046988"/>
          </a:xfrm>
          <a:prstGeom prst="rect">
            <a:avLst/>
          </a:prstGeom>
          <a:noFill/>
        </p:spPr>
        <p:txBody>
          <a:bodyPr wrap="square" rtlCol="0">
            <a:spAutoFit/>
          </a:bodyPr>
          <a:lstStyle/>
          <a:p>
            <a:r>
              <a:rPr lang="en-US" sz="3200" dirty="0">
                <a:solidFill>
                  <a:srgbClr val="0070C0"/>
                </a:solidFill>
              </a:rPr>
              <a:t>It is easy to lose track of the value of the resources. </a:t>
            </a:r>
          </a:p>
          <a:p>
            <a:endParaRPr lang="en-US" sz="3200" dirty="0">
              <a:solidFill>
                <a:srgbClr val="0070C0"/>
              </a:solidFill>
            </a:endParaRPr>
          </a:p>
          <a:p>
            <a:r>
              <a:rPr lang="en-US" sz="3200" b="1" dirty="0">
                <a:solidFill>
                  <a:srgbClr val="FF0000"/>
                </a:solidFill>
              </a:rPr>
              <a:t>Make this a priority!</a:t>
            </a:r>
          </a:p>
          <a:p>
            <a:endParaRPr lang="en-US" sz="3200" dirty="0">
              <a:solidFill>
                <a:srgbClr val="0070C0"/>
              </a:solidFill>
            </a:endParaRPr>
          </a:p>
          <a:p>
            <a:r>
              <a:rPr lang="en-US" sz="3200" dirty="0">
                <a:solidFill>
                  <a:srgbClr val="0070C0"/>
                </a:solidFill>
              </a:rPr>
              <a:t>Even having the total countable resources exceed $2000 for one month will have consequences. </a:t>
            </a:r>
          </a:p>
        </p:txBody>
      </p:sp>
    </p:spTree>
    <p:extLst>
      <p:ext uri="{BB962C8B-B14F-4D97-AF65-F5344CB8AC3E}">
        <p14:creationId xmlns:p14="http://schemas.microsoft.com/office/powerpoint/2010/main" val="8322773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88B3118-27CA-71FC-D932-F7D6D2556F37}"/>
              </a:ext>
            </a:extLst>
          </p:cNvPr>
          <p:cNvSpPr>
            <a:spLocks noGrp="1"/>
          </p:cNvSpPr>
          <p:nvPr>
            <p:ph type="body" idx="10"/>
          </p:nvPr>
        </p:nvSpPr>
        <p:spPr>
          <a:xfrm>
            <a:off x="1428750" y="1098508"/>
            <a:ext cx="8276881" cy="4495709"/>
          </a:xfrm>
        </p:spPr>
        <p:txBody>
          <a:bodyPr/>
          <a:lstStyle/>
          <a:p>
            <a:pPr>
              <a:buNone/>
            </a:pPr>
            <a:r>
              <a:rPr lang="en-US" sz="2317"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rPr>
              <a:t>Cardinal Rule #5:  </a:t>
            </a:r>
          </a:p>
          <a:p>
            <a:pPr>
              <a:buNone/>
            </a:pPr>
            <a:endParaRPr lang="en-US" b="1" u="sng" dirty="0">
              <a:solidFill>
                <a:srgbClr val="FF0000"/>
              </a:solidFill>
              <a:latin typeface="Avenir Next LT Pro" panose="020B0504020202020204" pitchFamily="34" charset="0"/>
              <a:ea typeface="Calibri" panose="020F0502020204030204" pitchFamily="34" charset="0"/>
              <a:cs typeface="Times New Roman" panose="02020603050405020304" pitchFamily="18" charset="0"/>
            </a:endParaRPr>
          </a:p>
          <a:p>
            <a:pPr algn="l">
              <a:buNone/>
            </a:pPr>
            <a:r>
              <a:rPr lang="en-US" sz="2400" b="1" dirty="0">
                <a:solidFill>
                  <a:srgbClr val="FF0000"/>
                </a:solidFill>
                <a:latin typeface="Avenir Next LT Pro" panose="020B0504020202020204" pitchFamily="34" charset="0"/>
              </a:rPr>
              <a:t>Once completed, re-read the entire report. </a:t>
            </a:r>
          </a:p>
          <a:p>
            <a:pPr algn="l">
              <a:buNone/>
            </a:pPr>
            <a:endParaRPr lang="en-US" sz="2400" dirty="0">
              <a:solidFill>
                <a:srgbClr val="0070C0"/>
              </a:solidFill>
              <a:latin typeface="Avenir Next LT Pro" panose="020B0504020202020204" pitchFamily="34" charset="0"/>
            </a:endParaRPr>
          </a:p>
          <a:p>
            <a:pPr algn="l">
              <a:buNone/>
            </a:pPr>
            <a:r>
              <a:rPr lang="en-US" sz="2400" dirty="0">
                <a:solidFill>
                  <a:srgbClr val="0070C0"/>
                </a:solidFill>
                <a:latin typeface="Avenir Next LT Pro" panose="020B0504020202020204" pitchFamily="34" charset="0"/>
              </a:rPr>
              <a:t>Only once you are satisfied that it describes your child accurately, will it be ready to send to DDS/SSA. </a:t>
            </a:r>
          </a:p>
          <a:p>
            <a:pPr algn="l">
              <a:buNone/>
            </a:pPr>
            <a:r>
              <a:rPr lang="en-US" sz="2400" dirty="0">
                <a:solidFill>
                  <a:srgbClr val="0070C0"/>
                </a:solidFill>
                <a:latin typeface="Avenir Next LT Pro" panose="020B0504020202020204" pitchFamily="34" charset="0"/>
              </a:rPr>
              <a:t>Remember to </a:t>
            </a:r>
            <a:r>
              <a:rPr lang="en-US" sz="2400" b="1" dirty="0">
                <a:solidFill>
                  <a:srgbClr val="0070C0"/>
                </a:solidFill>
                <a:latin typeface="Avenir Next LT Pro" panose="020B0504020202020204" pitchFamily="34" charset="0"/>
              </a:rPr>
              <a:t>make a copy </a:t>
            </a:r>
            <a:r>
              <a:rPr lang="en-US" sz="2400" dirty="0">
                <a:solidFill>
                  <a:srgbClr val="0070C0"/>
                </a:solidFill>
                <a:latin typeface="Avenir Next LT Pro" panose="020B0504020202020204" pitchFamily="34" charset="0"/>
              </a:rPr>
              <a:t>of the form for your files.</a:t>
            </a:r>
            <a:endParaRPr lang="en-US" sz="2400" dirty="0"/>
          </a:p>
          <a:p>
            <a:pPr algn="l">
              <a:buNone/>
            </a:pPr>
            <a:endParaRPr lang="en-US" sz="2400" b="1" dirty="0">
              <a:solidFill>
                <a:srgbClr val="FF0000"/>
              </a:solidFill>
              <a:latin typeface="Avenir Next LT Pro" panose="020B0504020202020204" pitchFamily="34" charset="0"/>
            </a:endParaRPr>
          </a:p>
          <a:p>
            <a:endParaRPr lang="en-US" dirty="0"/>
          </a:p>
        </p:txBody>
      </p:sp>
    </p:spTree>
    <p:extLst>
      <p:ext uri="{BB962C8B-B14F-4D97-AF65-F5344CB8AC3E}">
        <p14:creationId xmlns:p14="http://schemas.microsoft.com/office/powerpoint/2010/main" val="10519522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95E21-034D-8B7B-2F84-0F1E0EA51CD3}"/>
              </a:ext>
            </a:extLst>
          </p:cNvPr>
          <p:cNvSpPr>
            <a:spLocks noGrp="1"/>
          </p:cNvSpPr>
          <p:nvPr>
            <p:ph type="ctrTitle"/>
          </p:nvPr>
        </p:nvSpPr>
        <p:spPr/>
        <p:txBody>
          <a:bodyPr/>
          <a:lstStyle/>
          <a:p>
            <a:pPr algn="l"/>
            <a:r>
              <a:rPr lang="en-US" sz="5400" b="1" dirty="0">
                <a:effectLst/>
                <a:ea typeface="Times New Roman" panose="02020603050405020304" pitchFamily="18" charset="0"/>
              </a:rPr>
              <a:t>How should I address working/work experience? </a:t>
            </a:r>
            <a:br>
              <a:rPr lang="en-US" sz="5400" b="1" dirty="0">
                <a:effectLst/>
                <a:ea typeface="Times New Roman" panose="02020603050405020304" pitchFamily="18" charset="0"/>
              </a:rPr>
            </a:br>
            <a:endParaRPr lang="en-US" dirty="0"/>
          </a:p>
        </p:txBody>
      </p:sp>
    </p:spTree>
    <p:extLst>
      <p:ext uri="{BB962C8B-B14F-4D97-AF65-F5344CB8AC3E}">
        <p14:creationId xmlns:p14="http://schemas.microsoft.com/office/powerpoint/2010/main" val="2361271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57040-A3A2-B679-0513-EB27C1E12EDA}"/>
              </a:ext>
            </a:extLst>
          </p:cNvPr>
          <p:cNvSpPr>
            <a:spLocks noGrp="1"/>
          </p:cNvSpPr>
          <p:nvPr>
            <p:ph type="title"/>
          </p:nvPr>
        </p:nvSpPr>
        <p:spPr>
          <a:xfrm>
            <a:off x="559033" y="1484506"/>
            <a:ext cx="10460525" cy="1582329"/>
          </a:xfrm>
        </p:spPr>
        <p:txBody>
          <a:bodyPr>
            <a:normAutofit fontScale="90000"/>
          </a:bodyPr>
          <a:lstStyle/>
          <a:p>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
            </a:r>
            <a:br>
              <a:rPr lang="en-US" sz="4400" b="1" dirty="0">
                <a:solidFill>
                  <a:srgbClr val="0070C0"/>
                </a:solidFill>
                <a:latin typeface="+mn-lt"/>
              </a:rPr>
            </a:br>
            <a:r>
              <a:rPr lang="en-US" sz="4400" b="1" dirty="0">
                <a:solidFill>
                  <a:srgbClr val="0070C0"/>
                </a:solidFill>
                <a:latin typeface="+mn-lt"/>
              </a:rPr>
              <a:t>Can working hurt the chances of an SSI award? </a:t>
            </a:r>
            <a:br>
              <a:rPr lang="en-US" sz="4400" b="1" dirty="0">
                <a:solidFill>
                  <a:srgbClr val="0070C0"/>
                </a:solidFill>
                <a:latin typeface="+mn-lt"/>
              </a:rPr>
            </a:br>
            <a:r>
              <a:rPr lang="en-US" sz="4000" b="1" dirty="0">
                <a:solidFill>
                  <a:srgbClr val="0070C0"/>
                </a:solidFill>
              </a:rPr>
              <a:t/>
            </a:r>
            <a:br>
              <a:rPr lang="en-US" sz="4000" b="1" dirty="0">
                <a:solidFill>
                  <a:srgbClr val="0070C0"/>
                </a:solidFill>
              </a:rPr>
            </a:br>
            <a:r>
              <a:rPr lang="en-US" sz="4000" b="1" dirty="0">
                <a:solidFill>
                  <a:srgbClr val="0070C0"/>
                </a:solidFill>
              </a:rPr>
              <a:t/>
            </a:r>
            <a:br>
              <a:rPr lang="en-US" sz="4000" b="1" dirty="0">
                <a:solidFill>
                  <a:srgbClr val="0070C0"/>
                </a:solidFill>
              </a:rPr>
            </a:br>
            <a:r>
              <a:rPr lang="en-US" sz="4000" b="1" dirty="0">
                <a:solidFill>
                  <a:srgbClr val="0070C0"/>
                </a:solidFill>
              </a:rPr>
              <a:t/>
            </a:r>
            <a:br>
              <a:rPr lang="en-US" sz="4000" b="1" dirty="0">
                <a:solidFill>
                  <a:srgbClr val="0070C0"/>
                </a:solidFill>
              </a:rPr>
            </a:br>
            <a:r>
              <a:rPr lang="en-US" sz="4000" b="1" dirty="0">
                <a:solidFill>
                  <a:srgbClr val="0070C0"/>
                </a:solidFill>
              </a:rPr>
              <a:t/>
            </a:r>
            <a:br>
              <a:rPr lang="en-US" sz="4000" b="1" dirty="0">
                <a:solidFill>
                  <a:srgbClr val="0070C0"/>
                </a:solidFill>
              </a:rPr>
            </a:br>
            <a:r>
              <a:rPr lang="en-US" sz="2700" dirty="0">
                <a:solidFill>
                  <a:srgbClr val="0070C0"/>
                </a:solidFill>
                <a:latin typeface="+mn-lt"/>
              </a:rPr>
              <a:t/>
            </a:r>
            <a:br>
              <a:rPr lang="en-US" sz="27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dirty="0">
                <a:solidFill>
                  <a:srgbClr val="0070C0"/>
                </a:solidFill>
                <a:latin typeface="+mn-lt"/>
              </a:rPr>
              <a:t/>
            </a:r>
            <a:br>
              <a:rPr lang="en-US" sz="2400" dirty="0">
                <a:solidFill>
                  <a:srgbClr val="0070C0"/>
                </a:solidFill>
                <a:latin typeface="+mn-lt"/>
              </a:rPr>
            </a:br>
            <a:r>
              <a:rPr lang="en-US" sz="2400" b="1" dirty="0">
                <a:solidFill>
                  <a:srgbClr val="0070C0"/>
                </a:solidFill>
              </a:rPr>
              <a:t/>
            </a:r>
            <a:br>
              <a:rPr lang="en-US" sz="2400" b="1" dirty="0">
                <a:solidFill>
                  <a:srgbClr val="0070C0"/>
                </a:solidFill>
              </a:rPr>
            </a:br>
            <a:r>
              <a:rPr lang="en-US" sz="4000" b="1" dirty="0">
                <a:solidFill>
                  <a:srgbClr val="0070C0"/>
                </a:solidFill>
              </a:rPr>
              <a:t/>
            </a:r>
            <a:br>
              <a:rPr lang="en-US" sz="4000" b="1" dirty="0">
                <a:solidFill>
                  <a:srgbClr val="0070C0"/>
                </a:solidFill>
              </a:rPr>
            </a:br>
            <a:endParaRPr lang="en-US" sz="4000" b="1" dirty="0">
              <a:solidFill>
                <a:srgbClr val="0070C0"/>
              </a:solidFill>
            </a:endParaRPr>
          </a:p>
        </p:txBody>
      </p:sp>
      <p:sp>
        <p:nvSpPr>
          <p:cNvPr id="3" name="Slide Number Placeholder 2">
            <a:extLst>
              <a:ext uri="{FF2B5EF4-FFF2-40B4-BE49-F238E27FC236}">
                <a16:creationId xmlns:a16="http://schemas.microsoft.com/office/drawing/2014/main" xmlns="" id="{6DB403FB-F17B-8DC6-A309-0ECAD0F2D10B}"/>
              </a:ext>
            </a:extLst>
          </p:cNvPr>
          <p:cNvSpPr>
            <a:spLocks noGrp="1"/>
          </p:cNvSpPr>
          <p:nvPr>
            <p:ph type="sldNum" sz="quarter" idx="12"/>
          </p:nvPr>
        </p:nvSpPr>
        <p:spPr/>
        <p:txBody>
          <a:bodyPr/>
          <a:lstStyle/>
          <a:p>
            <a:fld id="{28844951-7827-47D4-8276-7DDE1FA7D85A}" type="slidenum">
              <a:rPr lang="en-US" smtClean="0"/>
              <a:t>92</a:t>
            </a:fld>
            <a:endParaRPr lang="en-US" dirty="0"/>
          </a:p>
        </p:txBody>
      </p:sp>
      <p:sp>
        <p:nvSpPr>
          <p:cNvPr id="5" name="TextBox 4">
            <a:extLst>
              <a:ext uri="{FF2B5EF4-FFF2-40B4-BE49-F238E27FC236}">
                <a16:creationId xmlns:a16="http://schemas.microsoft.com/office/drawing/2014/main" xmlns="" id="{732BF264-0E41-D3F8-E202-86A8570D696F}"/>
              </a:ext>
            </a:extLst>
          </p:cNvPr>
          <p:cNvSpPr txBox="1"/>
          <p:nvPr/>
        </p:nvSpPr>
        <p:spPr>
          <a:xfrm>
            <a:off x="559033" y="2028616"/>
            <a:ext cx="10858877" cy="4278094"/>
          </a:xfrm>
          <a:prstGeom prst="rect">
            <a:avLst/>
          </a:prstGeom>
          <a:noFill/>
        </p:spPr>
        <p:txBody>
          <a:bodyPr wrap="square">
            <a:spAutoFit/>
          </a:bodyPr>
          <a:lstStyle/>
          <a:p>
            <a:r>
              <a:rPr lang="en-US" sz="2400" b="1" dirty="0">
                <a:solidFill>
                  <a:srgbClr val="0070C0"/>
                </a:solidFill>
                <a:latin typeface="+mn-lt"/>
              </a:rPr>
              <a:t>Income from working may affect eligibility.</a:t>
            </a:r>
          </a:p>
          <a:p>
            <a:endParaRPr lang="en-US" sz="800" b="1" dirty="0">
              <a:solidFill>
                <a:srgbClr val="0070C0"/>
              </a:solidFill>
            </a:endParaRPr>
          </a:p>
          <a:p>
            <a:r>
              <a:rPr lang="en-US" sz="2400" dirty="0">
                <a:solidFill>
                  <a:srgbClr val="0070C0"/>
                </a:solidFill>
                <a:latin typeface="+mn-lt"/>
              </a:rPr>
              <a:t>Is the person’s income too high? </a:t>
            </a:r>
          </a:p>
          <a:p>
            <a:endParaRPr lang="en-US" sz="2400" dirty="0">
              <a:solidFill>
                <a:srgbClr val="0070C0"/>
              </a:solidFill>
              <a:latin typeface="+mn-lt"/>
            </a:endParaRPr>
          </a:p>
          <a:p>
            <a:r>
              <a:rPr lang="en-US" sz="2400" dirty="0">
                <a:solidFill>
                  <a:srgbClr val="0070C0"/>
                </a:solidFill>
              </a:rPr>
              <a:t>If an applicant is earning </a:t>
            </a:r>
            <a:r>
              <a:rPr lang="en-US" sz="2400" i="1" dirty="0">
                <a:solidFill>
                  <a:srgbClr val="0070C0"/>
                </a:solidFill>
              </a:rPr>
              <a:t>close to $1350 </a:t>
            </a:r>
            <a:r>
              <a:rPr lang="en-US" sz="2400" dirty="0">
                <a:solidFill>
                  <a:srgbClr val="0070C0"/>
                </a:solidFill>
              </a:rPr>
              <a:t>a month (2022 figure), SS considers them to be performing “substantial gainful activity” and will determine that they are not disabled unless there are exceptional circumstances.</a:t>
            </a:r>
          </a:p>
          <a:p>
            <a:endParaRPr lang="en-US" sz="2400" dirty="0">
              <a:solidFill>
                <a:srgbClr val="0070C0"/>
              </a:solidFill>
              <a:latin typeface="+mn-lt"/>
            </a:endParaRPr>
          </a:p>
          <a:p>
            <a:r>
              <a:rPr lang="en-US" sz="2400" dirty="0">
                <a:solidFill>
                  <a:srgbClr val="0070C0"/>
                </a:solidFill>
              </a:rPr>
              <a:t>Income can be reduced by </a:t>
            </a:r>
          </a:p>
          <a:p>
            <a:pPr marL="457200" indent="-457200">
              <a:buAutoNum type="arabicParenR"/>
            </a:pPr>
            <a:r>
              <a:rPr lang="en-US" sz="2400" dirty="0">
                <a:solidFill>
                  <a:srgbClr val="0070C0"/>
                </a:solidFill>
              </a:rPr>
              <a:t>Impairment Related Work Expenses </a:t>
            </a:r>
            <a:r>
              <a:rPr lang="en-US" sz="1600" dirty="0">
                <a:solidFill>
                  <a:srgbClr val="0070C0"/>
                </a:solidFill>
              </a:rPr>
              <a:t>(</a:t>
            </a:r>
            <a:r>
              <a:rPr lang="en-US" sz="1600" dirty="0">
                <a:solidFill>
                  <a:srgbClr val="FF0000"/>
                </a:solidFill>
                <a:latin typeface="+mn-lt"/>
              </a:rPr>
              <a:t>Ap</a:t>
            </a:r>
            <a:r>
              <a:rPr lang="en-US" sz="1600" dirty="0">
                <a:solidFill>
                  <a:srgbClr val="FF0000"/>
                </a:solidFill>
              </a:rPr>
              <a:t>plicant</a:t>
            </a:r>
            <a:r>
              <a:rPr lang="en-US" sz="1600" dirty="0">
                <a:solidFill>
                  <a:srgbClr val="0070C0"/>
                </a:solidFill>
              </a:rPr>
              <a:t>, not parent, must be paying these expenses.)</a:t>
            </a:r>
          </a:p>
          <a:p>
            <a:pPr marL="342900" indent="-342900">
              <a:buAutoNum type="arabicParenR"/>
            </a:pPr>
            <a:r>
              <a:rPr lang="en-US" sz="2400" dirty="0">
                <a:solidFill>
                  <a:srgbClr val="0070C0"/>
                </a:solidFill>
              </a:rPr>
              <a:t> Form 3033 from employer </a:t>
            </a:r>
            <a:r>
              <a:rPr lang="en-US" sz="1600" dirty="0">
                <a:solidFill>
                  <a:srgbClr val="0070C0"/>
                </a:solidFill>
              </a:rPr>
              <a:t>(For future discussion with Form 821)</a:t>
            </a:r>
            <a:endParaRPr lang="en-US" sz="2400" dirty="0">
              <a:solidFill>
                <a:srgbClr val="0070C0"/>
              </a:solidFill>
              <a:latin typeface="+mn-lt"/>
            </a:endParaRPr>
          </a:p>
          <a:p>
            <a:endParaRPr lang="en-US" sz="2400" dirty="0">
              <a:solidFill>
                <a:srgbClr val="0070C0"/>
              </a:solidFill>
              <a:latin typeface="+mn-lt"/>
            </a:endParaRPr>
          </a:p>
        </p:txBody>
      </p:sp>
    </p:spTree>
    <p:extLst>
      <p:ext uri="{BB962C8B-B14F-4D97-AF65-F5344CB8AC3E}">
        <p14:creationId xmlns:p14="http://schemas.microsoft.com/office/powerpoint/2010/main" val="1338497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49775-AC9A-5EB1-97C3-63BB8D4051E9}"/>
              </a:ext>
            </a:extLst>
          </p:cNvPr>
          <p:cNvSpPr>
            <a:spLocks noGrp="1"/>
          </p:cNvSpPr>
          <p:nvPr>
            <p:ph type="title"/>
          </p:nvPr>
        </p:nvSpPr>
        <p:spPr>
          <a:xfrm>
            <a:off x="771525" y="3114675"/>
            <a:ext cx="10515600" cy="1325563"/>
          </a:xfrm>
        </p:spPr>
        <p:txBody>
          <a:bodyPr>
            <a:normAutofit fontScale="90000"/>
          </a:bodyPr>
          <a:lstStyle/>
          <a:p>
            <a:pPr>
              <a:lnSpc>
                <a:spcPct val="100000"/>
              </a:lnSpc>
            </a:pPr>
            <a:r>
              <a:rPr lang="en-US" sz="4000" b="1" dirty="0">
                <a:solidFill>
                  <a:srgbClr val="0070C0"/>
                </a:solidFill>
                <a:latin typeface="+mn-lt"/>
              </a:rPr>
              <a:t>Work/Work Experience can provide support for a disability claim </a:t>
            </a:r>
            <a:br>
              <a:rPr lang="en-US" sz="4000" b="1" dirty="0">
                <a:solidFill>
                  <a:srgbClr val="0070C0"/>
                </a:solidFill>
                <a:latin typeface="+mn-lt"/>
              </a:rPr>
            </a:br>
            <a:r>
              <a:rPr lang="en-US" sz="4000" b="1" dirty="0">
                <a:solidFill>
                  <a:srgbClr val="0070C0"/>
                </a:solidFill>
                <a:latin typeface="+mn-lt"/>
              </a:rPr>
              <a:t/>
            </a:r>
            <a:br>
              <a:rPr lang="en-US" sz="4000" b="1" dirty="0">
                <a:solidFill>
                  <a:srgbClr val="0070C0"/>
                </a:solidFill>
                <a:latin typeface="+mn-lt"/>
              </a:rPr>
            </a:br>
            <a:r>
              <a:rPr lang="en-US" sz="2800" b="1" dirty="0">
                <a:solidFill>
                  <a:srgbClr val="0070C0"/>
                </a:solidFill>
                <a:latin typeface="+mn-lt"/>
              </a:rPr>
              <a:t> Job exposure through school</a:t>
            </a:r>
            <a:br>
              <a:rPr lang="en-US" sz="2800" b="1" dirty="0">
                <a:solidFill>
                  <a:srgbClr val="0070C0"/>
                </a:solidFill>
                <a:latin typeface="+mn-lt"/>
              </a:rPr>
            </a:br>
            <a:r>
              <a:rPr lang="en-US" sz="2800" b="1" dirty="0">
                <a:solidFill>
                  <a:srgbClr val="0070C0"/>
                </a:solidFill>
                <a:latin typeface="+mn-lt"/>
              </a:rPr>
              <a:t/>
            </a:r>
            <a:br>
              <a:rPr lang="en-US" sz="2800" b="1" dirty="0">
                <a:solidFill>
                  <a:srgbClr val="0070C0"/>
                </a:solidFill>
                <a:latin typeface="+mn-lt"/>
              </a:rPr>
            </a:br>
            <a:r>
              <a:rPr lang="en-US" sz="2700" dirty="0">
                <a:solidFill>
                  <a:srgbClr val="0070C0"/>
                </a:solidFill>
                <a:latin typeface="+mn-lt"/>
              </a:rPr>
              <a:t>Read reports of job coach and teachers – do you think they are accurate?</a:t>
            </a:r>
            <a:br>
              <a:rPr lang="en-US" sz="2700" dirty="0">
                <a:solidFill>
                  <a:srgbClr val="0070C0"/>
                </a:solidFill>
                <a:latin typeface="+mn-lt"/>
              </a:rPr>
            </a:br>
            <a:r>
              <a:rPr lang="en-US" sz="2700" dirty="0">
                <a:solidFill>
                  <a:srgbClr val="0070C0"/>
                </a:solidFill>
                <a:latin typeface="+mn-lt"/>
              </a:rPr>
              <a:t>       </a:t>
            </a:r>
            <a:br>
              <a:rPr lang="en-US" sz="2700" dirty="0">
                <a:solidFill>
                  <a:srgbClr val="0070C0"/>
                </a:solidFill>
                <a:latin typeface="+mn-lt"/>
              </a:rPr>
            </a:br>
            <a:r>
              <a:rPr lang="en-US" sz="2700" dirty="0">
                <a:solidFill>
                  <a:srgbClr val="0070C0"/>
                </a:solidFill>
                <a:latin typeface="+mn-lt"/>
              </a:rPr>
              <a:t>If yes, submit to DDS (even if school tells you that they have sent records).</a:t>
            </a:r>
            <a:br>
              <a:rPr lang="en-US" sz="2700"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2000" dirty="0">
                <a:solidFill>
                  <a:srgbClr val="0070C0"/>
                </a:solidFill>
                <a:latin typeface="+mn-lt"/>
              </a:rPr>
              <a:t/>
            </a:r>
            <a:br>
              <a:rPr lang="en-US" sz="2000" dirty="0">
                <a:solidFill>
                  <a:srgbClr val="0070C0"/>
                </a:solidFill>
                <a:latin typeface="+mn-lt"/>
              </a:rPr>
            </a:br>
            <a:r>
              <a:rPr lang="en-US" sz="2000" dirty="0">
                <a:solidFill>
                  <a:srgbClr val="0070C0"/>
                </a:solidFill>
                <a:latin typeface="+mn-lt"/>
              </a:rPr>
              <a:t>       </a:t>
            </a:r>
            <a:br>
              <a:rPr lang="en-US" sz="2000" dirty="0">
                <a:solidFill>
                  <a:srgbClr val="0070C0"/>
                </a:solidFill>
                <a:latin typeface="+mn-lt"/>
              </a:rPr>
            </a:br>
            <a:r>
              <a:rPr lang="en-US" sz="2000" dirty="0">
                <a:solidFill>
                  <a:srgbClr val="0070C0"/>
                </a:solidFill>
                <a:latin typeface="+mn-lt"/>
              </a:rPr>
              <a:t>            </a:t>
            </a:r>
            <a:br>
              <a:rPr lang="en-US" sz="2000" dirty="0">
                <a:solidFill>
                  <a:srgbClr val="0070C0"/>
                </a:solidFill>
                <a:latin typeface="+mn-lt"/>
              </a:rPr>
            </a:br>
            <a:endParaRPr lang="en-US" sz="4000" b="1" dirty="0">
              <a:solidFill>
                <a:srgbClr val="0070C0"/>
              </a:solidFill>
              <a:latin typeface="+mn-lt"/>
            </a:endParaRPr>
          </a:p>
        </p:txBody>
      </p:sp>
      <p:sp>
        <p:nvSpPr>
          <p:cNvPr id="3" name="Slide Number Placeholder 2">
            <a:extLst>
              <a:ext uri="{FF2B5EF4-FFF2-40B4-BE49-F238E27FC236}">
                <a16:creationId xmlns:a16="http://schemas.microsoft.com/office/drawing/2014/main" xmlns="" id="{55003F31-93F2-D063-4DE7-708A3843AD29}"/>
              </a:ext>
            </a:extLst>
          </p:cNvPr>
          <p:cNvSpPr>
            <a:spLocks noGrp="1"/>
          </p:cNvSpPr>
          <p:nvPr>
            <p:ph type="sldNum" sz="quarter" idx="12"/>
          </p:nvPr>
        </p:nvSpPr>
        <p:spPr/>
        <p:txBody>
          <a:bodyPr/>
          <a:lstStyle/>
          <a:p>
            <a:fld id="{28844951-7827-47D4-8276-7DDE1FA7D85A}" type="slidenum">
              <a:rPr lang="en-US" smtClean="0"/>
              <a:t>93</a:t>
            </a:fld>
            <a:endParaRPr lang="en-US" dirty="0"/>
          </a:p>
        </p:txBody>
      </p:sp>
    </p:spTree>
    <p:extLst>
      <p:ext uri="{BB962C8B-B14F-4D97-AF65-F5344CB8AC3E}">
        <p14:creationId xmlns:p14="http://schemas.microsoft.com/office/powerpoint/2010/main" val="31298440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0DE7FE27-1815-7A15-7F25-9B7A0074EA10}"/>
              </a:ext>
            </a:extLst>
          </p:cNvPr>
          <p:cNvSpPr>
            <a:spLocks noGrp="1"/>
          </p:cNvSpPr>
          <p:nvPr>
            <p:ph type="sldNum" sz="quarter" idx="12"/>
          </p:nvPr>
        </p:nvSpPr>
        <p:spPr/>
        <p:txBody>
          <a:bodyPr/>
          <a:lstStyle/>
          <a:p>
            <a:fld id="{28844951-7827-47D4-8276-7DDE1FA7D85A}" type="slidenum">
              <a:rPr lang="en-US" smtClean="0"/>
              <a:t>94</a:t>
            </a:fld>
            <a:endParaRPr lang="en-US" dirty="0"/>
          </a:p>
        </p:txBody>
      </p:sp>
      <p:sp>
        <p:nvSpPr>
          <p:cNvPr id="5" name="TextBox 4">
            <a:extLst>
              <a:ext uri="{FF2B5EF4-FFF2-40B4-BE49-F238E27FC236}">
                <a16:creationId xmlns:a16="http://schemas.microsoft.com/office/drawing/2014/main" xmlns="" id="{8179BE06-DC54-46BC-5457-110E5EFA9AAB}"/>
              </a:ext>
            </a:extLst>
          </p:cNvPr>
          <p:cNvSpPr txBox="1"/>
          <p:nvPr/>
        </p:nvSpPr>
        <p:spPr>
          <a:xfrm>
            <a:off x="1057274" y="1064985"/>
            <a:ext cx="10086975" cy="3323987"/>
          </a:xfrm>
          <a:prstGeom prst="rect">
            <a:avLst/>
          </a:prstGeom>
          <a:noFill/>
        </p:spPr>
        <p:txBody>
          <a:bodyPr wrap="square">
            <a:spAutoFit/>
          </a:bodyPr>
          <a:lstStyle/>
          <a:p>
            <a:r>
              <a:rPr lang="en-US" sz="2400" b="1" dirty="0">
                <a:solidFill>
                  <a:srgbClr val="0070C0"/>
                </a:solidFill>
                <a:latin typeface="+mn-lt"/>
              </a:rPr>
              <a:t>Paid jobs</a:t>
            </a:r>
          </a:p>
          <a:p>
            <a:r>
              <a:rPr lang="en-US" sz="2400" dirty="0">
                <a:solidFill>
                  <a:srgbClr val="0070C0"/>
                </a:solidFill>
                <a:latin typeface="+mn-lt"/>
              </a:rPr>
              <a:t>     </a:t>
            </a:r>
            <a:r>
              <a:rPr lang="en-US" sz="1800" dirty="0">
                <a:solidFill>
                  <a:srgbClr val="0070C0"/>
                </a:solidFill>
                <a:latin typeface="+mn-lt"/>
              </a:rPr>
              <a:t>How did your child get the job? (family, friend?)</a:t>
            </a:r>
            <a:br>
              <a:rPr lang="en-US" sz="1800" dirty="0">
                <a:solidFill>
                  <a:srgbClr val="0070C0"/>
                </a:solidFill>
                <a:latin typeface="+mn-lt"/>
              </a:rPr>
            </a:br>
            <a:r>
              <a:rPr lang="en-US" sz="1800" dirty="0">
                <a:solidFill>
                  <a:srgbClr val="0070C0"/>
                </a:solidFill>
                <a:latin typeface="+mn-lt"/>
              </a:rPr>
              <a:t>       Is there a job coach?</a:t>
            </a:r>
            <a:br>
              <a:rPr lang="en-US" sz="1800" dirty="0">
                <a:solidFill>
                  <a:srgbClr val="0070C0"/>
                </a:solidFill>
                <a:latin typeface="+mn-lt"/>
              </a:rPr>
            </a:br>
            <a:r>
              <a:rPr lang="en-US" sz="1800" dirty="0">
                <a:solidFill>
                  <a:srgbClr val="0070C0"/>
                </a:solidFill>
                <a:latin typeface="+mn-lt"/>
              </a:rPr>
              <a:t>       Does the child need more supervision/reminders/redirection? </a:t>
            </a:r>
            <a:br>
              <a:rPr lang="en-US" sz="1800" dirty="0">
                <a:solidFill>
                  <a:srgbClr val="0070C0"/>
                </a:solidFill>
                <a:latin typeface="+mn-lt"/>
              </a:rPr>
            </a:br>
            <a:r>
              <a:rPr lang="en-US" sz="1800" dirty="0">
                <a:solidFill>
                  <a:srgbClr val="0070C0"/>
                </a:solidFill>
                <a:latin typeface="+mn-lt"/>
              </a:rPr>
              <a:t>       Is/Was the child doing ALL the tasks required under the job title?</a:t>
            </a:r>
            <a:br>
              <a:rPr lang="en-US" sz="1800" dirty="0">
                <a:solidFill>
                  <a:srgbClr val="0070C0"/>
                </a:solidFill>
                <a:latin typeface="+mn-lt"/>
              </a:rPr>
            </a:br>
            <a:r>
              <a:rPr lang="en-US" sz="1800" dirty="0">
                <a:solidFill>
                  <a:srgbClr val="0070C0"/>
                </a:solidFill>
                <a:latin typeface="+mn-lt"/>
              </a:rPr>
              <a:t>       Is/Was the quality of the work the same as others?</a:t>
            </a:r>
            <a:br>
              <a:rPr lang="en-US" sz="1800" dirty="0">
                <a:solidFill>
                  <a:srgbClr val="0070C0"/>
                </a:solidFill>
                <a:latin typeface="+mn-lt"/>
              </a:rPr>
            </a:br>
            <a:r>
              <a:rPr lang="en-US" sz="1800" dirty="0">
                <a:solidFill>
                  <a:srgbClr val="0070C0"/>
                </a:solidFill>
                <a:latin typeface="+mn-lt"/>
              </a:rPr>
              <a:t>       Is/Was the productivity/pace the same as others?</a:t>
            </a:r>
            <a:br>
              <a:rPr lang="en-US" sz="1800" dirty="0">
                <a:solidFill>
                  <a:srgbClr val="0070C0"/>
                </a:solidFill>
                <a:latin typeface="+mn-lt"/>
              </a:rPr>
            </a:br>
            <a:r>
              <a:rPr lang="en-US" sz="1800" dirty="0">
                <a:solidFill>
                  <a:srgbClr val="0070C0"/>
                </a:solidFill>
                <a:latin typeface="+mn-lt"/>
              </a:rPr>
              <a:t>       How many hours is/was the child working/ are they able to work more? </a:t>
            </a:r>
            <a:r>
              <a:rPr lang="en-US" sz="1400" dirty="0">
                <a:solidFill>
                  <a:srgbClr val="0070C0"/>
                </a:solidFill>
                <a:latin typeface="+mn-lt"/>
              </a:rPr>
              <a:t>(tired? angry? </a:t>
            </a:r>
            <a:r>
              <a:rPr lang="en-US" sz="1400" dirty="0">
                <a:solidFill>
                  <a:srgbClr val="0070C0"/>
                </a:solidFill>
              </a:rPr>
              <a:t>f</a:t>
            </a:r>
            <a:r>
              <a:rPr lang="en-US" sz="1400" dirty="0">
                <a:solidFill>
                  <a:srgbClr val="0070C0"/>
                </a:solidFill>
                <a:latin typeface="+mn-lt"/>
              </a:rPr>
              <a:t>rustrated?)</a:t>
            </a:r>
            <a:r>
              <a:rPr lang="en-US" sz="1800" dirty="0">
                <a:solidFill>
                  <a:srgbClr val="0070C0"/>
                </a:solidFill>
                <a:latin typeface="+mn-lt"/>
              </a:rPr>
              <a:t/>
            </a:r>
            <a:br>
              <a:rPr lang="en-US" sz="1800" dirty="0">
                <a:solidFill>
                  <a:srgbClr val="0070C0"/>
                </a:solidFill>
                <a:latin typeface="+mn-lt"/>
              </a:rPr>
            </a:br>
            <a:r>
              <a:rPr lang="en-US" sz="1800" dirty="0">
                <a:solidFill>
                  <a:srgbClr val="0070C0"/>
                </a:solidFill>
                <a:latin typeface="+mn-lt"/>
              </a:rPr>
              <a:t>       How long has the child had the job and do you have feedback from the employer?</a:t>
            </a:r>
            <a:br>
              <a:rPr lang="en-US" sz="1800" dirty="0">
                <a:solidFill>
                  <a:srgbClr val="0070C0"/>
                </a:solidFill>
                <a:latin typeface="+mn-lt"/>
              </a:rPr>
            </a:br>
            <a:r>
              <a:rPr lang="en-US" sz="1800" dirty="0">
                <a:solidFill>
                  <a:srgbClr val="0070C0"/>
                </a:solidFill>
                <a:latin typeface="+mn-lt"/>
              </a:rPr>
              <a:t>       If no longer working at the job, how long did it last and why did it end?</a:t>
            </a:r>
            <a:br>
              <a:rPr lang="en-US" sz="1800" dirty="0">
                <a:solidFill>
                  <a:srgbClr val="0070C0"/>
                </a:solidFill>
                <a:latin typeface="+mn-lt"/>
              </a:rPr>
            </a:br>
            <a:endParaRPr lang="en-US" dirty="0"/>
          </a:p>
        </p:txBody>
      </p:sp>
      <p:sp>
        <p:nvSpPr>
          <p:cNvPr id="6" name="TextBox 5">
            <a:extLst>
              <a:ext uri="{FF2B5EF4-FFF2-40B4-BE49-F238E27FC236}">
                <a16:creationId xmlns:a16="http://schemas.microsoft.com/office/drawing/2014/main" xmlns="" id="{412A4549-F906-56CB-DA16-EE8B12A2317B}"/>
              </a:ext>
            </a:extLst>
          </p:cNvPr>
          <p:cNvSpPr txBox="1"/>
          <p:nvPr/>
        </p:nvSpPr>
        <p:spPr>
          <a:xfrm>
            <a:off x="1171575" y="4388972"/>
            <a:ext cx="9848850" cy="2492990"/>
          </a:xfrm>
          <a:prstGeom prst="rect">
            <a:avLst/>
          </a:prstGeom>
          <a:noFill/>
        </p:spPr>
        <p:txBody>
          <a:bodyPr wrap="square" rtlCol="0">
            <a:spAutoFit/>
          </a:bodyPr>
          <a:lstStyle/>
          <a:p>
            <a:r>
              <a:rPr lang="en-US" sz="2400" b="1" dirty="0">
                <a:solidFill>
                  <a:srgbClr val="0070C0"/>
                </a:solidFill>
              </a:rPr>
              <a:t>Volunteer experience </a:t>
            </a:r>
            <a:r>
              <a:rPr lang="en-US" sz="2400" dirty="0">
                <a:solidFill>
                  <a:srgbClr val="0070C0"/>
                </a:solidFill>
              </a:rPr>
              <a:t>can also provide helpful information about abilities and limitations.</a:t>
            </a:r>
          </a:p>
          <a:p>
            <a:endParaRPr lang="en-US" sz="2400" b="1" dirty="0">
              <a:solidFill>
                <a:srgbClr val="0070C0"/>
              </a:solidFill>
            </a:endParaRPr>
          </a:p>
          <a:p>
            <a:r>
              <a:rPr lang="en-US" b="1" dirty="0">
                <a:solidFill>
                  <a:srgbClr val="0070C0"/>
                </a:solidFill>
              </a:rPr>
              <a:t>Working or Volunteering (if the person is capable of this) tells SS something about the person’s character. </a:t>
            </a:r>
          </a:p>
          <a:p>
            <a:endParaRPr lang="en-US" sz="2400" b="1" dirty="0">
              <a:solidFill>
                <a:srgbClr val="0070C0"/>
              </a:solidFill>
            </a:endParaRPr>
          </a:p>
          <a:p>
            <a:endParaRPr lang="en-US" sz="2400" b="1" dirty="0">
              <a:solidFill>
                <a:srgbClr val="0070C0"/>
              </a:solidFill>
            </a:endParaRPr>
          </a:p>
        </p:txBody>
      </p:sp>
    </p:spTree>
    <p:extLst>
      <p:ext uri="{BB962C8B-B14F-4D97-AF65-F5344CB8AC3E}">
        <p14:creationId xmlns:p14="http://schemas.microsoft.com/office/powerpoint/2010/main" val="18503658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0FB76-0DB0-CFD9-1B00-0582DBDD6424}"/>
              </a:ext>
            </a:extLst>
          </p:cNvPr>
          <p:cNvSpPr>
            <a:spLocks noGrp="1"/>
          </p:cNvSpPr>
          <p:nvPr>
            <p:ph type="title"/>
          </p:nvPr>
        </p:nvSpPr>
        <p:spPr>
          <a:xfrm>
            <a:off x="643890" y="509587"/>
            <a:ext cx="10515600" cy="1325563"/>
          </a:xfrm>
        </p:spPr>
        <p:txBody>
          <a:bodyPr>
            <a:normAutofit fontScale="90000"/>
          </a:bodyPr>
          <a:lstStyle/>
          <a:p>
            <a:pPr marL="571500" indent="-571500">
              <a:lnSpc>
                <a:spcPct val="150000"/>
              </a:lnSpc>
              <a:buClr>
                <a:schemeClr val="accent1"/>
              </a:buClr>
              <a:buFont typeface="Arial" panose="020B0604020202020204" pitchFamily="34" charset="0"/>
              <a:buChar char="•"/>
            </a:pPr>
            <a: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4400" b="1" i="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Work performed </a:t>
            </a:r>
            <a:r>
              <a:rPr kumimoji="0" lang="en-US" sz="4400" b="1" i="1"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after </a:t>
            </a:r>
            <a:r>
              <a:rPr kumimoji="0" lang="en-US" sz="4400" b="1"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SSI award</a:t>
            </a:r>
            <a:r>
              <a:rPr kumimoji="0" lang="en-US" sz="4000" b="1" i="1"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
            </a:r>
            <a:br>
              <a:rPr kumimoji="0" lang="en-US" sz="4000" b="1" i="1"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3100" b="1" u="none" strike="noStrike" kern="1200" cap="none" spc="0" normalizeH="0" baseline="0" noProof="0" dirty="0">
                <a:ln>
                  <a:noFill/>
                </a:ln>
                <a:solidFill>
                  <a:srgbClr val="FF0000"/>
                </a:solidFill>
                <a:effectLst/>
                <a:uLnTx/>
                <a:uFillTx/>
                <a:latin typeface="Avenir Next LT Pro"/>
                <a:ea typeface="+mn-ea"/>
                <a:cs typeface="Angsana New" panose="02020603050405020304" pitchFamily="18" charset="-34"/>
              </a:rPr>
              <a:t>Report earnings each month</a:t>
            </a:r>
            <a:r>
              <a:rPr lang="en-US" sz="3100" dirty="0">
                <a:solidFill>
                  <a:srgbClr val="0070C0"/>
                </a:solidFill>
                <a:latin typeface="Avenir Next LT Pro"/>
              </a:rPr>
              <a:t/>
            </a:r>
            <a:br>
              <a:rPr lang="en-US" sz="3100" dirty="0">
                <a:solidFill>
                  <a:srgbClr val="0070C0"/>
                </a:solidFill>
                <a:latin typeface="Avenir Next LT Pro"/>
              </a:rPr>
            </a:br>
            <a:r>
              <a:rPr lang="en-US" sz="2700" dirty="0">
                <a:solidFill>
                  <a:srgbClr val="0070C0"/>
                </a:solidFill>
                <a:latin typeface="Avenir Next LT Pro"/>
              </a:rPr>
              <a:t>Include details of </a:t>
            </a:r>
            <a:r>
              <a:rPr lang="en-US" sz="2700" b="1" dirty="0">
                <a:solidFill>
                  <a:srgbClr val="0070C0"/>
                </a:solidFill>
                <a:latin typeface="Avenir Next LT Pro"/>
              </a:rPr>
              <a:t>Impairment Related Work Expenses </a:t>
            </a:r>
            <a:br>
              <a:rPr lang="en-US" sz="2700" b="1" dirty="0">
                <a:solidFill>
                  <a:srgbClr val="0070C0"/>
                </a:solidFill>
                <a:latin typeface="Avenir Next LT Pro"/>
              </a:rPr>
            </a:br>
            <a:r>
              <a:rPr lang="en-US" sz="2700" dirty="0">
                <a:solidFill>
                  <a:srgbClr val="FF0000"/>
                </a:solidFill>
                <a:latin typeface="Avenir Next LT Pro"/>
              </a:rPr>
              <a:t>(paid by your child) </a:t>
            </a:r>
            <a:r>
              <a:rPr lang="en-US" sz="2700" dirty="0">
                <a:solidFill>
                  <a:srgbClr val="0070C0"/>
                </a:solidFill>
                <a:latin typeface="Avenir Next LT Pro"/>
              </a:rPr>
              <a:t>to reduce income deduction. </a:t>
            </a:r>
            <a:br>
              <a:rPr lang="en-US" sz="2700" dirty="0">
                <a:solidFill>
                  <a:srgbClr val="0070C0"/>
                </a:solidFill>
                <a:latin typeface="Avenir Next LT Pro"/>
              </a:rPr>
            </a:br>
            <a:r>
              <a:rPr lang="en-US" sz="2700" dirty="0">
                <a:solidFill>
                  <a:srgbClr val="0070C0"/>
                </a:solidFill>
                <a:latin typeface="Avenir Next LT Pro"/>
              </a:rPr>
              <a:t/>
            </a:r>
            <a:br>
              <a:rPr lang="en-US" sz="2700" dirty="0">
                <a:solidFill>
                  <a:srgbClr val="0070C0"/>
                </a:solidFill>
                <a:latin typeface="Avenir Next LT Pro"/>
              </a:rPr>
            </a:br>
            <a:r>
              <a:rPr kumimoji="0" lang="en-US" sz="310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To be ready for </a:t>
            </a:r>
            <a:r>
              <a:rPr kumimoji="0" lang="en-US" sz="3100" b="1"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Continuing Disability Reviews</a:t>
            </a:r>
            <a:r>
              <a:rPr lang="en-US" sz="3100" b="1" dirty="0">
                <a:solidFill>
                  <a:srgbClr val="0070C0"/>
                </a:solidFill>
                <a:latin typeface="Avenir Next LT Pro"/>
              </a:rPr>
              <a:t>, </a:t>
            </a:r>
            <a:br>
              <a:rPr lang="en-US" sz="3100" b="1" dirty="0">
                <a:solidFill>
                  <a:srgbClr val="0070C0"/>
                </a:solidFill>
                <a:latin typeface="Avenir Next LT Pro"/>
              </a:rPr>
            </a:br>
            <a:r>
              <a:rPr kumimoji="0" lang="en-US" sz="270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Keep written feedback from job coaches and employers</a:t>
            </a:r>
            <a:br>
              <a:rPr kumimoji="0" lang="en-US" sz="270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kumimoji="0" lang="en-US" sz="270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t>Keep notes of incidents reported by your child or employer</a:t>
            </a:r>
            <a:br>
              <a:rPr kumimoji="0" lang="en-US" sz="2700" u="none" strike="noStrike" kern="1200" cap="none" spc="0" normalizeH="0" baseline="0" noProof="0" dirty="0">
                <a:ln>
                  <a:noFill/>
                </a:ln>
                <a:solidFill>
                  <a:srgbClr val="0070C0"/>
                </a:solidFill>
                <a:effectLst/>
                <a:uLnTx/>
                <a:uFillTx/>
                <a:latin typeface="Avenir Next LT Pro"/>
                <a:ea typeface="+mn-ea"/>
                <a:cs typeface="Angsana New" panose="02020603050405020304" pitchFamily="18" charset="-34"/>
              </a:rPr>
            </a:br>
            <a:r>
              <a:rPr lang="en-US" sz="2700" dirty="0">
                <a:solidFill>
                  <a:srgbClr val="FF0000"/>
                </a:solidFill>
                <a:latin typeface="Avenir Next LT Pro"/>
              </a:rPr>
              <a:t>C</a:t>
            </a:r>
            <a:r>
              <a:rPr kumimoji="0" lang="en-US" sz="2700" u="none" strike="noStrike" kern="1200" cap="none" spc="0" normalizeH="0" baseline="0" noProof="0" dirty="0" err="1">
                <a:ln>
                  <a:noFill/>
                </a:ln>
                <a:solidFill>
                  <a:srgbClr val="FF0000"/>
                </a:solidFill>
                <a:effectLst/>
                <a:uLnTx/>
                <a:uFillTx/>
                <a:latin typeface="Avenir Next LT Pro"/>
                <a:ea typeface="+mn-ea"/>
                <a:cs typeface="Angsana New" panose="02020603050405020304" pitchFamily="18" charset="-34"/>
              </a:rPr>
              <a:t>ontinue</a:t>
            </a:r>
            <a:r>
              <a:rPr kumimoji="0" lang="en-US" sz="2700" u="none" strike="noStrike" kern="1200" cap="none" spc="0" normalizeH="0" baseline="0" noProof="0" dirty="0">
                <a:ln>
                  <a:noFill/>
                </a:ln>
                <a:solidFill>
                  <a:srgbClr val="FF0000"/>
                </a:solidFill>
                <a:effectLst/>
                <a:uLnTx/>
                <a:uFillTx/>
                <a:latin typeface="Avenir Next LT Pro"/>
                <a:ea typeface="+mn-ea"/>
                <a:cs typeface="Angsana New" panose="02020603050405020304" pitchFamily="18" charset="-34"/>
              </a:rPr>
              <a:t> with treatment or support </a:t>
            </a:r>
            <a:endParaRPr lang="en-US" sz="2700" dirty="0">
              <a:solidFill>
                <a:srgbClr val="FF0000"/>
              </a:solidFill>
            </a:endParaRPr>
          </a:p>
        </p:txBody>
      </p:sp>
      <p:sp>
        <p:nvSpPr>
          <p:cNvPr id="3" name="Slide Number Placeholder 2">
            <a:extLst>
              <a:ext uri="{FF2B5EF4-FFF2-40B4-BE49-F238E27FC236}">
                <a16:creationId xmlns:a16="http://schemas.microsoft.com/office/drawing/2014/main" xmlns="" id="{9274680C-91CB-6243-F63F-1BCC01511B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44951-7827-47D4-8276-7DDE1FA7D85A}" type="slidenum">
              <a:rPr kumimoji="0" lang="en-US" sz="900" b="0" i="0" u="none" strike="noStrike" kern="1200" cap="all" spc="150" normalizeH="0" baseline="0" noProof="0" smtClean="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900" b="0" i="0" u="none" strike="noStrike" kern="1200" cap="all" spc="150" normalizeH="0" baseline="0" noProof="0" dirty="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6567896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2AD0BD55-35F3-3FCA-91C5-542A920CEFDB}"/>
              </a:ext>
            </a:extLst>
          </p:cNvPr>
          <p:cNvSpPr>
            <a:spLocks noGrp="1"/>
          </p:cNvSpPr>
          <p:nvPr>
            <p:ph type="ctrTitle"/>
          </p:nvPr>
        </p:nvSpPr>
        <p:spPr>
          <a:xfrm>
            <a:off x="1524000" y="1781267"/>
            <a:ext cx="9144000" cy="2387600"/>
          </a:xfrm>
        </p:spPr>
        <p:txBody>
          <a:bodyPr>
            <a:normAutofit fontScale="90000"/>
          </a:bodyPr>
          <a:lstStyle/>
          <a:p>
            <a:r>
              <a:rPr lang="en-US" dirty="0"/>
              <a:t>APPEAL</a:t>
            </a:r>
            <a:br>
              <a:rPr lang="en-US" dirty="0"/>
            </a:br>
            <a:r>
              <a:rPr lang="en-US" dirty="0"/>
              <a:t/>
            </a:r>
            <a:br>
              <a:rPr lang="en-US" dirty="0"/>
            </a:br>
            <a:r>
              <a:rPr lang="en-US" sz="7300" dirty="0"/>
              <a:t>APPEAL</a:t>
            </a:r>
            <a:r>
              <a:rPr lang="en-US" dirty="0"/>
              <a:t/>
            </a:r>
            <a:br>
              <a:rPr lang="en-US" dirty="0"/>
            </a:br>
            <a:r>
              <a:rPr lang="en-US" dirty="0"/>
              <a:t/>
            </a:r>
            <a:br>
              <a:rPr lang="en-US" dirty="0"/>
            </a:br>
            <a:r>
              <a:rPr lang="en-US" sz="10700" dirty="0"/>
              <a:t>APPEAL</a:t>
            </a:r>
          </a:p>
        </p:txBody>
      </p:sp>
    </p:spTree>
    <p:extLst>
      <p:ext uri="{BB962C8B-B14F-4D97-AF65-F5344CB8AC3E}">
        <p14:creationId xmlns:p14="http://schemas.microsoft.com/office/powerpoint/2010/main" val="188561847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51809" y="1692000"/>
            <a:ext cx="10715469" cy="3268338"/>
          </a:xfrm>
          <a:prstGeom prst="rect">
            <a:avLst/>
          </a:prstGeom>
          <a:noFill/>
          <a:ln w="0" cmpd="sng">
            <a:noFill/>
            <a:prstDash val="solid"/>
          </a:ln>
        </p:spPr>
        <p:txBody>
          <a:bodyPr vert="horz" lIns="0" tIns="13078" rIns="0" bIns="0" rtlCol="0" anchor="t">
            <a:normAutofit/>
          </a:bodyPr>
          <a:lstStyle/>
          <a:p>
            <a:pPr algn="l">
              <a:lnSpc>
                <a:spcPts val="3347"/>
              </a:lnSpc>
              <a:spcAft>
                <a:spcPts val="0"/>
              </a:spcAft>
              <a:buNone/>
            </a:pPr>
            <a:r>
              <a:rPr lang="en-US" sz="2800" spc="-32" dirty="0">
                <a:solidFill>
                  <a:srgbClr val="0070C0"/>
                </a:solidFill>
              </a:rPr>
              <a:t>About 4 months after the case has gotten </a:t>
            </a:r>
            <a:r>
              <a:rPr lang="en-US" sz="2800" spc="-26" dirty="0">
                <a:solidFill>
                  <a:srgbClr val="0070C0"/>
                </a:solidFill>
              </a:rPr>
              <a:t>to DDS, </a:t>
            </a:r>
          </a:p>
          <a:p>
            <a:pPr algn="l">
              <a:lnSpc>
                <a:spcPts val="3347"/>
              </a:lnSpc>
              <a:spcAft>
                <a:spcPts val="0"/>
              </a:spcAft>
              <a:buNone/>
            </a:pPr>
            <a:r>
              <a:rPr lang="en-US" sz="2800" spc="-26" dirty="0">
                <a:solidFill>
                  <a:srgbClr val="0070C0"/>
                </a:solidFill>
              </a:rPr>
              <a:t>you will receive a decision. </a:t>
            </a:r>
          </a:p>
          <a:p>
            <a:pPr algn="l">
              <a:lnSpc>
                <a:spcPts val="3347"/>
              </a:lnSpc>
              <a:spcAft>
                <a:spcPts val="0"/>
              </a:spcAft>
              <a:buNone/>
            </a:pPr>
            <a:endParaRPr lang="en-US" sz="2800" spc="-26" dirty="0">
              <a:solidFill>
                <a:srgbClr val="0070C0"/>
              </a:solidFill>
            </a:endParaRPr>
          </a:p>
          <a:p>
            <a:pPr algn="l">
              <a:lnSpc>
                <a:spcPts val="3347"/>
              </a:lnSpc>
              <a:spcBef>
                <a:spcPts val="1390"/>
              </a:spcBef>
              <a:spcAft>
                <a:spcPts val="90"/>
              </a:spcAft>
              <a:buNone/>
            </a:pPr>
            <a:r>
              <a:rPr lang="en-US" sz="4000" b="1" spc="-39" dirty="0">
                <a:solidFill>
                  <a:srgbClr val="0070C0"/>
                </a:solidFill>
              </a:rPr>
              <a:t>What should you do if it is a medical denial?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49509" y="1405086"/>
            <a:ext cx="11242622" cy="4396107"/>
          </a:xfrm>
          <a:prstGeom prst="rect">
            <a:avLst/>
          </a:prstGeom>
          <a:noFill/>
          <a:ln w="0" cmpd="sng">
            <a:noFill/>
            <a:prstDash val="solid"/>
          </a:ln>
        </p:spPr>
        <p:txBody>
          <a:bodyPr vert="horz" lIns="0" tIns="0" rIns="0" bIns="0" rtlCol="0" anchor="t">
            <a:normAutofit/>
          </a:bodyPr>
          <a:lstStyle/>
          <a:p>
            <a:pPr marR="1353568" algn="l">
              <a:lnSpc>
                <a:spcPts val="2961"/>
              </a:lnSpc>
              <a:spcAft>
                <a:spcPts val="0"/>
              </a:spcAft>
              <a:buNone/>
            </a:pPr>
            <a:r>
              <a:rPr lang="en-US" sz="2800" dirty="0">
                <a:solidFill>
                  <a:srgbClr val="0070C0"/>
                </a:solidFill>
              </a:rPr>
              <a:t>If it is a medical denial, it will most likely include the following boilerplate statement: </a:t>
            </a:r>
          </a:p>
          <a:p>
            <a:pPr marR="1353568" algn="l">
              <a:lnSpc>
                <a:spcPts val="2961"/>
              </a:lnSpc>
              <a:spcAft>
                <a:spcPts val="0"/>
              </a:spcAft>
              <a:buNone/>
            </a:pPr>
            <a:endParaRPr lang="en-US" sz="2800" dirty="0">
              <a:solidFill>
                <a:srgbClr val="0070C0"/>
              </a:solidFill>
            </a:endParaRPr>
          </a:p>
          <a:p>
            <a:pPr>
              <a:spcBef>
                <a:spcPts val="0"/>
              </a:spcBef>
              <a:spcAft>
                <a:spcPts val="0"/>
              </a:spcAft>
              <a:buNone/>
            </a:pPr>
            <a:r>
              <a:rPr lang="en-US" sz="2317" i="1" spc="-26" dirty="0">
                <a:solidFill>
                  <a:srgbClr val="0070C0"/>
                </a:solidFill>
              </a:rPr>
              <a:t>“</a:t>
            </a:r>
            <a:r>
              <a:rPr lang="en-US" sz="2400" i="1" spc="-26" dirty="0">
                <a:solidFill>
                  <a:srgbClr val="0070C0"/>
                </a:solidFill>
              </a:rPr>
              <a:t>We have concluded that your physical condition is not considered </a:t>
            </a:r>
          </a:p>
          <a:p>
            <a:pPr>
              <a:spcBef>
                <a:spcPts val="0"/>
              </a:spcBef>
              <a:spcAft>
                <a:spcPts val="0"/>
              </a:spcAft>
              <a:buNone/>
            </a:pPr>
            <a:r>
              <a:rPr lang="en-US" sz="2400" i="1" spc="-26" dirty="0">
                <a:solidFill>
                  <a:srgbClr val="0070C0"/>
                </a:solidFill>
              </a:rPr>
              <a:t>severe enough to be disabling. You have difficulty performing certain tasks </a:t>
            </a:r>
          </a:p>
          <a:p>
            <a:pPr>
              <a:spcBef>
                <a:spcPts val="0"/>
              </a:spcBef>
              <a:spcAft>
                <a:spcPts val="0"/>
              </a:spcAft>
              <a:buNone/>
            </a:pPr>
            <a:r>
              <a:rPr lang="en-US" sz="2400" i="1" spc="-26" dirty="0">
                <a:solidFill>
                  <a:srgbClr val="0070C0"/>
                </a:solidFill>
              </a:rPr>
              <a:t>due to various mental issues. </a:t>
            </a:r>
          </a:p>
          <a:p>
            <a:pPr>
              <a:spcBef>
                <a:spcPts val="0"/>
              </a:spcBef>
              <a:spcAft>
                <a:spcPts val="0"/>
              </a:spcAft>
              <a:buNone/>
            </a:pPr>
            <a:endParaRPr lang="en-US" sz="2400" i="1" spc="-26" dirty="0">
              <a:solidFill>
                <a:srgbClr val="0070C0"/>
              </a:solidFill>
            </a:endParaRPr>
          </a:p>
          <a:p>
            <a:pPr>
              <a:spcBef>
                <a:spcPts val="0"/>
              </a:spcBef>
              <a:spcAft>
                <a:spcPts val="0"/>
              </a:spcAft>
              <a:buNone/>
            </a:pPr>
            <a:r>
              <a:rPr lang="en-US" sz="2400" i="1" spc="-26" dirty="0">
                <a:solidFill>
                  <a:srgbClr val="0070C0"/>
                </a:solidFill>
              </a:rPr>
              <a:t>However, you should be able to take care of your personal needs, </a:t>
            </a:r>
          </a:p>
          <a:p>
            <a:pPr>
              <a:spcBef>
                <a:spcPts val="0"/>
              </a:spcBef>
              <a:spcAft>
                <a:spcPts val="0"/>
              </a:spcAft>
              <a:buNone/>
            </a:pPr>
            <a:r>
              <a:rPr lang="en-US" sz="2400" i="1" spc="-26" dirty="0">
                <a:solidFill>
                  <a:srgbClr val="0070C0"/>
                </a:solidFill>
              </a:rPr>
              <a:t>understand and follow simple instructions, and perform simple jobs.”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302279" y="2844966"/>
            <a:ext cx="9760461" cy="1168067"/>
          </a:xfrm>
          <a:prstGeom prst="rect">
            <a:avLst/>
          </a:prstGeom>
          <a:noFill/>
          <a:ln w="0" cmpd="sng">
            <a:noFill/>
            <a:prstDash val="solid"/>
          </a:ln>
        </p:spPr>
        <p:txBody>
          <a:bodyPr vert="horz" lIns="0" tIns="35966" rIns="0" bIns="0" rtlCol="0" anchor="t">
            <a:noAutofit/>
          </a:bodyPr>
          <a:lstStyle/>
          <a:p>
            <a:pPr algn="l">
              <a:spcAft>
                <a:spcPts val="0"/>
              </a:spcAft>
              <a:buNone/>
            </a:pPr>
            <a:r>
              <a:rPr lang="en-US" sz="2400" i="1" spc="-26" dirty="0">
                <a:solidFill>
                  <a:srgbClr val="0070C0"/>
                </a:solidFill>
              </a:rPr>
              <a:t>“If your condition gets worse and keeps you from working, please contact any Social Security office about filing another application.”</a:t>
            </a:r>
          </a:p>
          <a:p>
            <a:pPr algn="l">
              <a:spcAft>
                <a:spcPts val="0"/>
              </a:spcAft>
              <a:buNone/>
            </a:pPr>
            <a:endParaRPr lang="en-US" sz="2400" i="1" spc="-26" dirty="0">
              <a:solidFill>
                <a:srgbClr val="0070C0"/>
              </a:solidFill>
            </a:endParaRPr>
          </a:p>
          <a:p>
            <a:pPr algn="l">
              <a:spcAft>
                <a:spcPts val="0"/>
              </a:spcAft>
              <a:buNone/>
            </a:pPr>
            <a:r>
              <a:rPr lang="en-US" sz="2400" b="1" spc="-26" dirty="0">
                <a:solidFill>
                  <a:srgbClr val="0070C0"/>
                </a:solidFill>
              </a:rPr>
              <a:t>On another page of this 4-5 page denial, surrounded by more boilerplate language, the Notice will mention the applicant’s right to file an appeal. </a:t>
            </a:r>
          </a:p>
        </p:txBody>
      </p:sp>
      <p:sp>
        <p:nvSpPr>
          <p:cNvPr id="2" name="TextBox 1">
            <a:extLst>
              <a:ext uri="{FF2B5EF4-FFF2-40B4-BE49-F238E27FC236}">
                <a16:creationId xmlns:a16="http://schemas.microsoft.com/office/drawing/2014/main" xmlns="" id="{29832215-42B0-ABEA-B382-2353F1DCA08B}"/>
              </a:ext>
            </a:extLst>
          </p:cNvPr>
          <p:cNvSpPr txBox="1"/>
          <p:nvPr/>
        </p:nvSpPr>
        <p:spPr>
          <a:xfrm flipH="1">
            <a:off x="1137388" y="1780081"/>
            <a:ext cx="7348482" cy="523220"/>
          </a:xfrm>
          <a:prstGeom prst="rect">
            <a:avLst/>
          </a:prstGeom>
          <a:noFill/>
        </p:spPr>
        <p:txBody>
          <a:bodyPr wrap="square" rtlCol="0">
            <a:spAutoFit/>
          </a:bodyPr>
          <a:lstStyle/>
          <a:p>
            <a:r>
              <a:rPr lang="en-US" sz="2800" dirty="0">
                <a:solidFill>
                  <a:srgbClr val="0070C0"/>
                </a:solidFill>
              </a:rPr>
              <a:t>The kicker is the following language:</a:t>
            </a:r>
          </a:p>
        </p:txBody>
      </p:sp>
    </p:spTree>
  </p:cSld>
  <p:clrMapOvr>
    <a:masterClrMapping/>
  </p:clrMapOvr>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AFE2A1-77F8-441E-9B9F-DD61C354F4FE}">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16c05727-aa75-4e4a-9b5f-8a80a1165891"/>
    <ds:schemaRef ds:uri="http://purl.org/dc/terms/"/>
    <ds:schemaRef ds:uri="http://purl.org/dc/dcmitype/"/>
    <ds:schemaRef ds:uri="230e9df3-be65-4c73-a93b-d1236ebd677e"/>
    <ds:schemaRef ds:uri="http://schemas.microsoft.com/office/infopath/2007/PartnerControls"/>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F4B188-9E41-4609-81DC-EA2587D009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{F2DAEFE3-6E60-4059-A27A-0A9D75CCA2E3}tf00537603_win32</Template>
  <TotalTime>3119</TotalTime>
  <Words>5700</Words>
  <Application>Microsoft Office PowerPoint</Application>
  <PresentationFormat>Widescreen</PresentationFormat>
  <Paragraphs>708</Paragraphs>
  <Slides>120</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120</vt:i4>
      </vt:variant>
    </vt:vector>
  </HeadingPairs>
  <TitlesOfParts>
    <vt:vector size="136" baseType="lpstr">
      <vt:lpstr>Algerian</vt:lpstr>
      <vt:lpstr>Angsana New</vt:lpstr>
      <vt:lpstr>Arial</vt:lpstr>
      <vt:lpstr>Avenir Next LT Pro</vt:lpstr>
      <vt:lpstr>Calibri</vt:lpstr>
      <vt:lpstr>Cambria</vt:lpstr>
      <vt:lpstr>Chiller</vt:lpstr>
      <vt:lpstr>Courier New</vt:lpstr>
      <vt:lpstr>PMingLiU</vt:lpstr>
      <vt:lpstr>Roboto</vt:lpstr>
      <vt:lpstr>Sabon Next LT</vt:lpstr>
      <vt:lpstr>Symbol</vt:lpstr>
      <vt:lpstr>Tahoma</vt:lpstr>
      <vt:lpstr>Times New Roman</vt:lpstr>
      <vt:lpstr>Wingdings</vt:lpstr>
      <vt:lpstr>LuminousVTI</vt:lpstr>
      <vt:lpstr>Potholes  On The Road  To Getting SSI </vt:lpstr>
      <vt:lpstr>PowerPoint Presentation</vt:lpstr>
      <vt:lpstr>What do I need to do before applying for SSI benefits for my young adult?                               </vt:lpstr>
      <vt:lpstr> Financial Considerations (age 18 or later)  DO NOT APPLY BEFORE AGE 18        </vt:lpstr>
      <vt:lpstr>PowerPoint Presentation</vt:lpstr>
      <vt:lpstr>PowerPoint Presentation</vt:lpstr>
      <vt:lpstr> Resources/Assets $2000 LIMIT  for an unmarried SSI applicant</vt:lpstr>
      <vt:lpstr>PowerPoint Presentation</vt:lpstr>
      <vt:lpstr>PowerPoint Presentation</vt:lpstr>
      <vt:lpstr>PowerPoint Presentation</vt:lpstr>
      <vt:lpstr>Resource Spend-Down</vt:lpstr>
      <vt:lpstr>PowerPoint Presentation</vt:lpstr>
      <vt:lpstr>PowerPoint Presentation</vt:lpstr>
      <vt:lpstr>PowerPoint Presentation</vt:lpstr>
      <vt:lpstr>PowerPoint Presentation</vt:lpstr>
      <vt:lpstr>The SSI Application  &amp; the Disability Report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there any other Social Security program I should be applying for?  Title II (SSDI)  Disabled Adult Child (DAC) </vt:lpstr>
      <vt:lpstr>Title II (SSDI)  </vt:lpstr>
      <vt:lpstr>DISABLED ADULT CHILD</vt:lpstr>
      <vt:lpstr> 1. Information Gathering (The Application and Disability Report)   2. Development of the Claim (obtaining support: medical, educational, work)       subcontracted to DDS         3. Initial Decision   4. Appeal unfavorable decisions (Initial Decision, Reconsideration Decision)   5. Hearing with Administrative Law Judge                         </vt:lpstr>
      <vt:lpstr>What forms will Social Security ask us to complete?        How should we complete them?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should I address working/work experience?  </vt:lpstr>
      <vt:lpstr>       Can working hurt the chances of an SSI award?                </vt:lpstr>
      <vt:lpstr>Work/Work Experience can provide support for a disability claim    Job exposure through school  Read reports of job coach and teachers – do you think they are accurate?         If yes, submit to DDS (even if school tells you that they have sent records).                           </vt:lpstr>
      <vt:lpstr>PowerPoint Presentation</vt:lpstr>
      <vt:lpstr>     Work performed after SSI award Report earnings each month Include details of Impairment Related Work Expenses  (paid by your child) to reduce income deduction.   To be ready for Continuing Disability Reviews,  Keep written feedback from job coaches and employers Keep notes of incidents reported by your child or employer Continue with treatment or support </vt:lpstr>
      <vt:lpstr>APPEAL  APPEAL  APPEAL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other arguments for hiring an attorney early in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District Offices Phone and Fax Numbers</vt:lpstr>
      <vt:lpstr> District Office Phone/Fax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Risa Rohrberger</dc:creator>
  <cp:lastModifiedBy>Lisa Ford</cp:lastModifiedBy>
  <cp:revision>111</cp:revision>
  <dcterms:created xsi:type="dcterms:W3CDTF">2022-04-05T19:42:08Z</dcterms:created>
  <dcterms:modified xsi:type="dcterms:W3CDTF">2022-10-04T15:22:35Z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