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</p:sldIdLst>
  <p:sldSz cy="6858000" cx="9144000"/>
  <p:notesSz cx="7010400" cy="9296400"/>
  <p:embeddedFontLst>
    <p:embeddedFont>
      <p:font typeface="Garamond"/>
      <p:regular r:id="rId15"/>
      <p:bold r:id="rId16"/>
      <p:italic r:id="rId17"/>
      <p:boldItalic r:id="rId18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font" Target="fonts/Garamond-regular.fntdata"/><Relationship Id="rId14" Type="http://schemas.openxmlformats.org/officeDocument/2006/relationships/slide" Target="slides/slide9.xml"/><Relationship Id="rId17" Type="http://schemas.openxmlformats.org/officeDocument/2006/relationships/font" Target="fonts/Garamond-italic.fntdata"/><Relationship Id="rId16" Type="http://schemas.openxmlformats.org/officeDocument/2006/relationships/font" Target="fonts/Garamond-bold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18" Type="http://schemas.openxmlformats.org/officeDocument/2006/relationships/font" Target="fonts/Garamond-boldItalic.fntdata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3038475" cy="4667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970338" y="0"/>
            <a:ext cx="3038475" cy="4667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1414463" y="1162050"/>
            <a:ext cx="4181475" cy="31369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701675" y="4473575"/>
            <a:ext cx="5607050" cy="36607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829675"/>
            <a:ext cx="3038475" cy="4667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1:notes"/>
          <p:cNvSpPr txBox="1"/>
          <p:nvPr>
            <p:ph idx="1" type="body"/>
          </p:nvPr>
        </p:nvSpPr>
        <p:spPr>
          <a:xfrm>
            <a:off x="701675" y="4473575"/>
            <a:ext cx="5607050" cy="3660775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" name="Google Shape;26;p1:notes"/>
          <p:cNvSpPr/>
          <p:nvPr>
            <p:ph idx="2" type="sldImg"/>
          </p:nvPr>
        </p:nvSpPr>
        <p:spPr>
          <a:xfrm>
            <a:off x="1414463" y="1162050"/>
            <a:ext cx="4181475" cy="31369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4:notes"/>
          <p:cNvSpPr txBox="1"/>
          <p:nvPr>
            <p:ph idx="1" type="body"/>
          </p:nvPr>
        </p:nvSpPr>
        <p:spPr>
          <a:xfrm>
            <a:off x="701675" y="4473575"/>
            <a:ext cx="5607000" cy="3660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</a:pPr>
            <a:r>
              <a:t/>
            </a:r>
            <a:endParaRPr/>
          </a:p>
        </p:txBody>
      </p:sp>
      <p:sp>
        <p:nvSpPr>
          <p:cNvPr id="32" name="Google Shape;32;p4:notes"/>
          <p:cNvSpPr/>
          <p:nvPr>
            <p:ph idx="2" type="sldImg"/>
          </p:nvPr>
        </p:nvSpPr>
        <p:spPr>
          <a:xfrm>
            <a:off x="1414463" y="1162050"/>
            <a:ext cx="4181400" cy="31368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g2c2234ec794_0_5:notes"/>
          <p:cNvSpPr/>
          <p:nvPr>
            <p:ph idx="2" type="sldImg"/>
          </p:nvPr>
        </p:nvSpPr>
        <p:spPr>
          <a:xfrm>
            <a:off x="1414463" y="1162050"/>
            <a:ext cx="4181400" cy="31368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9" name="Google Shape;39;g2c2234ec794_0_5:notes"/>
          <p:cNvSpPr txBox="1"/>
          <p:nvPr>
            <p:ph idx="1" type="body"/>
          </p:nvPr>
        </p:nvSpPr>
        <p:spPr>
          <a:xfrm>
            <a:off x="701675" y="4473575"/>
            <a:ext cx="5607000" cy="36609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0" name="Google Shape;40;g2c2234ec794_0_5:notes"/>
          <p:cNvSpPr txBox="1"/>
          <p:nvPr>
            <p:ph idx="12" type="sldNum"/>
          </p:nvPr>
        </p:nvSpPr>
        <p:spPr>
          <a:xfrm>
            <a:off x="3970338" y="8829675"/>
            <a:ext cx="3038400" cy="4668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g2ba94ce6216_0_34:notes"/>
          <p:cNvSpPr txBox="1"/>
          <p:nvPr>
            <p:ph idx="1" type="body"/>
          </p:nvPr>
        </p:nvSpPr>
        <p:spPr>
          <a:xfrm>
            <a:off x="701675" y="4473575"/>
            <a:ext cx="5607000" cy="3660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</a:pPr>
            <a:r>
              <a:t/>
            </a:r>
            <a:endParaRPr/>
          </a:p>
        </p:txBody>
      </p:sp>
      <p:sp>
        <p:nvSpPr>
          <p:cNvPr id="47" name="Google Shape;47;g2ba94ce6216_0_34:notes"/>
          <p:cNvSpPr/>
          <p:nvPr>
            <p:ph idx="2" type="sldImg"/>
          </p:nvPr>
        </p:nvSpPr>
        <p:spPr>
          <a:xfrm>
            <a:off x="1414463" y="1162050"/>
            <a:ext cx="4181400" cy="31368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g2ba94ce6216_0_39:notes"/>
          <p:cNvSpPr txBox="1"/>
          <p:nvPr>
            <p:ph idx="1" type="body"/>
          </p:nvPr>
        </p:nvSpPr>
        <p:spPr>
          <a:xfrm>
            <a:off x="701675" y="4473575"/>
            <a:ext cx="5607000" cy="3660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</a:pPr>
            <a:r>
              <a:t/>
            </a:r>
            <a:endParaRPr/>
          </a:p>
        </p:txBody>
      </p:sp>
      <p:sp>
        <p:nvSpPr>
          <p:cNvPr id="53" name="Google Shape;53;g2ba94ce6216_0_39:notes"/>
          <p:cNvSpPr/>
          <p:nvPr>
            <p:ph idx="2" type="sldImg"/>
          </p:nvPr>
        </p:nvSpPr>
        <p:spPr>
          <a:xfrm>
            <a:off x="1414463" y="1162050"/>
            <a:ext cx="4181400" cy="31368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g2ba94ce6216_0_44:notes"/>
          <p:cNvSpPr txBox="1"/>
          <p:nvPr>
            <p:ph idx="1" type="body"/>
          </p:nvPr>
        </p:nvSpPr>
        <p:spPr>
          <a:xfrm>
            <a:off x="701675" y="4473575"/>
            <a:ext cx="5607000" cy="3660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</a:pPr>
            <a:r>
              <a:t/>
            </a:r>
            <a:endParaRPr/>
          </a:p>
        </p:txBody>
      </p:sp>
      <p:sp>
        <p:nvSpPr>
          <p:cNvPr id="60" name="Google Shape;60;g2ba94ce6216_0_44:notes"/>
          <p:cNvSpPr/>
          <p:nvPr>
            <p:ph idx="2" type="sldImg"/>
          </p:nvPr>
        </p:nvSpPr>
        <p:spPr>
          <a:xfrm>
            <a:off x="1414463" y="1162050"/>
            <a:ext cx="4181400" cy="31368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g1f4b2f840af_0_0:notes"/>
          <p:cNvSpPr txBox="1"/>
          <p:nvPr>
            <p:ph idx="1" type="body"/>
          </p:nvPr>
        </p:nvSpPr>
        <p:spPr>
          <a:xfrm>
            <a:off x="701675" y="4473575"/>
            <a:ext cx="5607000" cy="3660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</a:pPr>
            <a:r>
              <a:t/>
            </a:r>
            <a:endParaRPr/>
          </a:p>
        </p:txBody>
      </p:sp>
      <p:sp>
        <p:nvSpPr>
          <p:cNvPr id="66" name="Google Shape;66;g1f4b2f840af_0_0:notes"/>
          <p:cNvSpPr/>
          <p:nvPr>
            <p:ph idx="2" type="sldImg"/>
          </p:nvPr>
        </p:nvSpPr>
        <p:spPr>
          <a:xfrm>
            <a:off x="1414463" y="1162050"/>
            <a:ext cx="4181400" cy="31368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g2ba94ce6216_0_49:notes"/>
          <p:cNvSpPr txBox="1"/>
          <p:nvPr>
            <p:ph idx="1" type="body"/>
          </p:nvPr>
        </p:nvSpPr>
        <p:spPr>
          <a:xfrm>
            <a:off x="701675" y="4473575"/>
            <a:ext cx="5607000" cy="3660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</a:pPr>
            <a:r>
              <a:t/>
            </a:r>
            <a:endParaRPr/>
          </a:p>
        </p:txBody>
      </p:sp>
      <p:sp>
        <p:nvSpPr>
          <p:cNvPr id="72" name="Google Shape;72;g2ba94ce6216_0_49:notes"/>
          <p:cNvSpPr/>
          <p:nvPr>
            <p:ph idx="2" type="sldImg"/>
          </p:nvPr>
        </p:nvSpPr>
        <p:spPr>
          <a:xfrm>
            <a:off x="1414463" y="1162050"/>
            <a:ext cx="4181400" cy="31368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g2ba94ce6216_0_60:notes"/>
          <p:cNvSpPr txBox="1"/>
          <p:nvPr>
            <p:ph idx="1" type="body"/>
          </p:nvPr>
        </p:nvSpPr>
        <p:spPr>
          <a:xfrm>
            <a:off x="701675" y="4473575"/>
            <a:ext cx="5607000" cy="3660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</a:pPr>
            <a:r>
              <a:t/>
            </a:r>
            <a:endParaRPr/>
          </a:p>
        </p:txBody>
      </p:sp>
      <p:sp>
        <p:nvSpPr>
          <p:cNvPr id="78" name="Google Shape;78;g2ba94ce6216_0_60:notes"/>
          <p:cNvSpPr/>
          <p:nvPr>
            <p:ph idx="2" type="sldImg"/>
          </p:nvPr>
        </p:nvSpPr>
        <p:spPr>
          <a:xfrm>
            <a:off x="1414463" y="1162050"/>
            <a:ext cx="4181400" cy="31368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jpg"/><Relationship Id="rId3" Type="http://schemas.openxmlformats.org/officeDocument/2006/relationships/image" Target="../media/image3.png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2"/>
          <p:cNvSpPr txBox="1"/>
          <p:nvPr>
            <p:ph idx="1" type="body"/>
          </p:nvPr>
        </p:nvSpPr>
        <p:spPr>
          <a:xfrm>
            <a:off x="402091" y="1690684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8" name="Google Shape;18;p2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2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2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21" name="Google Shape;21;p2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 rot="10800000">
            <a:off x="1690008" y="-7483"/>
            <a:ext cx="7453993" cy="1404580"/>
          </a:xfrm>
          <a:prstGeom prst="rect">
            <a:avLst/>
          </a:prstGeom>
          <a:noFill/>
          <a:ln>
            <a:noFill/>
          </a:ln>
        </p:spPr>
      </p:pic>
      <p:pic>
        <p:nvPicPr>
          <p:cNvPr id="22" name="Google Shape;22;p2"/>
          <p:cNvPicPr preferRelativeResize="0"/>
          <p:nvPr/>
        </p:nvPicPr>
        <p:blipFill rotWithShape="1">
          <a:blip r:embed="rId3">
            <a:alphaModFix/>
          </a:blip>
          <a:srcRect b="8889" l="0" r="0" t="5696"/>
          <a:stretch/>
        </p:blipFill>
        <p:spPr>
          <a:xfrm>
            <a:off x="76200" y="124499"/>
            <a:ext cx="1964192" cy="1251856"/>
          </a:xfrm>
          <a:prstGeom prst="rect">
            <a:avLst/>
          </a:prstGeom>
          <a:noFill/>
          <a:ln>
            <a:noFill/>
          </a:ln>
        </p:spPr>
      </p:pic>
      <p:sp>
        <p:nvSpPr>
          <p:cNvPr id="23" name="Google Shape;23;p2"/>
          <p:cNvSpPr txBox="1"/>
          <p:nvPr>
            <p:ph type="title"/>
          </p:nvPr>
        </p:nvSpPr>
        <p:spPr>
          <a:xfrm>
            <a:off x="3154476" y="50794"/>
            <a:ext cx="58293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300"/>
              <a:buFont typeface="Calibri"/>
              <a:buNone/>
              <a:defRPr b="0" i="0" sz="33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image" Target="../media/image3.png"/><Relationship Id="rId3" Type="http://schemas.openxmlformats.org/officeDocument/2006/relationships/slideLayout" Target="../slideLayouts/slideLayout1.xml"/><Relationship Id="rId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/>
          <p:nvPr>
            <p:ph idx="1" type="body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61950" lvl="0" marL="457200" marR="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  <a:defRPr b="0" i="0" sz="2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42900" lvl="1" marL="9144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23850" lvl="2" marL="13716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14325" lvl="3" marL="18288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14325" lvl="4" marL="22860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14325" lvl="5" marL="27432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14325" lvl="6" marL="32004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14325" lvl="7" marL="36576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14325" lvl="8" marL="41148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1" name="Google Shape;11;p1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2" name="Google Shape;12;p1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3" name="Google Shape;13;p1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14" name="Google Shape;14;p1"/>
          <p:cNvPicPr preferRelativeResize="0"/>
          <p:nvPr/>
        </p:nvPicPr>
        <p:blipFill rotWithShape="1">
          <a:blip r:embed="rId1">
            <a:alphaModFix/>
          </a:blip>
          <a:srcRect b="0" l="0" r="0" t="0"/>
          <a:stretch/>
        </p:blipFill>
        <p:spPr>
          <a:xfrm>
            <a:off x="1687946" y="0"/>
            <a:ext cx="7456054" cy="1402202"/>
          </a:xfrm>
          <a:prstGeom prst="rect">
            <a:avLst/>
          </a:prstGeom>
          <a:noFill/>
          <a:ln>
            <a:noFill/>
          </a:ln>
        </p:spPr>
      </p:pic>
      <p:pic>
        <p:nvPicPr>
          <p:cNvPr id="15" name="Google Shape;15;p1"/>
          <p:cNvPicPr preferRelativeResize="0"/>
          <p:nvPr/>
        </p:nvPicPr>
        <p:blipFill rotWithShape="1">
          <a:blip r:embed="rId2">
            <a:alphaModFix/>
          </a:blip>
          <a:srcRect b="8889" l="0" r="0" t="5696"/>
          <a:stretch/>
        </p:blipFill>
        <p:spPr>
          <a:xfrm>
            <a:off x="76200" y="124499"/>
            <a:ext cx="1964192" cy="1251856"/>
          </a:xfrm>
          <a:prstGeom prst="rect">
            <a:avLst/>
          </a:prstGeom>
          <a:noFill/>
          <a:ln>
            <a:noFill/>
          </a:ln>
        </p:spPr>
      </p:pic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3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hyperlink" Target="https://www.arcnj.org/programs/health-care-advocacy/" TargetMode="Externa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6.jp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hyperlink" Target="https://www.nj.gov/humanservices/dmahs/clients/medicaid/abd/ABD_Overview.pdf" TargetMode="External"/><Relationship Id="rId4" Type="http://schemas.openxmlformats.org/officeDocument/2006/relationships/image" Target="../media/image1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Relationship Id="rId3" Type="http://schemas.openxmlformats.org/officeDocument/2006/relationships/hyperlink" Target="https://www.nj.gov/humanservices/dds/programs/njworkability/" TargetMode="External"/><Relationship Id="rId4" Type="http://schemas.openxmlformats.org/officeDocument/2006/relationships/image" Target="../media/image7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Relationship Id="rId3" Type="http://schemas.openxmlformats.org/officeDocument/2006/relationships/hyperlink" Target="https://dmahs-nj.my.site.com/familycare/quickstart" TargetMode="External"/><Relationship Id="rId4" Type="http://schemas.openxmlformats.org/officeDocument/2006/relationships/hyperlink" Target="https://www.nj.gov/humanservices/njsnap/home/cbss.shtml" TargetMode="External"/><Relationship Id="rId5" Type="http://schemas.openxmlformats.org/officeDocument/2006/relationships/hyperlink" Target="https://www.nj.gov/humanservices/dmahs/clients/medicaid/abd/ABD_Application.pdf" TargetMode="Externa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Relationship Id="rId3" Type="http://schemas.openxmlformats.org/officeDocument/2006/relationships/hyperlink" Target="https://www.arcnj.org/programs/health-care-advocacy/" TargetMode="External"/><Relationship Id="rId4" Type="http://schemas.openxmlformats.org/officeDocument/2006/relationships/hyperlink" Target="https://www.arcnj.org/" TargetMode="External"/><Relationship Id="rId5" Type="http://schemas.openxmlformats.org/officeDocument/2006/relationships/hyperlink" Target="https://njfamilycare.dhs.state.nj.us/" TargetMode="External"/><Relationship Id="rId6" Type="http://schemas.openxmlformats.org/officeDocument/2006/relationships/hyperlink" Target="https://www.nj.gov/humanservices/dmahs/clients/medicaid/" TargetMode="Externa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3"/>
          <p:cNvSpPr txBox="1"/>
          <p:nvPr>
            <p:ph idx="1" type="body"/>
          </p:nvPr>
        </p:nvSpPr>
        <p:spPr>
          <a:xfrm>
            <a:off x="628650" y="4265800"/>
            <a:ext cx="7886700" cy="2384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85000" lnSpcReduction="20000"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10298"/>
              <a:buNone/>
            </a:pPr>
            <a:r>
              <a:rPr b="1" lang="en-US" sz="2901">
                <a:latin typeface="Arial"/>
                <a:ea typeface="Arial"/>
                <a:cs typeface="Arial"/>
                <a:sym typeface="Arial"/>
              </a:rPr>
              <a:t>Connor Griffin, MPH</a:t>
            </a:r>
            <a:endParaRPr sz="1801"/>
          </a:p>
          <a:p>
            <a:pPr indent="0" lvl="0" marL="0" rtl="0" algn="ctr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ct val="151080"/>
              <a:buNone/>
            </a:pPr>
            <a:r>
              <a:rPr lang="en-US" sz="2118">
                <a:latin typeface="Arial"/>
                <a:ea typeface="Arial"/>
                <a:cs typeface="Arial"/>
                <a:sym typeface="Arial"/>
              </a:rPr>
              <a:t>Director, Health Care Advocacy Program</a:t>
            </a:r>
            <a:endParaRPr sz="1018"/>
          </a:p>
          <a:p>
            <a:pPr indent="0" lvl="0" marL="0" rtl="0" algn="ctr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ct val="151080"/>
              <a:buNone/>
            </a:pPr>
            <a:r>
              <a:rPr lang="en-US" sz="2118">
                <a:latin typeface="Arial"/>
                <a:ea typeface="Arial"/>
                <a:cs typeface="Arial"/>
                <a:sym typeface="Arial"/>
              </a:rPr>
              <a:t>The Arc of New Jersey</a:t>
            </a:r>
            <a:endParaRPr sz="1018"/>
          </a:p>
          <a:p>
            <a:pPr indent="0" lvl="0" marL="0" rtl="0" algn="ctr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ct val="151080"/>
              <a:buNone/>
            </a:pPr>
            <a:r>
              <a:rPr b="1" lang="en-US" sz="2118">
                <a:latin typeface="Arial"/>
                <a:ea typeface="Arial"/>
                <a:cs typeface="Arial"/>
                <a:sym typeface="Arial"/>
              </a:rPr>
              <a:t>healthcareadvocacy</a:t>
            </a:r>
            <a:r>
              <a:rPr b="1" lang="en-US" sz="2118">
                <a:latin typeface="Arial"/>
                <a:ea typeface="Arial"/>
                <a:cs typeface="Arial"/>
                <a:sym typeface="Arial"/>
              </a:rPr>
              <a:t>@arcnj.org</a:t>
            </a:r>
            <a:endParaRPr sz="1018"/>
          </a:p>
          <a:p>
            <a:pPr indent="0" lvl="0" marL="0" rtl="0" algn="ctr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ct val="151080"/>
              <a:buNone/>
            </a:pPr>
            <a:r>
              <a:rPr b="1" lang="en-US" sz="2118" u="sng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3"/>
              </a:rPr>
              <a:t>thearcnjhealthcareadvocacy.org</a:t>
            </a:r>
            <a:endParaRPr b="1" sz="2118"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ctr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t/>
            </a:r>
            <a:endParaRPr b="1" sz="3200"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ctr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t/>
            </a:r>
            <a:endParaRPr sz="3200">
              <a:solidFill>
                <a:srgbClr val="7030A0"/>
              </a:solidFill>
            </a:endParaRPr>
          </a:p>
        </p:txBody>
      </p:sp>
      <p:sp>
        <p:nvSpPr>
          <p:cNvPr id="29" name="Google Shape;29;p3"/>
          <p:cNvSpPr txBox="1"/>
          <p:nvPr>
            <p:ph type="title"/>
          </p:nvPr>
        </p:nvSpPr>
        <p:spPr>
          <a:xfrm>
            <a:off x="533400" y="1461375"/>
            <a:ext cx="8077200" cy="2384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7030A0"/>
              </a:buClr>
              <a:buSzPts val="3200"/>
              <a:buFont typeface="Arial"/>
              <a:buNone/>
            </a:pPr>
            <a:br>
              <a:rPr b="1" i="1" lang="en-US" sz="3200">
                <a:solidFill>
                  <a:srgbClr val="7030A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1" i="1" lang="en-US" sz="3200">
                <a:solidFill>
                  <a:srgbClr val="7030A0"/>
                </a:solidFill>
                <a:latin typeface="Arial"/>
                <a:ea typeface="Arial"/>
                <a:cs typeface="Arial"/>
                <a:sym typeface="Arial"/>
              </a:rPr>
              <a:t>Catching Up with Connor</a:t>
            </a:r>
            <a:endParaRPr b="1" i="1" sz="3200">
              <a:solidFill>
                <a:srgbClr val="7030A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7030A0"/>
              </a:buClr>
              <a:buSzPts val="3200"/>
              <a:buFont typeface="Arial"/>
              <a:buNone/>
            </a:pPr>
            <a:r>
              <a:t/>
            </a:r>
            <a:endParaRPr b="1" i="1" sz="3200">
              <a:solidFill>
                <a:srgbClr val="7030A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7030A0"/>
              </a:buClr>
              <a:buSzPts val="3200"/>
              <a:buFont typeface="Arial"/>
              <a:buNone/>
            </a:pPr>
            <a:r>
              <a:rPr b="1" i="1" lang="en-US" sz="3200">
                <a:solidFill>
                  <a:srgbClr val="7030A0"/>
                </a:solidFill>
                <a:latin typeface="Arial"/>
                <a:ea typeface="Arial"/>
                <a:cs typeface="Arial"/>
                <a:sym typeface="Arial"/>
              </a:rPr>
              <a:t>An Overview of NJ FamilyCare/Medicaid Part 2</a:t>
            </a:r>
            <a:endParaRPr i="1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4"/>
          <p:cNvSpPr txBox="1"/>
          <p:nvPr>
            <p:ph idx="1" type="body"/>
          </p:nvPr>
        </p:nvSpPr>
        <p:spPr>
          <a:xfrm>
            <a:off x="316850" y="1829950"/>
            <a:ext cx="8313300" cy="3790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25000" lnSpcReduction="20000"/>
          </a:bodyPr>
          <a:lstStyle/>
          <a:p>
            <a:pPr indent="-388620" lvl="0" marL="34290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Noto Sans Symbols"/>
              <a:buChar char="❖"/>
            </a:pPr>
            <a:r>
              <a:rPr lang="en-US" sz="9600">
                <a:solidFill>
                  <a:srgbClr val="000000"/>
                </a:solidFill>
                <a:latin typeface="Garamond"/>
                <a:ea typeface="Garamond"/>
                <a:cs typeface="Garamond"/>
                <a:sym typeface="Garamond"/>
              </a:rPr>
              <a:t>NJ FamilyCare = NJ Medicaid</a:t>
            </a:r>
            <a:endParaRPr sz="9600">
              <a:solidFill>
                <a:srgbClr val="000000"/>
              </a:solidFill>
              <a:latin typeface="Garamond"/>
              <a:ea typeface="Garamond"/>
              <a:cs typeface="Garamond"/>
              <a:sym typeface="Garamond"/>
            </a:endParaRPr>
          </a:p>
          <a:p>
            <a:pPr indent="-388620" lvl="0" marL="34290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Noto Sans Symbols"/>
              <a:buChar char="❖"/>
            </a:pPr>
            <a:r>
              <a:rPr lang="en-US" sz="9600">
                <a:solidFill>
                  <a:srgbClr val="000000"/>
                </a:solidFill>
                <a:latin typeface="Garamond"/>
                <a:ea typeface="Garamond"/>
                <a:cs typeface="Garamond"/>
                <a:sym typeface="Garamond"/>
              </a:rPr>
              <a:t>2 primary programs:</a:t>
            </a:r>
            <a:endParaRPr sz="9600">
              <a:solidFill>
                <a:srgbClr val="000000"/>
              </a:solidFill>
              <a:latin typeface="Garamond"/>
              <a:ea typeface="Garamond"/>
              <a:cs typeface="Garamond"/>
              <a:sym typeface="Garamond"/>
            </a:endParaRPr>
          </a:p>
          <a:p>
            <a:pPr indent="-209550" lvl="1" marL="51435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ct val="100000"/>
              <a:buFont typeface="Noto Sans Symbols"/>
              <a:buChar char="➢"/>
            </a:pPr>
            <a:r>
              <a:rPr b="1" lang="en-US" sz="9600">
                <a:latin typeface="Garamond"/>
                <a:ea typeface="Garamond"/>
                <a:cs typeface="Garamond"/>
                <a:sym typeface="Garamond"/>
              </a:rPr>
              <a:t>NJ FamilyCare</a:t>
            </a:r>
            <a:r>
              <a:rPr lang="en-US" sz="9600">
                <a:latin typeface="Garamond"/>
                <a:ea typeface="Garamond"/>
                <a:cs typeface="Garamond"/>
                <a:sym typeface="Garamond"/>
              </a:rPr>
              <a:t>, covering children under 19, adults, and pregnant women</a:t>
            </a:r>
            <a:endParaRPr sz="9600">
              <a:latin typeface="Garamond"/>
              <a:ea typeface="Garamond"/>
              <a:cs typeface="Garamond"/>
              <a:sym typeface="Garamond"/>
            </a:endParaRPr>
          </a:p>
          <a:p>
            <a:pPr indent="-209550" lvl="1" marL="51435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ct val="100000"/>
              <a:buFont typeface="Noto Sans Symbols"/>
              <a:buChar char="➢"/>
            </a:pPr>
            <a:r>
              <a:rPr b="1" lang="en-US" sz="9600">
                <a:latin typeface="Garamond"/>
                <a:ea typeface="Garamond"/>
                <a:cs typeface="Garamond"/>
                <a:sym typeface="Garamond"/>
              </a:rPr>
              <a:t>Aged, Blind, or Disabled (ABD)</a:t>
            </a:r>
            <a:r>
              <a:rPr lang="en-US" sz="9600">
                <a:latin typeface="Garamond"/>
                <a:ea typeface="Garamond"/>
                <a:cs typeface="Garamond"/>
                <a:sym typeface="Garamond"/>
              </a:rPr>
              <a:t>, covering people 65 and older, and people determined blind or disabled by Social Security or the state</a:t>
            </a:r>
            <a:endParaRPr sz="9600">
              <a:latin typeface="Garamond"/>
              <a:ea typeface="Garamond"/>
              <a:cs typeface="Garamond"/>
              <a:sym typeface="Garamond"/>
            </a:endParaRPr>
          </a:p>
          <a:p>
            <a:pPr indent="-209550" lvl="0" marL="17145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ct val="100000"/>
              <a:buFont typeface="Garamond"/>
              <a:buChar char="❖"/>
            </a:pPr>
            <a:r>
              <a:rPr lang="en-US" sz="9600">
                <a:latin typeface="Garamond"/>
                <a:ea typeface="Garamond"/>
                <a:cs typeface="Garamond"/>
                <a:sym typeface="Garamond"/>
              </a:rPr>
              <a:t>Most individuals with IDD have ABD Medicaid</a:t>
            </a:r>
            <a:endParaRPr sz="9600">
              <a:latin typeface="Garamond"/>
              <a:ea typeface="Garamond"/>
              <a:cs typeface="Garamond"/>
              <a:sym typeface="Garamond"/>
            </a:endParaRPr>
          </a:p>
          <a:p>
            <a:pPr indent="-209550" lvl="0" marL="17145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ct val="100000"/>
              <a:buFont typeface="Garamond"/>
              <a:buChar char="❖"/>
            </a:pPr>
            <a:r>
              <a:rPr lang="en-US" sz="9600">
                <a:latin typeface="Garamond"/>
                <a:ea typeface="Garamond"/>
                <a:cs typeface="Garamond"/>
                <a:sym typeface="Garamond"/>
              </a:rPr>
              <a:t>Medicaid is required to receive Division of Developmental Disabilities (DDD) services at age 21</a:t>
            </a:r>
            <a:endParaRPr sz="9600">
              <a:solidFill>
                <a:srgbClr val="000000"/>
              </a:solidFill>
              <a:latin typeface="Garamond"/>
              <a:ea typeface="Garamond"/>
              <a:cs typeface="Garamond"/>
              <a:sym typeface="Garamond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rgbClr val="000000"/>
              </a:solidFill>
              <a:latin typeface="Garamond"/>
              <a:ea typeface="Garamond"/>
              <a:cs typeface="Garamond"/>
              <a:sym typeface="Garamond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rgbClr val="000000"/>
              </a:solidFill>
              <a:latin typeface="Garamond"/>
              <a:ea typeface="Garamond"/>
              <a:cs typeface="Garamond"/>
              <a:sym typeface="Garamond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rgbClr val="000000"/>
              </a:solidFill>
              <a:latin typeface="Garamond"/>
              <a:ea typeface="Garamond"/>
              <a:cs typeface="Garamond"/>
              <a:sym typeface="Garamond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rgbClr val="000000"/>
              </a:solidFill>
              <a:latin typeface="Garamond"/>
              <a:ea typeface="Garamond"/>
              <a:cs typeface="Garamond"/>
              <a:sym typeface="Garamond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latin typeface="Garamond"/>
              <a:ea typeface="Garamond"/>
              <a:cs typeface="Garamond"/>
              <a:sym typeface="Garamond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rgbClr val="000000"/>
              </a:solidFill>
              <a:latin typeface="Garamond"/>
              <a:ea typeface="Garamond"/>
              <a:cs typeface="Garamond"/>
              <a:sym typeface="Garamond"/>
            </a:endParaRPr>
          </a:p>
          <a:p>
            <a:pPr indent="0" lvl="0" marL="1714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rgbClr val="000000"/>
              </a:solidFill>
              <a:latin typeface="Garamond"/>
              <a:ea typeface="Garamond"/>
              <a:cs typeface="Garamond"/>
              <a:sym typeface="Garamond"/>
            </a:endParaRPr>
          </a:p>
          <a:p>
            <a:pPr indent="0" lvl="0" marL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000000"/>
              </a:buClr>
              <a:buSzPct val="76363"/>
              <a:buNone/>
            </a:pPr>
            <a:r>
              <a:t/>
            </a:r>
            <a:endParaRPr sz="2200"/>
          </a:p>
          <a:p>
            <a:pPr indent="-236220" lvl="0" marL="34290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70000"/>
              <a:buFont typeface="Noto Sans Symbols"/>
              <a:buNone/>
            </a:pPr>
            <a:r>
              <a:t/>
            </a:r>
            <a:endParaRPr b="1" sz="2400">
              <a:solidFill>
                <a:srgbClr val="000000"/>
              </a:solidFill>
              <a:latin typeface="Garamond"/>
              <a:ea typeface="Garamond"/>
              <a:cs typeface="Garamond"/>
              <a:sym typeface="Garamond"/>
            </a:endParaRPr>
          </a:p>
          <a:p>
            <a:pPr indent="-38100" lvl="0" marL="17145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t/>
            </a:r>
            <a:endParaRPr/>
          </a:p>
        </p:txBody>
      </p:sp>
      <p:sp>
        <p:nvSpPr>
          <p:cNvPr id="35" name="Google Shape;35;p4"/>
          <p:cNvSpPr txBox="1"/>
          <p:nvPr>
            <p:ph type="title"/>
          </p:nvPr>
        </p:nvSpPr>
        <p:spPr>
          <a:xfrm>
            <a:off x="2740152" y="353500"/>
            <a:ext cx="5829300" cy="924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Arial"/>
              <a:buNone/>
            </a:pPr>
            <a:r>
              <a:rPr b="1" lang="en-US" sz="4000">
                <a:latin typeface="Garamond"/>
                <a:ea typeface="Garamond"/>
                <a:cs typeface="Garamond"/>
                <a:sym typeface="Garamond"/>
              </a:rPr>
              <a:t>NJ FamilyCare/Medicaid</a:t>
            </a:r>
            <a:r>
              <a:rPr b="1" lang="en-US" sz="4400">
                <a:latin typeface="Garamond"/>
                <a:ea typeface="Garamond"/>
                <a:cs typeface="Garamond"/>
                <a:sym typeface="Garamond"/>
              </a:rPr>
              <a:t> </a:t>
            </a:r>
            <a:endParaRPr>
              <a:latin typeface="Garamond"/>
              <a:ea typeface="Garamond"/>
              <a:cs typeface="Garamond"/>
              <a:sym typeface="Garamond"/>
            </a:endParaRPr>
          </a:p>
        </p:txBody>
      </p:sp>
      <p:pic>
        <p:nvPicPr>
          <p:cNvPr id="36" name="Google Shape;36;p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061325" y="5794700"/>
            <a:ext cx="3810000" cy="7334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5"/>
          <p:cNvSpPr txBox="1"/>
          <p:nvPr/>
        </p:nvSpPr>
        <p:spPr>
          <a:xfrm>
            <a:off x="2740152" y="353500"/>
            <a:ext cx="5829300" cy="924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4000">
                <a:solidFill>
                  <a:srgbClr val="FFFFFF"/>
                </a:solidFill>
                <a:latin typeface="Garamond"/>
                <a:ea typeface="Garamond"/>
                <a:cs typeface="Garamond"/>
                <a:sym typeface="Garamond"/>
              </a:rPr>
              <a:t>ABD Medicaid</a:t>
            </a:r>
            <a:r>
              <a:rPr b="1" lang="en-US" sz="4400">
                <a:solidFill>
                  <a:srgbClr val="FFFFFF"/>
                </a:solidFill>
                <a:latin typeface="Garamond"/>
                <a:ea typeface="Garamond"/>
                <a:cs typeface="Garamond"/>
                <a:sym typeface="Garamond"/>
              </a:rPr>
              <a:t> </a:t>
            </a:r>
            <a:endParaRPr sz="3300">
              <a:solidFill>
                <a:srgbClr val="FFFFFF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  <p:sp>
        <p:nvSpPr>
          <p:cNvPr id="43" name="Google Shape;43;p5"/>
          <p:cNvSpPr txBox="1"/>
          <p:nvPr/>
        </p:nvSpPr>
        <p:spPr>
          <a:xfrm>
            <a:off x="628650" y="1829950"/>
            <a:ext cx="5369400" cy="4723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85445" lvl="0" marL="3429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350"/>
              <a:buFont typeface="Noto Sans Symbols"/>
              <a:buChar char="❖"/>
            </a:pPr>
            <a:r>
              <a:rPr b="1" lang="en-US" sz="2400" u="sng">
                <a:latin typeface="Garamond"/>
                <a:ea typeface="Garamond"/>
                <a:cs typeface="Garamond"/>
                <a:sym typeface="Garamond"/>
              </a:rPr>
              <a:t>ABD Medicaid Programs:</a:t>
            </a:r>
            <a:endParaRPr b="1" sz="2400" u="sng">
              <a:latin typeface="Garamond"/>
              <a:ea typeface="Garamond"/>
              <a:cs typeface="Garamond"/>
              <a:sym typeface="Garamond"/>
            </a:endParaRPr>
          </a:p>
          <a:p>
            <a:pPr indent="-209550" lvl="1" marL="51435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Garamond"/>
              <a:buChar char="➢"/>
            </a:pPr>
            <a:r>
              <a:rPr lang="en-US" sz="2400">
                <a:solidFill>
                  <a:srgbClr val="000000"/>
                </a:solidFill>
                <a:latin typeface="Garamond"/>
                <a:ea typeface="Garamond"/>
                <a:cs typeface="Garamond"/>
                <a:sym typeface="Garamond"/>
              </a:rPr>
              <a:t>Supplemental Security Income (SSI) Medicaid</a:t>
            </a:r>
            <a:endParaRPr sz="2400">
              <a:solidFill>
                <a:srgbClr val="000000"/>
              </a:solidFill>
              <a:latin typeface="Garamond"/>
              <a:ea typeface="Garamond"/>
              <a:cs typeface="Garamond"/>
              <a:sym typeface="Garamond"/>
            </a:endParaRPr>
          </a:p>
          <a:p>
            <a:pPr indent="-209550" lvl="1" marL="51435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Garamond"/>
              <a:buChar char="➢"/>
            </a:pPr>
            <a:r>
              <a:rPr lang="en-US" sz="2400">
                <a:solidFill>
                  <a:srgbClr val="000000"/>
                </a:solidFill>
                <a:latin typeface="Garamond"/>
                <a:ea typeface="Garamond"/>
                <a:cs typeface="Garamond"/>
                <a:sym typeface="Garamond"/>
              </a:rPr>
              <a:t>Medicaid Only</a:t>
            </a:r>
            <a:endParaRPr sz="2400">
              <a:solidFill>
                <a:srgbClr val="000000"/>
              </a:solidFill>
              <a:latin typeface="Garamond"/>
              <a:ea typeface="Garamond"/>
              <a:cs typeface="Garamond"/>
              <a:sym typeface="Garamond"/>
            </a:endParaRPr>
          </a:p>
          <a:p>
            <a:pPr indent="-209550" lvl="1" marL="51435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Garamond"/>
              <a:buChar char="➢"/>
            </a:pPr>
            <a:r>
              <a:rPr lang="en-US" sz="2400">
                <a:solidFill>
                  <a:srgbClr val="000000"/>
                </a:solidFill>
                <a:latin typeface="Garamond"/>
                <a:ea typeface="Garamond"/>
                <a:cs typeface="Garamond"/>
                <a:sym typeface="Garamond"/>
              </a:rPr>
              <a:t>New Jersey Care … Special Medicaid Programs</a:t>
            </a:r>
            <a:endParaRPr sz="2400">
              <a:solidFill>
                <a:srgbClr val="000000"/>
              </a:solidFill>
              <a:latin typeface="Garamond"/>
              <a:ea typeface="Garamond"/>
              <a:cs typeface="Garamond"/>
              <a:sym typeface="Garamond"/>
            </a:endParaRPr>
          </a:p>
          <a:p>
            <a:pPr indent="-209550" lvl="1" marL="51435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Garamond"/>
              <a:buChar char="➢"/>
            </a:pPr>
            <a:r>
              <a:rPr lang="en-US" sz="2400">
                <a:solidFill>
                  <a:srgbClr val="000000"/>
                </a:solidFill>
                <a:latin typeface="Garamond"/>
                <a:ea typeface="Garamond"/>
                <a:cs typeface="Garamond"/>
                <a:sym typeface="Garamond"/>
              </a:rPr>
              <a:t>NJ WorkAbility</a:t>
            </a:r>
            <a:endParaRPr sz="2400">
              <a:solidFill>
                <a:srgbClr val="000000"/>
              </a:solidFill>
              <a:latin typeface="Garamond"/>
              <a:ea typeface="Garamond"/>
              <a:cs typeface="Garamond"/>
              <a:sym typeface="Garamond"/>
            </a:endParaRPr>
          </a:p>
          <a:p>
            <a:pPr indent="-209550" lvl="1" marL="51435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Garamond"/>
              <a:buChar char="➢"/>
            </a:pPr>
            <a:r>
              <a:rPr lang="en-US" sz="2400">
                <a:solidFill>
                  <a:srgbClr val="000000"/>
                </a:solidFill>
                <a:latin typeface="Garamond"/>
                <a:ea typeface="Garamond"/>
                <a:cs typeface="Garamond"/>
                <a:sym typeface="Garamond"/>
              </a:rPr>
              <a:t>Managed Long Term Services and Supports (MLTSS) </a:t>
            </a:r>
            <a:endParaRPr sz="2400">
              <a:latin typeface="Garamond"/>
              <a:ea typeface="Garamond"/>
              <a:cs typeface="Garamond"/>
              <a:sym typeface="Garamond"/>
            </a:endParaRPr>
          </a:p>
          <a:p>
            <a:pPr indent="-385445" lvl="0" marL="3429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350"/>
              <a:buFont typeface="Garamond"/>
              <a:buChar char="❖"/>
            </a:pPr>
            <a:r>
              <a:rPr lang="en-US" sz="2400">
                <a:latin typeface="Garamond"/>
                <a:ea typeface="Garamond"/>
                <a:cs typeface="Garamond"/>
                <a:sym typeface="Garamond"/>
              </a:rPr>
              <a:t>Multiple ABD programs, but only one application</a:t>
            </a:r>
            <a:endParaRPr sz="2400">
              <a:latin typeface="Garamond"/>
              <a:ea typeface="Garamond"/>
              <a:cs typeface="Garamond"/>
              <a:sym typeface="Garamond"/>
            </a:endParaRPr>
          </a:p>
          <a:p>
            <a:pPr indent="-385445" lvl="0" marL="3429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350"/>
              <a:buFont typeface="Garamond"/>
              <a:buChar char="❖"/>
            </a:pPr>
            <a:r>
              <a:rPr lang="en-US" sz="2400" u="sng">
                <a:solidFill>
                  <a:srgbClr val="0563C1"/>
                </a:solidFill>
                <a:latin typeface="Garamond"/>
                <a:ea typeface="Garamond"/>
                <a:cs typeface="Garamond"/>
                <a:sym typeface="Garamond"/>
                <a:hlinkClick r:id="rId3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See the online brochure</a:t>
            </a:r>
            <a:endParaRPr sz="21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44" name="Google Shape;44;p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5947625" y="1625375"/>
            <a:ext cx="2621825" cy="51329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6"/>
          <p:cNvSpPr txBox="1"/>
          <p:nvPr>
            <p:ph idx="1" type="body"/>
          </p:nvPr>
        </p:nvSpPr>
        <p:spPr>
          <a:xfrm>
            <a:off x="628662" y="1829944"/>
            <a:ext cx="7886700" cy="4351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8862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Garamond"/>
              <a:buChar char="❖"/>
            </a:pPr>
            <a:r>
              <a:rPr lang="en-US" sz="2400">
                <a:solidFill>
                  <a:srgbClr val="000000"/>
                </a:solidFill>
                <a:latin typeface="Garamond"/>
                <a:ea typeface="Garamond"/>
                <a:cs typeface="Garamond"/>
                <a:sym typeface="Garamond"/>
              </a:rPr>
              <a:t>Individuals with gross monthly income equal to or below 100% of the federal poverty level (FPL) </a:t>
            </a:r>
            <a:endParaRPr sz="2400">
              <a:solidFill>
                <a:srgbClr val="000000"/>
              </a:solidFill>
              <a:latin typeface="Garamond"/>
              <a:ea typeface="Garamond"/>
              <a:cs typeface="Garamond"/>
              <a:sym typeface="Garamond"/>
            </a:endParaRPr>
          </a:p>
          <a:p>
            <a:pPr indent="-209550" lvl="1" marL="5143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Garamond"/>
              <a:buChar char="➢"/>
            </a:pPr>
            <a:r>
              <a:rPr lang="en-US" sz="2400">
                <a:solidFill>
                  <a:srgbClr val="000000"/>
                </a:solidFill>
                <a:latin typeface="Garamond"/>
                <a:ea typeface="Garamond"/>
                <a:cs typeface="Garamond"/>
                <a:sym typeface="Garamond"/>
              </a:rPr>
              <a:t>$1,255/month for an individual (2024)</a:t>
            </a:r>
            <a:endParaRPr sz="2400">
              <a:solidFill>
                <a:srgbClr val="000000"/>
              </a:solidFill>
              <a:latin typeface="Garamond"/>
              <a:ea typeface="Garamond"/>
              <a:cs typeface="Garamond"/>
              <a:sym typeface="Garamond"/>
            </a:endParaRPr>
          </a:p>
          <a:p>
            <a:pPr indent="0" lvl="0" marL="5143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rgbClr val="000000"/>
              </a:solidFill>
              <a:latin typeface="Garamond"/>
              <a:ea typeface="Garamond"/>
              <a:cs typeface="Garamond"/>
              <a:sym typeface="Garamond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rgbClr val="000000"/>
              </a:solidFill>
              <a:latin typeface="Garamond"/>
              <a:ea typeface="Garamond"/>
              <a:cs typeface="Garamond"/>
              <a:sym typeface="Garamond"/>
            </a:endParaRPr>
          </a:p>
          <a:p>
            <a:pPr indent="0" lvl="0" marL="1714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rgbClr val="000000"/>
              </a:solidFill>
              <a:latin typeface="Garamond"/>
              <a:ea typeface="Garamond"/>
              <a:cs typeface="Garamond"/>
              <a:sym typeface="Garamond"/>
            </a:endParaRPr>
          </a:p>
          <a:p>
            <a:pPr indent="0" lvl="0" marL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000000"/>
              </a:buClr>
              <a:buSzPts val="1680"/>
              <a:buNone/>
            </a:pPr>
            <a:r>
              <a:t/>
            </a:r>
            <a:endParaRPr sz="2200"/>
          </a:p>
          <a:p>
            <a:pPr indent="-236220" lvl="0" marL="34290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680"/>
              <a:buFont typeface="Noto Sans Symbols"/>
              <a:buNone/>
            </a:pPr>
            <a:r>
              <a:t/>
            </a:r>
            <a:endParaRPr b="1" sz="2400">
              <a:solidFill>
                <a:srgbClr val="000000"/>
              </a:solidFill>
              <a:latin typeface="Garamond"/>
              <a:ea typeface="Garamond"/>
              <a:cs typeface="Garamond"/>
              <a:sym typeface="Garamond"/>
            </a:endParaRPr>
          </a:p>
          <a:p>
            <a:pPr indent="-38100" lvl="0" marL="17145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</a:pPr>
            <a:r>
              <a:t/>
            </a:r>
            <a:endParaRPr/>
          </a:p>
        </p:txBody>
      </p:sp>
      <p:sp>
        <p:nvSpPr>
          <p:cNvPr id="50" name="Google Shape;50;p6"/>
          <p:cNvSpPr txBox="1"/>
          <p:nvPr>
            <p:ph type="title"/>
          </p:nvPr>
        </p:nvSpPr>
        <p:spPr>
          <a:xfrm>
            <a:off x="2729675" y="101850"/>
            <a:ext cx="6152100" cy="924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Arial"/>
              <a:buNone/>
            </a:pPr>
            <a:r>
              <a:rPr b="1" lang="en-US" sz="4000">
                <a:latin typeface="Garamond"/>
                <a:ea typeface="Garamond"/>
                <a:cs typeface="Garamond"/>
                <a:sym typeface="Garamond"/>
              </a:rPr>
              <a:t>New Jersey Care … Special Medicaid Programs</a:t>
            </a:r>
            <a:endParaRPr>
              <a:latin typeface="Garamond"/>
              <a:ea typeface="Garamond"/>
              <a:cs typeface="Garamond"/>
              <a:sym typeface="Garamond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7"/>
          <p:cNvSpPr txBox="1"/>
          <p:nvPr>
            <p:ph idx="1" type="body"/>
          </p:nvPr>
        </p:nvSpPr>
        <p:spPr>
          <a:xfrm>
            <a:off x="628650" y="1829950"/>
            <a:ext cx="7886700" cy="4765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8862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Garamond"/>
              <a:buChar char="❖"/>
            </a:pPr>
            <a:r>
              <a:rPr lang="en-US" sz="2400">
                <a:solidFill>
                  <a:srgbClr val="000000"/>
                </a:solidFill>
                <a:latin typeface="Garamond"/>
                <a:ea typeface="Garamond"/>
                <a:cs typeface="Garamond"/>
                <a:sym typeface="Garamond"/>
              </a:rPr>
              <a:t>Full Medicaid coverage to working individuals with disabilities whose income or assets would make them ineligible</a:t>
            </a:r>
            <a:endParaRPr sz="2400">
              <a:solidFill>
                <a:srgbClr val="000000"/>
              </a:solidFill>
              <a:latin typeface="Garamond"/>
              <a:ea typeface="Garamond"/>
              <a:cs typeface="Garamond"/>
              <a:sym typeface="Garamond"/>
            </a:endParaRPr>
          </a:p>
          <a:p>
            <a:pPr indent="-38862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Garamond"/>
              <a:buChar char="❖"/>
            </a:pPr>
            <a:r>
              <a:rPr lang="en-US" sz="2400">
                <a:solidFill>
                  <a:srgbClr val="000000"/>
                </a:solidFill>
                <a:latin typeface="Garamond"/>
                <a:ea typeface="Garamond"/>
                <a:cs typeface="Garamond"/>
                <a:sym typeface="Garamond"/>
              </a:rPr>
              <a:t>No unearned income limit</a:t>
            </a:r>
            <a:endParaRPr sz="2400">
              <a:solidFill>
                <a:srgbClr val="000000"/>
              </a:solidFill>
              <a:latin typeface="Garamond"/>
              <a:ea typeface="Garamond"/>
              <a:cs typeface="Garamond"/>
              <a:sym typeface="Garamond"/>
            </a:endParaRPr>
          </a:p>
          <a:p>
            <a:pPr indent="-38862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Garamond"/>
              <a:buChar char="❖"/>
            </a:pPr>
            <a:r>
              <a:rPr lang="en-US" sz="2400">
                <a:solidFill>
                  <a:srgbClr val="000000"/>
                </a:solidFill>
                <a:latin typeface="Garamond"/>
                <a:ea typeface="Garamond"/>
                <a:cs typeface="Garamond"/>
                <a:sym typeface="Garamond"/>
              </a:rPr>
              <a:t>No earned income limit</a:t>
            </a:r>
            <a:endParaRPr sz="2400">
              <a:solidFill>
                <a:srgbClr val="000000"/>
              </a:solidFill>
              <a:latin typeface="Garamond"/>
              <a:ea typeface="Garamond"/>
              <a:cs typeface="Garamond"/>
              <a:sym typeface="Garamond"/>
            </a:endParaRPr>
          </a:p>
          <a:p>
            <a:pPr indent="-38862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Garamond"/>
              <a:buChar char="❖"/>
            </a:pPr>
            <a:r>
              <a:rPr lang="en-US" sz="2400">
                <a:solidFill>
                  <a:srgbClr val="000000"/>
                </a:solidFill>
                <a:latin typeface="Garamond"/>
                <a:ea typeface="Garamond"/>
                <a:cs typeface="Garamond"/>
                <a:sym typeface="Garamond"/>
              </a:rPr>
              <a:t>There are tiered premiums for higher income individuals with countable income over 250% of the FPL</a:t>
            </a:r>
            <a:endParaRPr sz="2400">
              <a:solidFill>
                <a:srgbClr val="000000"/>
              </a:solidFill>
              <a:latin typeface="Garamond"/>
              <a:ea typeface="Garamond"/>
              <a:cs typeface="Garamond"/>
              <a:sym typeface="Garamond"/>
            </a:endParaRPr>
          </a:p>
          <a:p>
            <a:pPr indent="-38862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Garamond"/>
              <a:buChar char="❖"/>
            </a:pPr>
            <a:r>
              <a:rPr lang="en-US" sz="2400">
                <a:solidFill>
                  <a:srgbClr val="000000"/>
                </a:solidFill>
                <a:latin typeface="Garamond"/>
                <a:ea typeface="Garamond"/>
                <a:cs typeface="Garamond"/>
                <a:sym typeface="Garamond"/>
              </a:rPr>
              <a:t>No asset limit</a:t>
            </a:r>
            <a:endParaRPr sz="2400">
              <a:solidFill>
                <a:srgbClr val="000000"/>
              </a:solidFill>
              <a:latin typeface="Garamond"/>
              <a:ea typeface="Garamond"/>
              <a:cs typeface="Garamond"/>
              <a:sym typeface="Garamond"/>
            </a:endParaRPr>
          </a:p>
          <a:p>
            <a:pPr indent="-38862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Garamond"/>
              <a:buChar char="❖"/>
            </a:pPr>
            <a:r>
              <a:rPr lang="en-US" sz="2400">
                <a:solidFill>
                  <a:srgbClr val="212529"/>
                </a:solidFill>
                <a:highlight>
                  <a:srgbClr val="FFFFFF"/>
                </a:highlight>
                <a:latin typeface="Garamond"/>
                <a:ea typeface="Garamond"/>
                <a:cs typeface="Garamond"/>
                <a:sym typeface="Garamond"/>
              </a:rPr>
              <a:t>Speak with a highly trained Community Resource Specialist at 1-888-285-3036 </a:t>
            </a:r>
            <a:endParaRPr sz="2400">
              <a:solidFill>
                <a:srgbClr val="212529"/>
              </a:solidFill>
              <a:highlight>
                <a:srgbClr val="FFFFFF"/>
              </a:highlight>
              <a:latin typeface="Garamond"/>
              <a:ea typeface="Garamond"/>
              <a:cs typeface="Garamond"/>
              <a:sym typeface="Garamond"/>
            </a:endParaRPr>
          </a:p>
          <a:p>
            <a:pPr indent="-38862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12529"/>
              </a:buClr>
              <a:buSzPts val="2400"/>
              <a:buFont typeface="Garamond"/>
              <a:buChar char="❖"/>
            </a:pPr>
            <a:r>
              <a:rPr lang="en-US" sz="2400" u="sng">
                <a:solidFill>
                  <a:schemeClr val="hlink"/>
                </a:solidFill>
                <a:highlight>
                  <a:srgbClr val="FFFFFF"/>
                </a:highlight>
                <a:latin typeface="Garamond"/>
                <a:ea typeface="Garamond"/>
                <a:cs typeface="Garamond"/>
                <a:sym typeface="Garamond"/>
                <a:hlinkClick r:id="rId3"/>
              </a:rPr>
              <a:t>DDS NJ WorkAbility</a:t>
            </a:r>
            <a:endParaRPr sz="2200"/>
          </a:p>
          <a:p>
            <a:pPr indent="-236220" lvl="0" marL="34290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680"/>
              <a:buFont typeface="Noto Sans Symbols"/>
              <a:buNone/>
            </a:pPr>
            <a:r>
              <a:t/>
            </a:r>
            <a:endParaRPr b="1" sz="2400">
              <a:solidFill>
                <a:srgbClr val="000000"/>
              </a:solidFill>
              <a:latin typeface="Garamond"/>
              <a:ea typeface="Garamond"/>
              <a:cs typeface="Garamond"/>
              <a:sym typeface="Garamond"/>
            </a:endParaRPr>
          </a:p>
          <a:p>
            <a:pPr indent="-38100" lvl="0" marL="17145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</a:pPr>
            <a:r>
              <a:t/>
            </a:r>
            <a:endParaRPr/>
          </a:p>
        </p:txBody>
      </p:sp>
      <p:sp>
        <p:nvSpPr>
          <p:cNvPr id="56" name="Google Shape;56;p7"/>
          <p:cNvSpPr txBox="1"/>
          <p:nvPr>
            <p:ph type="title"/>
          </p:nvPr>
        </p:nvSpPr>
        <p:spPr>
          <a:xfrm>
            <a:off x="2740152" y="353500"/>
            <a:ext cx="5829300" cy="924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Arial"/>
              <a:buNone/>
            </a:pPr>
            <a:r>
              <a:rPr b="1" lang="en-US" sz="4000">
                <a:latin typeface="Garamond"/>
                <a:ea typeface="Garamond"/>
                <a:cs typeface="Garamond"/>
                <a:sym typeface="Garamond"/>
              </a:rPr>
              <a:t>NJ WorkAbility</a:t>
            </a:r>
            <a:endParaRPr>
              <a:latin typeface="Garamond"/>
              <a:ea typeface="Garamond"/>
              <a:cs typeface="Garamond"/>
              <a:sym typeface="Garamond"/>
            </a:endParaRPr>
          </a:p>
        </p:txBody>
      </p:sp>
      <p:pic>
        <p:nvPicPr>
          <p:cNvPr id="57" name="Google Shape;57;p7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4312125" y="4976346"/>
            <a:ext cx="4393650" cy="13917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8"/>
          <p:cNvSpPr txBox="1"/>
          <p:nvPr>
            <p:ph idx="1" type="body"/>
          </p:nvPr>
        </p:nvSpPr>
        <p:spPr>
          <a:xfrm>
            <a:off x="628662" y="1829944"/>
            <a:ext cx="7886700" cy="4351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8862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Garamond"/>
              <a:buChar char="❖"/>
            </a:pPr>
            <a:r>
              <a:rPr lang="en-US" sz="2400">
                <a:solidFill>
                  <a:srgbClr val="000000"/>
                </a:solidFill>
                <a:latin typeface="Garamond"/>
                <a:ea typeface="Garamond"/>
                <a:cs typeface="Garamond"/>
                <a:sym typeface="Garamond"/>
              </a:rPr>
              <a:t>Additional services and supports for clinically </a:t>
            </a:r>
            <a:r>
              <a:rPr lang="en-US" sz="2400">
                <a:solidFill>
                  <a:srgbClr val="000000"/>
                </a:solidFill>
                <a:latin typeface="Garamond"/>
                <a:ea typeface="Garamond"/>
                <a:cs typeface="Garamond"/>
                <a:sym typeface="Garamond"/>
              </a:rPr>
              <a:t>eligible</a:t>
            </a:r>
            <a:r>
              <a:rPr lang="en-US" sz="2400">
                <a:solidFill>
                  <a:srgbClr val="000000"/>
                </a:solidFill>
                <a:latin typeface="Garamond"/>
                <a:ea typeface="Garamond"/>
                <a:cs typeface="Garamond"/>
                <a:sym typeface="Garamond"/>
              </a:rPr>
              <a:t> individuals, who need a higher level of care</a:t>
            </a:r>
            <a:endParaRPr sz="2400">
              <a:solidFill>
                <a:srgbClr val="000000"/>
              </a:solidFill>
              <a:latin typeface="Garamond"/>
              <a:ea typeface="Garamond"/>
              <a:cs typeface="Garamond"/>
              <a:sym typeface="Garamond"/>
            </a:endParaRPr>
          </a:p>
          <a:p>
            <a:pPr indent="-38862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Garamond"/>
              <a:buChar char="❖"/>
            </a:pPr>
            <a:r>
              <a:rPr lang="en-US" sz="2400">
                <a:solidFill>
                  <a:srgbClr val="000000"/>
                </a:solidFill>
                <a:latin typeface="Garamond"/>
                <a:ea typeface="Garamond"/>
                <a:cs typeface="Garamond"/>
                <a:sym typeface="Garamond"/>
              </a:rPr>
              <a:t>Clinical </a:t>
            </a:r>
            <a:r>
              <a:rPr lang="en-US" sz="2400">
                <a:solidFill>
                  <a:srgbClr val="000000"/>
                </a:solidFill>
                <a:latin typeface="Garamond"/>
                <a:ea typeface="Garamond"/>
                <a:cs typeface="Garamond"/>
                <a:sym typeface="Garamond"/>
              </a:rPr>
              <a:t>eligibility is determined through assistance with 3 or more activities of daily living (ADLs) such as dressing, bathing, eating, and mobility assistance</a:t>
            </a:r>
            <a:endParaRPr sz="2400">
              <a:solidFill>
                <a:srgbClr val="000000"/>
              </a:solidFill>
              <a:latin typeface="Garamond"/>
              <a:ea typeface="Garamond"/>
              <a:cs typeface="Garamond"/>
              <a:sym typeface="Garamond"/>
            </a:endParaRPr>
          </a:p>
          <a:p>
            <a:pPr indent="-38862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Garamond"/>
              <a:buChar char="❖"/>
            </a:pPr>
            <a:r>
              <a:rPr lang="en-US" sz="2400">
                <a:solidFill>
                  <a:srgbClr val="000000"/>
                </a:solidFill>
                <a:latin typeface="Garamond"/>
                <a:ea typeface="Garamond"/>
                <a:cs typeface="Garamond"/>
                <a:sym typeface="Garamond"/>
              </a:rPr>
              <a:t>Require skilled nursing care, 24/7</a:t>
            </a:r>
            <a:endParaRPr sz="2400">
              <a:solidFill>
                <a:srgbClr val="000000"/>
              </a:solidFill>
              <a:latin typeface="Garamond"/>
              <a:ea typeface="Garamond"/>
              <a:cs typeface="Garamond"/>
              <a:sym typeface="Garamond"/>
            </a:endParaRPr>
          </a:p>
          <a:p>
            <a:pPr indent="-38862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Garamond"/>
              <a:buChar char="❖"/>
            </a:pPr>
            <a:r>
              <a:rPr lang="en-US" sz="2400">
                <a:solidFill>
                  <a:srgbClr val="000000"/>
                </a:solidFill>
                <a:latin typeface="Garamond"/>
                <a:ea typeface="Garamond"/>
                <a:cs typeface="Garamond"/>
                <a:sym typeface="Garamond"/>
              </a:rPr>
              <a:t>Higher income limit of $2,742/month</a:t>
            </a:r>
            <a:endParaRPr/>
          </a:p>
        </p:txBody>
      </p:sp>
      <p:sp>
        <p:nvSpPr>
          <p:cNvPr id="63" name="Google Shape;63;p8"/>
          <p:cNvSpPr txBox="1"/>
          <p:nvPr>
            <p:ph type="title"/>
          </p:nvPr>
        </p:nvSpPr>
        <p:spPr>
          <a:xfrm>
            <a:off x="2740152" y="353500"/>
            <a:ext cx="5829300" cy="924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Arial"/>
              <a:buNone/>
            </a:pPr>
            <a:r>
              <a:rPr b="1" lang="en-US" sz="4000">
                <a:latin typeface="Garamond"/>
                <a:ea typeface="Garamond"/>
                <a:cs typeface="Garamond"/>
                <a:sym typeface="Garamond"/>
              </a:rPr>
              <a:t>MLTSS</a:t>
            </a:r>
            <a:endParaRPr>
              <a:latin typeface="Garamond"/>
              <a:ea typeface="Garamond"/>
              <a:cs typeface="Garamond"/>
              <a:sym typeface="Garamond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9"/>
          <p:cNvSpPr txBox="1"/>
          <p:nvPr>
            <p:ph idx="1" type="body"/>
          </p:nvPr>
        </p:nvSpPr>
        <p:spPr>
          <a:xfrm>
            <a:off x="628662" y="1829944"/>
            <a:ext cx="7886700" cy="4351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lnSpcReduction="20000"/>
          </a:bodyPr>
          <a:lstStyle/>
          <a:p>
            <a:pPr indent="-38862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Garamond"/>
              <a:buChar char="❖"/>
            </a:pPr>
            <a:r>
              <a:rPr lang="en-US" sz="2400">
                <a:solidFill>
                  <a:srgbClr val="000000"/>
                </a:solidFill>
                <a:latin typeface="Garamond"/>
                <a:ea typeface="Garamond"/>
                <a:cs typeface="Garamond"/>
                <a:sym typeface="Garamond"/>
              </a:rPr>
              <a:t>Medicaid in NJ is administered through 5 participating managed care organizations (MCOs):</a:t>
            </a:r>
            <a:endParaRPr sz="2400">
              <a:solidFill>
                <a:srgbClr val="000000"/>
              </a:solidFill>
              <a:latin typeface="Garamond"/>
              <a:ea typeface="Garamond"/>
              <a:cs typeface="Garamond"/>
              <a:sym typeface="Garamond"/>
            </a:endParaRPr>
          </a:p>
          <a:p>
            <a:pPr indent="-209550" lvl="1" marL="5143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Garamond"/>
              <a:buChar char="➢"/>
            </a:pPr>
            <a:r>
              <a:rPr lang="en-US" sz="2400">
                <a:solidFill>
                  <a:srgbClr val="000000"/>
                </a:solidFill>
                <a:latin typeface="Garamond"/>
                <a:ea typeface="Garamond"/>
                <a:cs typeface="Garamond"/>
                <a:sym typeface="Garamond"/>
              </a:rPr>
              <a:t>Aetna Better Health of New Jersey</a:t>
            </a:r>
            <a:endParaRPr sz="2400">
              <a:solidFill>
                <a:srgbClr val="000000"/>
              </a:solidFill>
              <a:latin typeface="Garamond"/>
              <a:ea typeface="Garamond"/>
              <a:cs typeface="Garamond"/>
              <a:sym typeface="Garamond"/>
            </a:endParaRPr>
          </a:p>
          <a:p>
            <a:pPr indent="-209550" lvl="1" marL="5143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Garamond"/>
              <a:buChar char="➢"/>
            </a:pPr>
            <a:r>
              <a:rPr lang="en-US" sz="2400">
                <a:solidFill>
                  <a:srgbClr val="000000"/>
                </a:solidFill>
                <a:latin typeface="Garamond"/>
                <a:ea typeface="Garamond"/>
                <a:cs typeface="Garamond"/>
                <a:sym typeface="Garamond"/>
              </a:rPr>
              <a:t>Horizon NJ Health</a:t>
            </a:r>
            <a:endParaRPr sz="2400">
              <a:solidFill>
                <a:srgbClr val="000000"/>
              </a:solidFill>
              <a:latin typeface="Garamond"/>
              <a:ea typeface="Garamond"/>
              <a:cs typeface="Garamond"/>
              <a:sym typeface="Garamond"/>
            </a:endParaRPr>
          </a:p>
          <a:p>
            <a:pPr indent="-209550" lvl="1" marL="5143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Garamond"/>
              <a:buChar char="➢"/>
            </a:pPr>
            <a:r>
              <a:rPr lang="en-US" sz="2400">
                <a:solidFill>
                  <a:srgbClr val="000000"/>
                </a:solidFill>
                <a:latin typeface="Garamond"/>
                <a:ea typeface="Garamond"/>
                <a:cs typeface="Garamond"/>
                <a:sym typeface="Garamond"/>
              </a:rPr>
              <a:t>Fidelis Care </a:t>
            </a:r>
            <a:endParaRPr sz="2400">
              <a:solidFill>
                <a:srgbClr val="000000"/>
              </a:solidFill>
              <a:latin typeface="Garamond"/>
              <a:ea typeface="Garamond"/>
              <a:cs typeface="Garamond"/>
              <a:sym typeface="Garamond"/>
            </a:endParaRPr>
          </a:p>
          <a:p>
            <a:pPr indent="-209550" lvl="1" marL="5143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Garamond"/>
              <a:buChar char="➢"/>
            </a:pPr>
            <a:r>
              <a:rPr lang="en-US" sz="2400">
                <a:solidFill>
                  <a:srgbClr val="000000"/>
                </a:solidFill>
                <a:latin typeface="Garamond"/>
                <a:ea typeface="Garamond"/>
                <a:cs typeface="Garamond"/>
                <a:sym typeface="Garamond"/>
              </a:rPr>
              <a:t>UnitedHealthcare Community Plan</a:t>
            </a:r>
            <a:endParaRPr sz="2400">
              <a:solidFill>
                <a:srgbClr val="000000"/>
              </a:solidFill>
              <a:latin typeface="Garamond"/>
              <a:ea typeface="Garamond"/>
              <a:cs typeface="Garamond"/>
              <a:sym typeface="Garamond"/>
            </a:endParaRPr>
          </a:p>
          <a:p>
            <a:pPr indent="-209550" lvl="1" marL="5143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Garamond"/>
              <a:buChar char="➢"/>
            </a:pPr>
            <a:r>
              <a:rPr lang="en-US" sz="2400">
                <a:solidFill>
                  <a:srgbClr val="000000"/>
                </a:solidFill>
                <a:latin typeface="Garamond"/>
                <a:ea typeface="Garamond"/>
                <a:cs typeface="Garamond"/>
                <a:sym typeface="Garamond"/>
              </a:rPr>
              <a:t>Wellpoint (formerly Amerigroup New Jersey)</a:t>
            </a:r>
            <a:endParaRPr sz="2400">
              <a:solidFill>
                <a:srgbClr val="000000"/>
              </a:solidFill>
              <a:latin typeface="Garamond"/>
              <a:ea typeface="Garamond"/>
              <a:cs typeface="Garamond"/>
              <a:sym typeface="Garamond"/>
            </a:endParaRPr>
          </a:p>
          <a:p>
            <a:pPr indent="-38862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Garamond"/>
              <a:buChar char="❖"/>
            </a:pPr>
            <a:r>
              <a:rPr lang="en-US" sz="2400">
                <a:solidFill>
                  <a:srgbClr val="000000"/>
                </a:solidFill>
                <a:latin typeface="Garamond"/>
                <a:ea typeface="Garamond"/>
                <a:cs typeface="Garamond"/>
                <a:sym typeface="Garamond"/>
              </a:rPr>
              <a:t>Greater access to providers and coordination of care</a:t>
            </a:r>
            <a:endParaRPr sz="2400">
              <a:solidFill>
                <a:srgbClr val="000000"/>
              </a:solidFill>
              <a:latin typeface="Garamond"/>
              <a:ea typeface="Garamond"/>
              <a:cs typeface="Garamond"/>
              <a:sym typeface="Garamond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rgbClr val="000000"/>
              </a:solidFill>
              <a:latin typeface="Garamond"/>
              <a:ea typeface="Garamond"/>
              <a:cs typeface="Garamond"/>
              <a:sym typeface="Garamond"/>
            </a:endParaRPr>
          </a:p>
          <a:p>
            <a:pPr indent="0" lvl="0" marL="1714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rgbClr val="000000"/>
              </a:solidFill>
              <a:latin typeface="Garamond"/>
              <a:ea typeface="Garamond"/>
              <a:cs typeface="Garamond"/>
              <a:sym typeface="Garamond"/>
            </a:endParaRPr>
          </a:p>
          <a:p>
            <a:pPr indent="0" lvl="0" marL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000000"/>
              </a:buClr>
              <a:buSzPts val="1680"/>
              <a:buNone/>
            </a:pPr>
            <a:r>
              <a:t/>
            </a:r>
            <a:endParaRPr sz="2200"/>
          </a:p>
          <a:p>
            <a:pPr indent="-236220" lvl="0" marL="34290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680"/>
              <a:buFont typeface="Noto Sans Symbols"/>
              <a:buNone/>
            </a:pPr>
            <a:r>
              <a:t/>
            </a:r>
            <a:endParaRPr b="1" sz="2400">
              <a:solidFill>
                <a:srgbClr val="000000"/>
              </a:solidFill>
              <a:latin typeface="Garamond"/>
              <a:ea typeface="Garamond"/>
              <a:cs typeface="Garamond"/>
              <a:sym typeface="Garamond"/>
            </a:endParaRPr>
          </a:p>
          <a:p>
            <a:pPr indent="-38100" lvl="0" marL="17145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</a:pPr>
            <a:r>
              <a:t/>
            </a:r>
            <a:endParaRPr/>
          </a:p>
        </p:txBody>
      </p:sp>
      <p:sp>
        <p:nvSpPr>
          <p:cNvPr id="69" name="Google Shape;69;p9"/>
          <p:cNvSpPr txBox="1"/>
          <p:nvPr>
            <p:ph type="title"/>
          </p:nvPr>
        </p:nvSpPr>
        <p:spPr>
          <a:xfrm>
            <a:off x="2740152" y="353500"/>
            <a:ext cx="5829300" cy="924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Arial"/>
              <a:buNone/>
            </a:pPr>
            <a:r>
              <a:rPr b="1" lang="en-US" sz="4000">
                <a:latin typeface="Garamond"/>
                <a:ea typeface="Garamond"/>
                <a:cs typeface="Garamond"/>
                <a:sym typeface="Garamond"/>
              </a:rPr>
              <a:t>Medicaid MCOs</a:t>
            </a:r>
            <a:endParaRPr>
              <a:latin typeface="Garamond"/>
              <a:ea typeface="Garamond"/>
              <a:cs typeface="Garamond"/>
              <a:sym typeface="Garamond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10"/>
          <p:cNvSpPr txBox="1"/>
          <p:nvPr>
            <p:ph idx="1" type="body"/>
          </p:nvPr>
        </p:nvSpPr>
        <p:spPr>
          <a:xfrm>
            <a:off x="628662" y="1829944"/>
            <a:ext cx="7886700" cy="4351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8862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Garamond"/>
              <a:buChar char="❖"/>
            </a:pPr>
            <a:r>
              <a:rPr lang="en-US" sz="2400">
                <a:solidFill>
                  <a:srgbClr val="000000"/>
                </a:solidFill>
                <a:latin typeface="Garamond"/>
                <a:ea typeface="Garamond"/>
                <a:cs typeface="Garamond"/>
                <a:sym typeface="Garamond"/>
              </a:rPr>
              <a:t>Online via the NJ FamilyCare website (preferred)</a:t>
            </a:r>
            <a:endParaRPr sz="2400">
              <a:solidFill>
                <a:srgbClr val="000000"/>
              </a:solidFill>
              <a:latin typeface="Garamond"/>
              <a:ea typeface="Garamond"/>
              <a:cs typeface="Garamond"/>
              <a:sym typeface="Garamond"/>
            </a:endParaRPr>
          </a:p>
          <a:p>
            <a:pPr indent="-209550" lvl="1" marL="5143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Garamond"/>
              <a:buChar char="➢"/>
            </a:pPr>
            <a:r>
              <a:rPr lang="en-US" sz="2400" u="sng">
                <a:solidFill>
                  <a:schemeClr val="hlink"/>
                </a:solidFill>
                <a:latin typeface="Garamond"/>
                <a:ea typeface="Garamond"/>
                <a:cs typeface="Garamond"/>
                <a:sym typeface="Garamond"/>
                <a:hlinkClick r:id="rId3"/>
              </a:rPr>
              <a:t>Apply here</a:t>
            </a:r>
            <a:endParaRPr sz="2400">
              <a:solidFill>
                <a:srgbClr val="000000"/>
              </a:solidFill>
              <a:latin typeface="Garamond"/>
              <a:ea typeface="Garamond"/>
              <a:cs typeface="Garamond"/>
              <a:sym typeface="Garamond"/>
            </a:endParaRPr>
          </a:p>
          <a:p>
            <a:pPr indent="-38862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Garamond"/>
              <a:buChar char="❖"/>
            </a:pPr>
            <a:r>
              <a:rPr lang="en-US" sz="2400">
                <a:solidFill>
                  <a:srgbClr val="000000"/>
                </a:solidFill>
                <a:latin typeface="Garamond"/>
                <a:ea typeface="Garamond"/>
                <a:cs typeface="Garamond"/>
                <a:sym typeface="Garamond"/>
              </a:rPr>
              <a:t>In person at your local County Board of Social Services office</a:t>
            </a:r>
            <a:endParaRPr sz="2400">
              <a:solidFill>
                <a:srgbClr val="000000"/>
              </a:solidFill>
              <a:latin typeface="Garamond"/>
              <a:ea typeface="Garamond"/>
              <a:cs typeface="Garamond"/>
              <a:sym typeface="Garamond"/>
            </a:endParaRPr>
          </a:p>
          <a:p>
            <a:pPr indent="-209550" lvl="1" marL="5143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Garamond"/>
              <a:buChar char="➢"/>
            </a:pPr>
            <a:r>
              <a:rPr lang="en-US" sz="2400" u="sng">
                <a:solidFill>
                  <a:schemeClr val="hlink"/>
                </a:solidFill>
                <a:latin typeface="Garamond"/>
                <a:ea typeface="Garamond"/>
                <a:cs typeface="Garamond"/>
                <a:sym typeface="Garamond"/>
                <a:hlinkClick r:id="rId4"/>
              </a:rPr>
              <a:t>Find your local office</a:t>
            </a:r>
            <a:endParaRPr sz="2400">
              <a:solidFill>
                <a:srgbClr val="000000"/>
              </a:solidFill>
              <a:latin typeface="Garamond"/>
              <a:ea typeface="Garamond"/>
              <a:cs typeface="Garamond"/>
              <a:sym typeface="Garamond"/>
            </a:endParaRPr>
          </a:p>
          <a:p>
            <a:pPr indent="-209550" lvl="0" marL="1714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Garamond"/>
              <a:buChar char="❖"/>
            </a:pPr>
            <a:r>
              <a:rPr lang="en-US" sz="2400">
                <a:solidFill>
                  <a:srgbClr val="000000"/>
                </a:solidFill>
                <a:latin typeface="Garamond"/>
                <a:ea typeface="Garamond"/>
                <a:cs typeface="Garamond"/>
                <a:sym typeface="Garamond"/>
              </a:rPr>
              <a:t>Print the application, fill in out, and mail it in</a:t>
            </a:r>
            <a:endParaRPr sz="2400">
              <a:solidFill>
                <a:srgbClr val="000000"/>
              </a:solidFill>
              <a:latin typeface="Garamond"/>
              <a:ea typeface="Garamond"/>
              <a:cs typeface="Garamond"/>
              <a:sym typeface="Garamond"/>
            </a:endParaRPr>
          </a:p>
          <a:p>
            <a:pPr indent="-209550" lvl="1" marL="5143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Garamond"/>
              <a:buChar char="➢"/>
            </a:pPr>
            <a:r>
              <a:rPr lang="en-US" sz="2400" u="sng">
                <a:solidFill>
                  <a:schemeClr val="hlink"/>
                </a:solidFill>
                <a:latin typeface="Garamond"/>
                <a:ea typeface="Garamond"/>
                <a:cs typeface="Garamond"/>
                <a:sym typeface="Garamond"/>
                <a:hlinkClick r:id="rId5"/>
              </a:rPr>
              <a:t>A pdf of the application</a:t>
            </a:r>
            <a:endParaRPr sz="2400">
              <a:solidFill>
                <a:srgbClr val="000000"/>
              </a:solidFill>
              <a:latin typeface="Garamond"/>
              <a:ea typeface="Garamond"/>
              <a:cs typeface="Garamond"/>
              <a:sym typeface="Garamond"/>
            </a:endParaRPr>
          </a:p>
          <a:p>
            <a:pPr indent="-209550" lvl="0" marL="1714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Garamond"/>
              <a:buChar char="❖"/>
            </a:pPr>
            <a:r>
              <a:rPr lang="en-US" sz="2400">
                <a:latin typeface="Garamond"/>
                <a:ea typeface="Garamond"/>
                <a:cs typeface="Garamond"/>
                <a:sym typeface="Garamond"/>
              </a:rPr>
              <a:t>Call 1-800-701-0710 (TTY: 711) for assistance</a:t>
            </a:r>
            <a:endParaRPr sz="2400">
              <a:solidFill>
                <a:srgbClr val="000000"/>
              </a:solidFill>
              <a:latin typeface="Garamond"/>
              <a:ea typeface="Garamond"/>
              <a:cs typeface="Garamond"/>
              <a:sym typeface="Garamond"/>
            </a:endParaRPr>
          </a:p>
          <a:p>
            <a:pPr indent="0" lvl="0" marL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000000"/>
              </a:buClr>
              <a:buSzPts val="1680"/>
              <a:buNone/>
            </a:pPr>
            <a:r>
              <a:t/>
            </a:r>
            <a:endParaRPr sz="2200"/>
          </a:p>
          <a:p>
            <a:pPr indent="-236220" lvl="0" marL="34290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680"/>
              <a:buFont typeface="Noto Sans Symbols"/>
              <a:buNone/>
            </a:pPr>
            <a:r>
              <a:t/>
            </a:r>
            <a:endParaRPr b="1" sz="2400">
              <a:solidFill>
                <a:srgbClr val="000000"/>
              </a:solidFill>
              <a:latin typeface="Garamond"/>
              <a:ea typeface="Garamond"/>
              <a:cs typeface="Garamond"/>
              <a:sym typeface="Garamond"/>
            </a:endParaRPr>
          </a:p>
          <a:p>
            <a:pPr indent="-38100" lvl="0" marL="17145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</a:pPr>
            <a:r>
              <a:t/>
            </a:r>
            <a:endParaRPr/>
          </a:p>
        </p:txBody>
      </p:sp>
      <p:sp>
        <p:nvSpPr>
          <p:cNvPr id="75" name="Google Shape;75;p10"/>
          <p:cNvSpPr txBox="1"/>
          <p:nvPr>
            <p:ph type="title"/>
          </p:nvPr>
        </p:nvSpPr>
        <p:spPr>
          <a:xfrm>
            <a:off x="2740152" y="353500"/>
            <a:ext cx="5829300" cy="924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Arial"/>
              <a:buNone/>
            </a:pPr>
            <a:r>
              <a:rPr b="1" lang="en-US" sz="4000">
                <a:latin typeface="Garamond"/>
                <a:ea typeface="Garamond"/>
                <a:cs typeface="Garamond"/>
                <a:sym typeface="Garamond"/>
              </a:rPr>
              <a:t>How to Apply</a:t>
            </a:r>
            <a:endParaRPr>
              <a:latin typeface="Garamond"/>
              <a:ea typeface="Garamond"/>
              <a:cs typeface="Garamond"/>
              <a:sym typeface="Garamond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11"/>
          <p:cNvSpPr txBox="1"/>
          <p:nvPr>
            <p:ph idx="1" type="body"/>
          </p:nvPr>
        </p:nvSpPr>
        <p:spPr>
          <a:xfrm>
            <a:off x="628650" y="1829951"/>
            <a:ext cx="7886700" cy="4818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09550" lvl="0" marL="1714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Garamond"/>
              <a:buChar char="❖"/>
            </a:pPr>
            <a:r>
              <a:rPr lang="en-US" sz="2400">
                <a:latin typeface="Garamond"/>
                <a:ea typeface="Garamond"/>
                <a:cs typeface="Garamond"/>
                <a:sym typeface="Garamond"/>
              </a:rPr>
              <a:t>The Arc of New Jersey Health Care Advocacy Program</a:t>
            </a:r>
            <a:endParaRPr/>
          </a:p>
          <a:p>
            <a:pPr indent="-209550" lvl="1" marL="514350" rtl="0" algn="l">
              <a:spcBef>
                <a:spcPts val="375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Garamond"/>
              <a:buChar char="➢"/>
            </a:pPr>
            <a:r>
              <a:rPr b="1" lang="en-US" sz="2418" u="sng">
                <a:solidFill>
                  <a:schemeClr val="hlink"/>
                </a:solidFill>
                <a:latin typeface="Garamond"/>
                <a:ea typeface="Garamond"/>
                <a:cs typeface="Garamond"/>
                <a:sym typeface="Garamond"/>
                <a:hlinkClick r:id="rId3"/>
              </a:rPr>
              <a:t>thearcnjhealthcareadvocacy.org</a:t>
            </a:r>
            <a:endParaRPr b="1" sz="2400">
              <a:latin typeface="Garamond"/>
              <a:ea typeface="Garamond"/>
              <a:cs typeface="Garamond"/>
              <a:sym typeface="Garamond"/>
            </a:endParaRPr>
          </a:p>
          <a:p>
            <a:pPr indent="-209550" lvl="0" marL="1714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Garamond"/>
              <a:buChar char="❖"/>
            </a:pPr>
            <a:r>
              <a:rPr lang="en-US" sz="2400">
                <a:latin typeface="Garamond"/>
                <a:ea typeface="Garamond"/>
                <a:cs typeface="Garamond"/>
                <a:sym typeface="Garamond"/>
              </a:rPr>
              <a:t>Subscribe to our email list at </a:t>
            </a:r>
            <a:r>
              <a:rPr b="1" lang="en-US" sz="2400" u="sng">
                <a:solidFill>
                  <a:schemeClr val="hlink"/>
                </a:solidFill>
                <a:latin typeface="Garamond"/>
                <a:ea typeface="Garamond"/>
                <a:cs typeface="Garamond"/>
                <a:sym typeface="Garamond"/>
                <a:hlinkClick r:id="rId4"/>
              </a:rPr>
              <a:t>arcnj.org</a:t>
            </a:r>
            <a:endParaRPr b="1" sz="2400">
              <a:latin typeface="Garamond"/>
              <a:ea typeface="Garamond"/>
              <a:cs typeface="Garamond"/>
              <a:sym typeface="Garamond"/>
            </a:endParaRPr>
          </a:p>
          <a:p>
            <a:pPr indent="-209550" lvl="1" marL="5143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Garamond"/>
              <a:buChar char="➢"/>
            </a:pPr>
            <a:r>
              <a:rPr lang="en-US" sz="2400">
                <a:latin typeface="Garamond"/>
                <a:ea typeface="Garamond"/>
                <a:cs typeface="Garamond"/>
                <a:sym typeface="Garamond"/>
              </a:rPr>
              <a:t>Scroll to the bottom of the page and click “Health care issues” then the subscribe button. </a:t>
            </a:r>
            <a:endParaRPr sz="2400">
              <a:latin typeface="Garamond"/>
              <a:ea typeface="Garamond"/>
              <a:cs typeface="Garamond"/>
              <a:sym typeface="Garamond"/>
            </a:endParaRPr>
          </a:p>
          <a:p>
            <a:pPr indent="-209550" lvl="0" marL="171450" rtl="0" algn="l">
              <a:spcBef>
                <a:spcPts val="750"/>
              </a:spcBef>
              <a:spcAft>
                <a:spcPts val="0"/>
              </a:spcAft>
              <a:buSzPts val="2400"/>
              <a:buFont typeface="Garamond"/>
              <a:buChar char="❖"/>
            </a:pPr>
            <a:r>
              <a:rPr b="1" lang="en-US" sz="2400" u="sng">
                <a:solidFill>
                  <a:schemeClr val="hlink"/>
                </a:solidFill>
                <a:latin typeface="Garamond"/>
                <a:ea typeface="Garamond"/>
                <a:cs typeface="Garamond"/>
                <a:sym typeface="Garamond"/>
                <a:hlinkClick r:id="rId5"/>
              </a:rPr>
              <a:t>NJ FamilyCare/Medicaid</a:t>
            </a:r>
            <a:endParaRPr b="1" sz="2400">
              <a:latin typeface="Garamond"/>
              <a:ea typeface="Garamond"/>
              <a:cs typeface="Garamond"/>
              <a:sym typeface="Garamond"/>
            </a:endParaRPr>
          </a:p>
          <a:p>
            <a:pPr indent="-209550" lvl="0" marL="1714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Garamond"/>
              <a:buChar char="❖"/>
            </a:pPr>
            <a:r>
              <a:rPr b="1" lang="en-US" sz="2400" u="sng">
                <a:solidFill>
                  <a:schemeClr val="hlink"/>
                </a:solidFill>
                <a:latin typeface="Garamond"/>
                <a:ea typeface="Garamond"/>
                <a:cs typeface="Garamond"/>
                <a:sym typeface="Garamond"/>
                <a:hlinkClick r:id="rId6"/>
              </a:rPr>
              <a:t>DMAHS NJ FamilyCare/Medicaid ABD </a:t>
            </a:r>
            <a:endParaRPr sz="2400">
              <a:latin typeface="Garamond"/>
              <a:ea typeface="Garamond"/>
              <a:cs typeface="Garamond"/>
              <a:sym typeface="Garamond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rgbClr val="000000"/>
              </a:solidFill>
              <a:latin typeface="Garamond"/>
              <a:ea typeface="Garamond"/>
              <a:cs typeface="Garamond"/>
              <a:sym typeface="Garamond"/>
            </a:endParaRPr>
          </a:p>
          <a:p>
            <a:pPr indent="0" lvl="0" marL="1714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rgbClr val="000000"/>
              </a:solidFill>
              <a:latin typeface="Garamond"/>
              <a:ea typeface="Garamond"/>
              <a:cs typeface="Garamond"/>
              <a:sym typeface="Garamond"/>
            </a:endParaRPr>
          </a:p>
          <a:p>
            <a:pPr indent="0" lvl="0" marL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000000"/>
              </a:buClr>
              <a:buSzPts val="1680"/>
              <a:buNone/>
            </a:pPr>
            <a:r>
              <a:t/>
            </a:r>
            <a:endParaRPr sz="2200"/>
          </a:p>
          <a:p>
            <a:pPr indent="-236220" lvl="0" marL="34290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680"/>
              <a:buFont typeface="Noto Sans Symbols"/>
              <a:buNone/>
            </a:pPr>
            <a:r>
              <a:t/>
            </a:r>
            <a:endParaRPr b="1" sz="2400">
              <a:solidFill>
                <a:srgbClr val="000000"/>
              </a:solidFill>
              <a:latin typeface="Garamond"/>
              <a:ea typeface="Garamond"/>
              <a:cs typeface="Garamond"/>
              <a:sym typeface="Garamond"/>
            </a:endParaRPr>
          </a:p>
          <a:p>
            <a:pPr indent="-38100" lvl="0" marL="17145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</a:pPr>
            <a:r>
              <a:t/>
            </a:r>
            <a:endParaRPr/>
          </a:p>
        </p:txBody>
      </p:sp>
      <p:sp>
        <p:nvSpPr>
          <p:cNvPr id="81" name="Google Shape;81;p11"/>
          <p:cNvSpPr txBox="1"/>
          <p:nvPr>
            <p:ph type="title"/>
          </p:nvPr>
        </p:nvSpPr>
        <p:spPr>
          <a:xfrm>
            <a:off x="2740152" y="353500"/>
            <a:ext cx="5829300" cy="924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Arial"/>
              <a:buNone/>
            </a:pPr>
            <a:r>
              <a:rPr b="1" lang="en-US" sz="4000">
                <a:latin typeface="Garamond"/>
                <a:ea typeface="Garamond"/>
                <a:cs typeface="Garamond"/>
                <a:sym typeface="Garamond"/>
              </a:rPr>
              <a:t>More Information</a:t>
            </a:r>
            <a:endParaRPr>
              <a:latin typeface="Garamond"/>
              <a:ea typeface="Garamond"/>
              <a:cs typeface="Garamond"/>
              <a:sym typeface="Garamond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Arc1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