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7010400" cy="9296400"/>
  <p:embeddedFontLst>
    <p:embeddedFont>
      <p:font typeface="Garamond"/>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Garamond-regular.fntdata"/><Relationship Id="rId14" Type="http://schemas.openxmlformats.org/officeDocument/2006/relationships/slide" Target="slides/slide9.xml"/><Relationship Id="rId17" Type="http://schemas.openxmlformats.org/officeDocument/2006/relationships/font" Target="fonts/Garamond-italic.fntdata"/><Relationship Id="rId16" Type="http://schemas.openxmlformats.org/officeDocument/2006/relationships/font" Target="fonts/Garamond-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Garamond-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8475" cy="4667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0338" y="0"/>
            <a:ext cx="3038475" cy="4667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414463" y="1162050"/>
            <a:ext cx="4181475"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3038475" cy="4667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1:notes"/>
          <p:cNvSpPr txBox="1"/>
          <p:nvPr>
            <p:ph idx="1" type="body"/>
          </p:nvPr>
        </p:nvSpPr>
        <p:spPr>
          <a:xfrm>
            <a:off x="701675" y="4473575"/>
            <a:ext cx="5607050" cy="366077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 name="Google Shape;26;p1:notes"/>
          <p:cNvSpPr/>
          <p:nvPr>
            <p:ph idx="2" type="sldImg"/>
          </p:nvPr>
        </p:nvSpPr>
        <p:spPr>
          <a:xfrm>
            <a:off x="1414463" y="1162050"/>
            <a:ext cx="4181475" cy="3136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g2f65b30ee63_0_1: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32" name="Google Shape;32;g2f65b30ee63_0_1: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g2f65b30ee63_0_7: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38" name="Google Shape;38;g2f65b30ee63_0_7: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g2f65b30ee63_0_32: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44" name="Google Shape;44;g2f65b30ee63_0_32: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2f69e304146_0_5: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50" name="Google Shape;50;g2f69e304146_0_5: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2f65b30ee63_0_26: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56" name="Google Shape;56;g2f65b30ee63_0_26: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f69e304146_0_0: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62" name="Google Shape;62;g2f69e304146_0_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c221c9535c_0_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p:spPr>
      </p:sp>
      <p:sp>
        <p:nvSpPr>
          <p:cNvPr id="68" name="Google Shape;68;g2c221c9535c_0_0: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 name="Google Shape;69;g2c221c9535c_0_0: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ba94ce6216_0_60: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75" name="Google Shape;75;g2ba94ce6216_0_6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sp>
        <p:nvSpPr>
          <p:cNvPr id="17" name="Google Shape;17;p2"/>
          <p:cNvSpPr txBox="1"/>
          <p:nvPr>
            <p:ph idx="1" type="body"/>
          </p:nvPr>
        </p:nvSpPr>
        <p:spPr>
          <a:xfrm>
            <a:off x="402091" y="1690684"/>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18" name="Google Shape;18;p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21" name="Google Shape;21;p2"/>
          <p:cNvPicPr preferRelativeResize="0"/>
          <p:nvPr/>
        </p:nvPicPr>
        <p:blipFill rotWithShape="1">
          <a:blip r:embed="rId2">
            <a:alphaModFix/>
          </a:blip>
          <a:srcRect b="0" l="0" r="0" t="0"/>
          <a:stretch/>
        </p:blipFill>
        <p:spPr>
          <a:xfrm rot="10800000">
            <a:off x="1690008" y="-7483"/>
            <a:ext cx="7453993" cy="1404580"/>
          </a:xfrm>
          <a:prstGeom prst="rect">
            <a:avLst/>
          </a:prstGeom>
          <a:noFill/>
          <a:ln>
            <a:noFill/>
          </a:ln>
        </p:spPr>
      </p:pic>
      <p:pic>
        <p:nvPicPr>
          <p:cNvPr id="22" name="Google Shape;22;p2"/>
          <p:cNvPicPr preferRelativeResize="0"/>
          <p:nvPr/>
        </p:nvPicPr>
        <p:blipFill rotWithShape="1">
          <a:blip r:embed="rId3">
            <a:alphaModFix/>
          </a:blip>
          <a:srcRect b="8889" l="0" r="0" t="5696"/>
          <a:stretch/>
        </p:blipFill>
        <p:spPr>
          <a:xfrm>
            <a:off x="76200" y="124499"/>
            <a:ext cx="1964192" cy="1251856"/>
          </a:xfrm>
          <a:prstGeom prst="rect">
            <a:avLst/>
          </a:prstGeom>
          <a:noFill/>
          <a:ln>
            <a:noFill/>
          </a:ln>
        </p:spPr>
      </p:pic>
      <p:sp>
        <p:nvSpPr>
          <p:cNvPr id="23" name="Google Shape;23;p2"/>
          <p:cNvSpPr txBox="1"/>
          <p:nvPr>
            <p:ph type="title"/>
          </p:nvPr>
        </p:nvSpPr>
        <p:spPr>
          <a:xfrm>
            <a:off x="3154476" y="50794"/>
            <a:ext cx="5829300" cy="1325563"/>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lt1"/>
              </a:buClr>
              <a:buSzPts val="3300"/>
              <a:buFont typeface="Calibri"/>
              <a:buNone/>
              <a:defRPr b="0" i="0" sz="33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11" name="Google Shape;11;p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4" name="Google Shape;14;p1"/>
          <p:cNvPicPr preferRelativeResize="0"/>
          <p:nvPr/>
        </p:nvPicPr>
        <p:blipFill rotWithShape="1">
          <a:blip r:embed="rId1">
            <a:alphaModFix/>
          </a:blip>
          <a:srcRect b="0" l="0" r="0" t="0"/>
          <a:stretch/>
        </p:blipFill>
        <p:spPr>
          <a:xfrm>
            <a:off x="1687946" y="0"/>
            <a:ext cx="7456054" cy="1402202"/>
          </a:xfrm>
          <a:prstGeom prst="rect">
            <a:avLst/>
          </a:prstGeom>
          <a:noFill/>
          <a:ln>
            <a:noFill/>
          </a:ln>
        </p:spPr>
      </p:pic>
      <p:pic>
        <p:nvPicPr>
          <p:cNvPr id="15" name="Google Shape;15;p1"/>
          <p:cNvPicPr preferRelativeResize="0"/>
          <p:nvPr/>
        </p:nvPicPr>
        <p:blipFill rotWithShape="1">
          <a:blip r:embed="rId2">
            <a:alphaModFix/>
          </a:blip>
          <a:srcRect b="8889" l="0" r="0" t="5696"/>
          <a:stretch/>
        </p:blipFill>
        <p:spPr>
          <a:xfrm>
            <a:off x="76200" y="124499"/>
            <a:ext cx="1964192" cy="125185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arcnj.org/programs/health-care-advocac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www.adrcnj.org/contact-local-agencies" TargetMode="External"/><Relationship Id="rId4" Type="http://schemas.openxmlformats.org/officeDocument/2006/relationships/hyperlink" Target="https://www.nj.gov/humanservices/dds/" TargetMode="External"/><Relationship Id="rId5" Type="http://schemas.openxmlformats.org/officeDocument/2006/relationships/hyperlink" Target="https://www.nj.gov/humanservices/doas/services/l-p/pac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hyperlink" Target="https://www.arcnj.org/programs/health-care-advocacy/" TargetMode="External"/><Relationship Id="rId4" Type="http://schemas.openxmlformats.org/officeDocument/2006/relationships/hyperlink" Target="https://www.arcnj.org/" TargetMode="External"/><Relationship Id="rId5" Type="http://schemas.openxmlformats.org/officeDocument/2006/relationships/hyperlink" Target="https://www.nj.gov/humanservices/dmahs/home/mltss.html" TargetMode="External"/><Relationship Id="rId6" Type="http://schemas.openxmlformats.org/officeDocument/2006/relationships/hyperlink" Target="https://www.adrcnj.org/contact-local-agencies" TargetMode="External"/><Relationship Id="rId7" Type="http://schemas.openxmlformats.org/officeDocument/2006/relationships/hyperlink" Target="https://www.nj.gov/humanservices/dd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 name="Shape 27"/>
        <p:cNvGrpSpPr/>
        <p:nvPr/>
      </p:nvGrpSpPr>
      <p:grpSpPr>
        <a:xfrm>
          <a:off x="0" y="0"/>
          <a:ext cx="0" cy="0"/>
          <a:chOff x="0" y="0"/>
          <a:chExt cx="0" cy="0"/>
        </a:xfrm>
      </p:grpSpPr>
      <p:sp>
        <p:nvSpPr>
          <p:cNvPr id="28" name="Google Shape;28;p3"/>
          <p:cNvSpPr txBox="1"/>
          <p:nvPr>
            <p:ph idx="1" type="body"/>
          </p:nvPr>
        </p:nvSpPr>
        <p:spPr>
          <a:xfrm>
            <a:off x="628650" y="4330825"/>
            <a:ext cx="7886700" cy="23193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ctr">
              <a:lnSpc>
                <a:spcPct val="90000"/>
              </a:lnSpc>
              <a:spcBef>
                <a:spcPts val="0"/>
              </a:spcBef>
              <a:spcAft>
                <a:spcPts val="0"/>
              </a:spcAft>
              <a:buClr>
                <a:schemeClr val="dk1"/>
              </a:buClr>
              <a:buSzPct val="117143"/>
              <a:buNone/>
            </a:pPr>
            <a:r>
              <a:rPr b="1" lang="en-US" sz="2731">
                <a:latin typeface="Arial"/>
                <a:ea typeface="Arial"/>
                <a:cs typeface="Arial"/>
                <a:sym typeface="Arial"/>
              </a:rPr>
              <a:t>Connor Griffin, MPH</a:t>
            </a:r>
            <a:endParaRPr sz="1631"/>
          </a:p>
          <a:p>
            <a:pPr indent="0" lvl="0" marL="0" rtl="0" algn="ctr">
              <a:lnSpc>
                <a:spcPct val="90000"/>
              </a:lnSpc>
              <a:spcBef>
                <a:spcPts val="750"/>
              </a:spcBef>
              <a:spcAft>
                <a:spcPts val="0"/>
              </a:spcAft>
              <a:buClr>
                <a:schemeClr val="dk1"/>
              </a:buClr>
              <a:buSzPct val="164226"/>
              <a:buNone/>
            </a:pPr>
            <a:r>
              <a:rPr lang="en-US" sz="1948">
                <a:latin typeface="Arial"/>
                <a:ea typeface="Arial"/>
                <a:cs typeface="Arial"/>
                <a:sym typeface="Arial"/>
              </a:rPr>
              <a:t>Director, Health Care Advocacy Program</a:t>
            </a:r>
            <a:endParaRPr sz="848"/>
          </a:p>
          <a:p>
            <a:pPr indent="0" lvl="0" marL="0" rtl="0" algn="ctr">
              <a:lnSpc>
                <a:spcPct val="90000"/>
              </a:lnSpc>
              <a:spcBef>
                <a:spcPts val="750"/>
              </a:spcBef>
              <a:spcAft>
                <a:spcPts val="0"/>
              </a:spcAft>
              <a:buClr>
                <a:schemeClr val="dk1"/>
              </a:buClr>
              <a:buSzPct val="164226"/>
              <a:buNone/>
            </a:pPr>
            <a:r>
              <a:rPr lang="en-US" sz="1948">
                <a:latin typeface="Arial"/>
                <a:ea typeface="Arial"/>
                <a:cs typeface="Arial"/>
                <a:sym typeface="Arial"/>
              </a:rPr>
              <a:t>The Arc of New Jersey</a:t>
            </a:r>
            <a:endParaRPr sz="848"/>
          </a:p>
          <a:p>
            <a:pPr indent="0" lvl="0" marL="0" rtl="0" algn="ctr">
              <a:lnSpc>
                <a:spcPct val="90000"/>
              </a:lnSpc>
              <a:spcBef>
                <a:spcPts val="750"/>
              </a:spcBef>
              <a:spcAft>
                <a:spcPts val="0"/>
              </a:spcAft>
              <a:buClr>
                <a:schemeClr val="dk1"/>
              </a:buClr>
              <a:buSzPct val="164226"/>
              <a:buNone/>
            </a:pPr>
            <a:r>
              <a:rPr b="1" lang="en-US" sz="1948">
                <a:latin typeface="Arial"/>
                <a:ea typeface="Arial"/>
                <a:cs typeface="Arial"/>
                <a:sym typeface="Arial"/>
              </a:rPr>
              <a:t>healthcareadvocacy</a:t>
            </a:r>
            <a:r>
              <a:rPr b="1" lang="en-US" sz="1948">
                <a:latin typeface="Arial"/>
                <a:ea typeface="Arial"/>
                <a:cs typeface="Arial"/>
                <a:sym typeface="Arial"/>
              </a:rPr>
              <a:t>@arcnj.org</a:t>
            </a:r>
            <a:endParaRPr sz="848"/>
          </a:p>
          <a:p>
            <a:pPr indent="0" lvl="0" marL="0" rtl="0" algn="ctr">
              <a:lnSpc>
                <a:spcPct val="90000"/>
              </a:lnSpc>
              <a:spcBef>
                <a:spcPts val="750"/>
              </a:spcBef>
              <a:spcAft>
                <a:spcPts val="0"/>
              </a:spcAft>
              <a:buClr>
                <a:schemeClr val="dk1"/>
              </a:buClr>
              <a:buSzPct val="164226"/>
              <a:buNone/>
            </a:pPr>
            <a:r>
              <a:rPr b="1" lang="en-US" sz="1948" u="sng">
                <a:solidFill>
                  <a:schemeClr val="hlink"/>
                </a:solidFill>
                <a:latin typeface="Arial"/>
                <a:ea typeface="Arial"/>
                <a:cs typeface="Arial"/>
                <a:sym typeface="Arial"/>
                <a:hlinkClick r:id="rId3"/>
              </a:rPr>
              <a:t>thearcnjhealthcareadvocacy.org</a:t>
            </a:r>
            <a:endParaRPr b="1" sz="1948">
              <a:latin typeface="Arial"/>
              <a:ea typeface="Arial"/>
              <a:cs typeface="Arial"/>
              <a:sym typeface="Arial"/>
            </a:endParaRPr>
          </a:p>
          <a:p>
            <a:pPr indent="0" lvl="0" marL="0" rtl="0" algn="ctr">
              <a:lnSpc>
                <a:spcPct val="90000"/>
              </a:lnSpc>
              <a:spcBef>
                <a:spcPts val="750"/>
              </a:spcBef>
              <a:spcAft>
                <a:spcPts val="0"/>
              </a:spcAft>
              <a:buClr>
                <a:schemeClr val="dk1"/>
              </a:buClr>
              <a:buSzPct val="100000"/>
              <a:buNone/>
            </a:pPr>
            <a:r>
              <a:t/>
            </a:r>
            <a:endParaRPr b="1" sz="3200">
              <a:latin typeface="Arial"/>
              <a:ea typeface="Arial"/>
              <a:cs typeface="Arial"/>
              <a:sym typeface="Arial"/>
            </a:endParaRPr>
          </a:p>
          <a:p>
            <a:pPr indent="0" lvl="0" marL="0" rtl="0" algn="ctr">
              <a:lnSpc>
                <a:spcPct val="90000"/>
              </a:lnSpc>
              <a:spcBef>
                <a:spcPts val="750"/>
              </a:spcBef>
              <a:spcAft>
                <a:spcPts val="0"/>
              </a:spcAft>
              <a:buClr>
                <a:schemeClr val="dk1"/>
              </a:buClr>
              <a:buSzPct val="100000"/>
              <a:buNone/>
            </a:pPr>
            <a:r>
              <a:t/>
            </a:r>
            <a:endParaRPr sz="3200">
              <a:solidFill>
                <a:srgbClr val="7030A0"/>
              </a:solidFill>
            </a:endParaRPr>
          </a:p>
        </p:txBody>
      </p:sp>
      <p:sp>
        <p:nvSpPr>
          <p:cNvPr id="29" name="Google Shape;29;p3"/>
          <p:cNvSpPr txBox="1"/>
          <p:nvPr>
            <p:ph type="title"/>
          </p:nvPr>
        </p:nvSpPr>
        <p:spPr>
          <a:xfrm>
            <a:off x="533400" y="1461375"/>
            <a:ext cx="8077200" cy="23976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rgbClr val="7030A0"/>
              </a:buClr>
              <a:buSzPts val="3200"/>
              <a:buFont typeface="Arial"/>
              <a:buNone/>
            </a:pPr>
            <a:br>
              <a:rPr b="1" i="1" lang="en-US">
                <a:solidFill>
                  <a:srgbClr val="7030A0"/>
                </a:solidFill>
                <a:latin typeface="Arial"/>
                <a:ea typeface="Arial"/>
                <a:cs typeface="Arial"/>
                <a:sym typeface="Arial"/>
              </a:rPr>
            </a:br>
            <a:r>
              <a:rPr b="1" i="1" lang="en-US" sz="3000">
                <a:solidFill>
                  <a:srgbClr val="7030A0"/>
                </a:solidFill>
                <a:latin typeface="Arial"/>
                <a:ea typeface="Arial"/>
                <a:cs typeface="Arial"/>
                <a:sym typeface="Arial"/>
              </a:rPr>
              <a:t>Catching Up with Connor</a:t>
            </a:r>
            <a:endParaRPr b="1" i="1" sz="3000">
              <a:solidFill>
                <a:srgbClr val="7030A0"/>
              </a:solidFill>
              <a:latin typeface="Arial"/>
              <a:ea typeface="Arial"/>
              <a:cs typeface="Arial"/>
              <a:sym typeface="Arial"/>
            </a:endParaRPr>
          </a:p>
          <a:p>
            <a:pPr indent="0" lvl="0" marL="0" rtl="0" algn="ctr">
              <a:lnSpc>
                <a:spcPct val="90000"/>
              </a:lnSpc>
              <a:spcBef>
                <a:spcPts val="0"/>
              </a:spcBef>
              <a:spcAft>
                <a:spcPts val="0"/>
              </a:spcAft>
              <a:buClr>
                <a:srgbClr val="7030A0"/>
              </a:buClr>
              <a:buSzPts val="3200"/>
              <a:buFont typeface="Arial"/>
              <a:buNone/>
            </a:pPr>
            <a:r>
              <a:t/>
            </a:r>
            <a:endParaRPr b="1" i="1" sz="2900">
              <a:solidFill>
                <a:srgbClr val="7030A0"/>
              </a:solidFill>
              <a:latin typeface="Arial"/>
              <a:ea typeface="Arial"/>
              <a:cs typeface="Arial"/>
              <a:sym typeface="Arial"/>
            </a:endParaRPr>
          </a:p>
          <a:p>
            <a:pPr indent="0" lvl="0" marL="0" rtl="0" algn="ctr">
              <a:lnSpc>
                <a:spcPct val="90000"/>
              </a:lnSpc>
              <a:spcBef>
                <a:spcPts val="0"/>
              </a:spcBef>
              <a:spcAft>
                <a:spcPts val="0"/>
              </a:spcAft>
              <a:buClr>
                <a:srgbClr val="7030A0"/>
              </a:buClr>
              <a:buSzPts val="3200"/>
              <a:buFont typeface="Arial"/>
              <a:buNone/>
            </a:pPr>
            <a:r>
              <a:rPr b="1" i="1" lang="en-US" sz="3200">
                <a:solidFill>
                  <a:srgbClr val="7030A0"/>
                </a:solidFill>
                <a:latin typeface="Arial"/>
                <a:ea typeface="Arial"/>
                <a:cs typeface="Arial"/>
                <a:sym typeface="Arial"/>
              </a:rPr>
              <a:t>Managed Long Term Services and Supports (MLTSS)</a:t>
            </a:r>
            <a:endParaRPr i="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 name="Shape 33"/>
        <p:cNvGrpSpPr/>
        <p:nvPr/>
      </p:nvGrpSpPr>
      <p:grpSpPr>
        <a:xfrm>
          <a:off x="0" y="0"/>
          <a:ext cx="0" cy="0"/>
          <a:chOff x="0" y="0"/>
          <a:chExt cx="0" cy="0"/>
        </a:xfrm>
      </p:grpSpPr>
      <p:sp>
        <p:nvSpPr>
          <p:cNvPr id="34" name="Google Shape;34;p4"/>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Autofit/>
          </a:bodyPr>
          <a:lstStyle/>
          <a:p>
            <a:pPr indent="-209550" lvl="0" marL="171450" rtl="0" algn="l">
              <a:lnSpc>
                <a:spcPct val="115000"/>
              </a:lnSpc>
              <a:spcBef>
                <a:spcPts val="1000"/>
              </a:spcBef>
              <a:spcAft>
                <a:spcPts val="0"/>
              </a:spcAft>
              <a:buSzPts val="2400"/>
              <a:buFont typeface="Garamond"/>
              <a:buChar char="❖"/>
            </a:pPr>
            <a:r>
              <a:rPr b="1" lang="en-US" sz="2400">
                <a:highlight>
                  <a:srgbClr val="FFFFFF"/>
                </a:highlight>
                <a:latin typeface="Garamond"/>
                <a:ea typeface="Garamond"/>
                <a:cs typeface="Garamond"/>
                <a:sym typeface="Garamond"/>
              </a:rPr>
              <a:t>Managed Long Term Services and Supports (MLTSS)</a:t>
            </a:r>
            <a:r>
              <a:rPr lang="en-US" sz="2400">
                <a:highlight>
                  <a:srgbClr val="FFFFFF"/>
                </a:highlight>
                <a:latin typeface="Garamond"/>
                <a:ea typeface="Garamond"/>
                <a:cs typeface="Garamond"/>
                <a:sym typeface="Garamond"/>
              </a:rPr>
              <a:t> is the delivery of long-term services and supports through the NJ FamilyCare (Medicaid) managed care program.  </a:t>
            </a:r>
            <a:endParaRPr sz="2400">
              <a:highlight>
                <a:srgbClr val="FFFFFF"/>
              </a:highlight>
              <a:latin typeface="Garamond"/>
              <a:ea typeface="Garamond"/>
              <a:cs typeface="Garamond"/>
              <a:sym typeface="Garamond"/>
            </a:endParaRPr>
          </a:p>
          <a:p>
            <a:pPr indent="-209550" lvl="0" marL="171450" rtl="0" algn="l">
              <a:lnSpc>
                <a:spcPct val="115000"/>
              </a:lnSpc>
              <a:spcBef>
                <a:spcPts val="0"/>
              </a:spcBef>
              <a:spcAft>
                <a:spcPts val="0"/>
              </a:spcAft>
              <a:buSzPts val="2400"/>
              <a:buFont typeface="Garamond"/>
              <a:buChar char="❖"/>
            </a:pPr>
            <a:r>
              <a:rPr lang="en-US" sz="2400">
                <a:highlight>
                  <a:srgbClr val="FFFFFF"/>
                </a:highlight>
                <a:latin typeface="Garamond"/>
                <a:ea typeface="Garamond"/>
                <a:cs typeface="Garamond"/>
                <a:sym typeface="Garamond"/>
              </a:rPr>
              <a:t>MLTSS intends to expand home and community-based services (HCBS), promote community inclusion, and ensure quality and efficiency.</a:t>
            </a:r>
            <a:endParaRPr sz="2400">
              <a:highlight>
                <a:srgbClr val="FFFFFF"/>
              </a:highlight>
              <a:latin typeface="Garamond"/>
              <a:ea typeface="Garamond"/>
              <a:cs typeface="Garamond"/>
              <a:sym typeface="Garamond"/>
            </a:endParaRPr>
          </a:p>
          <a:p>
            <a:pPr indent="-209550" lvl="0" marL="171450" rtl="0" algn="l">
              <a:lnSpc>
                <a:spcPct val="115000"/>
              </a:lnSpc>
              <a:spcBef>
                <a:spcPts val="0"/>
              </a:spcBef>
              <a:spcAft>
                <a:spcPts val="0"/>
              </a:spcAft>
              <a:buSzPts val="2400"/>
              <a:buFont typeface="Garamond"/>
              <a:buChar char="❖"/>
            </a:pPr>
            <a:r>
              <a:rPr lang="en-US" sz="2400">
                <a:highlight>
                  <a:srgbClr val="FFFFFF"/>
                </a:highlight>
                <a:latin typeface="Garamond"/>
                <a:ea typeface="Garamond"/>
                <a:cs typeface="Garamond"/>
                <a:sym typeface="Garamond"/>
              </a:rPr>
              <a:t>MLTSS uses NJ FamilyCare managed care organizations (MCOs) (also known as HMOs or health plans) to coordinate </a:t>
            </a:r>
            <a:r>
              <a:rPr b="1" lang="en-US" sz="2400">
                <a:highlight>
                  <a:srgbClr val="FFFFFF"/>
                </a:highlight>
                <a:latin typeface="Garamond"/>
                <a:ea typeface="Garamond"/>
                <a:cs typeface="Garamond"/>
                <a:sym typeface="Garamond"/>
              </a:rPr>
              <a:t>ALL </a:t>
            </a:r>
            <a:r>
              <a:rPr lang="en-US" sz="2400">
                <a:highlight>
                  <a:srgbClr val="FFFFFF"/>
                </a:highlight>
                <a:latin typeface="Garamond"/>
                <a:ea typeface="Garamond"/>
                <a:cs typeface="Garamond"/>
                <a:sym typeface="Garamond"/>
              </a:rPr>
              <a:t>services.</a:t>
            </a:r>
            <a:endParaRPr sz="2400">
              <a:highlight>
                <a:srgbClr val="FFFFFF"/>
              </a:highlight>
              <a:latin typeface="Garamond"/>
              <a:ea typeface="Garamond"/>
              <a:cs typeface="Garamond"/>
              <a:sym typeface="Garamond"/>
            </a:endParaRPr>
          </a:p>
          <a:p>
            <a:pPr indent="-209550" lvl="0" marL="171450" rtl="0" algn="l">
              <a:lnSpc>
                <a:spcPct val="115000"/>
              </a:lnSpc>
              <a:spcBef>
                <a:spcPts val="0"/>
              </a:spcBef>
              <a:spcAft>
                <a:spcPts val="0"/>
              </a:spcAft>
              <a:buSzPts val="2400"/>
              <a:buFont typeface="Garamond"/>
              <a:buChar char="❖"/>
            </a:pPr>
            <a:r>
              <a:rPr lang="en-US" sz="2400">
                <a:highlight>
                  <a:srgbClr val="FFFFFF"/>
                </a:highlight>
                <a:latin typeface="Garamond"/>
                <a:ea typeface="Garamond"/>
                <a:cs typeface="Garamond"/>
                <a:sym typeface="Garamond"/>
              </a:rPr>
              <a:t>MLTSS is one of the ABD Medicaid programs.</a:t>
            </a:r>
            <a:endParaRPr sz="2400">
              <a:highlight>
                <a:srgbClr val="FFFFFF"/>
              </a:highlight>
              <a:latin typeface="Garamond"/>
              <a:ea typeface="Garamond"/>
              <a:cs typeface="Garamond"/>
              <a:sym typeface="Garamond"/>
            </a:endParaRPr>
          </a:p>
        </p:txBody>
      </p:sp>
      <p:sp>
        <p:nvSpPr>
          <p:cNvPr id="35" name="Google Shape;35;p4"/>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What is MLTSS?</a:t>
            </a:r>
            <a:endParaRPr>
              <a:latin typeface="Garamond"/>
              <a:ea typeface="Garamond"/>
              <a:cs typeface="Garamond"/>
              <a:sym typeface="Garamo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5"/>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000"/>
              </a:spcBef>
              <a:spcAft>
                <a:spcPts val="0"/>
              </a:spcAft>
              <a:buNone/>
            </a:pPr>
            <a:r>
              <a:rPr b="1" lang="en-US" sz="2400">
                <a:highlight>
                  <a:srgbClr val="FFFFFF"/>
                </a:highlight>
                <a:latin typeface="Garamond"/>
                <a:ea typeface="Garamond"/>
                <a:cs typeface="Garamond"/>
                <a:sym typeface="Garamond"/>
              </a:rPr>
              <a:t>MLTSS includes:</a:t>
            </a:r>
            <a:endParaRPr b="1" sz="2400">
              <a:highlight>
                <a:srgbClr val="FFFFFF"/>
              </a:highlight>
              <a:latin typeface="Garamond"/>
              <a:ea typeface="Garamond"/>
              <a:cs typeface="Garamond"/>
              <a:sym typeface="Garamond"/>
            </a:endParaRPr>
          </a:p>
          <a:p>
            <a:pPr indent="-368300" lvl="0" marL="457200" rtl="0" algn="l">
              <a:lnSpc>
                <a:spcPct val="115000"/>
              </a:lnSpc>
              <a:spcBef>
                <a:spcPts val="1000"/>
              </a:spcBef>
              <a:spcAft>
                <a:spcPts val="0"/>
              </a:spcAft>
              <a:buSzPts val="2200"/>
              <a:buFont typeface="Garamond"/>
              <a:buChar char="❖"/>
            </a:pPr>
            <a:r>
              <a:rPr lang="en-US" sz="2200">
                <a:highlight>
                  <a:srgbClr val="FFFFFF"/>
                </a:highlight>
                <a:latin typeface="Garamond"/>
                <a:ea typeface="Garamond"/>
                <a:cs typeface="Garamond"/>
                <a:sym typeface="Garamond"/>
              </a:rPr>
              <a:t>Access to all NJ FamilyCare Plan A Benefits;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Care Management;</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Home and Vehicle Modifications;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Home Delivered Meals;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Respite;</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Personal Emergency Response Systems;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Mental Health and Addiction Services;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Assisted Living;</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Community Residential Services;</a:t>
            </a:r>
            <a:endParaRPr sz="2200">
              <a:highlight>
                <a:srgbClr val="FFFFFF"/>
              </a:highlight>
              <a:latin typeface="Garamond"/>
              <a:ea typeface="Garamond"/>
              <a:cs typeface="Garamond"/>
              <a:sym typeface="Garamond"/>
            </a:endParaRPr>
          </a:p>
          <a:p>
            <a:pPr indent="-368300" lvl="0" marL="457200" rtl="0" algn="l">
              <a:lnSpc>
                <a:spcPct val="115000"/>
              </a:lnSpc>
              <a:spcBef>
                <a:spcPts val="0"/>
              </a:spcBef>
              <a:spcAft>
                <a:spcPts val="0"/>
              </a:spcAft>
              <a:buSzPts val="2200"/>
              <a:buFont typeface="Garamond"/>
              <a:buChar char="❖"/>
            </a:pPr>
            <a:r>
              <a:rPr lang="en-US" sz="2200">
                <a:highlight>
                  <a:srgbClr val="FFFFFF"/>
                </a:highlight>
                <a:latin typeface="Garamond"/>
                <a:ea typeface="Garamond"/>
                <a:cs typeface="Garamond"/>
                <a:sym typeface="Garamond"/>
              </a:rPr>
              <a:t>Nursing Home Care.</a:t>
            </a:r>
            <a:endParaRPr sz="2200">
              <a:latin typeface="Garamond"/>
              <a:ea typeface="Garamond"/>
              <a:cs typeface="Garamond"/>
              <a:sym typeface="Garamond"/>
            </a:endParaRPr>
          </a:p>
        </p:txBody>
      </p:sp>
      <p:sp>
        <p:nvSpPr>
          <p:cNvPr id="41" name="Google Shape;41;p5"/>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What is covered?</a:t>
            </a:r>
            <a:endParaRPr>
              <a:latin typeface="Garamond"/>
              <a:ea typeface="Garamond"/>
              <a:cs typeface="Garamond"/>
              <a:sym typeface="Garamo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6"/>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750"/>
              </a:spcBef>
              <a:spcAft>
                <a:spcPts val="0"/>
              </a:spcAft>
              <a:buSzPts val="935"/>
              <a:buNone/>
            </a:pPr>
            <a:r>
              <a:rPr b="1" lang="en-US" sz="2350">
                <a:latin typeface="Garamond"/>
                <a:ea typeface="Garamond"/>
                <a:cs typeface="Garamond"/>
                <a:sym typeface="Garamond"/>
              </a:rPr>
              <a:t>An individual age 20 or younger can qualify if the person:</a:t>
            </a:r>
            <a:endParaRPr b="1" sz="2350">
              <a:latin typeface="Garamond"/>
              <a:ea typeface="Garamond"/>
              <a:cs typeface="Garamond"/>
              <a:sym typeface="Garamond"/>
            </a:endParaRPr>
          </a:p>
          <a:p>
            <a:pPr indent="-377825" lvl="0" marL="457200" rtl="0" algn="l">
              <a:lnSpc>
                <a:spcPct val="100000"/>
              </a:lnSpc>
              <a:spcBef>
                <a:spcPts val="750"/>
              </a:spcBef>
              <a:spcAft>
                <a:spcPts val="0"/>
              </a:spcAft>
              <a:buSzPts val="2350"/>
              <a:buFont typeface="Garamond"/>
              <a:buChar char="❖"/>
            </a:pPr>
            <a:r>
              <a:rPr lang="en-US" sz="2350" u="sng">
                <a:latin typeface="Garamond"/>
                <a:ea typeface="Garamond"/>
                <a:cs typeface="Garamond"/>
                <a:sym typeface="Garamond"/>
              </a:rPr>
              <a:t>Meets the Financial Requirements: </a:t>
            </a:r>
            <a:endParaRPr sz="2350" u="sng">
              <a:latin typeface="Garamond"/>
              <a:ea typeface="Garamond"/>
              <a:cs typeface="Garamond"/>
              <a:sym typeface="Garamond"/>
            </a:endParaRPr>
          </a:p>
          <a:p>
            <a:pPr indent="-377825" lvl="1" marL="914400" rtl="0" algn="l">
              <a:lnSpc>
                <a:spcPct val="100000"/>
              </a:lnSpc>
              <a:spcBef>
                <a:spcPts val="0"/>
              </a:spcBef>
              <a:spcAft>
                <a:spcPts val="0"/>
              </a:spcAft>
              <a:buSzPts val="2350"/>
              <a:buFont typeface="Garamond"/>
              <a:buChar char="➢"/>
            </a:pPr>
            <a:r>
              <a:rPr lang="en-US" sz="2100">
                <a:latin typeface="Garamond"/>
                <a:ea typeface="Garamond"/>
                <a:cs typeface="Garamond"/>
                <a:sym typeface="Garamond"/>
              </a:rPr>
              <a:t>Monthly income below </a:t>
            </a:r>
            <a:r>
              <a:rPr b="1" lang="en-US" sz="2100">
                <a:latin typeface="Garamond"/>
                <a:ea typeface="Garamond"/>
                <a:cs typeface="Garamond"/>
                <a:sym typeface="Garamond"/>
              </a:rPr>
              <a:t>$2,829/month (2024)</a:t>
            </a:r>
            <a:r>
              <a:rPr lang="en-US" sz="2100">
                <a:latin typeface="Garamond"/>
                <a:ea typeface="Garamond"/>
                <a:cs typeface="Garamond"/>
                <a:sym typeface="Garamond"/>
              </a:rPr>
              <a:t> and resources below </a:t>
            </a:r>
            <a:r>
              <a:rPr b="1" lang="en-US" sz="2100">
                <a:latin typeface="Garamond"/>
                <a:ea typeface="Garamond"/>
                <a:cs typeface="Garamond"/>
                <a:sym typeface="Garamond"/>
              </a:rPr>
              <a:t>$2,000/month (2024)</a:t>
            </a:r>
            <a:r>
              <a:rPr lang="en-US" sz="2100">
                <a:latin typeface="Garamond"/>
                <a:ea typeface="Garamond"/>
                <a:cs typeface="Garamond"/>
                <a:sym typeface="Garamond"/>
              </a:rPr>
              <a:t> for a single individual</a:t>
            </a:r>
            <a:endParaRPr sz="2100">
              <a:latin typeface="Garamond"/>
              <a:ea typeface="Garamond"/>
              <a:cs typeface="Garamond"/>
              <a:sym typeface="Garamond"/>
            </a:endParaRPr>
          </a:p>
          <a:p>
            <a:pPr indent="-377825" lvl="1" marL="914400" rtl="0" algn="l">
              <a:lnSpc>
                <a:spcPct val="100000"/>
              </a:lnSpc>
              <a:spcBef>
                <a:spcPts val="0"/>
              </a:spcBef>
              <a:spcAft>
                <a:spcPts val="0"/>
              </a:spcAft>
              <a:buSzPts val="2350"/>
              <a:buFont typeface="Garamond"/>
              <a:buChar char="➢"/>
            </a:pPr>
            <a:r>
              <a:rPr b="1" lang="en-US" sz="2100">
                <a:latin typeface="Garamond"/>
                <a:ea typeface="Garamond"/>
                <a:cs typeface="Garamond"/>
                <a:sym typeface="Garamond"/>
              </a:rPr>
              <a:t>Note:</a:t>
            </a:r>
            <a:r>
              <a:rPr lang="en-US" sz="2100">
                <a:latin typeface="Garamond"/>
                <a:ea typeface="Garamond"/>
                <a:cs typeface="Garamond"/>
                <a:sym typeface="Garamond"/>
              </a:rPr>
              <a:t> For children applying for MLTSS, parental income and resources are not counted in determining financial eligibility.</a:t>
            </a:r>
            <a:endParaRPr sz="2350" u="sng">
              <a:latin typeface="Garamond"/>
              <a:ea typeface="Garamond"/>
              <a:cs typeface="Garamond"/>
              <a:sym typeface="Garamond"/>
            </a:endParaRPr>
          </a:p>
          <a:p>
            <a:pPr indent="-361950" lvl="0" marL="457200" rtl="0" algn="l">
              <a:lnSpc>
                <a:spcPct val="100000"/>
              </a:lnSpc>
              <a:spcBef>
                <a:spcPts val="750"/>
              </a:spcBef>
              <a:spcAft>
                <a:spcPts val="0"/>
              </a:spcAft>
              <a:buSzPts val="2100"/>
              <a:buFont typeface="Garamond"/>
              <a:buChar char="❖"/>
            </a:pPr>
            <a:r>
              <a:rPr lang="en-US" sz="2350" u="sng">
                <a:latin typeface="Garamond"/>
                <a:ea typeface="Garamond"/>
                <a:cs typeface="Garamond"/>
                <a:sym typeface="Garamond"/>
              </a:rPr>
              <a:t>Meets the Clinical Requirements:</a:t>
            </a:r>
            <a:endParaRPr u="sng">
              <a:latin typeface="Garamond"/>
              <a:ea typeface="Garamond"/>
              <a:cs typeface="Garamond"/>
              <a:sym typeface="Garamond"/>
            </a:endParaRPr>
          </a:p>
          <a:p>
            <a:pPr indent="-361950" lvl="1" marL="914400" rtl="0" algn="l">
              <a:lnSpc>
                <a:spcPct val="100000"/>
              </a:lnSpc>
              <a:spcBef>
                <a:spcPts val="0"/>
              </a:spcBef>
              <a:spcAft>
                <a:spcPts val="0"/>
              </a:spcAft>
              <a:buSzPts val="2100"/>
              <a:buFont typeface="Garamond"/>
              <a:buChar char="➢"/>
            </a:pPr>
            <a:r>
              <a:rPr lang="en-US" sz="2100">
                <a:latin typeface="Garamond"/>
                <a:ea typeface="Garamond"/>
                <a:cs typeface="Garamond"/>
                <a:sym typeface="Garamond"/>
              </a:rPr>
              <a:t>T</a:t>
            </a:r>
            <a:r>
              <a:rPr lang="en-US" sz="2100">
                <a:latin typeface="Garamond"/>
                <a:ea typeface="Garamond"/>
                <a:cs typeface="Garamond"/>
                <a:sym typeface="Garamond"/>
              </a:rPr>
              <a:t>hrough functional limitations, identified in terms of developmental delay or functional limitations for age-appropriate activities of daily living, and require nursing care over and above routine parenting and </a:t>
            </a:r>
            <a:r>
              <a:rPr b="1" lang="en-US" sz="2100">
                <a:latin typeface="Garamond"/>
                <a:ea typeface="Garamond"/>
                <a:cs typeface="Garamond"/>
                <a:sym typeface="Garamond"/>
              </a:rPr>
              <a:t>meets the criteria for skilled nursing care that requires complex skilled nursing interventions 24 hours per day, seven days a week</a:t>
            </a:r>
            <a:endParaRPr b="1" sz="2100">
              <a:latin typeface="Garamond"/>
              <a:ea typeface="Garamond"/>
              <a:cs typeface="Garamond"/>
              <a:sym typeface="Garamond"/>
            </a:endParaRPr>
          </a:p>
        </p:txBody>
      </p:sp>
      <p:sp>
        <p:nvSpPr>
          <p:cNvPr id="47" name="Google Shape;47;p6"/>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How to qualify? &lt;21</a:t>
            </a:r>
            <a:endParaRPr>
              <a:latin typeface="Garamond"/>
              <a:ea typeface="Garamond"/>
              <a:cs typeface="Garamond"/>
              <a:sym typeface="Garamon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7"/>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rmAutofit/>
          </a:bodyPr>
          <a:lstStyle/>
          <a:p>
            <a:pPr indent="-377825" lvl="0" marL="457200" rtl="0" algn="l">
              <a:lnSpc>
                <a:spcPct val="100000"/>
              </a:lnSpc>
              <a:spcBef>
                <a:spcPts val="750"/>
              </a:spcBef>
              <a:spcAft>
                <a:spcPts val="0"/>
              </a:spcAft>
              <a:buSzPts val="2350"/>
              <a:buFont typeface="Garamond"/>
              <a:buChar char="❖"/>
            </a:pPr>
            <a:r>
              <a:rPr lang="en-US" sz="2350" u="sng">
                <a:latin typeface="Garamond"/>
                <a:ea typeface="Garamond"/>
                <a:cs typeface="Garamond"/>
                <a:sym typeface="Garamond"/>
              </a:rPr>
              <a:t>Meets the Clinical Requirements:</a:t>
            </a:r>
            <a:endParaRPr u="sng">
              <a:latin typeface="Garamond"/>
              <a:ea typeface="Garamond"/>
              <a:cs typeface="Garamond"/>
              <a:sym typeface="Garamond"/>
            </a:endParaRPr>
          </a:p>
          <a:p>
            <a:pPr indent="-355600" lvl="1" marL="914400" rtl="0" algn="l">
              <a:lnSpc>
                <a:spcPct val="100000"/>
              </a:lnSpc>
              <a:spcBef>
                <a:spcPts val="0"/>
              </a:spcBef>
              <a:spcAft>
                <a:spcPts val="0"/>
              </a:spcAft>
              <a:buSzPts val="2000"/>
              <a:buFont typeface="Garamond"/>
              <a:buChar char="➢"/>
            </a:pPr>
            <a:r>
              <a:rPr lang="en-US" sz="2000">
                <a:highlight>
                  <a:srgbClr val="FFFFFF"/>
                </a:highlight>
                <a:latin typeface="Garamond"/>
                <a:ea typeface="Garamond"/>
                <a:cs typeface="Garamond"/>
                <a:sym typeface="Garamond"/>
              </a:rPr>
              <a:t>Or, have functional limitations, identified in terms of developmental delay or functional limitations for age-appropriate activities of daily living, and require nursing care over and above routine parenting and </a:t>
            </a:r>
            <a:r>
              <a:rPr b="1" lang="en-US" sz="2000">
                <a:highlight>
                  <a:srgbClr val="FFFFFF"/>
                </a:highlight>
                <a:latin typeface="Garamond"/>
                <a:ea typeface="Garamond"/>
                <a:cs typeface="Garamond"/>
                <a:sym typeface="Garamond"/>
              </a:rPr>
              <a:t>meets the criteria for medical and/or intense therapeutic services for the technology dependent child who requires a medical device that the Federal food and Drug Administration has classified as a life-supporting or life-sustaining device</a:t>
            </a:r>
            <a:r>
              <a:rPr lang="en-US" sz="2000">
                <a:highlight>
                  <a:srgbClr val="FFFFFF"/>
                </a:highlight>
                <a:latin typeface="Garamond"/>
                <a:ea typeface="Garamond"/>
                <a:cs typeface="Garamond"/>
                <a:sym typeface="Garamond"/>
              </a:rPr>
              <a:t> that is essential to or  that yields  information that is essential to the restoration continuation of bodily function and continuation of human life and the use of the device requires ongoing skilled nursing intervention 24 hours per day seven days a week.</a:t>
            </a:r>
            <a:endParaRPr sz="2000">
              <a:latin typeface="Garamond"/>
              <a:ea typeface="Garamond"/>
              <a:cs typeface="Garamond"/>
              <a:sym typeface="Garamond"/>
            </a:endParaRPr>
          </a:p>
        </p:txBody>
      </p:sp>
      <p:sp>
        <p:nvSpPr>
          <p:cNvPr id="53" name="Google Shape;53;p7"/>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3800">
                <a:latin typeface="Garamond"/>
                <a:ea typeface="Garamond"/>
                <a:cs typeface="Garamond"/>
                <a:sym typeface="Garamond"/>
              </a:rPr>
              <a:t>How to qualify? &lt;21 (cont.) </a:t>
            </a:r>
            <a:endParaRPr sz="3100">
              <a:latin typeface="Garamond"/>
              <a:ea typeface="Garamond"/>
              <a:cs typeface="Garamond"/>
              <a:sym typeface="Garamon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8"/>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750"/>
              </a:spcBef>
              <a:spcAft>
                <a:spcPts val="0"/>
              </a:spcAft>
              <a:buSzPts val="935"/>
              <a:buNone/>
            </a:pPr>
            <a:r>
              <a:rPr b="1" lang="en-US" sz="2585">
                <a:latin typeface="Garamond"/>
                <a:ea typeface="Garamond"/>
                <a:cs typeface="Garamond"/>
                <a:sym typeface="Garamond"/>
              </a:rPr>
              <a:t>An individual 21 and older can qualify if </a:t>
            </a:r>
            <a:r>
              <a:rPr b="1" lang="en-US" sz="2585">
                <a:latin typeface="Garamond"/>
                <a:ea typeface="Garamond"/>
                <a:cs typeface="Garamond"/>
                <a:sym typeface="Garamond"/>
              </a:rPr>
              <a:t>the</a:t>
            </a:r>
            <a:r>
              <a:rPr b="1" lang="en-US" sz="2585">
                <a:latin typeface="Garamond"/>
                <a:ea typeface="Garamond"/>
                <a:cs typeface="Garamond"/>
                <a:sym typeface="Garamond"/>
              </a:rPr>
              <a:t> person:</a:t>
            </a:r>
            <a:endParaRPr sz="2585">
              <a:latin typeface="Garamond"/>
              <a:ea typeface="Garamond"/>
              <a:cs typeface="Garamond"/>
              <a:sym typeface="Garamond"/>
            </a:endParaRPr>
          </a:p>
          <a:p>
            <a:pPr indent="-376555" lvl="0" marL="457200" rtl="0" algn="l">
              <a:lnSpc>
                <a:spcPct val="100000"/>
              </a:lnSpc>
              <a:spcBef>
                <a:spcPts val="750"/>
              </a:spcBef>
              <a:spcAft>
                <a:spcPts val="0"/>
              </a:spcAft>
              <a:buSzPts val="2330"/>
              <a:buFont typeface="Garamond"/>
              <a:buChar char="❖"/>
            </a:pPr>
            <a:r>
              <a:rPr lang="en-US" sz="2585" u="sng">
                <a:latin typeface="Garamond"/>
                <a:ea typeface="Garamond"/>
                <a:cs typeface="Garamond"/>
                <a:sym typeface="Garamond"/>
              </a:rPr>
              <a:t>Meets the Financial Requirements: </a:t>
            </a:r>
            <a:endParaRPr sz="2585" u="sng">
              <a:latin typeface="Garamond"/>
              <a:ea typeface="Garamond"/>
              <a:cs typeface="Garamond"/>
              <a:sym typeface="Garamond"/>
            </a:endParaRPr>
          </a:p>
          <a:p>
            <a:pPr indent="-376555" lvl="1" marL="914400" rtl="0" algn="l">
              <a:lnSpc>
                <a:spcPct val="100000"/>
              </a:lnSpc>
              <a:spcBef>
                <a:spcPts val="0"/>
              </a:spcBef>
              <a:spcAft>
                <a:spcPts val="0"/>
              </a:spcAft>
              <a:buSzPts val="2330"/>
              <a:buFont typeface="Garamond"/>
              <a:buChar char="➢"/>
            </a:pPr>
            <a:r>
              <a:rPr lang="en-US" sz="2330">
                <a:latin typeface="Garamond"/>
                <a:ea typeface="Garamond"/>
                <a:cs typeface="Garamond"/>
                <a:sym typeface="Garamond"/>
              </a:rPr>
              <a:t>Monthly income below </a:t>
            </a:r>
            <a:r>
              <a:rPr b="1" lang="en-US" sz="2330">
                <a:latin typeface="Garamond"/>
                <a:ea typeface="Garamond"/>
                <a:cs typeface="Garamond"/>
                <a:sym typeface="Garamond"/>
              </a:rPr>
              <a:t>$2,829/month (2024)</a:t>
            </a:r>
            <a:r>
              <a:rPr lang="en-US" sz="2330">
                <a:latin typeface="Garamond"/>
                <a:ea typeface="Garamond"/>
                <a:cs typeface="Garamond"/>
                <a:sym typeface="Garamond"/>
              </a:rPr>
              <a:t> and resources below </a:t>
            </a:r>
            <a:r>
              <a:rPr b="1" lang="en-US" sz="2330">
                <a:latin typeface="Garamond"/>
                <a:ea typeface="Garamond"/>
                <a:cs typeface="Garamond"/>
                <a:sym typeface="Garamond"/>
              </a:rPr>
              <a:t>$2,000/month (2024)</a:t>
            </a:r>
            <a:r>
              <a:rPr lang="en-US" sz="2330">
                <a:latin typeface="Garamond"/>
                <a:ea typeface="Garamond"/>
                <a:cs typeface="Garamond"/>
                <a:sym typeface="Garamond"/>
              </a:rPr>
              <a:t> for a single individual</a:t>
            </a:r>
            <a:endParaRPr sz="2330">
              <a:latin typeface="Garamond"/>
              <a:ea typeface="Garamond"/>
              <a:cs typeface="Garamond"/>
              <a:sym typeface="Garamond"/>
            </a:endParaRPr>
          </a:p>
          <a:p>
            <a:pPr indent="-390525" lvl="0" marL="457200" rtl="0" algn="l">
              <a:lnSpc>
                <a:spcPct val="100000"/>
              </a:lnSpc>
              <a:spcBef>
                <a:spcPts val="0"/>
              </a:spcBef>
              <a:spcAft>
                <a:spcPts val="0"/>
              </a:spcAft>
              <a:buSzPts val="2550"/>
              <a:buFont typeface="Garamond"/>
              <a:buChar char="❖"/>
            </a:pPr>
            <a:r>
              <a:rPr lang="en-US" sz="2550" u="sng">
                <a:latin typeface="Garamond"/>
                <a:ea typeface="Garamond"/>
                <a:cs typeface="Garamond"/>
                <a:sym typeface="Garamond"/>
              </a:rPr>
              <a:t>Meets the Clinical Requirements:</a:t>
            </a:r>
            <a:endParaRPr sz="2550" u="sng">
              <a:latin typeface="Garamond"/>
              <a:ea typeface="Garamond"/>
              <a:cs typeface="Garamond"/>
              <a:sym typeface="Garamond"/>
            </a:endParaRPr>
          </a:p>
          <a:p>
            <a:pPr indent="-376555" lvl="1" marL="914400" rtl="0" algn="l">
              <a:lnSpc>
                <a:spcPct val="100000"/>
              </a:lnSpc>
              <a:spcBef>
                <a:spcPts val="0"/>
              </a:spcBef>
              <a:spcAft>
                <a:spcPts val="0"/>
              </a:spcAft>
              <a:buSzPts val="2330"/>
              <a:buFont typeface="Garamond"/>
              <a:buChar char="➢"/>
            </a:pPr>
            <a:r>
              <a:rPr lang="en-US" sz="2330">
                <a:latin typeface="Garamond"/>
                <a:ea typeface="Garamond"/>
                <a:cs typeface="Garamond"/>
                <a:sym typeface="Garamond"/>
              </a:rPr>
              <a:t>Needs </a:t>
            </a:r>
            <a:r>
              <a:rPr b="1" lang="en-US" sz="2330">
                <a:latin typeface="Garamond"/>
                <a:ea typeface="Garamond"/>
                <a:cs typeface="Garamond"/>
                <a:sym typeface="Garamond"/>
              </a:rPr>
              <a:t>Nursing Facility level of care</a:t>
            </a:r>
            <a:r>
              <a:rPr lang="en-US" sz="2330">
                <a:latin typeface="Garamond"/>
                <a:ea typeface="Garamond"/>
                <a:cs typeface="Garamond"/>
                <a:sym typeface="Garamond"/>
              </a:rPr>
              <a:t>, which means the individual requires hands on assistance with three or more </a:t>
            </a:r>
            <a:r>
              <a:rPr b="1" lang="en-US" sz="2330">
                <a:latin typeface="Garamond"/>
                <a:ea typeface="Garamond"/>
                <a:cs typeface="Garamond"/>
                <a:sym typeface="Garamond"/>
              </a:rPr>
              <a:t>activities of daily living (ADLs)</a:t>
            </a:r>
            <a:r>
              <a:rPr lang="en-US" sz="2330">
                <a:latin typeface="Garamond"/>
                <a:ea typeface="Garamond"/>
                <a:cs typeface="Garamond"/>
                <a:sym typeface="Garamond"/>
              </a:rPr>
              <a:t> </a:t>
            </a:r>
            <a:endParaRPr sz="2330">
              <a:latin typeface="Garamond"/>
              <a:ea typeface="Garamond"/>
              <a:cs typeface="Garamond"/>
              <a:sym typeface="Garamond"/>
            </a:endParaRPr>
          </a:p>
          <a:p>
            <a:pPr indent="-376555" lvl="1" marL="914400" rtl="0" algn="l">
              <a:lnSpc>
                <a:spcPct val="100000"/>
              </a:lnSpc>
              <a:spcBef>
                <a:spcPts val="0"/>
              </a:spcBef>
              <a:spcAft>
                <a:spcPts val="0"/>
              </a:spcAft>
              <a:buSzPts val="2330"/>
              <a:buFont typeface="Garamond"/>
              <a:buChar char="➢"/>
            </a:pPr>
            <a:r>
              <a:rPr lang="en-US" sz="2330">
                <a:latin typeface="Garamond"/>
                <a:ea typeface="Garamond"/>
                <a:cs typeface="Garamond"/>
                <a:sym typeface="Garamond"/>
              </a:rPr>
              <a:t>Bathing, dressing, toileting, locomotion, transfers, eating, and bed mobility or has cognitive deficits and requires supervision and cueing with three or more activities of daily living.</a:t>
            </a:r>
            <a:endParaRPr sz="2840">
              <a:latin typeface="Garamond"/>
              <a:ea typeface="Garamond"/>
              <a:cs typeface="Garamond"/>
              <a:sym typeface="Garamond"/>
            </a:endParaRPr>
          </a:p>
        </p:txBody>
      </p:sp>
      <p:sp>
        <p:nvSpPr>
          <p:cNvPr id="59" name="Google Shape;59;p8"/>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How to qualify? &gt;21</a:t>
            </a:r>
            <a:endParaRPr>
              <a:latin typeface="Garamond"/>
              <a:ea typeface="Garamond"/>
              <a:cs typeface="Garamond"/>
              <a:sym typeface="Garamon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9"/>
          <p:cNvSpPr txBox="1"/>
          <p:nvPr>
            <p:ph idx="1" type="body"/>
          </p:nvPr>
        </p:nvSpPr>
        <p:spPr>
          <a:xfrm>
            <a:off x="628650" y="1829950"/>
            <a:ext cx="8137800" cy="4723800"/>
          </a:xfrm>
          <a:prstGeom prst="rect">
            <a:avLst/>
          </a:prstGeom>
          <a:noFill/>
          <a:ln>
            <a:noFill/>
          </a:ln>
        </p:spPr>
        <p:txBody>
          <a:bodyPr anchorCtr="0" anchor="t" bIns="45700" lIns="91425" spcFirstLastPara="1" rIns="91425" wrap="square" tIns="45700">
            <a:normAutofit/>
          </a:bodyPr>
          <a:lstStyle/>
          <a:p>
            <a:pPr indent="-381000" lvl="0" marL="457200" rtl="0" algn="l">
              <a:lnSpc>
                <a:spcPct val="100000"/>
              </a:lnSpc>
              <a:spcBef>
                <a:spcPts val="750"/>
              </a:spcBef>
              <a:spcAft>
                <a:spcPts val="0"/>
              </a:spcAft>
              <a:buSzPts val="2400"/>
              <a:buFont typeface="Garamond"/>
              <a:buChar char="❖"/>
            </a:pPr>
            <a:r>
              <a:rPr b="1" lang="en-US" sz="2400">
                <a:latin typeface="Garamond"/>
                <a:ea typeface="Garamond"/>
                <a:cs typeface="Garamond"/>
                <a:sym typeface="Garamond"/>
              </a:rPr>
              <a:t>A person cannot be enrolled in MLTSS </a:t>
            </a:r>
            <a:r>
              <a:rPr b="1" lang="en-US" sz="2400" u="sng">
                <a:latin typeface="Garamond"/>
                <a:ea typeface="Garamond"/>
                <a:cs typeface="Garamond"/>
                <a:sym typeface="Garamond"/>
              </a:rPr>
              <a:t>and</a:t>
            </a:r>
            <a:r>
              <a:rPr b="1" lang="en-US" sz="2400">
                <a:latin typeface="Garamond"/>
                <a:ea typeface="Garamond"/>
                <a:cs typeface="Garamond"/>
                <a:sym typeface="Garamond"/>
              </a:rPr>
              <a:t> receive DDD services through the Supports Program or Community Care Program (CCP)</a:t>
            </a:r>
            <a:endParaRPr b="1" sz="2400">
              <a:latin typeface="Garamond"/>
              <a:ea typeface="Garamond"/>
              <a:cs typeface="Garamond"/>
              <a:sym typeface="Garamond"/>
            </a:endParaRPr>
          </a:p>
          <a:p>
            <a:pPr indent="-381000" lvl="0" marL="457200" rtl="0" algn="l">
              <a:lnSpc>
                <a:spcPct val="100000"/>
              </a:lnSpc>
              <a:spcBef>
                <a:spcPts val="0"/>
              </a:spcBef>
              <a:spcAft>
                <a:spcPts val="0"/>
              </a:spcAft>
              <a:buSzPts val="2400"/>
              <a:buFont typeface="Garamond"/>
              <a:buChar char="❖"/>
            </a:pPr>
            <a:r>
              <a:rPr lang="en-US" sz="2400">
                <a:latin typeface="Garamond"/>
                <a:ea typeface="Garamond"/>
                <a:cs typeface="Garamond"/>
                <a:sym typeface="Garamond"/>
              </a:rPr>
              <a:t>For adults 21 years of age and older, with a nursing facility level of care, must decide whether MLTSS </a:t>
            </a:r>
            <a:r>
              <a:rPr lang="en-US" sz="2400" u="sng">
                <a:latin typeface="Garamond"/>
                <a:ea typeface="Garamond"/>
                <a:cs typeface="Garamond"/>
                <a:sym typeface="Garamond"/>
              </a:rPr>
              <a:t>or</a:t>
            </a:r>
            <a:r>
              <a:rPr lang="en-US" sz="2400">
                <a:latin typeface="Garamond"/>
                <a:ea typeface="Garamond"/>
                <a:cs typeface="Garamond"/>
                <a:sym typeface="Garamond"/>
              </a:rPr>
              <a:t> DDD is a better fit to meet their needs.</a:t>
            </a:r>
            <a:endParaRPr sz="2400">
              <a:latin typeface="Garamond"/>
              <a:ea typeface="Garamond"/>
              <a:cs typeface="Garamond"/>
              <a:sym typeface="Garamond"/>
            </a:endParaRPr>
          </a:p>
        </p:txBody>
      </p:sp>
      <p:sp>
        <p:nvSpPr>
          <p:cNvPr id="65" name="Google Shape;65;p9"/>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MLTSS &amp; DDD</a:t>
            </a:r>
            <a:endParaRPr>
              <a:latin typeface="Garamond"/>
              <a:ea typeface="Garamond"/>
              <a:cs typeface="Garamond"/>
              <a:sym typeface="Garamon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0"/>
          <p:cNvSpPr txBox="1"/>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None/>
            </a:pPr>
            <a:r>
              <a:rPr b="1" lang="en-US" sz="4000">
                <a:solidFill>
                  <a:srgbClr val="FFFFFF"/>
                </a:solidFill>
                <a:latin typeface="Garamond"/>
                <a:ea typeface="Garamond"/>
                <a:cs typeface="Garamond"/>
                <a:sym typeface="Garamond"/>
              </a:rPr>
              <a:t>How to Apply</a:t>
            </a:r>
            <a:endParaRPr sz="3300">
              <a:solidFill>
                <a:srgbClr val="FFFFFF"/>
              </a:solidFill>
              <a:latin typeface="Garamond"/>
              <a:ea typeface="Garamond"/>
              <a:cs typeface="Garamond"/>
              <a:sym typeface="Garamond"/>
            </a:endParaRPr>
          </a:p>
        </p:txBody>
      </p:sp>
      <p:sp>
        <p:nvSpPr>
          <p:cNvPr id="72" name="Google Shape;72;p10"/>
          <p:cNvSpPr txBox="1"/>
          <p:nvPr/>
        </p:nvSpPr>
        <p:spPr>
          <a:xfrm>
            <a:off x="628650" y="1829950"/>
            <a:ext cx="8137800" cy="4640100"/>
          </a:xfrm>
          <a:prstGeom prst="rect">
            <a:avLst/>
          </a:prstGeom>
          <a:noFill/>
          <a:ln>
            <a:noFill/>
          </a:ln>
        </p:spPr>
        <p:txBody>
          <a:bodyPr anchorCtr="0" anchor="t" bIns="45700" lIns="91425" spcFirstLastPara="1" rIns="91425" wrap="square" tIns="45700">
            <a:normAutofit fontScale="92500" lnSpcReduction="10000"/>
          </a:bodyPr>
          <a:lstStyle/>
          <a:p>
            <a:pPr indent="-195183" lvl="0" marL="171450" rtl="0" algn="l">
              <a:lnSpc>
                <a:spcPct val="115000"/>
              </a:lnSpc>
              <a:spcBef>
                <a:spcPts val="1000"/>
              </a:spcBef>
              <a:spcAft>
                <a:spcPts val="0"/>
              </a:spcAft>
              <a:buClr>
                <a:srgbClr val="000000"/>
              </a:buClr>
              <a:buSzPct val="100000"/>
              <a:buFont typeface="Garamond"/>
              <a:buChar char="❖"/>
            </a:pPr>
            <a:r>
              <a:rPr b="1" lang="en-US" sz="2350">
                <a:solidFill>
                  <a:schemeClr val="dk1"/>
                </a:solidFill>
                <a:highlight>
                  <a:srgbClr val="FFFFFF"/>
                </a:highlight>
                <a:latin typeface="Garamond"/>
                <a:ea typeface="Garamond"/>
                <a:cs typeface="Garamond"/>
                <a:sym typeface="Garamond"/>
              </a:rPr>
              <a:t>For individuals 21 and older: </a:t>
            </a:r>
            <a:r>
              <a:rPr lang="en-US" sz="2350">
                <a:solidFill>
                  <a:schemeClr val="dk1"/>
                </a:solidFill>
                <a:highlight>
                  <a:srgbClr val="FFFFFF"/>
                </a:highlight>
                <a:latin typeface="Garamond"/>
                <a:ea typeface="Garamond"/>
                <a:cs typeface="Garamond"/>
                <a:sym typeface="Garamond"/>
              </a:rPr>
              <a:t>contact your local County Area Agency on Aging (AAA) - Aging and Disability Resource Connection (ADRC) to find out more information and to be clinically screened for MLTSS.</a:t>
            </a:r>
            <a:endParaRPr sz="2350">
              <a:solidFill>
                <a:schemeClr val="dk1"/>
              </a:solidFill>
              <a:highlight>
                <a:srgbClr val="FFFFFF"/>
              </a:highlight>
              <a:latin typeface="Garamond"/>
              <a:ea typeface="Garamond"/>
              <a:cs typeface="Garamond"/>
              <a:sym typeface="Garamond"/>
            </a:endParaRPr>
          </a:p>
          <a:p>
            <a:pPr indent="-195183" lvl="1" marL="514350" rtl="0" algn="l">
              <a:lnSpc>
                <a:spcPct val="115000"/>
              </a:lnSpc>
              <a:spcBef>
                <a:spcPts val="0"/>
              </a:spcBef>
              <a:spcAft>
                <a:spcPts val="0"/>
              </a:spcAft>
              <a:buClr>
                <a:schemeClr val="dk1"/>
              </a:buClr>
              <a:buSzPct val="100000"/>
              <a:buFont typeface="Garamond"/>
              <a:buChar char="➢"/>
            </a:pPr>
            <a:r>
              <a:rPr lang="en-US" sz="2350" u="sng">
                <a:solidFill>
                  <a:schemeClr val="hlink"/>
                </a:solidFill>
                <a:highlight>
                  <a:srgbClr val="FFFFFF"/>
                </a:highlight>
                <a:latin typeface="Garamond"/>
                <a:ea typeface="Garamond"/>
                <a:cs typeface="Garamond"/>
                <a:sym typeface="Garamond"/>
                <a:hlinkClick r:id="rId3"/>
              </a:rPr>
              <a:t>https://www.adrcnj.org/contact-local-agencies</a:t>
            </a:r>
            <a:endParaRPr sz="2350">
              <a:solidFill>
                <a:schemeClr val="dk1"/>
              </a:solidFill>
              <a:highlight>
                <a:srgbClr val="FFFFFF"/>
              </a:highlight>
              <a:latin typeface="Garamond"/>
              <a:ea typeface="Garamond"/>
              <a:cs typeface="Garamond"/>
              <a:sym typeface="Garamond"/>
            </a:endParaRPr>
          </a:p>
          <a:p>
            <a:pPr indent="-195183" lvl="0" marL="171450" rtl="0" algn="l">
              <a:lnSpc>
                <a:spcPct val="115000"/>
              </a:lnSpc>
              <a:spcBef>
                <a:spcPts val="0"/>
              </a:spcBef>
              <a:spcAft>
                <a:spcPts val="0"/>
              </a:spcAft>
              <a:buClr>
                <a:srgbClr val="000000"/>
              </a:buClr>
              <a:buSzPct val="100000"/>
              <a:buFont typeface="Garamond"/>
              <a:buChar char="❖"/>
            </a:pPr>
            <a:r>
              <a:rPr b="1" lang="en-US" sz="2350">
                <a:solidFill>
                  <a:schemeClr val="dk1"/>
                </a:solidFill>
                <a:highlight>
                  <a:srgbClr val="FFFFFF"/>
                </a:highlight>
                <a:latin typeface="Garamond"/>
                <a:ea typeface="Garamond"/>
                <a:cs typeface="Garamond"/>
                <a:sym typeface="Garamond"/>
              </a:rPr>
              <a:t>For children birth through 20 years old: </a:t>
            </a:r>
            <a:r>
              <a:rPr lang="en-US" sz="2350">
                <a:solidFill>
                  <a:schemeClr val="dk1"/>
                </a:solidFill>
                <a:highlight>
                  <a:srgbClr val="FFFFFF"/>
                </a:highlight>
                <a:latin typeface="Garamond"/>
                <a:ea typeface="Garamond"/>
                <a:cs typeface="Garamond"/>
                <a:sym typeface="Garamond"/>
              </a:rPr>
              <a:t>contact the Division of Disabilities Services (DDS)</a:t>
            </a:r>
            <a:r>
              <a:rPr b="1" lang="en-US" sz="2350">
                <a:solidFill>
                  <a:schemeClr val="dk1"/>
                </a:solidFill>
                <a:highlight>
                  <a:srgbClr val="FFFFFF"/>
                </a:highlight>
                <a:latin typeface="Garamond"/>
                <a:ea typeface="Garamond"/>
                <a:cs typeface="Garamond"/>
                <a:sym typeface="Garamond"/>
              </a:rPr>
              <a:t> </a:t>
            </a:r>
            <a:r>
              <a:rPr lang="en-US" sz="2350">
                <a:solidFill>
                  <a:schemeClr val="dk1"/>
                </a:solidFill>
                <a:highlight>
                  <a:srgbClr val="FFFFFF"/>
                </a:highlight>
                <a:latin typeface="Garamond"/>
                <a:ea typeface="Garamond"/>
                <a:cs typeface="Garamond"/>
                <a:sym typeface="Garamond"/>
              </a:rPr>
              <a:t>at 1-888-285-3036 to speak with an Information and Referral Specialist and begin an MLTSS assessment.</a:t>
            </a:r>
            <a:endParaRPr sz="2350">
              <a:solidFill>
                <a:schemeClr val="dk1"/>
              </a:solidFill>
              <a:highlight>
                <a:srgbClr val="FFFFFF"/>
              </a:highlight>
              <a:latin typeface="Garamond"/>
              <a:ea typeface="Garamond"/>
              <a:cs typeface="Garamond"/>
              <a:sym typeface="Garamond"/>
            </a:endParaRPr>
          </a:p>
          <a:p>
            <a:pPr indent="-195183" lvl="1" marL="514350" rtl="0" algn="l">
              <a:lnSpc>
                <a:spcPct val="115000"/>
              </a:lnSpc>
              <a:spcBef>
                <a:spcPts val="0"/>
              </a:spcBef>
              <a:spcAft>
                <a:spcPts val="0"/>
              </a:spcAft>
              <a:buClr>
                <a:schemeClr val="dk1"/>
              </a:buClr>
              <a:buSzPct val="100000"/>
              <a:buFont typeface="Garamond"/>
              <a:buChar char="➢"/>
            </a:pPr>
            <a:r>
              <a:rPr lang="en-US" sz="2350" u="sng">
                <a:solidFill>
                  <a:schemeClr val="hlink"/>
                </a:solidFill>
                <a:highlight>
                  <a:srgbClr val="FFFFFF"/>
                </a:highlight>
                <a:latin typeface="Garamond"/>
                <a:ea typeface="Garamond"/>
                <a:cs typeface="Garamond"/>
                <a:sym typeface="Garamond"/>
                <a:hlinkClick r:id="rId4"/>
              </a:rPr>
              <a:t>https://www.nj.gov/humanservices/dds/</a:t>
            </a:r>
            <a:endParaRPr sz="2350">
              <a:solidFill>
                <a:schemeClr val="dk1"/>
              </a:solidFill>
              <a:highlight>
                <a:srgbClr val="FFFFFF"/>
              </a:highlight>
              <a:latin typeface="Garamond"/>
              <a:ea typeface="Garamond"/>
              <a:cs typeface="Garamond"/>
              <a:sym typeface="Garamond"/>
            </a:endParaRPr>
          </a:p>
          <a:p>
            <a:pPr indent="-195183" lvl="0" marL="171450" rtl="0" algn="l">
              <a:lnSpc>
                <a:spcPct val="115000"/>
              </a:lnSpc>
              <a:spcBef>
                <a:spcPts val="0"/>
              </a:spcBef>
              <a:spcAft>
                <a:spcPts val="0"/>
              </a:spcAft>
              <a:buClr>
                <a:srgbClr val="000000"/>
              </a:buClr>
              <a:buSzPct val="100000"/>
              <a:buFont typeface="Garamond"/>
              <a:buChar char="❖"/>
            </a:pPr>
            <a:r>
              <a:rPr lang="en-US" sz="2350">
                <a:solidFill>
                  <a:schemeClr val="dk1"/>
                </a:solidFill>
                <a:highlight>
                  <a:srgbClr val="FFFFFF"/>
                </a:highlight>
                <a:latin typeface="Garamond"/>
                <a:ea typeface="Garamond"/>
                <a:cs typeface="Garamond"/>
                <a:sym typeface="Garamond"/>
              </a:rPr>
              <a:t>Another option is the </a:t>
            </a:r>
            <a:r>
              <a:rPr b="1" lang="en-US" sz="2350">
                <a:solidFill>
                  <a:schemeClr val="dk1"/>
                </a:solidFill>
                <a:highlight>
                  <a:srgbClr val="FFFFFF"/>
                </a:highlight>
                <a:latin typeface="Garamond"/>
                <a:ea typeface="Garamond"/>
                <a:cs typeface="Garamond"/>
                <a:sym typeface="Garamond"/>
              </a:rPr>
              <a:t>Program of All-Inclusive Care for the Elderly (PACE). </a:t>
            </a:r>
            <a:r>
              <a:rPr lang="en-US" sz="2350">
                <a:solidFill>
                  <a:schemeClr val="dk1"/>
                </a:solidFill>
                <a:highlight>
                  <a:srgbClr val="FFFFFF"/>
                </a:highlight>
                <a:latin typeface="Garamond"/>
                <a:ea typeface="Garamond"/>
                <a:cs typeface="Garamond"/>
                <a:sym typeface="Garamond"/>
              </a:rPr>
              <a:t>You must live in the PACE provider service area. There currently are six PACE organizations serving parts of ten counties.</a:t>
            </a:r>
            <a:endParaRPr sz="2350">
              <a:solidFill>
                <a:schemeClr val="dk1"/>
              </a:solidFill>
              <a:highlight>
                <a:srgbClr val="FFFFFF"/>
              </a:highlight>
              <a:latin typeface="Garamond"/>
              <a:ea typeface="Garamond"/>
              <a:cs typeface="Garamond"/>
              <a:sym typeface="Garamond"/>
            </a:endParaRPr>
          </a:p>
          <a:p>
            <a:pPr indent="-195183" lvl="1" marL="514350" rtl="0" algn="l">
              <a:lnSpc>
                <a:spcPct val="115000"/>
              </a:lnSpc>
              <a:spcBef>
                <a:spcPts val="0"/>
              </a:spcBef>
              <a:spcAft>
                <a:spcPts val="0"/>
              </a:spcAft>
              <a:buClr>
                <a:schemeClr val="dk1"/>
              </a:buClr>
              <a:buSzPct val="100000"/>
              <a:buFont typeface="Garamond"/>
              <a:buChar char="➢"/>
            </a:pPr>
            <a:r>
              <a:rPr lang="en-US" sz="2350" u="sng">
                <a:solidFill>
                  <a:schemeClr val="hlink"/>
                </a:solidFill>
                <a:highlight>
                  <a:srgbClr val="FFFFFF"/>
                </a:highlight>
                <a:latin typeface="Garamond"/>
                <a:ea typeface="Garamond"/>
                <a:cs typeface="Garamond"/>
                <a:sym typeface="Garamond"/>
                <a:hlinkClick r:id="rId5"/>
              </a:rPr>
              <a:t>https://www.nj.gov/humanservices/doas/services/l-p/pace/</a:t>
            </a:r>
            <a:endParaRPr sz="2350">
              <a:solidFill>
                <a:schemeClr val="dk1"/>
              </a:solidFill>
              <a:highlight>
                <a:srgbClr val="FFFFFF"/>
              </a:highlight>
              <a:latin typeface="Garamond"/>
              <a:ea typeface="Garamond"/>
              <a:cs typeface="Garamond"/>
              <a:sym typeface="Garamond"/>
            </a:endParaRPr>
          </a:p>
          <a:p>
            <a:pPr indent="-38100" lvl="0" marL="171450" rtl="0" algn="l">
              <a:lnSpc>
                <a:spcPct val="90000"/>
              </a:lnSpc>
              <a:spcBef>
                <a:spcPts val="1000"/>
              </a:spcBef>
              <a:spcAft>
                <a:spcPts val="0"/>
              </a:spcAft>
              <a:buNone/>
            </a:pPr>
            <a:r>
              <a:t/>
            </a:r>
            <a:endParaRPr sz="2100">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1"/>
          <p:cNvSpPr txBox="1"/>
          <p:nvPr>
            <p:ph idx="1" type="body"/>
          </p:nvPr>
        </p:nvSpPr>
        <p:spPr>
          <a:xfrm>
            <a:off x="628650" y="1614875"/>
            <a:ext cx="8263800" cy="5033400"/>
          </a:xfrm>
          <a:prstGeom prst="rect">
            <a:avLst/>
          </a:prstGeom>
          <a:noFill/>
          <a:ln>
            <a:noFill/>
          </a:ln>
        </p:spPr>
        <p:txBody>
          <a:bodyPr anchorCtr="0" anchor="t" bIns="45700" lIns="91425" spcFirstLastPara="1" rIns="91425" wrap="square" tIns="45700">
            <a:normAutofit/>
          </a:bodyPr>
          <a:lstStyle/>
          <a:p>
            <a:pPr indent="-190500" lvl="0" marL="171450" rtl="0" algn="l">
              <a:lnSpc>
                <a:spcPct val="100000"/>
              </a:lnSpc>
              <a:spcBef>
                <a:spcPts val="0"/>
              </a:spcBef>
              <a:spcAft>
                <a:spcPts val="0"/>
              </a:spcAft>
              <a:buClr>
                <a:srgbClr val="000000"/>
              </a:buClr>
              <a:buSzPts val="2100"/>
              <a:buFont typeface="Garamond"/>
              <a:buChar char="❖"/>
            </a:pPr>
            <a:r>
              <a:rPr lang="en-US">
                <a:latin typeface="Garamond"/>
                <a:ea typeface="Garamond"/>
                <a:cs typeface="Garamond"/>
                <a:sym typeface="Garamond"/>
              </a:rPr>
              <a:t>The Arc of New Jersey Health Care Advocacy Program</a:t>
            </a:r>
            <a:endParaRPr>
              <a:latin typeface="Garamond"/>
              <a:ea typeface="Garamond"/>
              <a:cs typeface="Garamond"/>
              <a:sym typeface="Garamond"/>
            </a:endParaRPr>
          </a:p>
          <a:p>
            <a:pPr indent="-190500" lvl="1" marL="514350" rtl="0" algn="l">
              <a:lnSpc>
                <a:spcPct val="100000"/>
              </a:lnSpc>
              <a:spcBef>
                <a:spcPts val="375"/>
              </a:spcBef>
              <a:spcAft>
                <a:spcPts val="0"/>
              </a:spcAft>
              <a:buClr>
                <a:srgbClr val="000000"/>
              </a:buClr>
              <a:buSzPts val="2100"/>
              <a:buFont typeface="Garamond"/>
              <a:buChar char="➢"/>
            </a:pPr>
            <a:r>
              <a:rPr lang="en-US" sz="2100" u="sng">
                <a:solidFill>
                  <a:schemeClr val="hlink"/>
                </a:solidFill>
                <a:latin typeface="Garamond"/>
                <a:ea typeface="Garamond"/>
                <a:cs typeface="Garamond"/>
                <a:sym typeface="Garamond"/>
                <a:hlinkClick r:id="rId3"/>
              </a:rPr>
              <a:t>thearcnjhealthcareadvocacy.org</a:t>
            </a:r>
            <a:endParaRPr sz="2100">
              <a:latin typeface="Garamond"/>
              <a:ea typeface="Garamond"/>
              <a:cs typeface="Garamond"/>
              <a:sym typeface="Garamond"/>
            </a:endParaRPr>
          </a:p>
          <a:p>
            <a:pPr indent="-190500" lvl="0" marL="171450" rtl="0" algn="l">
              <a:lnSpc>
                <a:spcPct val="100000"/>
              </a:lnSpc>
              <a:spcBef>
                <a:spcPts val="0"/>
              </a:spcBef>
              <a:spcAft>
                <a:spcPts val="0"/>
              </a:spcAft>
              <a:buSzPts val="2100"/>
              <a:buFont typeface="Garamond"/>
              <a:buChar char="❖"/>
            </a:pPr>
            <a:r>
              <a:rPr lang="en-US">
                <a:latin typeface="Garamond"/>
                <a:ea typeface="Garamond"/>
                <a:cs typeface="Garamond"/>
                <a:sym typeface="Garamond"/>
              </a:rPr>
              <a:t>Subscribe to our email list at </a:t>
            </a:r>
            <a:r>
              <a:rPr lang="en-US" u="sng">
                <a:solidFill>
                  <a:schemeClr val="hlink"/>
                </a:solidFill>
                <a:latin typeface="Garamond"/>
                <a:ea typeface="Garamond"/>
                <a:cs typeface="Garamond"/>
                <a:sym typeface="Garamond"/>
                <a:hlinkClick r:id="rId4"/>
              </a:rPr>
              <a:t>arcnj.org</a:t>
            </a:r>
            <a:endParaRPr>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lang="en-US" sz="2100">
                <a:latin typeface="Garamond"/>
                <a:ea typeface="Garamond"/>
                <a:cs typeface="Garamond"/>
                <a:sym typeface="Garamond"/>
              </a:rPr>
              <a:t>Scroll to the bottom of the page and click “Health care issues” then the subscribe button. </a:t>
            </a:r>
            <a:endParaRPr sz="2100">
              <a:latin typeface="Garamond"/>
              <a:ea typeface="Garamond"/>
              <a:cs typeface="Garamond"/>
              <a:sym typeface="Garamond"/>
            </a:endParaRPr>
          </a:p>
          <a:p>
            <a:pPr indent="-190500" lvl="0" marL="171450" rtl="0" algn="l">
              <a:lnSpc>
                <a:spcPct val="100000"/>
              </a:lnSpc>
              <a:spcBef>
                <a:spcPts val="0"/>
              </a:spcBef>
              <a:spcAft>
                <a:spcPts val="0"/>
              </a:spcAft>
              <a:buSzPts val="2100"/>
              <a:buFont typeface="Garamond"/>
              <a:buChar char="❖"/>
            </a:pPr>
            <a:r>
              <a:rPr lang="en-US">
                <a:latin typeface="Garamond"/>
                <a:ea typeface="Garamond"/>
                <a:cs typeface="Garamond"/>
                <a:sym typeface="Garamond"/>
              </a:rPr>
              <a:t>NJ Division of Medical Assistance and Health Services MLTSS</a:t>
            </a:r>
            <a:endParaRPr>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lang="en-US" sz="2100" u="sng">
                <a:solidFill>
                  <a:schemeClr val="hlink"/>
                </a:solidFill>
                <a:latin typeface="Garamond"/>
                <a:ea typeface="Garamond"/>
                <a:cs typeface="Garamond"/>
                <a:sym typeface="Garamond"/>
                <a:hlinkClick r:id="rId5"/>
              </a:rPr>
              <a:t>https://www.nj.gov/humanservices/dmahs/home/mltss.html</a:t>
            </a:r>
            <a:endParaRPr sz="2100">
              <a:latin typeface="Garamond"/>
              <a:ea typeface="Garamond"/>
              <a:cs typeface="Garamond"/>
              <a:sym typeface="Garamond"/>
            </a:endParaRPr>
          </a:p>
          <a:p>
            <a:pPr indent="-190500" lvl="0" marL="171450" rtl="0" algn="l">
              <a:lnSpc>
                <a:spcPct val="100000"/>
              </a:lnSpc>
              <a:spcBef>
                <a:spcPts val="0"/>
              </a:spcBef>
              <a:spcAft>
                <a:spcPts val="0"/>
              </a:spcAft>
              <a:buSzPts val="2100"/>
              <a:buFont typeface="Garamond"/>
              <a:buChar char="❖"/>
            </a:pPr>
            <a:r>
              <a:rPr lang="en-US">
                <a:highlight>
                  <a:schemeClr val="lt1"/>
                </a:highlight>
                <a:latin typeface="Garamond"/>
                <a:ea typeface="Garamond"/>
                <a:cs typeface="Garamond"/>
                <a:sym typeface="Garamond"/>
              </a:rPr>
              <a:t>Local County Area Agency on Aging (AAA) - Aging and Disability Resource Connection (ADRC)</a:t>
            </a:r>
            <a:endParaRPr>
              <a:highlight>
                <a:schemeClr val="lt1"/>
              </a:highlight>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lang="en-US" sz="2100" u="sng">
                <a:solidFill>
                  <a:schemeClr val="hlink"/>
                </a:solidFill>
                <a:highlight>
                  <a:schemeClr val="lt1"/>
                </a:highlight>
                <a:latin typeface="Garamond"/>
                <a:ea typeface="Garamond"/>
                <a:cs typeface="Garamond"/>
                <a:sym typeface="Garamond"/>
                <a:hlinkClick r:id="rId6"/>
              </a:rPr>
              <a:t>https://www.adrcnj.org/contact-local-agencies</a:t>
            </a:r>
            <a:endParaRPr sz="2100">
              <a:highlight>
                <a:schemeClr val="lt1"/>
              </a:highlight>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b="1" lang="en-US" sz="2100">
                <a:highlight>
                  <a:schemeClr val="lt1"/>
                </a:highlight>
                <a:latin typeface="Garamond"/>
                <a:ea typeface="Garamond"/>
                <a:cs typeface="Garamond"/>
                <a:sym typeface="Garamond"/>
              </a:rPr>
              <a:t>For adults 21+</a:t>
            </a:r>
            <a:endParaRPr b="1" sz="2100">
              <a:highlight>
                <a:schemeClr val="lt1"/>
              </a:highlight>
              <a:latin typeface="Garamond"/>
              <a:ea typeface="Garamond"/>
              <a:cs typeface="Garamond"/>
              <a:sym typeface="Garamond"/>
            </a:endParaRPr>
          </a:p>
          <a:p>
            <a:pPr indent="-190500" lvl="0" marL="171450" rtl="0" algn="l">
              <a:lnSpc>
                <a:spcPct val="100000"/>
              </a:lnSpc>
              <a:spcBef>
                <a:spcPts val="0"/>
              </a:spcBef>
              <a:spcAft>
                <a:spcPts val="0"/>
              </a:spcAft>
              <a:buSzPts val="2100"/>
              <a:buFont typeface="Garamond"/>
              <a:buChar char="❖"/>
            </a:pPr>
            <a:r>
              <a:rPr lang="en-US">
                <a:highlight>
                  <a:schemeClr val="lt1"/>
                </a:highlight>
                <a:latin typeface="Garamond"/>
                <a:ea typeface="Garamond"/>
                <a:cs typeface="Garamond"/>
                <a:sym typeface="Garamond"/>
              </a:rPr>
              <a:t>Division of Disabilities Services (DDS)</a:t>
            </a:r>
            <a:r>
              <a:rPr b="1" lang="en-US">
                <a:highlight>
                  <a:schemeClr val="lt1"/>
                </a:highlight>
                <a:latin typeface="Garamond"/>
                <a:ea typeface="Garamond"/>
                <a:cs typeface="Garamond"/>
                <a:sym typeface="Garamond"/>
              </a:rPr>
              <a:t> </a:t>
            </a:r>
            <a:r>
              <a:rPr lang="en-US">
                <a:highlight>
                  <a:schemeClr val="lt1"/>
                </a:highlight>
                <a:latin typeface="Garamond"/>
                <a:ea typeface="Garamond"/>
                <a:cs typeface="Garamond"/>
                <a:sym typeface="Garamond"/>
              </a:rPr>
              <a:t>at 1-888-285-3036 to speak with an Information and Referral Specialist and begin an MLTSS assessment.</a:t>
            </a:r>
            <a:endParaRPr>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lang="en-US" sz="2100" u="sng">
                <a:solidFill>
                  <a:schemeClr val="hlink"/>
                </a:solidFill>
                <a:highlight>
                  <a:schemeClr val="lt1"/>
                </a:highlight>
                <a:latin typeface="Garamond"/>
                <a:ea typeface="Garamond"/>
                <a:cs typeface="Garamond"/>
                <a:sym typeface="Garamond"/>
                <a:hlinkClick r:id="rId7"/>
              </a:rPr>
              <a:t>https://www.nj.gov/humanservices/dds/</a:t>
            </a:r>
            <a:endParaRPr sz="2100">
              <a:latin typeface="Garamond"/>
              <a:ea typeface="Garamond"/>
              <a:cs typeface="Garamond"/>
              <a:sym typeface="Garamond"/>
            </a:endParaRPr>
          </a:p>
          <a:p>
            <a:pPr indent="-190500" lvl="1" marL="514350" rtl="0" algn="l">
              <a:lnSpc>
                <a:spcPct val="100000"/>
              </a:lnSpc>
              <a:spcBef>
                <a:spcPts val="0"/>
              </a:spcBef>
              <a:spcAft>
                <a:spcPts val="0"/>
              </a:spcAft>
              <a:buSzPts val="2100"/>
              <a:buFont typeface="Garamond"/>
              <a:buChar char="➢"/>
            </a:pPr>
            <a:r>
              <a:rPr b="1" lang="en-US" sz="2100">
                <a:latin typeface="Garamond"/>
                <a:ea typeface="Garamond"/>
                <a:cs typeface="Garamond"/>
                <a:sym typeface="Garamond"/>
              </a:rPr>
              <a:t>For children under 21</a:t>
            </a:r>
            <a:endParaRPr b="1" sz="2100">
              <a:latin typeface="Garamond"/>
              <a:ea typeface="Garamond"/>
              <a:cs typeface="Garamond"/>
              <a:sym typeface="Garamond"/>
            </a:endParaRPr>
          </a:p>
        </p:txBody>
      </p:sp>
      <p:sp>
        <p:nvSpPr>
          <p:cNvPr id="78" name="Google Shape;78;p11"/>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More Information</a:t>
            </a:r>
            <a:endParaRPr>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xmlns:r="http://schemas.openxmlformats.org/officeDocument/2006/relationships" name="Arc1">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