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84" r:id="rId4"/>
  </p:sldMasterIdLst>
  <p:notesMasterIdLst>
    <p:notesMasterId r:id="rId72"/>
  </p:notesMasterIdLst>
  <p:handoutMasterIdLst>
    <p:handoutMasterId r:id="rId73"/>
  </p:handoutMasterIdLst>
  <p:sldIdLst>
    <p:sldId id="256" r:id="rId5"/>
    <p:sldId id="500" r:id="rId6"/>
    <p:sldId id="486" r:id="rId7"/>
    <p:sldId id="502" r:id="rId8"/>
    <p:sldId id="503" r:id="rId9"/>
    <p:sldId id="257" r:id="rId10"/>
    <p:sldId id="409" r:id="rId11"/>
    <p:sldId id="504" r:id="rId12"/>
    <p:sldId id="419" r:id="rId13"/>
    <p:sldId id="424" r:id="rId14"/>
    <p:sldId id="417" r:id="rId15"/>
    <p:sldId id="418" r:id="rId16"/>
    <p:sldId id="496" r:id="rId17"/>
    <p:sldId id="305" r:id="rId18"/>
    <p:sldId id="473" r:id="rId19"/>
    <p:sldId id="379" r:id="rId20"/>
    <p:sldId id="378" r:id="rId21"/>
    <p:sldId id="457" r:id="rId22"/>
    <p:sldId id="342" r:id="rId23"/>
    <p:sldId id="465" r:id="rId24"/>
    <p:sldId id="459" r:id="rId25"/>
    <p:sldId id="505" r:id="rId26"/>
    <p:sldId id="506" r:id="rId27"/>
    <p:sldId id="507" r:id="rId28"/>
    <p:sldId id="508" r:id="rId29"/>
    <p:sldId id="487" r:id="rId30"/>
    <p:sldId id="478" r:id="rId31"/>
    <p:sldId id="460" r:id="rId32"/>
    <p:sldId id="479" r:id="rId33"/>
    <p:sldId id="509" r:id="rId34"/>
    <p:sldId id="277" r:id="rId35"/>
    <p:sldId id="394" r:id="rId36"/>
    <p:sldId id="490" r:id="rId37"/>
    <p:sldId id="434" r:id="rId38"/>
    <p:sldId id="436" r:id="rId39"/>
    <p:sldId id="498" r:id="rId40"/>
    <p:sldId id="499" r:id="rId41"/>
    <p:sldId id="438" r:id="rId42"/>
    <p:sldId id="439" r:id="rId43"/>
    <p:sldId id="440" r:id="rId44"/>
    <p:sldId id="441" r:id="rId45"/>
    <p:sldId id="442" r:id="rId46"/>
    <p:sldId id="443" r:id="rId47"/>
    <p:sldId id="444" r:id="rId48"/>
    <p:sldId id="446" r:id="rId49"/>
    <p:sldId id="447" r:id="rId50"/>
    <p:sldId id="295" r:id="rId51"/>
    <p:sldId id="449" r:id="rId52"/>
    <p:sldId id="450" r:id="rId53"/>
    <p:sldId id="296" r:id="rId54"/>
    <p:sldId id="280" r:id="rId55"/>
    <p:sldId id="297" r:id="rId56"/>
    <p:sldId id="282" r:id="rId57"/>
    <p:sldId id="306" r:id="rId58"/>
    <p:sldId id="283" r:id="rId59"/>
    <p:sldId id="301" r:id="rId60"/>
    <p:sldId id="285" r:id="rId61"/>
    <p:sldId id="302" r:id="rId62"/>
    <p:sldId id="292" r:id="rId63"/>
    <p:sldId id="293" r:id="rId64"/>
    <p:sldId id="294" r:id="rId65"/>
    <p:sldId id="313" r:id="rId66"/>
    <p:sldId id="494" r:id="rId67"/>
    <p:sldId id="495" r:id="rId68"/>
    <p:sldId id="370" r:id="rId69"/>
    <p:sldId id="471" r:id="rId70"/>
    <p:sldId id="472" r:id="rId71"/>
  </p:sldIdLst>
  <p:sldSz cx="12192000" cy="6858000"/>
  <p:notesSz cx="7077075" cy="9363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755C5C6-494A-4674-BD49-9AC9FDF96846}">
          <p14:sldIdLst>
            <p14:sldId id="256"/>
            <p14:sldId id="500"/>
            <p14:sldId id="486"/>
            <p14:sldId id="502"/>
            <p14:sldId id="503"/>
            <p14:sldId id="257"/>
            <p14:sldId id="409"/>
            <p14:sldId id="504"/>
            <p14:sldId id="419"/>
            <p14:sldId id="424"/>
            <p14:sldId id="417"/>
            <p14:sldId id="418"/>
            <p14:sldId id="496"/>
            <p14:sldId id="305"/>
            <p14:sldId id="473"/>
            <p14:sldId id="379"/>
            <p14:sldId id="378"/>
            <p14:sldId id="457"/>
            <p14:sldId id="342"/>
            <p14:sldId id="465"/>
            <p14:sldId id="459"/>
            <p14:sldId id="505"/>
            <p14:sldId id="506"/>
            <p14:sldId id="507"/>
            <p14:sldId id="508"/>
            <p14:sldId id="487"/>
            <p14:sldId id="478"/>
            <p14:sldId id="460"/>
            <p14:sldId id="479"/>
            <p14:sldId id="509"/>
            <p14:sldId id="277"/>
            <p14:sldId id="394"/>
            <p14:sldId id="490"/>
            <p14:sldId id="434"/>
            <p14:sldId id="436"/>
            <p14:sldId id="498"/>
            <p14:sldId id="499"/>
            <p14:sldId id="438"/>
            <p14:sldId id="439"/>
            <p14:sldId id="440"/>
            <p14:sldId id="441"/>
            <p14:sldId id="442"/>
            <p14:sldId id="443"/>
            <p14:sldId id="444"/>
            <p14:sldId id="446"/>
            <p14:sldId id="447"/>
            <p14:sldId id="295"/>
            <p14:sldId id="449"/>
            <p14:sldId id="450"/>
            <p14:sldId id="296"/>
            <p14:sldId id="280"/>
            <p14:sldId id="297"/>
            <p14:sldId id="282"/>
            <p14:sldId id="306"/>
            <p14:sldId id="283"/>
            <p14:sldId id="301"/>
            <p14:sldId id="285"/>
            <p14:sldId id="302"/>
            <p14:sldId id="292"/>
            <p14:sldId id="293"/>
            <p14:sldId id="294"/>
            <p14:sldId id="313"/>
            <p14:sldId id="494"/>
            <p14:sldId id="495"/>
            <p14:sldId id="370"/>
            <p14:sldId id="471"/>
            <p14:sldId id="472"/>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isa Rohrberger" initials=""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201449"/>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12" autoAdjust="0"/>
    <p:restoredTop sz="93774" autoAdjust="0"/>
  </p:normalViewPr>
  <p:slideViewPr>
    <p:cSldViewPr snapToGrid="0">
      <p:cViewPr varScale="1">
        <p:scale>
          <a:sx n="101" d="100"/>
          <a:sy n="101" d="100"/>
        </p:scale>
        <p:origin x="366" y="108"/>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00" d="100"/>
        <a:sy n="100" d="100"/>
      </p:scale>
      <p:origin x="0" y="0"/>
    </p:cViewPr>
  </p:sorterViewPr>
  <p:notesViewPr>
    <p:cSldViewPr snapToGrid="0">
      <p:cViewPr varScale="1">
        <p:scale>
          <a:sx n="48" d="100"/>
          <a:sy n="48" d="100"/>
        </p:scale>
        <p:origin x="1836" y="4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slide" Target="slides/slide59.xml"/><Relationship Id="rId68" Type="http://schemas.openxmlformats.org/officeDocument/2006/relationships/slide" Target="slides/slide64.xml"/><Relationship Id="rId76" Type="http://schemas.openxmlformats.org/officeDocument/2006/relationships/viewProps" Target="viewProps.xml"/><Relationship Id="rId7" Type="http://schemas.openxmlformats.org/officeDocument/2006/relationships/slide" Target="slides/slide3.xml"/><Relationship Id="rId71" Type="http://schemas.openxmlformats.org/officeDocument/2006/relationships/slide" Target="slides/slide67.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slide" Target="slides/slide62.xml"/><Relationship Id="rId74"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61" Type="http://schemas.openxmlformats.org/officeDocument/2006/relationships/slide" Target="slides/slide57.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handoutMaster" Target="handoutMasters/handoutMaster1.xml"/><Relationship Id="rId78"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slide" Target="slides/slide65.xml"/><Relationship Id="rId77" Type="http://schemas.openxmlformats.org/officeDocument/2006/relationships/theme" Target="theme/theme1.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notesMaster" Target="notesMasters/notesMaster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 xmlns:a16="http://schemas.microsoft.com/office/drawing/2014/main" id="{DA47A63F-9D06-479D-A04D-717692D43269}"/>
              </a:ext>
            </a:extLst>
          </p:cNvPr>
          <p:cNvSpPr>
            <a:spLocks noGrp="1"/>
          </p:cNvSpPr>
          <p:nvPr>
            <p:ph type="hdr" sz="quarter"/>
          </p:nvPr>
        </p:nvSpPr>
        <p:spPr>
          <a:xfrm>
            <a:off x="0" y="0"/>
            <a:ext cx="3066733" cy="469780"/>
          </a:xfrm>
          <a:prstGeom prst="rect">
            <a:avLst/>
          </a:prstGeom>
        </p:spPr>
        <p:txBody>
          <a:bodyPr vert="horz" lIns="93936" tIns="46968" rIns="93936" bIns="46968" rtlCol="0"/>
          <a:lstStyle>
            <a:lvl1pPr algn="l">
              <a:defRPr sz="1200"/>
            </a:lvl1pPr>
          </a:lstStyle>
          <a:p>
            <a:endParaRPr lang="en-US" dirty="0"/>
          </a:p>
        </p:txBody>
      </p:sp>
      <p:sp>
        <p:nvSpPr>
          <p:cNvPr id="3" name="Date Placeholder 2">
            <a:extLst>
              <a:ext uri="{FF2B5EF4-FFF2-40B4-BE49-F238E27FC236}">
                <a16:creationId xmlns="" xmlns:a16="http://schemas.microsoft.com/office/drawing/2014/main" id="{C51F70DC-6EDE-457C-B55A-39AC7DE41A32}"/>
              </a:ext>
            </a:extLst>
          </p:cNvPr>
          <p:cNvSpPr>
            <a:spLocks noGrp="1"/>
          </p:cNvSpPr>
          <p:nvPr>
            <p:ph type="dt" sz="quarter" idx="1"/>
          </p:nvPr>
        </p:nvSpPr>
        <p:spPr>
          <a:xfrm>
            <a:off x="4008705" y="0"/>
            <a:ext cx="3066733" cy="469780"/>
          </a:xfrm>
          <a:prstGeom prst="rect">
            <a:avLst/>
          </a:prstGeom>
        </p:spPr>
        <p:txBody>
          <a:bodyPr vert="horz" lIns="93936" tIns="46968" rIns="93936" bIns="46968" rtlCol="0"/>
          <a:lstStyle>
            <a:lvl1pPr algn="r">
              <a:defRPr sz="1200"/>
            </a:lvl1pPr>
          </a:lstStyle>
          <a:p>
            <a:fld id="{187C06C4-C5A6-48FB-97F5-B20A44F857E9}" type="datetimeFigureOut">
              <a:rPr lang="en-US" smtClean="0"/>
              <a:t>7/15/2024</a:t>
            </a:fld>
            <a:endParaRPr lang="en-US" dirty="0"/>
          </a:p>
        </p:txBody>
      </p:sp>
      <p:sp>
        <p:nvSpPr>
          <p:cNvPr id="4" name="Footer Placeholder 3">
            <a:extLst>
              <a:ext uri="{FF2B5EF4-FFF2-40B4-BE49-F238E27FC236}">
                <a16:creationId xmlns="" xmlns:a16="http://schemas.microsoft.com/office/drawing/2014/main" id="{146987CF-42F5-4BB0-AD0D-1D64C3594466}"/>
              </a:ext>
            </a:extLst>
          </p:cNvPr>
          <p:cNvSpPr>
            <a:spLocks noGrp="1"/>
          </p:cNvSpPr>
          <p:nvPr>
            <p:ph type="ftr" sz="quarter" idx="2"/>
          </p:nvPr>
        </p:nvSpPr>
        <p:spPr>
          <a:xfrm>
            <a:off x="0" y="8893297"/>
            <a:ext cx="3066733" cy="469779"/>
          </a:xfrm>
          <a:prstGeom prst="rect">
            <a:avLst/>
          </a:prstGeom>
        </p:spPr>
        <p:txBody>
          <a:bodyPr vert="horz" lIns="93936" tIns="46968" rIns="93936" bIns="46968" rtlCol="0" anchor="b"/>
          <a:lstStyle>
            <a:lvl1pPr algn="l">
              <a:defRPr sz="1200"/>
            </a:lvl1pPr>
          </a:lstStyle>
          <a:p>
            <a:endParaRPr lang="en-US" dirty="0"/>
          </a:p>
        </p:txBody>
      </p:sp>
      <p:sp>
        <p:nvSpPr>
          <p:cNvPr id="5" name="Slide Number Placeholder 4">
            <a:extLst>
              <a:ext uri="{FF2B5EF4-FFF2-40B4-BE49-F238E27FC236}">
                <a16:creationId xmlns="" xmlns:a16="http://schemas.microsoft.com/office/drawing/2014/main" id="{22368FB4-296C-4F8C-BFA3-D7C3AD617B61}"/>
              </a:ext>
            </a:extLst>
          </p:cNvPr>
          <p:cNvSpPr>
            <a:spLocks noGrp="1"/>
          </p:cNvSpPr>
          <p:nvPr>
            <p:ph type="sldNum" sz="quarter" idx="3"/>
          </p:nvPr>
        </p:nvSpPr>
        <p:spPr>
          <a:xfrm>
            <a:off x="4008705" y="8893297"/>
            <a:ext cx="3066733" cy="469779"/>
          </a:xfrm>
          <a:prstGeom prst="rect">
            <a:avLst/>
          </a:prstGeom>
        </p:spPr>
        <p:txBody>
          <a:bodyPr vert="horz" lIns="93936" tIns="46968" rIns="93936" bIns="46968" rtlCol="0" anchor="b"/>
          <a:lstStyle>
            <a:lvl1pPr algn="r">
              <a:defRPr sz="1200"/>
            </a:lvl1pPr>
          </a:lstStyle>
          <a:p>
            <a:fld id="{8F555657-0A12-495F-9FFA-D8F7554E7C39}" type="slidenum">
              <a:rPr lang="en-US" smtClean="0"/>
              <a:t>‹#›</a:t>
            </a:fld>
            <a:endParaRPr lang="en-US" dirty="0"/>
          </a:p>
        </p:txBody>
      </p:sp>
    </p:spTree>
    <p:extLst>
      <p:ext uri="{BB962C8B-B14F-4D97-AF65-F5344CB8AC3E}">
        <p14:creationId xmlns:p14="http://schemas.microsoft.com/office/powerpoint/2010/main" val="17664322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9780"/>
          </a:xfrm>
          <a:prstGeom prst="rect">
            <a:avLst/>
          </a:prstGeom>
        </p:spPr>
        <p:txBody>
          <a:bodyPr vert="horz" lIns="93936" tIns="46968" rIns="93936" bIns="46968" rtlCol="0"/>
          <a:lstStyle>
            <a:lvl1pPr algn="l">
              <a:defRPr sz="1200"/>
            </a:lvl1pPr>
          </a:lstStyle>
          <a:p>
            <a:endParaRPr lang="en-US" dirty="0"/>
          </a:p>
        </p:txBody>
      </p:sp>
      <p:sp>
        <p:nvSpPr>
          <p:cNvPr id="3" name="Date Placeholder 2"/>
          <p:cNvSpPr>
            <a:spLocks noGrp="1"/>
          </p:cNvSpPr>
          <p:nvPr>
            <p:ph type="dt" idx="1"/>
          </p:nvPr>
        </p:nvSpPr>
        <p:spPr>
          <a:xfrm>
            <a:off x="4008705" y="0"/>
            <a:ext cx="3066733" cy="469780"/>
          </a:xfrm>
          <a:prstGeom prst="rect">
            <a:avLst/>
          </a:prstGeom>
        </p:spPr>
        <p:txBody>
          <a:bodyPr vert="horz" lIns="93936" tIns="46968" rIns="93936" bIns="46968" rtlCol="0"/>
          <a:lstStyle>
            <a:lvl1pPr algn="r">
              <a:defRPr sz="1200"/>
            </a:lvl1pPr>
          </a:lstStyle>
          <a:p>
            <a:fld id="{F8F2B2CC-0155-4E5E-A890-531D58ADF5B2}" type="datetimeFigureOut">
              <a:rPr lang="en-US" smtClean="0"/>
              <a:t>7/15/2024</a:t>
            </a:fld>
            <a:endParaRPr lang="en-US" dirty="0"/>
          </a:p>
        </p:txBody>
      </p:sp>
      <p:sp>
        <p:nvSpPr>
          <p:cNvPr id="4" name="Slide Image Placeholder 3"/>
          <p:cNvSpPr>
            <a:spLocks noGrp="1" noRot="1" noChangeAspect="1"/>
          </p:cNvSpPr>
          <p:nvPr>
            <p:ph type="sldImg" idx="2"/>
          </p:nvPr>
        </p:nvSpPr>
        <p:spPr>
          <a:xfrm>
            <a:off x="728663" y="1169988"/>
            <a:ext cx="5619750" cy="3160712"/>
          </a:xfrm>
          <a:prstGeom prst="rect">
            <a:avLst/>
          </a:prstGeom>
          <a:noFill/>
          <a:ln w="12700">
            <a:solidFill>
              <a:prstClr val="black"/>
            </a:solidFill>
          </a:ln>
        </p:spPr>
        <p:txBody>
          <a:bodyPr vert="horz" lIns="93936" tIns="46968" rIns="93936" bIns="46968" rtlCol="0" anchor="ctr"/>
          <a:lstStyle/>
          <a:p>
            <a:endParaRPr lang="en-US" dirty="0"/>
          </a:p>
        </p:txBody>
      </p:sp>
      <p:sp>
        <p:nvSpPr>
          <p:cNvPr id="5" name="Notes Placeholder 4"/>
          <p:cNvSpPr>
            <a:spLocks noGrp="1"/>
          </p:cNvSpPr>
          <p:nvPr>
            <p:ph type="body" sz="quarter" idx="3"/>
          </p:nvPr>
        </p:nvSpPr>
        <p:spPr>
          <a:xfrm>
            <a:off x="707708" y="4505980"/>
            <a:ext cx="5661660" cy="3686711"/>
          </a:xfrm>
          <a:prstGeom prst="rect">
            <a:avLst/>
          </a:prstGeom>
        </p:spPr>
        <p:txBody>
          <a:bodyPr vert="horz" lIns="93936" tIns="46968" rIns="93936" bIns="4696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93297"/>
            <a:ext cx="3066733" cy="469779"/>
          </a:xfrm>
          <a:prstGeom prst="rect">
            <a:avLst/>
          </a:prstGeom>
        </p:spPr>
        <p:txBody>
          <a:bodyPr vert="horz" lIns="93936" tIns="46968" rIns="93936" bIns="46968"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08705" y="8893297"/>
            <a:ext cx="3066733" cy="469779"/>
          </a:xfrm>
          <a:prstGeom prst="rect">
            <a:avLst/>
          </a:prstGeom>
        </p:spPr>
        <p:txBody>
          <a:bodyPr vert="horz" lIns="93936" tIns="46968" rIns="93936" bIns="46968" rtlCol="0" anchor="b"/>
          <a:lstStyle>
            <a:lvl1pPr algn="r">
              <a:defRPr sz="1200"/>
            </a:lvl1pPr>
          </a:lstStyle>
          <a:p>
            <a:fld id="{E2780FBB-F712-42E7-8C2F-226D98798B3F}" type="slidenum">
              <a:rPr lang="en-US" smtClean="0"/>
              <a:t>‹#›</a:t>
            </a:fld>
            <a:endParaRPr lang="en-US" dirty="0"/>
          </a:p>
        </p:txBody>
      </p:sp>
    </p:spTree>
    <p:extLst>
      <p:ext uri="{BB962C8B-B14F-4D97-AF65-F5344CB8AC3E}">
        <p14:creationId xmlns:p14="http://schemas.microsoft.com/office/powerpoint/2010/main" val="25671535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2780FBB-F712-42E7-8C2F-226D98798B3F}" type="slidenum">
              <a:rPr lang="en-US" smtClean="0"/>
              <a:t>5</a:t>
            </a:fld>
            <a:endParaRPr lang="en-US" dirty="0"/>
          </a:p>
        </p:txBody>
      </p:sp>
    </p:spTree>
    <p:extLst>
      <p:ext uri="{BB962C8B-B14F-4D97-AF65-F5344CB8AC3E}">
        <p14:creationId xmlns:p14="http://schemas.microsoft.com/office/powerpoint/2010/main" val="4916149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2780FBB-F712-42E7-8C2F-226D98798B3F}" type="slidenum">
              <a:rPr lang="en-US" smtClean="0"/>
              <a:t>6</a:t>
            </a:fld>
            <a:endParaRPr lang="en-US" dirty="0"/>
          </a:p>
        </p:txBody>
      </p:sp>
    </p:spTree>
    <p:extLst>
      <p:ext uri="{BB962C8B-B14F-4D97-AF65-F5344CB8AC3E}">
        <p14:creationId xmlns:p14="http://schemas.microsoft.com/office/powerpoint/2010/main" val="17231905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2780FBB-F712-42E7-8C2F-226D98798B3F}" type="slidenum">
              <a:rPr lang="en-US" smtClean="0"/>
              <a:t>15</a:t>
            </a:fld>
            <a:endParaRPr lang="en-US" dirty="0"/>
          </a:p>
        </p:txBody>
      </p:sp>
    </p:spTree>
    <p:extLst>
      <p:ext uri="{BB962C8B-B14F-4D97-AF65-F5344CB8AC3E}">
        <p14:creationId xmlns:p14="http://schemas.microsoft.com/office/powerpoint/2010/main" val="30795421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2780FBB-F712-42E7-8C2F-226D98798B3F}" type="slidenum">
              <a:rPr lang="en-US" smtClean="0"/>
              <a:t>17</a:t>
            </a:fld>
            <a:endParaRPr lang="en-US" dirty="0"/>
          </a:p>
        </p:txBody>
      </p:sp>
    </p:spTree>
    <p:extLst>
      <p:ext uri="{BB962C8B-B14F-4D97-AF65-F5344CB8AC3E}">
        <p14:creationId xmlns:p14="http://schemas.microsoft.com/office/powerpoint/2010/main" val="33659243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2780FBB-F712-42E7-8C2F-226D98798B3F}" type="slidenum">
              <a:rPr lang="en-US" smtClean="0"/>
              <a:t>22</a:t>
            </a:fld>
            <a:endParaRPr lang="en-US" dirty="0"/>
          </a:p>
        </p:txBody>
      </p:sp>
    </p:spTree>
    <p:extLst>
      <p:ext uri="{BB962C8B-B14F-4D97-AF65-F5344CB8AC3E}">
        <p14:creationId xmlns:p14="http://schemas.microsoft.com/office/powerpoint/2010/main" val="40899103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2780FBB-F712-42E7-8C2F-226D98798B3F}" type="slidenum">
              <a:rPr lang="en-US" smtClean="0"/>
              <a:t>55</a:t>
            </a:fld>
            <a:endParaRPr lang="en-US" dirty="0"/>
          </a:p>
        </p:txBody>
      </p:sp>
    </p:spTree>
    <p:extLst>
      <p:ext uri="{BB962C8B-B14F-4D97-AF65-F5344CB8AC3E}">
        <p14:creationId xmlns:p14="http://schemas.microsoft.com/office/powerpoint/2010/main" val="34985874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2780FBB-F712-42E7-8C2F-226D98798B3F}" type="slidenum">
              <a:rPr lang="en-US" smtClean="0"/>
              <a:t>66</a:t>
            </a:fld>
            <a:endParaRPr lang="en-US" dirty="0"/>
          </a:p>
        </p:txBody>
      </p:sp>
    </p:spTree>
    <p:extLst>
      <p:ext uri="{BB962C8B-B14F-4D97-AF65-F5344CB8AC3E}">
        <p14:creationId xmlns:p14="http://schemas.microsoft.com/office/powerpoint/2010/main" val="417467885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useBgFill="1">
        <p:nvSpPr>
          <p:cNvPr id="11" name="Rectangle 10">
            <a:extLst>
              <a:ext uri="{FF2B5EF4-FFF2-40B4-BE49-F238E27FC236}">
                <a16:creationId xmlns="" xmlns:a16="http://schemas.microsoft.com/office/drawing/2014/main" id="{B3FB0C32-F044-4939-92E4-8BA39B7A391A}"/>
              </a:ext>
              <a:ext uri="{C183D7F6-B498-43B3-948B-1728B52AA6E4}">
                <adec:decorative xmlns="" xmlns:adec="http://schemas.microsoft.com/office/drawing/2017/decorative" val="1"/>
              </a:ext>
            </a:extLst>
          </p:cNvPr>
          <p:cNvSpPr/>
          <p:nvPr userDrawn="1"/>
        </p:nvSpPr>
        <p:spPr>
          <a:xfrm>
            <a:off x="3050" y="-66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 xmlns:a16="http://schemas.microsoft.com/office/drawing/2014/main" id="{6584BE8A-3E34-4967-9E7C-13EC8F6A990A}"/>
              </a:ext>
              <a:ext uri="{C183D7F6-B498-43B3-948B-1728B52AA6E4}">
                <adec:decorative xmlns="" xmlns:adec="http://schemas.microsoft.com/office/drawing/2017/decorative" val="1"/>
              </a:ext>
            </a:extLst>
          </p:cNvPr>
          <p:cNvSpPr/>
          <p:nvPr userDrawn="1"/>
        </p:nvSpPr>
        <p:spPr>
          <a:xfrm>
            <a:off x="3050" y="-663"/>
            <a:ext cx="12188952" cy="6858000"/>
          </a:xfrm>
          <a:prstGeom prst="rect">
            <a:avLst/>
          </a:prstGeom>
          <a:gradFill flip="none" rotWithShape="1">
            <a:gsLst>
              <a:gs pos="0">
                <a:schemeClr val="accent2">
                  <a:alpha val="60000"/>
                </a:schemeClr>
              </a:gs>
              <a:gs pos="100000">
                <a:schemeClr val="accent1">
                  <a:alpha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 xmlns:a16="http://schemas.microsoft.com/office/drawing/2014/main" id="{99BFF676-EC35-4FFD-8894-CA4F2830700A}"/>
              </a:ext>
              <a:ext uri="{C183D7F6-B498-43B3-948B-1728B52AA6E4}">
                <adec:decorative xmlns="" xmlns:adec="http://schemas.microsoft.com/office/drawing/2017/decorative" val="1"/>
              </a:ext>
            </a:extLst>
          </p:cNvPr>
          <p:cNvSpPr/>
          <p:nvPr userDrawn="1"/>
        </p:nvSpPr>
        <p:spPr>
          <a:xfrm>
            <a:off x="3050" y="0"/>
            <a:ext cx="12188952" cy="6858000"/>
          </a:xfrm>
          <a:prstGeom prst="rect">
            <a:avLst/>
          </a:prstGeom>
          <a:solidFill>
            <a:schemeClr val="bg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a:extLst>
              <a:ext uri="{FF2B5EF4-FFF2-40B4-BE49-F238E27FC236}">
                <a16:creationId xmlns="" xmlns:a16="http://schemas.microsoft.com/office/drawing/2014/main" id="{32DA1557-E095-4C82-B659-3AF550080BB1}"/>
              </a:ext>
              <a:ext uri="{C183D7F6-B498-43B3-948B-1728B52AA6E4}">
                <adec:decorative xmlns="" xmlns:adec="http://schemas.microsoft.com/office/drawing/2017/decorative" val="1"/>
              </a:ext>
            </a:extLst>
          </p:cNvPr>
          <p:cNvSpPr/>
          <p:nvPr userDrawn="1"/>
        </p:nvSpPr>
        <p:spPr>
          <a:xfrm rot="16200000">
            <a:off x="2746250" y="-663"/>
            <a:ext cx="6857999" cy="6857998"/>
          </a:xfrm>
          <a:prstGeom prst="ellipse">
            <a:avLst/>
          </a:prstGeom>
          <a:gradFill>
            <a:gsLst>
              <a:gs pos="0">
                <a:schemeClr val="accent1">
                  <a:lumMod val="20000"/>
                  <a:lumOff val="80000"/>
                  <a:alpha val="40000"/>
                </a:schemeClr>
              </a:gs>
              <a:gs pos="100000">
                <a:schemeClr val="accent1">
                  <a:alpha val="40000"/>
                </a:schemeClr>
              </a:gs>
            </a:gsLst>
            <a:lin ang="2700000" scaled="1"/>
          </a:gradFill>
          <a:ln>
            <a:noFill/>
          </a:ln>
          <a:effectLst>
            <a:softEdge rad="520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a:extLst>
              <a:ext uri="{FF2B5EF4-FFF2-40B4-BE49-F238E27FC236}">
                <a16:creationId xmlns="" xmlns:a16="http://schemas.microsoft.com/office/drawing/2014/main" id="{9F34E5EF-94D7-4AE0-BDD1-81A3ECDE614C}"/>
              </a:ext>
              <a:ext uri="{C183D7F6-B498-43B3-948B-1728B52AA6E4}">
                <adec:decorative xmlns="" xmlns:adec="http://schemas.microsoft.com/office/drawing/2017/decorative" val="1"/>
              </a:ext>
            </a:extLst>
          </p:cNvPr>
          <p:cNvSpPr/>
          <p:nvPr userDrawn="1"/>
        </p:nvSpPr>
        <p:spPr>
          <a:xfrm rot="16200000">
            <a:off x="77040" y="1193411"/>
            <a:ext cx="5589934" cy="5737916"/>
          </a:xfrm>
          <a:prstGeom prst="ellipse">
            <a:avLst/>
          </a:prstGeom>
          <a:gradFill>
            <a:gsLst>
              <a:gs pos="0">
                <a:schemeClr val="accent1">
                  <a:alpha val="40000"/>
                </a:schemeClr>
              </a:gs>
              <a:gs pos="100000">
                <a:schemeClr val="accent5">
                  <a:alpha val="20000"/>
                </a:schemeClr>
              </a:gs>
            </a:gsLst>
            <a:lin ang="2700000" scaled="1"/>
          </a:gradFill>
          <a:ln>
            <a:noFill/>
          </a:ln>
          <a:effectLst>
            <a:softEdge rad="952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val 15">
            <a:extLst>
              <a:ext uri="{FF2B5EF4-FFF2-40B4-BE49-F238E27FC236}">
                <a16:creationId xmlns="" xmlns:a16="http://schemas.microsoft.com/office/drawing/2014/main" id="{D829E57E-3199-4AAA-B2D5-F93264FDA0B5}"/>
              </a:ext>
              <a:ext uri="{C183D7F6-B498-43B3-948B-1728B52AA6E4}">
                <adec:decorative xmlns="" xmlns:adec="http://schemas.microsoft.com/office/drawing/2017/decorative" val="1"/>
              </a:ext>
            </a:extLst>
          </p:cNvPr>
          <p:cNvSpPr/>
          <p:nvPr userDrawn="1"/>
        </p:nvSpPr>
        <p:spPr>
          <a:xfrm rot="16200000">
            <a:off x="6442672" y="193606"/>
            <a:ext cx="5760743" cy="5737917"/>
          </a:xfrm>
          <a:prstGeom prst="ellipse">
            <a:avLst/>
          </a:prstGeom>
          <a:gradFill>
            <a:gsLst>
              <a:gs pos="0">
                <a:schemeClr val="accent1">
                  <a:alpha val="20000"/>
                </a:schemeClr>
              </a:gs>
              <a:gs pos="100000">
                <a:schemeClr val="accent5">
                  <a:alpha val="40000"/>
                </a:schemeClr>
              </a:gs>
            </a:gsLst>
            <a:lin ang="2700000" scaled="1"/>
          </a:gradFill>
          <a:ln>
            <a:noFill/>
          </a:ln>
          <a:effectLst>
            <a:softEdge rad="10033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7" name="Picture 16" descr="Tag=CustomerPhoto&#10;Crop=1&#10;Align=N/A">
            <a:extLst>
              <a:ext uri="{FF2B5EF4-FFF2-40B4-BE49-F238E27FC236}">
                <a16:creationId xmlns="" xmlns:a16="http://schemas.microsoft.com/office/drawing/2014/main" id="{8A791822-0971-4E61-A5E4-9AAD258F58E3}"/>
              </a:ext>
            </a:extLst>
          </p:cNvPr>
          <p:cNvPicPr>
            <a:picLocks/>
          </p:cNvPicPr>
          <p:nvPr userDrawn="1"/>
        </p:nvPicPr>
        <p:blipFill>
          <a:blip r:embed="rId2">
            <a:alphaModFix amt="20000"/>
            <a:extLst>
              <a:ext uri="{28A0092B-C50C-407E-A947-70E740481C1C}">
                <a14:useLocalDpi xmlns:a14="http://schemas.microsoft.com/office/drawing/2010/main" val="0"/>
              </a:ext>
            </a:extLst>
          </a:blip>
          <a:stretch>
            <a:fillRect/>
          </a:stretch>
        </p:blipFill>
        <p:spPr>
          <a:xfrm>
            <a:off x="3048" y="-663"/>
            <a:ext cx="12188952" cy="6858000"/>
          </a:xfrm>
          <a:prstGeom prst="rect">
            <a:avLst/>
          </a:prstGeom>
        </p:spPr>
      </p:pic>
      <p:sp>
        <p:nvSpPr>
          <p:cNvPr id="18" name="Title 1">
            <a:extLst>
              <a:ext uri="{FF2B5EF4-FFF2-40B4-BE49-F238E27FC236}">
                <a16:creationId xmlns="" xmlns:a16="http://schemas.microsoft.com/office/drawing/2014/main" id="{B86D7D99-F789-4EDA-861D-B6B994F05F1D}"/>
              </a:ext>
            </a:extLst>
          </p:cNvPr>
          <p:cNvSpPr>
            <a:spLocks noGrp="1"/>
          </p:cNvSpPr>
          <p:nvPr>
            <p:ph type="ctrTitle"/>
          </p:nvPr>
        </p:nvSpPr>
        <p:spPr>
          <a:xfrm>
            <a:off x="1527050" y="1121700"/>
            <a:ext cx="9144000" cy="2387600"/>
          </a:xfrm>
        </p:spPr>
        <p:txBody>
          <a:bodyPr/>
          <a:lstStyle>
            <a:lvl1pPr algn="ctr">
              <a:defRPr>
                <a:solidFill>
                  <a:schemeClr val="bg1"/>
                </a:solidFill>
              </a:defRPr>
            </a:lvl1pPr>
          </a:lstStyle>
          <a:p>
            <a:r>
              <a:rPr lang="en-US">
                <a:solidFill>
                  <a:srgbClr val="FFFFFF"/>
                </a:solidFill>
                <a:effectLst>
                  <a:outerShdw blurRad="38100" dist="38100" dir="2700000" algn="tl">
                    <a:srgbClr val="000000">
                      <a:alpha val="43137"/>
                    </a:srgbClr>
                  </a:outerShdw>
                </a:effectLst>
                <a:ea typeface="Cambria" panose="02040503050406030204" pitchFamily="18" charset="0"/>
                <a:cs typeface="Sabon Next LT" panose="020B0502040204020203" pitchFamily="2" charset="0"/>
              </a:rPr>
              <a:t>Click to edit Master title style</a:t>
            </a:r>
            <a:endParaRPr lang="en-US" dirty="0">
              <a:solidFill>
                <a:srgbClr val="FFFFFF"/>
              </a:solidFill>
              <a:effectLst>
                <a:outerShdw blurRad="38100" dist="38100" dir="2700000" algn="tl">
                  <a:srgbClr val="000000">
                    <a:alpha val="43137"/>
                  </a:srgbClr>
                </a:outerShdw>
              </a:effectLst>
              <a:ea typeface="Cambria" panose="02040503050406030204" pitchFamily="18" charset="0"/>
              <a:cs typeface="Sabon Next LT" panose="020B0502040204020203" pitchFamily="2" charset="0"/>
            </a:endParaRPr>
          </a:p>
        </p:txBody>
      </p:sp>
      <p:sp>
        <p:nvSpPr>
          <p:cNvPr id="20" name="Text Placeholder 12">
            <a:extLst>
              <a:ext uri="{FF2B5EF4-FFF2-40B4-BE49-F238E27FC236}">
                <a16:creationId xmlns="" xmlns:a16="http://schemas.microsoft.com/office/drawing/2014/main" id="{2B39487B-EA73-4D7B-93AA-D63B49F4DA7F}"/>
              </a:ext>
            </a:extLst>
          </p:cNvPr>
          <p:cNvSpPr>
            <a:spLocks noGrp="1"/>
          </p:cNvSpPr>
          <p:nvPr>
            <p:ph type="body" sz="quarter" idx="15"/>
          </p:nvPr>
        </p:nvSpPr>
        <p:spPr>
          <a:xfrm>
            <a:off x="1527050" y="3600450"/>
            <a:ext cx="9144000" cy="2451100"/>
          </a:xfrm>
        </p:spPr>
        <p:txBody>
          <a:bodyPr>
            <a:normAutofit/>
          </a:bodyPr>
          <a:lstStyle>
            <a:lvl1pPr marL="0" indent="0" algn="ctr">
              <a:buNone/>
              <a:defRPr sz="2800">
                <a:solidFill>
                  <a:schemeClr val="bg1"/>
                </a:solidFill>
                <a:effectLst/>
                <a:latin typeface="+mn-lt"/>
              </a:defRPr>
            </a:lvl1pPr>
          </a:lstStyle>
          <a:p>
            <a:pPr lvl="0"/>
            <a:r>
              <a:rPr lang="en-US"/>
              <a:t>Click to edit Master text styles</a:t>
            </a:r>
          </a:p>
        </p:txBody>
      </p:sp>
    </p:spTree>
    <p:extLst>
      <p:ext uri="{BB962C8B-B14F-4D97-AF65-F5344CB8AC3E}">
        <p14:creationId xmlns:p14="http://schemas.microsoft.com/office/powerpoint/2010/main" val="11555448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Summary">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118B9F00-8450-475B-B155-993BAF212AF6}"/>
              </a:ext>
            </a:extLst>
          </p:cNvPr>
          <p:cNvSpPr>
            <a:spLocks noGrp="1"/>
          </p:cNvSpPr>
          <p:nvPr>
            <p:ph type="dt" sz="half" idx="10"/>
          </p:nvPr>
        </p:nvSpPr>
        <p:spPr/>
        <p:txBody>
          <a:bodyPr/>
          <a:lstStyle/>
          <a:p>
            <a:endParaRPr lang="en-US" dirty="0"/>
          </a:p>
        </p:txBody>
      </p:sp>
      <p:sp>
        <p:nvSpPr>
          <p:cNvPr id="3" name="Footer Placeholder 2">
            <a:extLst>
              <a:ext uri="{FF2B5EF4-FFF2-40B4-BE49-F238E27FC236}">
                <a16:creationId xmlns="" xmlns:a16="http://schemas.microsoft.com/office/drawing/2014/main" id="{5C0FDDA3-8E6F-42F7-BFBE-7FA9C647CA4E}"/>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 xmlns:a16="http://schemas.microsoft.com/office/drawing/2014/main" id="{B6C8E678-81B8-4356-9624-A0B999536312}"/>
              </a:ext>
            </a:extLst>
          </p:cNvPr>
          <p:cNvSpPr>
            <a:spLocks noGrp="1"/>
          </p:cNvSpPr>
          <p:nvPr>
            <p:ph type="sldNum" sz="quarter" idx="12"/>
          </p:nvPr>
        </p:nvSpPr>
        <p:spPr/>
        <p:txBody>
          <a:bodyPr/>
          <a:lstStyle/>
          <a:p>
            <a:fld id="{28844951-7827-47D4-8276-7DDE1FA7D85A}" type="slidenum">
              <a:rPr lang="en-US" smtClean="0"/>
              <a:t>‹#›</a:t>
            </a:fld>
            <a:endParaRPr lang="en-US" dirty="0"/>
          </a:p>
        </p:txBody>
      </p:sp>
      <p:sp>
        <p:nvSpPr>
          <p:cNvPr id="6" name="Title 1">
            <a:extLst>
              <a:ext uri="{FF2B5EF4-FFF2-40B4-BE49-F238E27FC236}">
                <a16:creationId xmlns="" xmlns:a16="http://schemas.microsoft.com/office/drawing/2014/main" id="{673294AE-7408-47DB-898D-41F8C069B42E}"/>
              </a:ext>
            </a:extLst>
          </p:cNvPr>
          <p:cNvSpPr>
            <a:spLocks noGrp="1"/>
          </p:cNvSpPr>
          <p:nvPr>
            <p:ph type="title"/>
          </p:nvPr>
        </p:nvSpPr>
        <p:spPr>
          <a:xfrm>
            <a:off x="841248" y="857251"/>
            <a:ext cx="6156051" cy="2076450"/>
          </a:xfrm>
        </p:spPr>
        <p:txBody>
          <a:bodyPr anchor="b">
            <a:normAutofit/>
          </a:bodyPr>
          <a:lstStyle/>
          <a:p>
            <a:r>
              <a:rPr lang="en-US" sz="4400">
                <a:gradFill flip="none" rotWithShape="1">
                  <a:gsLst>
                    <a:gs pos="0">
                      <a:schemeClr val="accent5">
                        <a:alpha val="70000"/>
                      </a:schemeClr>
                    </a:gs>
                    <a:gs pos="100000">
                      <a:schemeClr val="accent1">
                        <a:alpha val="70000"/>
                      </a:schemeClr>
                    </a:gs>
                  </a:gsLst>
                  <a:lin ang="0" scaled="1"/>
                  <a:tileRect/>
                </a:gradFill>
              </a:rPr>
              <a:t>Click to edit Master title style</a:t>
            </a:r>
            <a:endParaRPr lang="en-US" sz="4400" dirty="0">
              <a:gradFill flip="none" rotWithShape="1">
                <a:gsLst>
                  <a:gs pos="0">
                    <a:schemeClr val="accent5">
                      <a:alpha val="70000"/>
                    </a:schemeClr>
                  </a:gs>
                  <a:gs pos="100000">
                    <a:schemeClr val="accent1">
                      <a:alpha val="70000"/>
                    </a:schemeClr>
                  </a:gs>
                </a:gsLst>
                <a:lin ang="0" scaled="1"/>
                <a:tileRect/>
              </a:gradFill>
            </a:endParaRPr>
          </a:p>
        </p:txBody>
      </p:sp>
      <p:sp>
        <p:nvSpPr>
          <p:cNvPr id="7" name="Content Placeholder 2">
            <a:extLst>
              <a:ext uri="{FF2B5EF4-FFF2-40B4-BE49-F238E27FC236}">
                <a16:creationId xmlns="" xmlns:a16="http://schemas.microsoft.com/office/drawing/2014/main" id="{E973052A-4118-4E04-81F8-A44EC172FE46}"/>
              </a:ext>
            </a:extLst>
          </p:cNvPr>
          <p:cNvSpPr>
            <a:spLocks noGrp="1"/>
          </p:cNvSpPr>
          <p:nvPr>
            <p:ph idx="1"/>
          </p:nvPr>
        </p:nvSpPr>
        <p:spPr>
          <a:xfrm>
            <a:off x="841247" y="3190875"/>
            <a:ext cx="6156052" cy="2986087"/>
          </a:xfrm>
        </p:spPr>
        <p:txBody>
          <a:bodyPr>
            <a:normAutofit/>
          </a:bodyPr>
          <a:lstStyle>
            <a:lvl1pPr marL="0" indent="0">
              <a:buNone/>
              <a:defRPr sz="2200"/>
            </a:lvl1pPr>
          </a:lstStyle>
          <a:p>
            <a:pPr marL="228600" lvl="0" indent="-228600"/>
            <a:r>
              <a:rPr lang="en-US" sz="2000">
                <a:solidFill>
                  <a:schemeClr val="tx2">
                    <a:alpha val="60000"/>
                  </a:schemeClr>
                </a:solidFill>
              </a:rPr>
              <a:t>Click to edit Master text styles</a:t>
            </a:r>
          </a:p>
        </p:txBody>
      </p:sp>
      <p:sp>
        <p:nvSpPr>
          <p:cNvPr id="10" name="Date Placeholder 3">
            <a:extLst>
              <a:ext uri="{FF2B5EF4-FFF2-40B4-BE49-F238E27FC236}">
                <a16:creationId xmlns="" xmlns:a16="http://schemas.microsoft.com/office/drawing/2014/main" id="{8988D1E1-6064-4D6A-9EB1-578E20A2A0ED}"/>
              </a:ext>
            </a:extLst>
          </p:cNvPr>
          <p:cNvSpPr txBox="1">
            <a:spLocks/>
          </p:cNvSpPr>
          <p:nvPr userDrawn="1"/>
        </p:nvSpPr>
        <p:spPr>
          <a:xfrm>
            <a:off x="841248" y="6429375"/>
            <a:ext cx="2646725" cy="365125"/>
          </a:xfrm>
          <a:prstGeom prst="rect">
            <a:avLst/>
          </a:prstGeom>
        </p:spPr>
        <p:txBody>
          <a:bodyPr vert="horz" lIns="91440" tIns="45720" rIns="91440" bIns="45720" rtlCol="0" anchor="ctr"/>
          <a:lstStyle>
            <a:defPPr>
              <a:defRPr lang="en-US"/>
            </a:defPPr>
            <a:lvl1pPr marL="0" algn="l" defTabSz="914400" rtl="0" eaLnBrk="1" latinLnBrk="0" hangingPunct="1">
              <a:defRPr sz="900" kern="1200" cap="all" spc="150"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AB23B9F-B223-42FC-B961-B8BFC75D2259}" type="datetime1">
              <a:rPr lang="en-US" smtClean="0">
                <a:solidFill>
                  <a:schemeClr val="tx2">
                    <a:alpha val="60000"/>
                  </a:schemeClr>
                </a:solidFill>
              </a:rPr>
              <a:pPr/>
              <a:t>7/15/2024</a:t>
            </a:fld>
            <a:endParaRPr lang="en-US" dirty="0">
              <a:solidFill>
                <a:schemeClr val="tx2">
                  <a:alpha val="60000"/>
                </a:schemeClr>
              </a:solidFill>
            </a:endParaRPr>
          </a:p>
        </p:txBody>
      </p:sp>
      <p:sp>
        <p:nvSpPr>
          <p:cNvPr id="11" name="Footer Placeholder 4">
            <a:extLst>
              <a:ext uri="{FF2B5EF4-FFF2-40B4-BE49-F238E27FC236}">
                <a16:creationId xmlns="" xmlns:a16="http://schemas.microsoft.com/office/drawing/2014/main" id="{BD47C5CB-0317-4DC6-A76F-38A5BB1FD1C2}"/>
              </a:ext>
            </a:extLst>
          </p:cNvPr>
          <p:cNvSpPr txBox="1">
            <a:spLocks/>
          </p:cNvSpPr>
          <p:nvPr userDrawn="1"/>
        </p:nvSpPr>
        <p:spPr>
          <a:xfrm>
            <a:off x="4044696" y="6429375"/>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900" kern="1200" cap="all" spc="150"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2">
                    <a:alpha val="60000"/>
                  </a:schemeClr>
                </a:solidFill>
              </a:rPr>
              <a:t>Sample footer text</a:t>
            </a:r>
          </a:p>
        </p:txBody>
      </p:sp>
      <p:sp>
        <p:nvSpPr>
          <p:cNvPr id="12" name="Slide Number Placeholder 5">
            <a:extLst>
              <a:ext uri="{FF2B5EF4-FFF2-40B4-BE49-F238E27FC236}">
                <a16:creationId xmlns="" xmlns:a16="http://schemas.microsoft.com/office/drawing/2014/main" id="{8CCF6E15-0BE7-453B-BBD4-B379C390AD22}"/>
              </a:ext>
            </a:extLst>
          </p:cNvPr>
          <p:cNvSpPr txBox="1">
            <a:spLocks/>
          </p:cNvSpPr>
          <p:nvPr userDrawn="1"/>
        </p:nvSpPr>
        <p:spPr>
          <a:xfrm>
            <a:off x="8613648" y="6429375"/>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900" kern="1200" cap="all" spc="150"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8844951-7827-47D4-8276-7DDE1FA7D85A}" type="slidenum">
              <a:rPr lang="en-US" smtClean="0">
                <a:solidFill>
                  <a:schemeClr val="tx2">
                    <a:alpha val="60000"/>
                  </a:schemeClr>
                </a:solidFill>
              </a:rPr>
              <a:pPr/>
              <a:t>‹#›</a:t>
            </a:fld>
            <a:endParaRPr lang="en-US" dirty="0">
              <a:solidFill>
                <a:schemeClr val="tx2">
                  <a:alpha val="60000"/>
                </a:schemeClr>
              </a:solidFill>
            </a:endParaRPr>
          </a:p>
        </p:txBody>
      </p:sp>
      <p:sp>
        <p:nvSpPr>
          <p:cNvPr id="14" name="Picture Placeholder 13">
            <a:extLst>
              <a:ext uri="{FF2B5EF4-FFF2-40B4-BE49-F238E27FC236}">
                <a16:creationId xmlns="" xmlns:a16="http://schemas.microsoft.com/office/drawing/2014/main" id="{0E092228-4487-4E3A-AEE3-12DC34A061E2}"/>
              </a:ext>
            </a:extLst>
          </p:cNvPr>
          <p:cNvSpPr>
            <a:spLocks noGrp="1"/>
          </p:cNvSpPr>
          <p:nvPr>
            <p:ph type="pic" sz="quarter" idx="13"/>
          </p:nvPr>
        </p:nvSpPr>
        <p:spPr>
          <a:xfrm>
            <a:off x="7424928" y="484632"/>
            <a:ext cx="4279392" cy="2862072"/>
          </a:xfrm>
          <a:solidFill>
            <a:schemeClr val="accent6"/>
          </a:solidFill>
        </p:spPr>
        <p:txBody>
          <a:bodyPr/>
          <a:lstStyle/>
          <a:p>
            <a:r>
              <a:rPr lang="en-US" dirty="0"/>
              <a:t>Click icon to add picture</a:t>
            </a:r>
          </a:p>
        </p:txBody>
      </p:sp>
      <p:sp>
        <p:nvSpPr>
          <p:cNvPr id="15" name="Picture Placeholder 13">
            <a:extLst>
              <a:ext uri="{FF2B5EF4-FFF2-40B4-BE49-F238E27FC236}">
                <a16:creationId xmlns="" xmlns:a16="http://schemas.microsoft.com/office/drawing/2014/main" id="{6AB20921-6E7F-4BD8-9399-D18CABB64B9A}"/>
              </a:ext>
            </a:extLst>
          </p:cNvPr>
          <p:cNvSpPr>
            <a:spLocks noGrp="1"/>
          </p:cNvSpPr>
          <p:nvPr>
            <p:ph type="pic" sz="quarter" idx="14"/>
          </p:nvPr>
        </p:nvSpPr>
        <p:spPr>
          <a:xfrm>
            <a:off x="7424928" y="3511296"/>
            <a:ext cx="4279392" cy="2862072"/>
          </a:xfrm>
          <a:solidFill>
            <a:schemeClr val="accent6"/>
          </a:solidFill>
        </p:spPr>
        <p:txBody>
          <a:bodyPr/>
          <a:lstStyle/>
          <a:p>
            <a:r>
              <a:rPr lang="en-US" dirty="0"/>
              <a:t>Click icon to add picture</a:t>
            </a:r>
          </a:p>
        </p:txBody>
      </p:sp>
    </p:spTree>
    <p:extLst>
      <p:ext uri="{BB962C8B-B14F-4D97-AF65-F5344CB8AC3E}">
        <p14:creationId xmlns:p14="http://schemas.microsoft.com/office/powerpoint/2010/main" val="42304300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losing">
    <p:spTree>
      <p:nvGrpSpPr>
        <p:cNvPr id="1" name=""/>
        <p:cNvGrpSpPr/>
        <p:nvPr/>
      </p:nvGrpSpPr>
      <p:grpSpPr>
        <a:xfrm>
          <a:off x="0" y="0"/>
          <a:ext cx="0" cy="0"/>
          <a:chOff x="0" y="0"/>
          <a:chExt cx="0" cy="0"/>
        </a:xfrm>
      </p:grpSpPr>
      <p:sp>
        <p:nvSpPr>
          <p:cNvPr id="7" name="Title 1">
            <a:extLst>
              <a:ext uri="{FF2B5EF4-FFF2-40B4-BE49-F238E27FC236}">
                <a16:creationId xmlns="" xmlns:a16="http://schemas.microsoft.com/office/drawing/2014/main" id="{0022B425-A1C3-4DFE-BF49-1B9F96D46B2A}"/>
              </a:ext>
            </a:extLst>
          </p:cNvPr>
          <p:cNvSpPr>
            <a:spLocks noGrp="1"/>
          </p:cNvSpPr>
          <p:nvPr>
            <p:ph type="title"/>
          </p:nvPr>
        </p:nvSpPr>
        <p:spPr>
          <a:xfrm>
            <a:off x="841248" y="3893769"/>
            <a:ext cx="5992550" cy="2319306"/>
          </a:xfrm>
        </p:spPr>
        <p:txBody>
          <a:bodyPr anchor="t">
            <a:normAutofit/>
          </a:bodyPr>
          <a:lstStyle/>
          <a:p>
            <a:r>
              <a:rPr lang="en-US" sz="4400">
                <a:gradFill flip="none" rotWithShape="1">
                  <a:gsLst>
                    <a:gs pos="0">
                      <a:schemeClr val="accent5">
                        <a:alpha val="70000"/>
                      </a:schemeClr>
                    </a:gs>
                    <a:gs pos="100000">
                      <a:schemeClr val="accent1">
                        <a:alpha val="70000"/>
                      </a:schemeClr>
                    </a:gs>
                  </a:gsLst>
                  <a:lin ang="0" scaled="1"/>
                  <a:tileRect/>
                </a:gradFill>
              </a:rPr>
              <a:t>Click to edit Master title style</a:t>
            </a:r>
            <a:endParaRPr lang="en-US" sz="4400" dirty="0">
              <a:gradFill flip="none" rotWithShape="1">
                <a:gsLst>
                  <a:gs pos="0">
                    <a:schemeClr val="accent5">
                      <a:alpha val="70000"/>
                    </a:schemeClr>
                  </a:gs>
                  <a:gs pos="100000">
                    <a:schemeClr val="accent1">
                      <a:alpha val="70000"/>
                    </a:schemeClr>
                  </a:gs>
                </a:gsLst>
                <a:lin ang="0" scaled="1"/>
                <a:tileRect/>
              </a:gradFill>
            </a:endParaRPr>
          </a:p>
        </p:txBody>
      </p:sp>
      <p:sp>
        <p:nvSpPr>
          <p:cNvPr id="14" name="Picture Placeholder 13">
            <a:extLst>
              <a:ext uri="{FF2B5EF4-FFF2-40B4-BE49-F238E27FC236}">
                <a16:creationId xmlns="" xmlns:a16="http://schemas.microsoft.com/office/drawing/2014/main" id="{2AEC60F9-EA79-4A18-B040-024AFB62FD5E}"/>
              </a:ext>
            </a:extLst>
          </p:cNvPr>
          <p:cNvSpPr>
            <a:spLocks noGrp="1"/>
          </p:cNvSpPr>
          <p:nvPr>
            <p:ph type="pic" sz="quarter" idx="13"/>
          </p:nvPr>
        </p:nvSpPr>
        <p:spPr>
          <a:xfrm>
            <a:off x="493776" y="484632"/>
            <a:ext cx="11210544" cy="3191256"/>
          </a:xfrm>
          <a:solidFill>
            <a:schemeClr val="accent6"/>
          </a:solidFill>
        </p:spPr>
        <p:txBody>
          <a:bodyPr/>
          <a:lstStyle/>
          <a:p>
            <a:r>
              <a:rPr lang="en-US" dirty="0"/>
              <a:t>Click icon to add picture</a:t>
            </a:r>
          </a:p>
        </p:txBody>
      </p:sp>
      <p:sp>
        <p:nvSpPr>
          <p:cNvPr id="9" name="Content Placeholder 2">
            <a:extLst>
              <a:ext uri="{FF2B5EF4-FFF2-40B4-BE49-F238E27FC236}">
                <a16:creationId xmlns="" xmlns:a16="http://schemas.microsoft.com/office/drawing/2014/main" id="{83B88B7B-A749-40EA-A140-38D1E04EFF4F}"/>
              </a:ext>
            </a:extLst>
          </p:cNvPr>
          <p:cNvSpPr>
            <a:spLocks noGrp="1"/>
          </p:cNvSpPr>
          <p:nvPr>
            <p:ph idx="1"/>
          </p:nvPr>
        </p:nvSpPr>
        <p:spPr>
          <a:xfrm>
            <a:off x="6979133" y="3893770"/>
            <a:ext cx="4377714" cy="2319306"/>
          </a:xfrm>
        </p:spPr>
        <p:txBody>
          <a:bodyPr anchor="t">
            <a:normAutofit/>
          </a:bodyPr>
          <a:lstStyle>
            <a:lvl1pPr marL="0" indent="0">
              <a:buNone/>
              <a:defRPr sz="2800"/>
            </a:lvl1pPr>
          </a:lstStyle>
          <a:p>
            <a:pPr marL="228600" lvl="0" indent="-228600"/>
            <a:r>
              <a:rPr lang="en-US" sz="1800">
                <a:solidFill>
                  <a:schemeClr val="tx2">
                    <a:alpha val="60000"/>
                  </a:schemeClr>
                </a:solidFill>
              </a:rPr>
              <a:t>Click to edit Master text styles</a:t>
            </a:r>
          </a:p>
        </p:txBody>
      </p:sp>
      <p:sp>
        <p:nvSpPr>
          <p:cNvPr id="2" name="Date Placeholder 1">
            <a:extLst>
              <a:ext uri="{FF2B5EF4-FFF2-40B4-BE49-F238E27FC236}">
                <a16:creationId xmlns="" xmlns:a16="http://schemas.microsoft.com/office/drawing/2014/main" id="{118B9F00-8450-475B-B155-993BAF212AF6}"/>
              </a:ext>
            </a:extLst>
          </p:cNvPr>
          <p:cNvSpPr>
            <a:spLocks noGrp="1"/>
          </p:cNvSpPr>
          <p:nvPr>
            <p:ph type="dt" sz="half" idx="10"/>
          </p:nvPr>
        </p:nvSpPr>
        <p:spPr>
          <a:xfrm>
            <a:off x="838200" y="6418489"/>
            <a:ext cx="2743200" cy="365125"/>
          </a:xfrm>
        </p:spPr>
        <p:txBody>
          <a:bodyPr/>
          <a:lstStyle/>
          <a:p>
            <a:endParaRPr lang="en-US" dirty="0"/>
          </a:p>
        </p:txBody>
      </p:sp>
      <p:sp>
        <p:nvSpPr>
          <p:cNvPr id="3" name="Footer Placeholder 2">
            <a:extLst>
              <a:ext uri="{FF2B5EF4-FFF2-40B4-BE49-F238E27FC236}">
                <a16:creationId xmlns="" xmlns:a16="http://schemas.microsoft.com/office/drawing/2014/main" id="{5C0FDDA3-8E6F-42F7-BFBE-7FA9C647CA4E}"/>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 xmlns:a16="http://schemas.microsoft.com/office/drawing/2014/main" id="{B6C8E678-81B8-4356-9624-A0B999536312}"/>
              </a:ext>
            </a:extLst>
          </p:cNvPr>
          <p:cNvSpPr>
            <a:spLocks noGrp="1"/>
          </p:cNvSpPr>
          <p:nvPr>
            <p:ph type="sldNum" sz="quarter" idx="12"/>
          </p:nvPr>
        </p:nvSpPr>
        <p:spPr/>
        <p:txBody>
          <a:bodyPr/>
          <a:lstStyle/>
          <a:p>
            <a:fld id="{28844951-7827-47D4-8276-7DDE1FA7D85A}" type="slidenum">
              <a:rPr lang="en-US" smtClean="0"/>
              <a:t>‹#›</a:t>
            </a:fld>
            <a:endParaRPr lang="en-US" dirty="0"/>
          </a:p>
        </p:txBody>
      </p:sp>
    </p:spTree>
    <p:extLst>
      <p:ext uri="{BB962C8B-B14F-4D97-AF65-F5344CB8AC3E}">
        <p14:creationId xmlns:p14="http://schemas.microsoft.com/office/powerpoint/2010/main" val="27613200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118B9F00-8450-475B-B155-993BAF212AF6}"/>
              </a:ext>
            </a:extLst>
          </p:cNvPr>
          <p:cNvSpPr>
            <a:spLocks noGrp="1"/>
          </p:cNvSpPr>
          <p:nvPr>
            <p:ph type="dt" sz="half" idx="10"/>
          </p:nvPr>
        </p:nvSpPr>
        <p:spPr/>
        <p:txBody>
          <a:bodyPr/>
          <a:lstStyle/>
          <a:p>
            <a:endParaRPr lang="en-US" dirty="0"/>
          </a:p>
        </p:txBody>
      </p:sp>
      <p:sp>
        <p:nvSpPr>
          <p:cNvPr id="3" name="Footer Placeholder 2">
            <a:extLst>
              <a:ext uri="{FF2B5EF4-FFF2-40B4-BE49-F238E27FC236}">
                <a16:creationId xmlns="" xmlns:a16="http://schemas.microsoft.com/office/drawing/2014/main" id="{5C0FDDA3-8E6F-42F7-BFBE-7FA9C647CA4E}"/>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 xmlns:a16="http://schemas.microsoft.com/office/drawing/2014/main" id="{B6C8E678-81B8-4356-9624-A0B999536312}"/>
              </a:ext>
            </a:extLst>
          </p:cNvPr>
          <p:cNvSpPr>
            <a:spLocks noGrp="1"/>
          </p:cNvSpPr>
          <p:nvPr>
            <p:ph type="sldNum" sz="quarter" idx="12"/>
          </p:nvPr>
        </p:nvSpPr>
        <p:spPr/>
        <p:txBody>
          <a:bodyPr/>
          <a:lstStyle/>
          <a:p>
            <a:fld id="{28844951-7827-47D4-8276-7DDE1FA7D85A}" type="slidenum">
              <a:rPr lang="en-US" smtClean="0"/>
              <a:t>‹#›</a:t>
            </a:fld>
            <a:endParaRPr lang="en-US" dirty="0"/>
          </a:p>
        </p:txBody>
      </p:sp>
    </p:spTree>
    <p:extLst>
      <p:ext uri="{BB962C8B-B14F-4D97-AF65-F5344CB8AC3E}">
        <p14:creationId xmlns:p14="http://schemas.microsoft.com/office/powerpoint/2010/main" val="23520951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F53B052-A59B-4AE3-A89A-E7748630C15B}"/>
              </a:ext>
            </a:extLst>
          </p:cNvPr>
          <p:cNvSpPr>
            <a:spLocks noGrp="1"/>
          </p:cNvSpPr>
          <p:nvPr>
            <p:ph type="ctrTitle"/>
          </p:nvPr>
        </p:nvSpPr>
        <p:spPr>
          <a:xfrm>
            <a:off x="1524000" y="1122363"/>
            <a:ext cx="9144000" cy="2387600"/>
          </a:xfrm>
        </p:spPr>
        <p:txBody>
          <a:bodyPr anchor="b"/>
          <a:lstStyle>
            <a:lvl1pPr algn="ctr">
              <a:defRPr sz="5400"/>
            </a:lvl1pPr>
          </a:lstStyle>
          <a:p>
            <a:r>
              <a:rPr lang="en-US"/>
              <a:t>Click to edit Master title style</a:t>
            </a:r>
            <a:endParaRPr lang="en-US" dirty="0"/>
          </a:p>
        </p:txBody>
      </p:sp>
      <p:sp>
        <p:nvSpPr>
          <p:cNvPr id="3" name="Subtitle 2">
            <a:extLst>
              <a:ext uri="{FF2B5EF4-FFF2-40B4-BE49-F238E27FC236}">
                <a16:creationId xmlns="" xmlns:a16="http://schemas.microsoft.com/office/drawing/2014/main" id="{FBDA9EC4-FEA9-41D2-BE8D-F709F01D375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 xmlns:a16="http://schemas.microsoft.com/office/drawing/2014/main" id="{C6E155CF-52F5-4879-B7F3-D05812AC4A6D}"/>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 xmlns:a16="http://schemas.microsoft.com/office/drawing/2014/main" id="{80D053AC-61ED-4C2F-90BF-D4A91654510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 xmlns:a16="http://schemas.microsoft.com/office/drawing/2014/main" id="{138B2ED7-A198-4613-B8C9-EE02BAE24FA4}"/>
              </a:ext>
            </a:extLst>
          </p:cNvPr>
          <p:cNvSpPr>
            <a:spLocks noGrp="1"/>
          </p:cNvSpPr>
          <p:nvPr>
            <p:ph type="sldNum" sz="quarter" idx="12"/>
          </p:nvPr>
        </p:nvSpPr>
        <p:spPr/>
        <p:txBody>
          <a:bodyPr/>
          <a:lstStyle/>
          <a:p>
            <a:fld id="{28844951-7827-47D4-8276-7DDE1FA7D85A}" type="slidenum">
              <a:rPr lang="en-US" smtClean="0"/>
              <a:t>‹#›</a:t>
            </a:fld>
            <a:endParaRPr lang="en-US" dirty="0"/>
          </a:p>
        </p:txBody>
      </p:sp>
    </p:spTree>
    <p:extLst>
      <p:ext uri="{BB962C8B-B14F-4D97-AF65-F5344CB8AC3E}">
        <p14:creationId xmlns:p14="http://schemas.microsoft.com/office/powerpoint/2010/main" val="29398768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5CBBD03-9D57-48E9-8B43-688B72997276}"/>
              </a:ext>
            </a:extLst>
          </p:cNvPr>
          <p:cNvSpPr>
            <a:spLocks noGrp="1"/>
          </p:cNvSpPr>
          <p:nvPr>
            <p:ph type="title"/>
          </p:nvPr>
        </p:nvSpPr>
        <p:spPr>
          <a:xfrm>
            <a:off x="831850" y="1709738"/>
            <a:ext cx="10515600" cy="2852737"/>
          </a:xfrm>
        </p:spPr>
        <p:txBody>
          <a:bodyPr anchor="b"/>
          <a:lstStyle>
            <a:lvl1pPr>
              <a:defRPr sz="5400"/>
            </a:lvl1pPr>
          </a:lstStyle>
          <a:p>
            <a:r>
              <a:rPr lang="en-US"/>
              <a:t>Click to edit Master title style</a:t>
            </a:r>
            <a:endParaRPr lang="en-US" dirty="0"/>
          </a:p>
        </p:txBody>
      </p:sp>
      <p:sp>
        <p:nvSpPr>
          <p:cNvPr id="3" name="Text Placeholder 2">
            <a:extLst>
              <a:ext uri="{FF2B5EF4-FFF2-40B4-BE49-F238E27FC236}">
                <a16:creationId xmlns="" xmlns:a16="http://schemas.microsoft.com/office/drawing/2014/main" id="{783F376C-8A2F-4BE5-9669-4A6DA21B771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52654893-212E-4450-8F7A-27256B31F9FB}"/>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 xmlns:a16="http://schemas.microsoft.com/office/drawing/2014/main" id="{600E881A-3958-44A9-9EDB-D86F4E4144C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 xmlns:a16="http://schemas.microsoft.com/office/drawing/2014/main" id="{CFEDBC4F-D9B8-4BFA-BE4F-D4B9B739D1BA}"/>
              </a:ext>
            </a:extLst>
          </p:cNvPr>
          <p:cNvSpPr>
            <a:spLocks noGrp="1"/>
          </p:cNvSpPr>
          <p:nvPr>
            <p:ph type="sldNum" sz="quarter" idx="12"/>
          </p:nvPr>
        </p:nvSpPr>
        <p:spPr/>
        <p:txBody>
          <a:bodyPr/>
          <a:lstStyle/>
          <a:p>
            <a:fld id="{28844951-7827-47D4-8276-7DDE1FA7D85A}" type="slidenum">
              <a:rPr lang="en-US" smtClean="0"/>
              <a:t>‹#›</a:t>
            </a:fld>
            <a:endParaRPr lang="en-US" dirty="0"/>
          </a:p>
        </p:txBody>
      </p:sp>
    </p:spTree>
    <p:extLst>
      <p:ext uri="{BB962C8B-B14F-4D97-AF65-F5344CB8AC3E}">
        <p14:creationId xmlns:p14="http://schemas.microsoft.com/office/powerpoint/2010/main" val="10901295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CDC8777-C460-4649-8822-CA943386D06D}"/>
              </a:ext>
            </a:extLst>
          </p:cNvPr>
          <p:cNvSpPr>
            <a:spLocks noGrp="1"/>
          </p:cNvSpPr>
          <p:nvPr>
            <p:ph type="title"/>
          </p:nvPr>
        </p:nvSpPr>
        <p:spPr/>
        <p:txBody>
          <a:bodyPr/>
          <a:lstStyle>
            <a:lvl1pPr>
              <a:defRPr sz="4800"/>
            </a:lvl1pPr>
          </a:lstStyle>
          <a:p>
            <a:r>
              <a:rPr lang="en-US"/>
              <a:t>Click to edit Master title style</a:t>
            </a:r>
            <a:endParaRPr lang="en-US" dirty="0"/>
          </a:p>
        </p:txBody>
      </p:sp>
      <p:sp>
        <p:nvSpPr>
          <p:cNvPr id="3" name="Content Placeholder 2">
            <a:extLst>
              <a:ext uri="{FF2B5EF4-FFF2-40B4-BE49-F238E27FC236}">
                <a16:creationId xmlns="" xmlns:a16="http://schemas.microsoft.com/office/drawing/2014/main" id="{AFDF69E6-1094-437B-AA7E-0E21B7136CCA}"/>
              </a:ext>
            </a:extLst>
          </p:cNvPr>
          <p:cNvSpPr>
            <a:spLocks noGrp="1"/>
          </p:cNvSpPr>
          <p:nvPr>
            <p:ph sz="half" idx="1"/>
          </p:nvPr>
        </p:nvSpPr>
        <p:spPr>
          <a:xfrm>
            <a:off x="838200" y="2057399"/>
            <a:ext cx="5181600" cy="4119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 xmlns:a16="http://schemas.microsoft.com/office/drawing/2014/main" id="{C20BC963-4591-4BE3-AE63-4999A13C5054}"/>
              </a:ext>
            </a:extLst>
          </p:cNvPr>
          <p:cNvSpPr>
            <a:spLocks noGrp="1"/>
          </p:cNvSpPr>
          <p:nvPr>
            <p:ph sz="half" idx="2"/>
          </p:nvPr>
        </p:nvSpPr>
        <p:spPr>
          <a:xfrm>
            <a:off x="6172200" y="2057399"/>
            <a:ext cx="5181600" cy="4119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 xmlns:a16="http://schemas.microsoft.com/office/drawing/2014/main" id="{C504D5BB-DB84-4266-9B4F-E65CCFE5B310}"/>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 xmlns:a16="http://schemas.microsoft.com/office/drawing/2014/main" id="{891A99B5-D493-4AB1-AF24-6660540D56A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 xmlns:a16="http://schemas.microsoft.com/office/drawing/2014/main" id="{BFE178D0-5F1E-43FA-B447-53501EDD17C0}"/>
              </a:ext>
            </a:extLst>
          </p:cNvPr>
          <p:cNvSpPr>
            <a:spLocks noGrp="1"/>
          </p:cNvSpPr>
          <p:nvPr>
            <p:ph type="sldNum" sz="quarter" idx="12"/>
          </p:nvPr>
        </p:nvSpPr>
        <p:spPr/>
        <p:txBody>
          <a:bodyPr/>
          <a:lstStyle/>
          <a:p>
            <a:fld id="{28844951-7827-47D4-8276-7DDE1FA7D85A}" type="slidenum">
              <a:rPr lang="en-US" smtClean="0"/>
              <a:t>‹#›</a:t>
            </a:fld>
            <a:endParaRPr lang="en-US" dirty="0"/>
          </a:p>
        </p:txBody>
      </p:sp>
    </p:spTree>
    <p:extLst>
      <p:ext uri="{BB962C8B-B14F-4D97-AF65-F5344CB8AC3E}">
        <p14:creationId xmlns:p14="http://schemas.microsoft.com/office/powerpoint/2010/main" val="4069730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FB2DD4C-BFBC-4087-B94C-4DD0690E838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 xmlns:a16="http://schemas.microsoft.com/office/drawing/2014/main" id="{BEB9D434-8228-4C7F-B520-14121EBC903B}"/>
              </a:ext>
            </a:extLst>
          </p:cNvPr>
          <p:cNvSpPr>
            <a:spLocks noGrp="1"/>
          </p:cNvSpPr>
          <p:nvPr>
            <p:ph type="dt" sz="half" idx="10"/>
          </p:nvPr>
        </p:nvSpPr>
        <p:spPr/>
        <p:txBody>
          <a:bodyPr/>
          <a:lstStyle/>
          <a:p>
            <a:endParaRPr lang="en-US" dirty="0"/>
          </a:p>
        </p:txBody>
      </p:sp>
      <p:sp>
        <p:nvSpPr>
          <p:cNvPr id="4" name="Footer Placeholder 3">
            <a:extLst>
              <a:ext uri="{FF2B5EF4-FFF2-40B4-BE49-F238E27FC236}">
                <a16:creationId xmlns="" xmlns:a16="http://schemas.microsoft.com/office/drawing/2014/main" id="{997B89BD-A70A-48D2-A3D9-DB2C0DB123B4}"/>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 xmlns:a16="http://schemas.microsoft.com/office/drawing/2014/main" id="{B4ACF4EF-5A2A-4A47-81DF-80CB513060F6}"/>
              </a:ext>
            </a:extLst>
          </p:cNvPr>
          <p:cNvSpPr>
            <a:spLocks noGrp="1"/>
          </p:cNvSpPr>
          <p:nvPr>
            <p:ph type="sldNum" sz="quarter" idx="12"/>
          </p:nvPr>
        </p:nvSpPr>
        <p:spPr/>
        <p:txBody>
          <a:bodyPr/>
          <a:lstStyle/>
          <a:p>
            <a:fld id="{28844951-7827-47D4-8276-7DDE1FA7D85A}" type="slidenum">
              <a:rPr lang="en-US" smtClean="0"/>
              <a:t>‹#›</a:t>
            </a:fld>
            <a:endParaRPr lang="en-US" dirty="0"/>
          </a:p>
        </p:txBody>
      </p:sp>
    </p:spTree>
    <p:extLst>
      <p:ext uri="{BB962C8B-B14F-4D97-AF65-F5344CB8AC3E}">
        <p14:creationId xmlns:p14="http://schemas.microsoft.com/office/powerpoint/2010/main" val="10768130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6010DAA-DDE3-4C9C-8171-385A3DAC81CF}"/>
              </a:ext>
            </a:extLst>
          </p:cNvPr>
          <p:cNvSpPr>
            <a:spLocks noGrp="1"/>
          </p:cNvSpPr>
          <p:nvPr>
            <p:ph type="title"/>
          </p:nvPr>
        </p:nvSpPr>
        <p:spPr>
          <a:xfrm>
            <a:off x="839788" y="685800"/>
            <a:ext cx="3932237" cy="1371600"/>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 xmlns:a16="http://schemas.microsoft.com/office/drawing/2014/main" id="{AAF73DB2-BD72-4F5E-9CA2-197343A0908A}"/>
              </a:ext>
            </a:extLst>
          </p:cNvPr>
          <p:cNvSpPr>
            <a:spLocks noGrp="1"/>
          </p:cNvSpPr>
          <p:nvPr>
            <p:ph idx="1"/>
          </p:nvPr>
        </p:nvSpPr>
        <p:spPr>
          <a:xfrm>
            <a:off x="5183188" y="685801"/>
            <a:ext cx="6172200" cy="51752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 xmlns:a16="http://schemas.microsoft.com/office/drawing/2014/main" id="{71F01536-2B0A-42A2-827E-2EB2C324A5FE}"/>
              </a:ext>
            </a:extLst>
          </p:cNvPr>
          <p:cNvSpPr>
            <a:spLocks noGrp="1"/>
          </p:cNvSpPr>
          <p:nvPr>
            <p:ph type="body" sz="half" idx="2"/>
          </p:nvPr>
        </p:nvSpPr>
        <p:spPr>
          <a:xfrm>
            <a:off x="839788" y="2209800"/>
            <a:ext cx="3932237" cy="36591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1722CD09-61EF-4733-831C-5B133DAE1F4C}"/>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 xmlns:a16="http://schemas.microsoft.com/office/drawing/2014/main" id="{5B109FCF-96E4-4EBF-AAFB-5E9AD22A68A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 xmlns:a16="http://schemas.microsoft.com/office/drawing/2014/main" id="{79E381A6-E580-49A4-989C-EF4A54F83B45}"/>
              </a:ext>
            </a:extLst>
          </p:cNvPr>
          <p:cNvSpPr>
            <a:spLocks noGrp="1"/>
          </p:cNvSpPr>
          <p:nvPr>
            <p:ph type="sldNum" sz="quarter" idx="12"/>
          </p:nvPr>
        </p:nvSpPr>
        <p:spPr/>
        <p:txBody>
          <a:bodyPr/>
          <a:lstStyle/>
          <a:p>
            <a:fld id="{28844951-7827-47D4-8276-7DDE1FA7D85A}" type="slidenum">
              <a:rPr lang="en-US" smtClean="0"/>
              <a:t>‹#›</a:t>
            </a:fld>
            <a:endParaRPr lang="en-US" dirty="0"/>
          </a:p>
        </p:txBody>
      </p:sp>
    </p:spTree>
    <p:extLst>
      <p:ext uri="{BB962C8B-B14F-4D97-AF65-F5344CB8AC3E}">
        <p14:creationId xmlns:p14="http://schemas.microsoft.com/office/powerpoint/2010/main" val="67761521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BCCFA6E-F719-4613-8815-591471E722E5}"/>
              </a:ext>
            </a:extLst>
          </p:cNvPr>
          <p:cNvSpPr>
            <a:spLocks noGrp="1"/>
          </p:cNvSpPr>
          <p:nvPr>
            <p:ph type="title"/>
          </p:nvPr>
        </p:nvSpPr>
        <p:spPr>
          <a:xfrm>
            <a:off x="839788" y="685800"/>
            <a:ext cx="3932237" cy="1371600"/>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 xmlns:a16="http://schemas.microsoft.com/office/drawing/2014/main" id="{654384F3-CDE0-4329-B76D-45AAC94B04A8}"/>
              </a:ext>
            </a:extLst>
          </p:cNvPr>
          <p:cNvSpPr>
            <a:spLocks noGrp="1"/>
          </p:cNvSpPr>
          <p:nvPr>
            <p:ph type="pic" idx="1"/>
          </p:nvPr>
        </p:nvSpPr>
        <p:spPr>
          <a:xfrm>
            <a:off x="5183188" y="685801"/>
            <a:ext cx="6172200" cy="51752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 xmlns:a16="http://schemas.microsoft.com/office/drawing/2014/main" id="{79A9D7EB-40DA-460F-A48A-3E6D5E5612E7}"/>
              </a:ext>
            </a:extLst>
          </p:cNvPr>
          <p:cNvSpPr>
            <a:spLocks noGrp="1"/>
          </p:cNvSpPr>
          <p:nvPr>
            <p:ph type="body" sz="half" idx="2"/>
          </p:nvPr>
        </p:nvSpPr>
        <p:spPr>
          <a:xfrm>
            <a:off x="839788" y="2209800"/>
            <a:ext cx="3932237" cy="36591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1E56944C-E229-457E-868E-C48FF47DA37A}"/>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 xmlns:a16="http://schemas.microsoft.com/office/drawing/2014/main" id="{CC7115FE-359F-46EA-A3C8-0D18544E34A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 xmlns:a16="http://schemas.microsoft.com/office/drawing/2014/main" id="{B5165D17-3010-4FF5-9071-5CCD3E6995D6}"/>
              </a:ext>
            </a:extLst>
          </p:cNvPr>
          <p:cNvSpPr>
            <a:spLocks noGrp="1"/>
          </p:cNvSpPr>
          <p:nvPr>
            <p:ph type="sldNum" sz="quarter" idx="12"/>
          </p:nvPr>
        </p:nvSpPr>
        <p:spPr/>
        <p:txBody>
          <a:bodyPr/>
          <a:lstStyle/>
          <a:p>
            <a:fld id="{28844951-7827-47D4-8276-7DDE1FA7D85A}" type="slidenum">
              <a:rPr lang="en-US" smtClean="0"/>
              <a:t>‹#›</a:t>
            </a:fld>
            <a:endParaRPr lang="en-US" dirty="0"/>
          </a:p>
        </p:txBody>
      </p:sp>
    </p:spTree>
    <p:extLst>
      <p:ext uri="{BB962C8B-B14F-4D97-AF65-F5344CB8AC3E}">
        <p14:creationId xmlns:p14="http://schemas.microsoft.com/office/powerpoint/2010/main" val="35740854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1549899" y="1111666"/>
            <a:ext cx="8696654" cy="2452205"/>
          </a:xfrm>
          <a:prstGeom prst="rect">
            <a:avLst/>
          </a:prstGeom>
          <a:noFill/>
          <a:ln w="0" cmpd="sng">
            <a:noFill/>
            <a:prstDash val="solid"/>
          </a:ln>
        </p:spPr>
        <p:txBody>
          <a:bodyPr vert="horz" lIns="0" tIns="57785" rIns="0" bIns="0" anchor="t"/>
          <a:lstStyle>
            <a:lvl1pPr marL="0" marR="0" indent="0" algn="just">
              <a:lnSpc>
                <a:spcPts val="2703"/>
              </a:lnSpc>
              <a:spcBef>
                <a:spcPts val="502"/>
              </a:spcBef>
              <a:spcAft>
                <a:spcPts val="26"/>
              </a:spcAft>
              <a:defRPr/>
            </a:lvl1pPr>
          </a:lstStyle>
          <a:p>
            <a:pPr marL="0" marR="0" indent="0" algn="just">
              <a:lnSpc>
                <a:spcPts val="2100"/>
              </a:lnSpc>
              <a:spcAft>
                <a:spcPts val="0"/>
              </a:spcAft>
            </a:pPr>
            <a:r>
              <a:rPr lang="en-US" sz="2188" spc="0">
                <a:solidFill>
                  <a:srgbClr val="000000"/>
                </a:solidFill>
                <a:latin typeface="Tahoma" panose="02020603050405020304" pitchFamily="2"/>
              </a:rPr>
              <a:t>Risa has told you about the critical financial issues </a:t>
            </a:r>
          </a:p>
          <a:p>
            <a:pPr marL="0" marR="0" indent="0" algn="just">
              <a:lnSpc>
                <a:spcPts val="2100"/>
              </a:lnSpc>
              <a:spcBef>
                <a:spcPts val="390"/>
              </a:spcBef>
              <a:spcAft>
                <a:spcPts val="0"/>
              </a:spcAft>
            </a:pPr>
            <a:r>
              <a:rPr lang="en-US" sz="2188" spc="0">
                <a:solidFill>
                  <a:srgbClr val="000000"/>
                </a:solidFill>
                <a:latin typeface="Tahoma" panose="02020603050405020304" pitchFamily="2"/>
              </a:rPr>
              <a:t>that you must understand before applying for Title </a:t>
            </a:r>
          </a:p>
          <a:p>
            <a:pPr marL="0" marR="0" indent="0" algn="just">
              <a:lnSpc>
                <a:spcPts val="2100"/>
              </a:lnSpc>
              <a:spcBef>
                <a:spcPts val="410"/>
              </a:spcBef>
              <a:spcAft>
                <a:spcPts val="0"/>
              </a:spcAft>
            </a:pPr>
            <a:r>
              <a:rPr lang="en-US" sz="2188" spc="0">
                <a:solidFill>
                  <a:srgbClr val="000000"/>
                </a:solidFill>
                <a:latin typeface="Tahoma" panose="02020603050405020304" pitchFamily="2"/>
              </a:rPr>
              <a:t>XVI benefits for your adult child. I’m going to </a:t>
            </a:r>
          </a:p>
          <a:p>
            <a:pPr marL="0" marR="0" indent="0" algn="just">
              <a:lnSpc>
                <a:spcPts val="2100"/>
              </a:lnSpc>
              <a:spcBef>
                <a:spcPts val="390"/>
              </a:spcBef>
              <a:spcAft>
                <a:spcPts val="0"/>
              </a:spcAft>
            </a:pPr>
            <a:r>
              <a:rPr lang="en-US" sz="2188" spc="26">
                <a:solidFill>
                  <a:srgbClr val="000000"/>
                </a:solidFill>
                <a:latin typeface="Tahoma" panose="02020603050405020304" pitchFamily="2"/>
              </a:rPr>
              <a:t>discuss the steps in filing an SSI application. This </a:t>
            </a:r>
          </a:p>
          <a:p>
            <a:pPr marL="0" marR="0" indent="0" algn="just">
              <a:lnSpc>
                <a:spcPts val="2100"/>
              </a:lnSpc>
              <a:spcBef>
                <a:spcPts val="435"/>
              </a:spcBef>
              <a:spcAft>
                <a:spcPts val="0"/>
              </a:spcAft>
            </a:pPr>
            <a:r>
              <a:rPr lang="en-US" sz="2188" spc="6">
                <a:solidFill>
                  <a:srgbClr val="000000"/>
                </a:solidFill>
                <a:latin typeface="Tahoma" panose="02020603050405020304" pitchFamily="2"/>
              </a:rPr>
              <a:t>involves the “application” and also a “disability </a:t>
            </a:r>
          </a:p>
          <a:p>
            <a:pPr marL="0" marR="0" indent="0" algn="just">
              <a:lnSpc>
                <a:spcPts val="2100"/>
              </a:lnSpc>
              <a:spcBef>
                <a:spcPts val="390"/>
              </a:spcBef>
              <a:spcAft>
                <a:spcPts val="20"/>
              </a:spcAft>
            </a:pPr>
            <a:r>
              <a:rPr lang="en-US" sz="2188" spc="-32">
                <a:solidFill>
                  <a:srgbClr val="000000"/>
                </a:solidFill>
                <a:latin typeface="Tahoma" panose="02020603050405020304" pitchFamily="2"/>
              </a:rPr>
              <a:t>report”. </a:t>
            </a:r>
          </a:p>
        </p:txBody>
      </p:sp>
    </p:spTree>
    <p:extLst>
      <p:ext uri="{BB962C8B-B14F-4D97-AF65-F5344CB8AC3E}">
        <p14:creationId xmlns:p14="http://schemas.microsoft.com/office/powerpoint/2010/main" val="17354621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useBgFill="1">
        <p:nvSpPr>
          <p:cNvPr id="5" name="Rectangle 4">
            <a:extLst>
              <a:ext uri="{FF2B5EF4-FFF2-40B4-BE49-F238E27FC236}">
                <a16:creationId xmlns="" xmlns:a16="http://schemas.microsoft.com/office/drawing/2014/main" id="{3F98AFCE-98D2-46C5-82A8-E45659B1769D}"/>
              </a:ext>
              <a:ext uri="{C183D7F6-B498-43B3-948B-1728B52AA6E4}">
                <adec:decorative xmlns="" xmlns:adec="http://schemas.microsoft.com/office/drawing/2017/decorative" val="1"/>
              </a:ext>
            </a:extLst>
          </p:cNvPr>
          <p:cNvSpPr/>
          <p:nvPr userDrawn="1"/>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rame 11">
            <a:extLst>
              <a:ext uri="{FF2B5EF4-FFF2-40B4-BE49-F238E27FC236}">
                <a16:creationId xmlns="" xmlns:a16="http://schemas.microsoft.com/office/drawing/2014/main" id="{F69999FB-8585-40F0-990C-6A0BAD1C8081}"/>
              </a:ext>
              <a:ext uri="{C183D7F6-B498-43B3-948B-1728B52AA6E4}">
                <adec:decorative xmlns="" xmlns:adec="http://schemas.microsoft.com/office/drawing/2017/decorative" val="1"/>
              </a:ext>
            </a:extLst>
          </p:cNvPr>
          <p:cNvSpPr/>
          <p:nvPr userDrawn="1"/>
        </p:nvSpPr>
        <p:spPr>
          <a:xfrm>
            <a:off x="0" y="0"/>
            <a:ext cx="12188952" cy="6858000"/>
          </a:xfrm>
          <a:prstGeom prst="frame">
            <a:avLst>
              <a:gd name="adj1" fmla="val 7164"/>
            </a:avLst>
          </a:prstGeom>
          <a:gradFill flip="none" rotWithShape="1">
            <a:gsLst>
              <a:gs pos="0">
                <a:schemeClr val="accent2">
                  <a:alpha val="40000"/>
                </a:schemeClr>
              </a:gs>
              <a:gs pos="100000">
                <a:schemeClr val="accent1">
                  <a:alpha val="4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itle 1">
            <a:extLst>
              <a:ext uri="{FF2B5EF4-FFF2-40B4-BE49-F238E27FC236}">
                <a16:creationId xmlns="" xmlns:a16="http://schemas.microsoft.com/office/drawing/2014/main" id="{2768738E-7449-46C1-B7D3-844FE2BA7D35}"/>
              </a:ext>
            </a:extLst>
          </p:cNvPr>
          <p:cNvSpPr>
            <a:spLocks noGrp="1"/>
          </p:cNvSpPr>
          <p:nvPr>
            <p:ph type="title"/>
          </p:nvPr>
        </p:nvSpPr>
        <p:spPr>
          <a:xfrm>
            <a:off x="838200" y="914399"/>
            <a:ext cx="5992550" cy="2827422"/>
          </a:xfrm>
        </p:spPr>
        <p:txBody>
          <a:bodyPr anchor="t">
            <a:normAutofit/>
          </a:bodyPr>
          <a:lstStyle/>
          <a:p>
            <a:r>
              <a:rPr lang="en-US" sz="4400">
                <a:gradFill flip="none" rotWithShape="1">
                  <a:gsLst>
                    <a:gs pos="0">
                      <a:schemeClr val="accent5">
                        <a:alpha val="70000"/>
                      </a:schemeClr>
                    </a:gs>
                    <a:gs pos="100000">
                      <a:schemeClr val="accent1">
                        <a:alpha val="70000"/>
                      </a:schemeClr>
                    </a:gs>
                  </a:gsLst>
                  <a:lin ang="0" scaled="1"/>
                  <a:tileRect/>
                </a:gradFill>
              </a:rPr>
              <a:t>Click to edit Master title style</a:t>
            </a:r>
            <a:endParaRPr lang="en-US" sz="4400" dirty="0">
              <a:gradFill flip="none" rotWithShape="1">
                <a:gsLst>
                  <a:gs pos="0">
                    <a:schemeClr val="accent5">
                      <a:alpha val="70000"/>
                    </a:schemeClr>
                  </a:gs>
                  <a:gs pos="100000">
                    <a:schemeClr val="accent1">
                      <a:alpha val="70000"/>
                    </a:schemeClr>
                  </a:gs>
                </a:gsLst>
                <a:lin ang="0" scaled="1"/>
                <a:tileRect/>
              </a:gradFill>
            </a:endParaRPr>
          </a:p>
        </p:txBody>
      </p:sp>
      <p:sp>
        <p:nvSpPr>
          <p:cNvPr id="7" name="Content Placeholder 2">
            <a:extLst>
              <a:ext uri="{FF2B5EF4-FFF2-40B4-BE49-F238E27FC236}">
                <a16:creationId xmlns="" xmlns:a16="http://schemas.microsoft.com/office/drawing/2014/main" id="{B0FF04F9-E792-4C19-9FD5-44800CEB2E89}"/>
              </a:ext>
            </a:extLst>
          </p:cNvPr>
          <p:cNvSpPr>
            <a:spLocks noGrp="1"/>
          </p:cNvSpPr>
          <p:nvPr>
            <p:ph idx="1"/>
          </p:nvPr>
        </p:nvSpPr>
        <p:spPr>
          <a:xfrm>
            <a:off x="6976085" y="914400"/>
            <a:ext cx="4377714" cy="2827422"/>
          </a:xfrm>
        </p:spPr>
        <p:txBody>
          <a:bodyPr anchor="t">
            <a:normAutofit/>
          </a:bodyPr>
          <a:lstStyle>
            <a:lvl1pPr marL="0" indent="0">
              <a:buNone/>
              <a:defRPr sz="2800"/>
            </a:lvl1pPr>
          </a:lstStyle>
          <a:p>
            <a:pPr marL="228600" lvl="0" indent="-228600"/>
            <a:r>
              <a:rPr lang="en-US" sz="1800">
                <a:solidFill>
                  <a:schemeClr val="tx2">
                    <a:alpha val="60000"/>
                  </a:schemeClr>
                </a:solidFill>
              </a:rPr>
              <a:t>Click to edit Master text styles</a:t>
            </a:r>
          </a:p>
        </p:txBody>
      </p:sp>
      <p:sp>
        <p:nvSpPr>
          <p:cNvPr id="14" name="Picture Placeholder 13">
            <a:extLst>
              <a:ext uri="{FF2B5EF4-FFF2-40B4-BE49-F238E27FC236}">
                <a16:creationId xmlns="" xmlns:a16="http://schemas.microsoft.com/office/drawing/2014/main" id="{5F2F9DF6-DFB9-44A8-B629-57F58893AD21}"/>
              </a:ext>
            </a:extLst>
          </p:cNvPr>
          <p:cNvSpPr>
            <a:spLocks noGrp="1"/>
          </p:cNvSpPr>
          <p:nvPr>
            <p:ph type="pic" sz="quarter" idx="13"/>
          </p:nvPr>
        </p:nvSpPr>
        <p:spPr>
          <a:xfrm>
            <a:off x="490538" y="4059936"/>
            <a:ext cx="2807208" cy="2322576"/>
          </a:xfrm>
          <a:solidFill>
            <a:schemeClr val="accent6"/>
          </a:solidFill>
        </p:spPr>
        <p:txBody>
          <a:bodyPr/>
          <a:lstStyle/>
          <a:p>
            <a:r>
              <a:rPr lang="en-US" dirty="0"/>
              <a:t>Click icon to add picture</a:t>
            </a:r>
          </a:p>
        </p:txBody>
      </p:sp>
      <p:sp>
        <p:nvSpPr>
          <p:cNvPr id="15" name="Picture Placeholder 13">
            <a:extLst>
              <a:ext uri="{FF2B5EF4-FFF2-40B4-BE49-F238E27FC236}">
                <a16:creationId xmlns="" xmlns:a16="http://schemas.microsoft.com/office/drawing/2014/main" id="{927BC207-43FE-4B6A-AEBE-875B69CF9761}"/>
              </a:ext>
            </a:extLst>
          </p:cNvPr>
          <p:cNvSpPr>
            <a:spLocks noGrp="1"/>
          </p:cNvSpPr>
          <p:nvPr>
            <p:ph type="pic" sz="quarter" idx="14"/>
          </p:nvPr>
        </p:nvSpPr>
        <p:spPr>
          <a:xfrm>
            <a:off x="3291840" y="4059936"/>
            <a:ext cx="2807208" cy="2322576"/>
          </a:xfrm>
          <a:solidFill>
            <a:schemeClr val="accent6"/>
          </a:solidFill>
        </p:spPr>
        <p:txBody>
          <a:bodyPr/>
          <a:lstStyle/>
          <a:p>
            <a:r>
              <a:rPr lang="en-US" dirty="0"/>
              <a:t>Click icon to add picture</a:t>
            </a:r>
          </a:p>
        </p:txBody>
      </p:sp>
      <p:sp>
        <p:nvSpPr>
          <p:cNvPr id="16" name="Picture Placeholder 13">
            <a:extLst>
              <a:ext uri="{FF2B5EF4-FFF2-40B4-BE49-F238E27FC236}">
                <a16:creationId xmlns="" xmlns:a16="http://schemas.microsoft.com/office/drawing/2014/main" id="{EBBF5499-9A70-4846-B98E-316EC17F9FCD}"/>
              </a:ext>
            </a:extLst>
          </p:cNvPr>
          <p:cNvSpPr>
            <a:spLocks noGrp="1"/>
          </p:cNvSpPr>
          <p:nvPr>
            <p:ph type="pic" sz="quarter" idx="15"/>
          </p:nvPr>
        </p:nvSpPr>
        <p:spPr>
          <a:xfrm>
            <a:off x="6099048" y="4059936"/>
            <a:ext cx="2807208" cy="2322576"/>
          </a:xfrm>
          <a:solidFill>
            <a:schemeClr val="accent6"/>
          </a:solidFill>
        </p:spPr>
        <p:txBody>
          <a:bodyPr/>
          <a:lstStyle/>
          <a:p>
            <a:r>
              <a:rPr lang="en-US" dirty="0"/>
              <a:t>Click icon to add picture</a:t>
            </a:r>
          </a:p>
        </p:txBody>
      </p:sp>
      <p:sp>
        <p:nvSpPr>
          <p:cNvPr id="17" name="Picture Placeholder 13">
            <a:extLst>
              <a:ext uri="{FF2B5EF4-FFF2-40B4-BE49-F238E27FC236}">
                <a16:creationId xmlns="" xmlns:a16="http://schemas.microsoft.com/office/drawing/2014/main" id="{C7A79F30-D473-48F6-9AC2-286C7B70F3ED}"/>
              </a:ext>
            </a:extLst>
          </p:cNvPr>
          <p:cNvSpPr>
            <a:spLocks noGrp="1"/>
          </p:cNvSpPr>
          <p:nvPr>
            <p:ph type="pic" sz="quarter" idx="16"/>
          </p:nvPr>
        </p:nvSpPr>
        <p:spPr>
          <a:xfrm>
            <a:off x="8906256" y="4059936"/>
            <a:ext cx="2807208" cy="2322576"/>
          </a:xfrm>
          <a:solidFill>
            <a:schemeClr val="accent6"/>
          </a:solidFill>
        </p:spPr>
        <p:txBody>
          <a:bodyPr/>
          <a:lstStyle/>
          <a:p>
            <a:r>
              <a:rPr lang="en-US" dirty="0"/>
              <a:t>Click icon to add picture</a:t>
            </a:r>
          </a:p>
        </p:txBody>
      </p:sp>
      <p:sp>
        <p:nvSpPr>
          <p:cNvPr id="2" name="Date Placeholder 1">
            <a:extLst>
              <a:ext uri="{FF2B5EF4-FFF2-40B4-BE49-F238E27FC236}">
                <a16:creationId xmlns="" xmlns:a16="http://schemas.microsoft.com/office/drawing/2014/main" id="{118B9F00-8450-475B-B155-993BAF212AF6}"/>
              </a:ext>
            </a:extLst>
          </p:cNvPr>
          <p:cNvSpPr>
            <a:spLocks noGrp="1"/>
          </p:cNvSpPr>
          <p:nvPr>
            <p:ph type="dt" sz="half" idx="10"/>
          </p:nvPr>
        </p:nvSpPr>
        <p:spPr/>
        <p:txBody>
          <a:bodyPr/>
          <a:lstStyle/>
          <a:p>
            <a:endParaRPr lang="en-US" dirty="0"/>
          </a:p>
        </p:txBody>
      </p:sp>
      <p:sp>
        <p:nvSpPr>
          <p:cNvPr id="3" name="Footer Placeholder 2">
            <a:extLst>
              <a:ext uri="{FF2B5EF4-FFF2-40B4-BE49-F238E27FC236}">
                <a16:creationId xmlns="" xmlns:a16="http://schemas.microsoft.com/office/drawing/2014/main" id="{5C0FDDA3-8E6F-42F7-BFBE-7FA9C647CA4E}"/>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 xmlns:a16="http://schemas.microsoft.com/office/drawing/2014/main" id="{B6C8E678-81B8-4356-9624-A0B999536312}"/>
              </a:ext>
            </a:extLst>
          </p:cNvPr>
          <p:cNvSpPr>
            <a:spLocks noGrp="1"/>
          </p:cNvSpPr>
          <p:nvPr>
            <p:ph type="sldNum" sz="quarter" idx="12"/>
          </p:nvPr>
        </p:nvSpPr>
        <p:spPr/>
        <p:txBody>
          <a:bodyPr/>
          <a:lstStyle/>
          <a:p>
            <a:fld id="{28844951-7827-47D4-8276-7DDE1FA7D85A}" type="slidenum">
              <a:rPr lang="en-US" smtClean="0"/>
              <a:t>‹#›</a:t>
            </a:fld>
            <a:endParaRPr lang="en-US" dirty="0"/>
          </a:p>
        </p:txBody>
      </p:sp>
    </p:spTree>
    <p:extLst>
      <p:ext uri="{BB962C8B-B14F-4D97-AF65-F5344CB8AC3E}">
        <p14:creationId xmlns:p14="http://schemas.microsoft.com/office/powerpoint/2010/main" val="100991416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cSld name="6_1_">
    <p:bg>
      <p:bgPr>
        <a:solidFill>
          <a:schemeClr val="bg1">
            <a:alpha val="100000"/>
          </a:schemeClr>
        </a:solidFill>
        <a:effectLst/>
      </p:bgPr>
    </p:bg>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1540212" y="1177058"/>
            <a:ext cx="8998024" cy="300804"/>
          </a:xfrm>
          <a:prstGeom prst="rect">
            <a:avLst/>
          </a:prstGeom>
          <a:noFill/>
          <a:ln w="0" cmpd="sng">
            <a:noFill/>
            <a:prstDash val="solid"/>
          </a:ln>
        </p:spPr>
        <p:txBody>
          <a:bodyPr vert="horz" lIns="0" tIns="15240" rIns="0" bIns="0" anchor="t">
            <a:normAutofit fontScale="95000"/>
          </a:bodyPr>
          <a:lstStyle>
            <a:lvl1pPr marL="0" marR="0" indent="0" algn="l">
              <a:lnSpc>
                <a:spcPts val="2188"/>
              </a:lnSpc>
              <a:spcAft>
                <a:spcPts val="0"/>
              </a:spcAft>
              <a:defRPr/>
            </a:lvl1pPr>
          </a:lstStyle>
          <a:p>
            <a:pPr marL="0" marR="0" indent="0" algn="l">
              <a:lnSpc>
                <a:spcPts val="1700"/>
              </a:lnSpc>
              <a:spcAft>
                <a:spcPts val="0"/>
              </a:spcAft>
            </a:pPr>
            <a:r>
              <a:rPr lang="en-US" sz="2253" spc="51">
                <a:solidFill>
                  <a:srgbClr val="000000"/>
                </a:solidFill>
                <a:latin typeface="Arial" panose="02020603050405020304" pitchFamily="2"/>
              </a:rPr>
              <a:t>WHAT</a:t>
            </a:r>
            <a:r>
              <a:rPr lang="en-US" sz="1995" spc="51">
                <a:solidFill>
                  <a:srgbClr val="000000"/>
                </a:solidFill>
                <a:latin typeface="Tahoma" panose="02020603050405020304" pitchFamily="2"/>
              </a:rPr>
              <a:t>’</a:t>
            </a:r>
            <a:r>
              <a:rPr lang="en-US" sz="2253" spc="51">
                <a:solidFill>
                  <a:srgbClr val="000000"/>
                </a:solidFill>
                <a:latin typeface="Arial" panose="02020603050405020304" pitchFamily="2"/>
              </a:rPr>
              <a:t>S NEXT? </a:t>
            </a:r>
          </a:p>
        </p:txBody>
      </p:sp>
      <p:sp>
        <p:nvSpPr>
          <p:cNvPr id="3" name="Text Placeholder 2"/>
          <p:cNvSpPr>
            <a:spLocks noGrp="1"/>
          </p:cNvSpPr>
          <p:nvPr>
            <p:ph type="body" idx="10"/>
          </p:nvPr>
        </p:nvSpPr>
        <p:spPr>
          <a:xfrm>
            <a:off x="1540212" y="1477862"/>
            <a:ext cx="8998024" cy="3540984"/>
          </a:xfrm>
          <a:prstGeom prst="rect">
            <a:avLst/>
          </a:prstGeom>
          <a:noFill/>
          <a:ln w="0" cmpd="sng">
            <a:noFill/>
            <a:prstDash val="solid"/>
          </a:ln>
        </p:spPr>
        <p:txBody>
          <a:bodyPr vert="horz" lIns="0" tIns="266700" rIns="0" bIns="0" anchor="t"/>
          <a:lstStyle>
            <a:lvl1pPr marL="0" marR="0" indent="0" algn="just">
              <a:lnSpc>
                <a:spcPts val="2703"/>
              </a:lnSpc>
              <a:spcBef>
                <a:spcPts val="496"/>
              </a:spcBef>
              <a:spcAft>
                <a:spcPts val="122"/>
              </a:spcAft>
              <a:defRPr/>
            </a:lvl1pPr>
          </a:lstStyle>
          <a:p>
            <a:pPr marL="457200" marR="0" indent="0" algn="just">
              <a:lnSpc>
                <a:spcPts val="2100"/>
              </a:lnSpc>
              <a:spcAft>
                <a:spcPts val="0"/>
              </a:spcAft>
            </a:pPr>
            <a:r>
              <a:rPr lang="en-US" sz="2188" spc="13">
                <a:solidFill>
                  <a:srgbClr val="000000"/>
                </a:solidFill>
                <a:latin typeface="Tahoma" panose="02020603050405020304" pitchFamily="2"/>
              </a:rPr>
              <a:t>Once you have finished the application and </a:t>
            </a:r>
          </a:p>
          <a:p>
            <a:pPr marL="0" marR="0" indent="0" algn="just">
              <a:lnSpc>
                <a:spcPts val="2100"/>
              </a:lnSpc>
              <a:spcBef>
                <a:spcPts val="390"/>
              </a:spcBef>
              <a:spcAft>
                <a:spcPts val="0"/>
              </a:spcAft>
            </a:pPr>
            <a:r>
              <a:rPr lang="en-US" sz="2188" spc="19">
                <a:solidFill>
                  <a:srgbClr val="000000"/>
                </a:solidFill>
                <a:latin typeface="Tahoma" panose="02020603050405020304" pitchFamily="2"/>
              </a:rPr>
              <a:t>disability report, Social Security will review the </a:t>
            </a:r>
          </a:p>
          <a:p>
            <a:pPr marL="0" marR="0" indent="0" algn="just">
              <a:lnSpc>
                <a:spcPts val="2100"/>
              </a:lnSpc>
              <a:spcBef>
                <a:spcPts val="400"/>
              </a:spcBef>
              <a:spcAft>
                <a:spcPts val="0"/>
              </a:spcAft>
            </a:pPr>
            <a:r>
              <a:rPr lang="en-US" sz="2188" spc="26">
                <a:solidFill>
                  <a:srgbClr val="000000"/>
                </a:solidFill>
                <a:latin typeface="Tahoma" panose="02020603050405020304" pitchFamily="2"/>
              </a:rPr>
              <a:t>financial information given and make an </a:t>
            </a:r>
          </a:p>
          <a:p>
            <a:pPr marL="0" marR="0" indent="0" algn="just">
              <a:lnSpc>
                <a:spcPts val="2100"/>
              </a:lnSpc>
              <a:spcBef>
                <a:spcPts val="410"/>
              </a:spcBef>
              <a:spcAft>
                <a:spcPts val="0"/>
              </a:spcAft>
            </a:pPr>
            <a:r>
              <a:rPr lang="en-US" sz="2188" spc="32">
                <a:solidFill>
                  <a:srgbClr val="000000"/>
                </a:solidFill>
                <a:latin typeface="Tahoma" panose="02020603050405020304" pitchFamily="2"/>
              </a:rPr>
              <a:t>assessment of whether your child meets financial </a:t>
            </a:r>
          </a:p>
          <a:p>
            <a:pPr marL="0" marR="0" indent="0" algn="just">
              <a:lnSpc>
                <a:spcPts val="2100"/>
              </a:lnSpc>
              <a:spcBef>
                <a:spcPts val="410"/>
              </a:spcBef>
              <a:spcAft>
                <a:spcPts val="0"/>
              </a:spcAft>
            </a:pPr>
            <a:r>
              <a:rPr lang="en-US" sz="2188" spc="13">
                <a:solidFill>
                  <a:srgbClr val="000000"/>
                </a:solidFill>
                <a:latin typeface="Tahoma" panose="02020603050405020304" pitchFamily="2"/>
              </a:rPr>
              <a:t>eligibility at this point. If they do, the case will be </a:t>
            </a:r>
          </a:p>
          <a:p>
            <a:pPr marL="0" marR="0" indent="0" algn="just">
              <a:lnSpc>
                <a:spcPts val="2100"/>
              </a:lnSpc>
              <a:spcBef>
                <a:spcPts val="390"/>
              </a:spcBef>
              <a:spcAft>
                <a:spcPts val="0"/>
              </a:spcAft>
            </a:pPr>
            <a:r>
              <a:rPr lang="en-US" sz="2188" spc="6">
                <a:solidFill>
                  <a:srgbClr val="000000"/>
                </a:solidFill>
                <a:latin typeface="Tahoma" panose="02020603050405020304" pitchFamily="2"/>
              </a:rPr>
              <a:t>moved over to DDS where a Claims Adjudicator will </a:t>
            </a:r>
          </a:p>
          <a:p>
            <a:pPr marL="0" marR="0" indent="0" algn="just">
              <a:lnSpc>
                <a:spcPts val="2100"/>
              </a:lnSpc>
              <a:spcBef>
                <a:spcPts val="415"/>
              </a:spcBef>
              <a:spcAft>
                <a:spcPts val="0"/>
              </a:spcAft>
            </a:pPr>
            <a:r>
              <a:rPr lang="en-US" sz="2188" spc="6">
                <a:solidFill>
                  <a:srgbClr val="000000"/>
                </a:solidFill>
                <a:latin typeface="Tahoma" panose="02020603050405020304" pitchFamily="2"/>
              </a:rPr>
              <a:t>be assigned. That should take about 10 days, but it </a:t>
            </a:r>
          </a:p>
          <a:p>
            <a:pPr marL="0" marR="0" indent="0" algn="just">
              <a:lnSpc>
                <a:spcPts val="2100"/>
              </a:lnSpc>
              <a:spcBef>
                <a:spcPts val="385"/>
              </a:spcBef>
              <a:spcAft>
                <a:spcPts val="95"/>
              </a:spcAft>
            </a:pPr>
            <a:r>
              <a:rPr lang="en-US" sz="2188" spc="6">
                <a:solidFill>
                  <a:srgbClr val="000000"/>
                </a:solidFill>
                <a:latin typeface="Tahoma" panose="02020603050405020304" pitchFamily="2"/>
              </a:rPr>
              <a:t>has been taking longer. </a:t>
            </a:r>
          </a:p>
        </p:txBody>
      </p:sp>
    </p:spTree>
    <p:extLst>
      <p:ext uri="{BB962C8B-B14F-4D97-AF65-F5344CB8AC3E}">
        <p14:creationId xmlns:p14="http://schemas.microsoft.com/office/powerpoint/2010/main" val="405661355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cSld name="12_1_">
    <p:bg>
      <p:bgPr>
        <a:solidFill>
          <a:schemeClr val="bg1">
            <a:alpha val="100000"/>
          </a:schemeClr>
        </a:solidFill>
        <a:effectLst/>
      </p:bgPr>
    </p:bg>
    <p:spTree>
      <p:nvGrpSpPr>
        <p:cNvPr id="1" name=""/>
        <p:cNvGrpSpPr/>
        <p:nvPr/>
      </p:nvGrpSpPr>
      <p:grpSpPr>
        <a:xfrm>
          <a:off x="0" y="0"/>
          <a:ext cx="0" cy="0"/>
          <a:chOff x="0" y="0"/>
          <a:chExt cx="0" cy="0"/>
        </a:xfrm>
      </p:grpSpPr>
      <p:sp>
        <p:nvSpPr>
          <p:cNvPr id="4" name="Text Placeholder 3"/>
          <p:cNvSpPr>
            <a:spLocks noGrp="1"/>
          </p:cNvSpPr>
          <p:nvPr>
            <p:ph type="body" idx="10"/>
          </p:nvPr>
        </p:nvSpPr>
        <p:spPr>
          <a:xfrm>
            <a:off x="1365848" y="1809727"/>
            <a:ext cx="9363972" cy="1853867"/>
          </a:xfrm>
          <a:prstGeom prst="rect">
            <a:avLst/>
          </a:prstGeom>
          <a:noFill/>
          <a:ln w="0" cmpd="sng">
            <a:noFill/>
            <a:prstDash val="solid"/>
          </a:ln>
        </p:spPr>
        <p:txBody>
          <a:bodyPr vert="horz" lIns="0" tIns="0" rIns="0" bIns="0" anchor="t"/>
          <a:lstStyle>
            <a:lvl1pPr marL="117702" marR="235403" indent="0" algn="l">
              <a:lnSpc>
                <a:spcPts val="2832"/>
              </a:lnSpc>
              <a:spcBef>
                <a:spcPts val="747"/>
              </a:spcBef>
              <a:spcAft>
                <a:spcPts val="0"/>
              </a:spcAft>
              <a:defRPr/>
            </a:lvl1pPr>
          </a:lstStyle>
          <a:p>
            <a:pPr marL="91440" marR="91440" indent="0" algn="l">
              <a:lnSpc>
                <a:spcPts val="2100"/>
              </a:lnSpc>
              <a:spcAft>
                <a:spcPts val="0"/>
              </a:spcAft>
            </a:pPr>
            <a:r>
              <a:rPr lang="en-US" sz="1995" spc="0">
                <a:solidFill>
                  <a:srgbClr val="000000"/>
                </a:solidFill>
                <a:latin typeface="Tahoma" panose="02020603050405020304" pitchFamily="2"/>
              </a:rPr>
              <a:t>F</a:t>
            </a:r>
            <a:r>
              <a:rPr lang="en-US" sz="1931" spc="0">
                <a:solidFill>
                  <a:srgbClr val="000000"/>
                </a:solidFill>
                <a:latin typeface="Tahoma" panose="02020603050405020304" pitchFamily="2"/>
              </a:rPr>
              <a:t>or the same reason you do not do your child’s school </a:t>
            </a:r>
            <a:r>
              <a:rPr lang="en-US" sz="1995" spc="0">
                <a:solidFill>
                  <a:srgbClr val="000000"/>
                </a:solidFill>
                <a:latin typeface="Tahoma" panose="02020603050405020304" pitchFamily="2"/>
              </a:rPr>
              <a:t>tests for them, you should not answer this questionnaire for them. </a:t>
            </a:r>
          </a:p>
          <a:p>
            <a:pPr marL="91440" marR="182880" indent="0" algn="l">
              <a:lnSpc>
                <a:spcPts val="2200"/>
              </a:lnSpc>
              <a:spcBef>
                <a:spcPts val="580"/>
              </a:spcBef>
              <a:spcAft>
                <a:spcPts val="0"/>
              </a:spcAft>
            </a:pPr>
            <a:r>
              <a:rPr lang="en-US" sz="1995" b="1" u="sng" spc="0">
                <a:solidFill>
                  <a:srgbClr val="000000"/>
                </a:solidFill>
                <a:latin typeface="Arial" panose="02020603050405020304" pitchFamily="2"/>
              </a:rPr>
              <a:t>If you write out their responses, the Agent will credit your </a:t>
            </a:r>
            <a:r>
              <a:rPr lang="en-US" sz="2060" b="1" spc="0">
                <a:solidFill>
                  <a:srgbClr val="000000"/>
                </a:solidFill>
                <a:latin typeface="Arial" panose="02020603050405020304" pitchFamily="2"/>
              </a:rPr>
              <a:t>child with</a:t>
            </a:r>
            <a:r>
              <a:rPr lang="en-US" sz="1995" spc="0">
                <a:solidFill>
                  <a:srgbClr val="000000"/>
                </a:solidFill>
                <a:latin typeface="Tahoma" panose="02020603050405020304" pitchFamily="2"/>
              </a:rPr>
              <a:t>: </a:t>
            </a:r>
          </a:p>
        </p:txBody>
      </p:sp>
      <p:sp>
        <p:nvSpPr>
          <p:cNvPr id="5" name="Text Placeholder 4"/>
          <p:cNvSpPr>
            <a:spLocks noGrp="1"/>
          </p:cNvSpPr>
          <p:nvPr>
            <p:ph type="body" idx="10"/>
          </p:nvPr>
        </p:nvSpPr>
        <p:spPr>
          <a:xfrm>
            <a:off x="1365848" y="3663594"/>
            <a:ext cx="9363972" cy="1616821"/>
          </a:xfrm>
          <a:prstGeom prst="rect">
            <a:avLst/>
          </a:prstGeom>
          <a:noFill/>
          <a:ln w="0" cmpd="sng">
            <a:noFill/>
            <a:prstDash val="solid"/>
          </a:ln>
        </p:spPr>
        <p:txBody>
          <a:bodyPr vert="horz" lIns="0" tIns="175260" rIns="0" bIns="0" anchor="t"/>
          <a:lstStyle>
            <a:lvl1pPr marL="1000463" marR="529657" indent="235403" algn="l">
              <a:lnSpc>
                <a:spcPts val="2832"/>
              </a:lnSpc>
              <a:spcBef>
                <a:spcPts val="0"/>
              </a:spcBef>
              <a:spcAft>
                <a:spcPts val="0"/>
              </a:spcAft>
              <a:buFont typeface="Tahoma"/>
              <a:buAutoNum type="arabicPeriod"/>
              <a:defRPr/>
            </a:lvl1pPr>
          </a:lstStyle>
          <a:p>
            <a:pPr marL="777240" marR="0" indent="182880" algn="l">
              <a:lnSpc>
                <a:spcPts val="1900"/>
              </a:lnSpc>
              <a:spcAft>
                <a:spcPts val="0"/>
              </a:spcAft>
              <a:buFont typeface="Tahoma"/>
              <a:buAutoNum type="arabicPeriod"/>
            </a:pPr>
            <a:r>
              <a:rPr lang="en-US" sz="1931" spc="39">
                <a:solidFill>
                  <a:srgbClr val="000000"/>
                </a:solidFill>
                <a:latin typeface="Tahoma" panose="02020603050405020304" pitchFamily="2"/>
              </a:rPr>
              <a:t>a vocabulary that they don’t have, </a:t>
            </a:r>
          </a:p>
          <a:p>
            <a:pPr marL="777240" marR="0" indent="182880" algn="l">
              <a:lnSpc>
                <a:spcPts val="1800"/>
              </a:lnSpc>
              <a:spcBef>
                <a:spcPts val="360"/>
              </a:spcBef>
              <a:spcAft>
                <a:spcPts val="0"/>
              </a:spcAft>
              <a:buFont typeface="Tahoma"/>
              <a:buAutoNum type="arabicPeriod"/>
            </a:pPr>
            <a:r>
              <a:rPr lang="en-US" sz="1995" spc="19">
                <a:solidFill>
                  <a:srgbClr val="000000"/>
                </a:solidFill>
                <a:latin typeface="Tahoma" panose="02020603050405020304" pitchFamily="2"/>
              </a:rPr>
              <a:t>a processing speed that is not their own, and </a:t>
            </a:r>
          </a:p>
          <a:p>
            <a:pPr marL="777240" marR="411480" indent="182880" algn="l">
              <a:lnSpc>
                <a:spcPts val="2200"/>
              </a:lnSpc>
              <a:spcBef>
                <a:spcPts val="0"/>
              </a:spcBef>
              <a:spcAft>
                <a:spcPts val="0"/>
              </a:spcAft>
              <a:buFont typeface="Tahoma"/>
              <a:buAutoNum type="arabicPeriod"/>
            </a:pPr>
            <a:r>
              <a:rPr lang="en-US" sz="1995" spc="0">
                <a:solidFill>
                  <a:srgbClr val="000000"/>
                </a:solidFill>
                <a:latin typeface="Tahoma" panose="02020603050405020304" pitchFamily="2"/>
              </a:rPr>
              <a:t>handwriting or typing abilities that do not reflect their abilities. </a:t>
            </a:r>
          </a:p>
        </p:txBody>
      </p:sp>
    </p:spTree>
    <p:extLst>
      <p:ext uri="{BB962C8B-B14F-4D97-AF65-F5344CB8AC3E}">
        <p14:creationId xmlns:p14="http://schemas.microsoft.com/office/powerpoint/2010/main" val="10406930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cSld name="13_1_">
    <p:bg>
      <p:bgPr>
        <a:solidFill>
          <a:schemeClr val="bg1">
            <a:alpha val="100000"/>
          </a:schemeClr>
        </a:solidFill>
        <a:effectLst/>
      </p:bgPr>
    </p:bg>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1570349" y="1013578"/>
            <a:ext cx="8911918" cy="1783570"/>
          </a:xfrm>
          <a:prstGeom prst="rect">
            <a:avLst/>
          </a:prstGeom>
          <a:noFill/>
          <a:ln w="0" cmpd="sng">
            <a:noFill/>
            <a:prstDash val="solid"/>
          </a:ln>
        </p:spPr>
        <p:txBody>
          <a:bodyPr vert="horz" lIns="0" tIns="0" rIns="0" bIns="0" anchor="t"/>
          <a:lstStyle>
            <a:lvl1pPr marL="529657" marR="0" indent="0" algn="l">
              <a:lnSpc>
                <a:spcPts val="2703"/>
              </a:lnSpc>
              <a:spcAft>
                <a:spcPts val="5741"/>
              </a:spcAft>
              <a:defRPr/>
            </a:lvl1pPr>
          </a:lstStyle>
          <a:p>
            <a:pPr marL="411480" marR="0" indent="0" algn="l">
              <a:lnSpc>
                <a:spcPts val="2100"/>
              </a:lnSpc>
              <a:spcAft>
                <a:spcPts val="4460"/>
              </a:spcAft>
            </a:pPr>
            <a:r>
              <a:rPr lang="en-US" sz="1931" spc="51">
                <a:solidFill>
                  <a:srgbClr val="000000"/>
                </a:solidFill>
                <a:latin typeface="Tahoma" panose="02020603050405020304" pitchFamily="2"/>
              </a:rPr>
              <a:t>On the last page, where the forms asks for the </a:t>
            </a:r>
            <a:r>
              <a:rPr lang="en-US" sz="1738" spc="51">
                <a:solidFill>
                  <a:srgbClr val="000000"/>
                </a:solidFill>
                <a:latin typeface="Tahoma" panose="02020603050405020304" pitchFamily="2"/>
              </a:rPr>
              <a:t>“</a:t>
            </a:r>
            <a:r>
              <a:rPr lang="en-US" sz="1931" spc="51">
                <a:solidFill>
                  <a:srgbClr val="000000"/>
                </a:solidFill>
                <a:latin typeface="Tahoma" panose="02020603050405020304" pitchFamily="2"/>
              </a:rPr>
              <a:t>Name of the person completing this form,</a:t>
            </a:r>
            <a:r>
              <a:rPr lang="en-US" sz="1738" spc="51">
                <a:solidFill>
                  <a:srgbClr val="000000"/>
                </a:solidFill>
                <a:latin typeface="Tahoma" panose="02020603050405020304" pitchFamily="2"/>
              </a:rPr>
              <a:t>” </a:t>
            </a:r>
            <a:r>
              <a:rPr lang="en-US" sz="1931" spc="51">
                <a:solidFill>
                  <a:srgbClr val="000000"/>
                </a:solidFill>
                <a:latin typeface="Tahoma" panose="02020603050405020304" pitchFamily="2"/>
              </a:rPr>
              <a:t>state that you and your child completed the form together. </a:t>
            </a:r>
          </a:p>
        </p:txBody>
      </p:sp>
      <p:sp>
        <p:nvSpPr>
          <p:cNvPr id="5" name="Text Placeholder 4"/>
          <p:cNvSpPr>
            <a:spLocks noGrp="1"/>
          </p:cNvSpPr>
          <p:nvPr>
            <p:ph type="body" idx="10"/>
          </p:nvPr>
        </p:nvSpPr>
        <p:spPr>
          <a:xfrm>
            <a:off x="3081500" y="5275510"/>
            <a:ext cx="129158" cy="299169"/>
          </a:xfrm>
          <a:prstGeom prst="rect">
            <a:avLst/>
          </a:prstGeom>
          <a:noFill/>
          <a:ln w="0" cmpd="sng">
            <a:noFill/>
            <a:prstDash val="solid"/>
          </a:ln>
        </p:spPr>
        <p:txBody>
          <a:bodyPr vert="horz" lIns="0" tIns="2540" rIns="0" bIns="0" anchor="t"/>
          <a:lstStyle>
            <a:lvl1pPr marL="0" marR="0" indent="0" algn="l">
              <a:lnSpc>
                <a:spcPts val="2317"/>
              </a:lnSpc>
              <a:spcAft>
                <a:spcPts val="0"/>
              </a:spcAft>
              <a:defRPr/>
            </a:lvl1pPr>
          </a:lstStyle>
          <a:p>
            <a:pPr marL="0" marR="0" indent="0" algn="l">
              <a:lnSpc>
                <a:spcPts val="1800"/>
              </a:lnSpc>
              <a:spcAft>
                <a:spcPts val="0"/>
              </a:spcAft>
            </a:pPr>
            <a:r>
              <a:rPr lang="en-US" sz="1931" spc="0">
                <a:solidFill>
                  <a:srgbClr val="000000"/>
                </a:solidFill>
                <a:latin typeface="Tahoma" panose="02020603050405020304" pitchFamily="2"/>
              </a:rPr>
              <a:t>. </a:t>
            </a:r>
          </a:p>
        </p:txBody>
      </p:sp>
    </p:spTree>
    <p:extLst>
      <p:ext uri="{BB962C8B-B14F-4D97-AF65-F5344CB8AC3E}">
        <p14:creationId xmlns:p14="http://schemas.microsoft.com/office/powerpoint/2010/main" val="352181893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cSld name="14_1_">
    <p:bg>
      <p:bgPr>
        <a:solidFill>
          <a:schemeClr val="bg1">
            <a:alpha val="100000"/>
          </a:schemeClr>
        </a:solidFill>
        <a:effectLst/>
      </p:bgPr>
    </p:bg>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1472404" y="1013578"/>
            <a:ext cx="9103503" cy="1924164"/>
          </a:xfrm>
          <a:prstGeom prst="rect">
            <a:avLst/>
          </a:prstGeom>
          <a:noFill/>
          <a:ln w="0" cmpd="sng">
            <a:noFill/>
            <a:prstDash val="solid"/>
          </a:ln>
        </p:spPr>
        <p:txBody>
          <a:bodyPr vert="horz" lIns="0" tIns="0" rIns="0" bIns="0" anchor="t"/>
          <a:lstStyle>
            <a:lvl1pPr marL="58851" marR="0" indent="0" algn="l">
              <a:lnSpc>
                <a:spcPts val="2060"/>
              </a:lnSpc>
              <a:spcBef>
                <a:spcPts val="1911"/>
              </a:spcBef>
              <a:spcAft>
                <a:spcPts val="0"/>
              </a:spcAft>
              <a:defRPr/>
            </a:lvl1pPr>
          </a:lstStyle>
          <a:p>
            <a:pPr marL="45720" marR="182880" indent="0" algn="l">
              <a:lnSpc>
                <a:spcPts val="2200"/>
              </a:lnSpc>
              <a:spcAft>
                <a:spcPts val="0"/>
              </a:spcAft>
            </a:pPr>
            <a:r>
              <a:rPr lang="en-US" sz="2060" b="1" u="sng" spc="0">
                <a:solidFill>
                  <a:srgbClr val="000000"/>
                </a:solidFill>
                <a:latin typeface="Arial" panose="02020603050405020304" pitchFamily="2"/>
              </a:rPr>
              <a:t>Use the toilet:</a:t>
            </a:r>
            <a:r>
              <a:rPr lang="en-US" sz="1995" spc="0">
                <a:solidFill>
                  <a:srgbClr val="000000"/>
                </a:solidFill>
                <a:latin typeface="Tahoma" panose="02020603050405020304" pitchFamily="2"/>
              </a:rPr>
              <a:t> He is getting better about wiping himself, but at times he gets frustrated with that situation and makes a mess on himself. (Lately, that’s been happening 2-3 times a month.) </a:t>
            </a:r>
          </a:p>
          <a:p>
            <a:pPr marL="45720" marR="0" indent="0" algn="l">
              <a:lnSpc>
                <a:spcPts val="1600"/>
              </a:lnSpc>
              <a:spcBef>
                <a:spcPts val="1485"/>
              </a:spcBef>
              <a:spcAft>
                <a:spcPts val="0"/>
              </a:spcAft>
            </a:pPr>
            <a:r>
              <a:rPr lang="en-US" sz="2060" b="1" spc="26">
                <a:solidFill>
                  <a:srgbClr val="000000"/>
                </a:solidFill>
                <a:latin typeface="Arial" panose="02020603050405020304" pitchFamily="2"/>
              </a:rPr>
              <a:t>Other: </a:t>
            </a:r>
            <a:r>
              <a:rPr lang="en-US" sz="1995" spc="26">
                <a:solidFill>
                  <a:srgbClr val="000000"/>
                </a:solidFill>
                <a:latin typeface="Tahoma" panose="02020603050405020304" pitchFamily="2"/>
              </a:rPr>
              <a:t>He won’t brush his teeth unless someone watches </a:t>
            </a:r>
          </a:p>
        </p:txBody>
      </p:sp>
      <p:sp>
        <p:nvSpPr>
          <p:cNvPr id="3" name="Text Placeholder 2"/>
          <p:cNvSpPr>
            <a:spLocks noGrp="1"/>
          </p:cNvSpPr>
          <p:nvPr>
            <p:ph type="body" idx="10"/>
          </p:nvPr>
        </p:nvSpPr>
        <p:spPr>
          <a:xfrm>
            <a:off x="1472404" y="2937741"/>
            <a:ext cx="9103503" cy="3045639"/>
          </a:xfrm>
          <a:prstGeom prst="rect">
            <a:avLst/>
          </a:prstGeom>
          <a:noFill/>
          <a:ln w="0" cmpd="sng">
            <a:noFill/>
            <a:prstDash val="solid"/>
          </a:ln>
        </p:spPr>
        <p:txBody>
          <a:bodyPr vert="horz" lIns="0" tIns="76835" rIns="0" bIns="0" anchor="t"/>
          <a:lstStyle>
            <a:lvl1pPr marL="58851" marR="58851" indent="0" algn="just">
              <a:lnSpc>
                <a:spcPts val="2703"/>
              </a:lnSpc>
              <a:spcBef>
                <a:spcPts val="1010"/>
              </a:spcBef>
              <a:spcAft>
                <a:spcPts val="122"/>
              </a:spcAft>
              <a:defRPr/>
            </a:lvl1pPr>
          </a:lstStyle>
          <a:p>
            <a:pPr marL="45720" marR="0" indent="0" algn="l">
              <a:lnSpc>
                <a:spcPts val="1800"/>
              </a:lnSpc>
              <a:spcAft>
                <a:spcPts val="0"/>
              </a:spcAft>
            </a:pPr>
            <a:r>
              <a:rPr lang="en-US" sz="1995" spc="-26">
                <a:solidFill>
                  <a:srgbClr val="000000"/>
                </a:solidFill>
                <a:latin typeface="Tahoma" panose="02020603050405020304" pitchFamily="2"/>
              </a:rPr>
              <a:t>him. </a:t>
            </a:r>
          </a:p>
          <a:p>
            <a:pPr marL="45720" marR="0" indent="0" algn="l">
              <a:lnSpc>
                <a:spcPts val="2900"/>
              </a:lnSpc>
              <a:spcBef>
                <a:spcPts val="350"/>
              </a:spcBef>
              <a:spcAft>
                <a:spcPts val="0"/>
              </a:spcAft>
            </a:pPr>
            <a:r>
              <a:rPr lang="en-US" sz="1866" b="1" u="sng" spc="0">
                <a:solidFill>
                  <a:srgbClr val="000000"/>
                </a:solidFill>
                <a:latin typeface="Arial" panose="02020603050405020304" pitchFamily="2"/>
              </a:rPr>
              <a:t>SSA-3380 - QUESTION 16:  </a:t>
            </a:r>
            <a:r>
              <a:t/>
            </a:r>
            <a:br/>
            <a:r>
              <a:rPr lang="en-US" sz="1866" b="1" u="sng" spc="0">
                <a:solidFill>
                  <a:srgbClr val="000000"/>
                </a:solidFill>
                <a:latin typeface="Arial" panose="02020603050405020304" pitchFamily="2"/>
              </a:rPr>
              <a:t>MEALS  </a:t>
            </a:r>
          </a:p>
          <a:p>
            <a:pPr marL="45720" marR="137160" indent="0" algn="l">
              <a:lnSpc>
                <a:spcPts val="2100"/>
              </a:lnSpc>
              <a:spcBef>
                <a:spcPts val="890"/>
              </a:spcBef>
              <a:spcAft>
                <a:spcPts val="0"/>
              </a:spcAft>
            </a:pPr>
            <a:r>
              <a:rPr lang="en-US" sz="1866" spc="0">
                <a:solidFill>
                  <a:srgbClr val="000000"/>
                </a:solidFill>
                <a:latin typeface="Tahoma" panose="02020603050405020304" pitchFamily="2"/>
              </a:rPr>
              <a:t>a. Does the disabled person prepare his/her own meals? Yes or No </a:t>
            </a:r>
          </a:p>
          <a:p>
            <a:pPr marL="45720" marR="45720" indent="0" algn="just">
              <a:lnSpc>
                <a:spcPts val="2100"/>
              </a:lnSpc>
              <a:spcBef>
                <a:spcPts val="785"/>
              </a:spcBef>
              <a:spcAft>
                <a:spcPts val="95"/>
              </a:spcAft>
            </a:pPr>
            <a:r>
              <a:rPr lang="en-US" sz="1866" spc="0">
                <a:solidFill>
                  <a:srgbClr val="000000"/>
                </a:solidFill>
                <a:latin typeface="Tahoma" panose="02020603050405020304" pitchFamily="2"/>
              </a:rPr>
              <a:t>Comment: I don’t like Yes or No questions and I don’t like the phrasing of this question. If you respond to the question as </a:t>
            </a:r>
          </a:p>
        </p:txBody>
      </p:sp>
    </p:spTree>
    <p:extLst>
      <p:ext uri="{BB962C8B-B14F-4D97-AF65-F5344CB8AC3E}">
        <p14:creationId xmlns:p14="http://schemas.microsoft.com/office/powerpoint/2010/main" val="19752036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Introduction">
    <p:spTree>
      <p:nvGrpSpPr>
        <p:cNvPr id="1" name=""/>
        <p:cNvGrpSpPr/>
        <p:nvPr/>
      </p:nvGrpSpPr>
      <p:grpSpPr>
        <a:xfrm>
          <a:off x="0" y="0"/>
          <a:ext cx="0" cy="0"/>
          <a:chOff x="0" y="0"/>
          <a:chExt cx="0" cy="0"/>
        </a:xfrm>
      </p:grpSpPr>
      <p:sp>
        <p:nvSpPr>
          <p:cNvPr id="15" name="Title 1">
            <a:extLst>
              <a:ext uri="{FF2B5EF4-FFF2-40B4-BE49-F238E27FC236}">
                <a16:creationId xmlns="" xmlns:a16="http://schemas.microsoft.com/office/drawing/2014/main" id="{B910AFBC-7932-43F4-ABEA-C89B2698634B}"/>
              </a:ext>
            </a:extLst>
          </p:cNvPr>
          <p:cNvSpPr>
            <a:spLocks noGrp="1"/>
          </p:cNvSpPr>
          <p:nvPr>
            <p:ph type="title"/>
          </p:nvPr>
        </p:nvSpPr>
        <p:spPr>
          <a:xfrm>
            <a:off x="841249" y="857251"/>
            <a:ext cx="5914937" cy="2076450"/>
          </a:xfrm>
        </p:spPr>
        <p:txBody>
          <a:bodyPr anchor="b">
            <a:normAutofit/>
          </a:bodyPr>
          <a:lstStyle/>
          <a:p>
            <a:r>
              <a:rPr lang="en-US" sz="4400">
                <a:gradFill flip="none" rotWithShape="1">
                  <a:gsLst>
                    <a:gs pos="0">
                      <a:schemeClr val="accent5">
                        <a:alpha val="70000"/>
                      </a:schemeClr>
                    </a:gs>
                    <a:gs pos="100000">
                      <a:schemeClr val="accent1">
                        <a:alpha val="70000"/>
                      </a:schemeClr>
                    </a:gs>
                  </a:gsLst>
                  <a:lin ang="0" scaled="1"/>
                  <a:tileRect/>
                </a:gradFill>
              </a:rPr>
              <a:t>Click to edit Master title style</a:t>
            </a:r>
            <a:endParaRPr lang="en-US" sz="4400" dirty="0">
              <a:gradFill flip="none" rotWithShape="1">
                <a:gsLst>
                  <a:gs pos="0">
                    <a:schemeClr val="accent5">
                      <a:alpha val="70000"/>
                    </a:schemeClr>
                  </a:gs>
                  <a:gs pos="100000">
                    <a:schemeClr val="accent1">
                      <a:alpha val="70000"/>
                    </a:schemeClr>
                  </a:gs>
                </a:gsLst>
                <a:lin ang="0" scaled="1"/>
                <a:tileRect/>
              </a:gradFill>
            </a:endParaRPr>
          </a:p>
        </p:txBody>
      </p:sp>
      <p:sp>
        <p:nvSpPr>
          <p:cNvPr id="17" name="Content Placeholder 2">
            <a:extLst>
              <a:ext uri="{FF2B5EF4-FFF2-40B4-BE49-F238E27FC236}">
                <a16:creationId xmlns="" xmlns:a16="http://schemas.microsoft.com/office/drawing/2014/main" id="{1178A42D-5ED2-4AB6-BE4B-4109074320DF}"/>
              </a:ext>
            </a:extLst>
          </p:cNvPr>
          <p:cNvSpPr>
            <a:spLocks noGrp="1"/>
          </p:cNvSpPr>
          <p:nvPr>
            <p:ph idx="1"/>
          </p:nvPr>
        </p:nvSpPr>
        <p:spPr>
          <a:xfrm>
            <a:off x="841248" y="3190875"/>
            <a:ext cx="5914938" cy="2986087"/>
          </a:xfrm>
        </p:spPr>
        <p:txBody>
          <a:bodyPr>
            <a:noAutofit/>
          </a:bodyPr>
          <a:lstStyle>
            <a:lvl1pPr marL="0" indent="0">
              <a:lnSpc>
                <a:spcPct val="100000"/>
              </a:lnSpc>
              <a:buNone/>
              <a:defRPr sz="2000"/>
            </a:lvl1pPr>
          </a:lstStyle>
          <a:p>
            <a:pPr marL="228600" lvl="0" indent="-228600"/>
            <a:r>
              <a:rPr lang="en-US" sz="1800">
                <a:solidFill>
                  <a:schemeClr val="tx2">
                    <a:alpha val="60000"/>
                  </a:schemeClr>
                </a:solidFill>
              </a:rPr>
              <a:t>Click to edit Master text styles</a:t>
            </a:r>
          </a:p>
        </p:txBody>
      </p:sp>
      <p:sp>
        <p:nvSpPr>
          <p:cNvPr id="29" name="Date Placeholder 1">
            <a:extLst>
              <a:ext uri="{FF2B5EF4-FFF2-40B4-BE49-F238E27FC236}">
                <a16:creationId xmlns="" xmlns:a16="http://schemas.microsoft.com/office/drawing/2014/main" id="{4D9A7D07-2BA3-438D-972B-EA578370D50F}"/>
              </a:ext>
            </a:extLst>
          </p:cNvPr>
          <p:cNvSpPr>
            <a:spLocks noGrp="1"/>
          </p:cNvSpPr>
          <p:nvPr>
            <p:ph type="dt" sz="half" idx="10"/>
          </p:nvPr>
        </p:nvSpPr>
        <p:spPr>
          <a:xfrm>
            <a:off x="838200" y="6429375"/>
            <a:ext cx="2743200" cy="365125"/>
          </a:xfrm>
        </p:spPr>
        <p:txBody>
          <a:bodyPr/>
          <a:lstStyle>
            <a:lvl1pPr>
              <a:defRPr>
                <a:solidFill>
                  <a:schemeClr val="tx2">
                    <a:alpha val="60000"/>
                  </a:schemeClr>
                </a:solidFill>
              </a:defRPr>
            </a:lvl1pPr>
          </a:lstStyle>
          <a:p>
            <a:endParaRPr lang="en-US" dirty="0"/>
          </a:p>
        </p:txBody>
      </p:sp>
      <p:sp>
        <p:nvSpPr>
          <p:cNvPr id="24" name="Picture Placeholder 23">
            <a:extLst>
              <a:ext uri="{FF2B5EF4-FFF2-40B4-BE49-F238E27FC236}">
                <a16:creationId xmlns="" xmlns:a16="http://schemas.microsoft.com/office/drawing/2014/main" id="{C8720583-BC84-48EB-85BC-AE71214A30A5}"/>
              </a:ext>
            </a:extLst>
          </p:cNvPr>
          <p:cNvSpPr>
            <a:spLocks noGrp="1"/>
          </p:cNvSpPr>
          <p:nvPr>
            <p:ph type="pic" sz="quarter" idx="13"/>
          </p:nvPr>
        </p:nvSpPr>
        <p:spPr>
          <a:xfrm>
            <a:off x="7589520" y="0"/>
            <a:ext cx="4599432" cy="2286000"/>
          </a:xfrm>
          <a:solidFill>
            <a:schemeClr val="accent6"/>
          </a:solidFill>
        </p:spPr>
        <p:txBody>
          <a:bodyPr/>
          <a:lstStyle/>
          <a:p>
            <a:r>
              <a:rPr lang="en-US" dirty="0"/>
              <a:t>Click icon to add picture</a:t>
            </a:r>
          </a:p>
        </p:txBody>
      </p:sp>
      <p:sp>
        <p:nvSpPr>
          <p:cNvPr id="25" name="Picture Placeholder 23">
            <a:extLst>
              <a:ext uri="{FF2B5EF4-FFF2-40B4-BE49-F238E27FC236}">
                <a16:creationId xmlns="" xmlns:a16="http://schemas.microsoft.com/office/drawing/2014/main" id="{C3F0A5CD-C47A-4CDF-BE99-75F3A81B18FB}"/>
              </a:ext>
            </a:extLst>
          </p:cNvPr>
          <p:cNvSpPr>
            <a:spLocks noGrp="1"/>
          </p:cNvSpPr>
          <p:nvPr>
            <p:ph type="pic" sz="quarter" idx="14"/>
          </p:nvPr>
        </p:nvSpPr>
        <p:spPr>
          <a:xfrm>
            <a:off x="7589520" y="2286000"/>
            <a:ext cx="4599432" cy="2286000"/>
          </a:xfrm>
          <a:solidFill>
            <a:schemeClr val="accent6"/>
          </a:solidFill>
        </p:spPr>
        <p:txBody>
          <a:bodyPr/>
          <a:lstStyle/>
          <a:p>
            <a:r>
              <a:rPr lang="en-US" dirty="0"/>
              <a:t>Click icon to add picture</a:t>
            </a:r>
          </a:p>
        </p:txBody>
      </p:sp>
      <p:sp>
        <p:nvSpPr>
          <p:cNvPr id="26" name="Picture Placeholder 23">
            <a:extLst>
              <a:ext uri="{FF2B5EF4-FFF2-40B4-BE49-F238E27FC236}">
                <a16:creationId xmlns="" xmlns:a16="http://schemas.microsoft.com/office/drawing/2014/main" id="{7329454B-9275-4E86-B32E-91C0DB62AA71}"/>
              </a:ext>
            </a:extLst>
          </p:cNvPr>
          <p:cNvSpPr>
            <a:spLocks noGrp="1"/>
          </p:cNvSpPr>
          <p:nvPr>
            <p:ph type="pic" sz="quarter" idx="15"/>
          </p:nvPr>
        </p:nvSpPr>
        <p:spPr>
          <a:xfrm>
            <a:off x="7589520" y="4572000"/>
            <a:ext cx="4599432" cy="2286000"/>
          </a:xfrm>
          <a:solidFill>
            <a:schemeClr val="accent6"/>
          </a:solidFill>
        </p:spPr>
        <p:txBody>
          <a:bodyPr/>
          <a:lstStyle/>
          <a:p>
            <a:r>
              <a:rPr lang="en-US" dirty="0"/>
              <a:t>Click icon to add picture</a:t>
            </a:r>
          </a:p>
        </p:txBody>
      </p:sp>
      <p:sp>
        <p:nvSpPr>
          <p:cNvPr id="30" name="Footer Placeholder 2">
            <a:extLst>
              <a:ext uri="{FF2B5EF4-FFF2-40B4-BE49-F238E27FC236}">
                <a16:creationId xmlns="" xmlns:a16="http://schemas.microsoft.com/office/drawing/2014/main" id="{21E9E1BF-D594-4F96-8DBE-5A8DD51D3B58}"/>
              </a:ext>
            </a:extLst>
          </p:cNvPr>
          <p:cNvSpPr>
            <a:spLocks noGrp="1"/>
          </p:cNvSpPr>
          <p:nvPr>
            <p:ph type="ftr" sz="quarter" idx="11"/>
          </p:nvPr>
        </p:nvSpPr>
        <p:spPr>
          <a:xfrm>
            <a:off x="4038600" y="6429375"/>
            <a:ext cx="4114800" cy="365125"/>
          </a:xfrm>
        </p:spPr>
        <p:txBody>
          <a:bodyPr/>
          <a:lstStyle>
            <a:lvl1pPr algn="l">
              <a:defRPr>
                <a:solidFill>
                  <a:schemeClr val="tx2">
                    <a:alpha val="60000"/>
                  </a:schemeClr>
                </a:solidFill>
              </a:defRPr>
            </a:lvl1pPr>
          </a:lstStyle>
          <a:p>
            <a:endParaRPr lang="en-US" dirty="0"/>
          </a:p>
        </p:txBody>
      </p:sp>
      <p:sp>
        <p:nvSpPr>
          <p:cNvPr id="31" name="Slide Number Placeholder 3">
            <a:extLst>
              <a:ext uri="{FF2B5EF4-FFF2-40B4-BE49-F238E27FC236}">
                <a16:creationId xmlns="" xmlns:a16="http://schemas.microsoft.com/office/drawing/2014/main" id="{C30FDEF8-F3F3-42D5-9EE1-EDDF18B35377}"/>
              </a:ext>
            </a:extLst>
          </p:cNvPr>
          <p:cNvSpPr>
            <a:spLocks noGrp="1"/>
          </p:cNvSpPr>
          <p:nvPr>
            <p:ph type="sldNum" sz="quarter" idx="12"/>
          </p:nvPr>
        </p:nvSpPr>
        <p:spPr>
          <a:xfrm>
            <a:off x="8610600" y="6429375"/>
            <a:ext cx="2743200" cy="365125"/>
          </a:xfrm>
        </p:spPr>
        <p:txBody>
          <a:bodyPr/>
          <a:lstStyle/>
          <a:p>
            <a:fld id="{28844951-7827-47D4-8276-7DDE1FA7D85A}" type="slidenum">
              <a:rPr lang="en-US" smtClean="0"/>
              <a:t>‹#›</a:t>
            </a:fld>
            <a:endParaRPr lang="en-US" dirty="0"/>
          </a:p>
        </p:txBody>
      </p:sp>
    </p:spTree>
    <p:extLst>
      <p:ext uri="{BB962C8B-B14F-4D97-AF65-F5344CB8AC3E}">
        <p14:creationId xmlns:p14="http://schemas.microsoft.com/office/powerpoint/2010/main" val="37917928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Section Break">
    <p:spTree>
      <p:nvGrpSpPr>
        <p:cNvPr id="1" name=""/>
        <p:cNvGrpSpPr/>
        <p:nvPr/>
      </p:nvGrpSpPr>
      <p:grpSpPr>
        <a:xfrm>
          <a:off x="0" y="0"/>
          <a:ext cx="0" cy="0"/>
          <a:chOff x="0" y="0"/>
          <a:chExt cx="0" cy="0"/>
        </a:xfrm>
      </p:grpSpPr>
      <p:sp useBgFill="1">
        <p:nvSpPr>
          <p:cNvPr id="5" name="Rectangle 4">
            <a:extLst>
              <a:ext uri="{FF2B5EF4-FFF2-40B4-BE49-F238E27FC236}">
                <a16:creationId xmlns="" xmlns:a16="http://schemas.microsoft.com/office/drawing/2014/main" id="{BE04ED02-B678-4D1E-BEDA-7E28F9038DF5}"/>
              </a:ext>
              <a:ext uri="{C183D7F6-B498-43B3-948B-1728B52AA6E4}">
                <adec:decorative xmlns="" xmlns:adec="http://schemas.microsoft.com/office/drawing/2017/decorative" val="1"/>
              </a:ext>
            </a:extLst>
          </p:cNvPr>
          <p:cNvSpPr/>
          <p:nvPr userDrawn="1"/>
        </p:nvSpPr>
        <p:spPr>
          <a:xfrm>
            <a:off x="9277" y="9278"/>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 xmlns:a16="http://schemas.microsoft.com/office/drawing/2014/main" id="{85E2C5A2-B8B2-47C5-8E1B-3A97E2C9BB13}"/>
              </a:ext>
              <a:ext uri="{C183D7F6-B498-43B3-948B-1728B52AA6E4}">
                <adec:decorative xmlns="" xmlns:adec="http://schemas.microsoft.com/office/drawing/2017/decorative" val="1"/>
              </a:ext>
            </a:extLst>
          </p:cNvPr>
          <p:cNvSpPr/>
          <p:nvPr userDrawn="1"/>
        </p:nvSpPr>
        <p:spPr>
          <a:xfrm>
            <a:off x="12325" y="9278"/>
            <a:ext cx="12188952"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 xmlns:a16="http://schemas.microsoft.com/office/drawing/2014/main" id="{03FD8455-A2E1-40B3-B6C4-36070AF58F78}"/>
              </a:ext>
              <a:ext uri="{C183D7F6-B498-43B3-948B-1728B52AA6E4}">
                <adec:decorative xmlns="" xmlns:adec="http://schemas.microsoft.com/office/drawing/2017/decorative" val="1"/>
              </a:ext>
            </a:extLst>
          </p:cNvPr>
          <p:cNvSpPr/>
          <p:nvPr userDrawn="1"/>
        </p:nvSpPr>
        <p:spPr>
          <a:xfrm>
            <a:off x="1524" y="0"/>
            <a:ext cx="12188952" cy="6858000"/>
          </a:xfrm>
          <a:prstGeom prst="rect">
            <a:avLst/>
          </a:prstGeom>
          <a:gradFill flip="none" rotWithShape="1">
            <a:gsLst>
              <a:gs pos="0">
                <a:schemeClr val="accent2">
                  <a:alpha val="60000"/>
                </a:schemeClr>
              </a:gs>
              <a:gs pos="100000">
                <a:schemeClr val="accent1">
                  <a:alpha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8" name="Freeform: Shape 7">
            <a:extLst>
              <a:ext uri="{FF2B5EF4-FFF2-40B4-BE49-F238E27FC236}">
                <a16:creationId xmlns="" xmlns:a16="http://schemas.microsoft.com/office/drawing/2014/main" id="{0F53BE70-C6B1-407C-9333-7251BDC77A9E}"/>
              </a:ext>
              <a:ext uri="{C183D7F6-B498-43B3-948B-1728B52AA6E4}">
                <adec:decorative xmlns="" xmlns:adec="http://schemas.microsoft.com/office/drawing/2017/decorative" val="1"/>
              </a:ext>
            </a:extLst>
          </p:cNvPr>
          <p:cNvSpPr/>
          <p:nvPr userDrawn="1"/>
        </p:nvSpPr>
        <p:spPr>
          <a:xfrm>
            <a:off x="33186" y="9279"/>
            <a:ext cx="5770017" cy="2411171"/>
          </a:xfrm>
          <a:custGeom>
            <a:avLst/>
            <a:gdLst>
              <a:gd name="connsiteX0" fmla="*/ 0 w 5770017"/>
              <a:gd name="connsiteY0" fmla="*/ 0 h 2411171"/>
              <a:gd name="connsiteX1" fmla="*/ 5770017 w 5770017"/>
              <a:gd name="connsiteY1" fmla="*/ 0 h 2411171"/>
              <a:gd name="connsiteX2" fmla="*/ 5715824 w 5770017"/>
              <a:gd name="connsiteY2" fmla="*/ 124746 h 2411171"/>
              <a:gd name="connsiteX3" fmla="*/ 4925072 w 5770017"/>
              <a:gd name="connsiteY3" fmla="*/ 1254414 h 2411171"/>
              <a:gd name="connsiteX4" fmla="*/ 125602 w 5770017"/>
              <a:gd name="connsiteY4" fmla="*/ 1864423 h 2411171"/>
              <a:gd name="connsiteX5" fmla="*/ 0 w 5770017"/>
              <a:gd name="connsiteY5" fmla="*/ 1785927 h 24111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70017" h="2411171">
                <a:moveTo>
                  <a:pt x="0" y="0"/>
                </a:moveTo>
                <a:lnTo>
                  <a:pt x="5770017" y="0"/>
                </a:lnTo>
                <a:lnTo>
                  <a:pt x="5715824" y="124746"/>
                </a:lnTo>
                <a:cubicBezTo>
                  <a:pt x="5526044" y="533784"/>
                  <a:pt x="5262460" y="917027"/>
                  <a:pt x="4925072" y="1254414"/>
                </a:cubicBezTo>
                <a:cubicBezTo>
                  <a:pt x="3623720" y="2555767"/>
                  <a:pt x="1640148" y="2759102"/>
                  <a:pt x="125602" y="1864423"/>
                </a:cubicBezTo>
                <a:lnTo>
                  <a:pt x="0" y="1785927"/>
                </a:lnTo>
                <a:close/>
              </a:path>
            </a:pathLst>
          </a:custGeom>
          <a:gradFill>
            <a:gsLst>
              <a:gs pos="0">
                <a:schemeClr val="accent2">
                  <a:alpha val="20000"/>
                </a:schemeClr>
              </a:gs>
              <a:gs pos="100000">
                <a:schemeClr val="accent1">
                  <a:alpha val="20000"/>
                </a:schemeClr>
              </a:gs>
            </a:gsLst>
            <a:lin ang="2700000" scaled="1"/>
          </a:gradFill>
          <a:ln>
            <a:noFill/>
          </a:ln>
          <a:effectLst>
            <a:softEdge rad="520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ame 8">
            <a:extLst>
              <a:ext uri="{FF2B5EF4-FFF2-40B4-BE49-F238E27FC236}">
                <a16:creationId xmlns="" xmlns:a16="http://schemas.microsoft.com/office/drawing/2014/main" id="{05864DDE-75C0-4BE6-93FF-A960706ADEC3}"/>
              </a:ext>
              <a:ext uri="{C183D7F6-B498-43B3-948B-1728B52AA6E4}">
                <adec:decorative xmlns="" xmlns:adec="http://schemas.microsoft.com/office/drawing/2017/decorative" val="1"/>
              </a:ext>
            </a:extLst>
          </p:cNvPr>
          <p:cNvSpPr/>
          <p:nvPr userDrawn="1"/>
        </p:nvSpPr>
        <p:spPr>
          <a:xfrm>
            <a:off x="1524" y="0"/>
            <a:ext cx="12188952" cy="6858000"/>
          </a:xfrm>
          <a:prstGeom prst="frame">
            <a:avLst>
              <a:gd name="adj1" fmla="val 716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 name="Title 1">
            <a:extLst>
              <a:ext uri="{FF2B5EF4-FFF2-40B4-BE49-F238E27FC236}">
                <a16:creationId xmlns="" xmlns:a16="http://schemas.microsoft.com/office/drawing/2014/main" id="{1BC3FA0F-EAE5-4DCE-ACFF-9AD00ED39FCF}"/>
              </a:ext>
            </a:extLst>
          </p:cNvPr>
          <p:cNvSpPr>
            <a:spLocks noGrp="1"/>
          </p:cNvSpPr>
          <p:nvPr>
            <p:ph type="ctrTitle"/>
          </p:nvPr>
        </p:nvSpPr>
        <p:spPr>
          <a:xfrm>
            <a:off x="847477" y="1131641"/>
            <a:ext cx="5322618" cy="2387600"/>
          </a:xfrm>
        </p:spPr>
        <p:txBody>
          <a:bodyPr/>
          <a:lstStyle>
            <a:lvl1pPr>
              <a:defRPr>
                <a:solidFill>
                  <a:schemeClr val="bg1"/>
                </a:solidFill>
              </a:defRPr>
            </a:lvl1pPr>
          </a:lstStyle>
          <a:p>
            <a:pPr algn="l"/>
            <a:r>
              <a:rPr lang="en-US">
                <a:solidFill>
                  <a:srgbClr val="FFFFFF"/>
                </a:solidFill>
                <a:ea typeface="Cambria" panose="02040503050406030204" pitchFamily="18" charset="0"/>
                <a:cs typeface="Sabon Next LT" panose="020B0502040204020203" pitchFamily="2" charset="0"/>
              </a:rPr>
              <a:t>Click to edit Master title style</a:t>
            </a:r>
            <a:endParaRPr lang="en-US" dirty="0">
              <a:solidFill>
                <a:srgbClr val="FFFFFF"/>
              </a:solidFill>
              <a:ea typeface="Cambria" panose="02040503050406030204" pitchFamily="18" charset="0"/>
              <a:cs typeface="Sabon Next LT" panose="020B0502040204020203" pitchFamily="2" charset="0"/>
            </a:endParaRPr>
          </a:p>
        </p:txBody>
      </p:sp>
      <p:sp>
        <p:nvSpPr>
          <p:cNvPr id="18" name="Picture Placeholder 17">
            <a:extLst>
              <a:ext uri="{FF2B5EF4-FFF2-40B4-BE49-F238E27FC236}">
                <a16:creationId xmlns="" xmlns:a16="http://schemas.microsoft.com/office/drawing/2014/main" id="{71FA5E0E-BEE1-4976-92B1-61EF64E34371}"/>
              </a:ext>
            </a:extLst>
          </p:cNvPr>
          <p:cNvSpPr>
            <a:spLocks noGrp="1"/>
          </p:cNvSpPr>
          <p:nvPr>
            <p:ph type="pic" sz="quarter" idx="13"/>
          </p:nvPr>
        </p:nvSpPr>
        <p:spPr>
          <a:xfrm>
            <a:off x="6784848" y="905256"/>
            <a:ext cx="4581144" cy="2450592"/>
          </a:xfrm>
          <a:solidFill>
            <a:schemeClr val="accent6"/>
          </a:solidFill>
        </p:spPr>
        <p:txBody>
          <a:bodyPr/>
          <a:lstStyle/>
          <a:p>
            <a:r>
              <a:rPr lang="en-US" dirty="0"/>
              <a:t>Click icon to add picture</a:t>
            </a:r>
          </a:p>
        </p:txBody>
      </p:sp>
      <p:sp>
        <p:nvSpPr>
          <p:cNvPr id="20" name="Picture Placeholder 17">
            <a:extLst>
              <a:ext uri="{FF2B5EF4-FFF2-40B4-BE49-F238E27FC236}">
                <a16:creationId xmlns="" xmlns:a16="http://schemas.microsoft.com/office/drawing/2014/main" id="{03379FE8-A6CE-4F5A-BE1A-B2267589BE85}"/>
              </a:ext>
            </a:extLst>
          </p:cNvPr>
          <p:cNvSpPr>
            <a:spLocks noGrp="1"/>
          </p:cNvSpPr>
          <p:nvPr>
            <p:ph type="pic" sz="quarter" idx="14"/>
          </p:nvPr>
        </p:nvSpPr>
        <p:spPr>
          <a:xfrm>
            <a:off x="6784848" y="3520440"/>
            <a:ext cx="4581144" cy="2450592"/>
          </a:xfrm>
          <a:solidFill>
            <a:schemeClr val="accent6"/>
          </a:solidFill>
        </p:spPr>
        <p:txBody>
          <a:bodyPr/>
          <a:lstStyle/>
          <a:p>
            <a:r>
              <a:rPr lang="en-US" dirty="0"/>
              <a:t>Click icon to add picture</a:t>
            </a:r>
          </a:p>
        </p:txBody>
      </p:sp>
      <p:sp>
        <p:nvSpPr>
          <p:cNvPr id="13" name="Text Placeholder 12">
            <a:extLst>
              <a:ext uri="{FF2B5EF4-FFF2-40B4-BE49-F238E27FC236}">
                <a16:creationId xmlns="" xmlns:a16="http://schemas.microsoft.com/office/drawing/2014/main" id="{6DD090CA-24E8-46A7-889A-A4FDD00A33E5}"/>
              </a:ext>
            </a:extLst>
          </p:cNvPr>
          <p:cNvSpPr>
            <a:spLocks noGrp="1"/>
          </p:cNvSpPr>
          <p:nvPr>
            <p:ph type="body" sz="quarter" idx="15"/>
          </p:nvPr>
        </p:nvSpPr>
        <p:spPr>
          <a:xfrm>
            <a:off x="838200" y="3600450"/>
            <a:ext cx="5322888" cy="2451100"/>
          </a:xfrm>
        </p:spPr>
        <p:txBody>
          <a:bodyPr>
            <a:normAutofit/>
          </a:bodyPr>
          <a:lstStyle>
            <a:lvl1pPr marL="0" indent="0">
              <a:buNone/>
              <a:defRPr sz="2800">
                <a:solidFill>
                  <a:schemeClr val="bg1"/>
                </a:solidFill>
                <a:latin typeface="+mn-lt"/>
              </a:defRPr>
            </a:lvl1pPr>
          </a:lstStyle>
          <a:p>
            <a:pPr lvl="0"/>
            <a:r>
              <a:rPr lang="en-US"/>
              <a:t>Click to edit Master text styles</a:t>
            </a:r>
          </a:p>
        </p:txBody>
      </p:sp>
    </p:spTree>
    <p:extLst>
      <p:ext uri="{BB962C8B-B14F-4D97-AF65-F5344CB8AC3E}">
        <p14:creationId xmlns:p14="http://schemas.microsoft.com/office/powerpoint/2010/main" val="23509354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able Chart Timelin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7B98991-AEF1-4F19-AAB8-436EAD58C282}"/>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 xmlns:a16="http://schemas.microsoft.com/office/drawing/2014/main" id="{0D25B44F-E7DA-40C6-8B44-71EAB6BDFC98}"/>
              </a:ext>
            </a:extLst>
          </p:cNvPr>
          <p:cNvSpPr>
            <a:spLocks noGrp="1"/>
          </p:cNvSpPr>
          <p:nvPr>
            <p:ph idx="1"/>
          </p:nvPr>
        </p:nvSpPr>
        <p:spPr/>
        <p:txBody>
          <a:bodyPr/>
          <a:lstStyle>
            <a:lvl1pPr>
              <a:buFont typeface="Wingdings" panose="05000000000000000000" pitchFamily="2" charset="2"/>
              <a:buChar char="§"/>
              <a:defRPr/>
            </a:lvl1pPr>
            <a:lvl2pPr marL="685800" indent="-228600">
              <a:buFont typeface="Wingdings" panose="05000000000000000000" pitchFamily="2" charset="2"/>
              <a:buChar char="§"/>
              <a:defRPr/>
            </a:lvl2pPr>
            <a:lvl3pPr>
              <a:buFont typeface="Wingdings" panose="05000000000000000000" pitchFamily="2" charset="2"/>
              <a:buChar char="§"/>
              <a:defRPr/>
            </a:lvl3pPr>
            <a:lvl4pPr marL="1600200" indent="-228600">
              <a:buFont typeface="Wingdings" panose="05000000000000000000" pitchFamily="2" charset="2"/>
              <a:buChar char="§"/>
              <a:defRPr/>
            </a:lvl4pPr>
            <a:lvl5pPr>
              <a:buFont typeface="Wingdings" panose="05000000000000000000" pitchFamily="2" charset="2"/>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 xmlns:a16="http://schemas.microsoft.com/office/drawing/2014/main" id="{A1F71817-A045-48C0-975B-CBEF88E9561E}"/>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 xmlns:a16="http://schemas.microsoft.com/office/drawing/2014/main" id="{B61C39F0-32D4-407C-8BCA-97F2D9E500C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 xmlns:a16="http://schemas.microsoft.com/office/drawing/2014/main" id="{99CF4459-37B2-4F87-B508-DB04D4332067}"/>
              </a:ext>
            </a:extLst>
          </p:cNvPr>
          <p:cNvSpPr>
            <a:spLocks noGrp="1"/>
          </p:cNvSpPr>
          <p:nvPr>
            <p:ph type="sldNum" sz="quarter" idx="12"/>
          </p:nvPr>
        </p:nvSpPr>
        <p:spPr/>
        <p:txBody>
          <a:bodyPr/>
          <a:lstStyle/>
          <a:p>
            <a:fld id="{28844951-7827-47D4-8276-7DDE1FA7D85A}" type="slidenum">
              <a:rPr lang="en-US" smtClean="0"/>
              <a:t>‹#›</a:t>
            </a:fld>
            <a:endParaRPr lang="en-US" dirty="0"/>
          </a:p>
        </p:txBody>
      </p:sp>
    </p:spTree>
    <p:extLst>
      <p:ext uri="{BB962C8B-B14F-4D97-AF65-F5344CB8AC3E}">
        <p14:creationId xmlns:p14="http://schemas.microsoft.com/office/powerpoint/2010/main" val="30268596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useBgFill="1">
        <p:nvSpPr>
          <p:cNvPr id="12" name="Rectangle 11">
            <a:extLst>
              <a:ext uri="{FF2B5EF4-FFF2-40B4-BE49-F238E27FC236}">
                <a16:creationId xmlns="" xmlns:a16="http://schemas.microsoft.com/office/drawing/2014/main" id="{F03B5BF0-238D-481F-A15B-206D1E2FEDD2}"/>
              </a:ext>
              <a:ext uri="{C183D7F6-B498-43B3-948B-1728B52AA6E4}">
                <adec:decorative xmlns="" xmlns:adec="http://schemas.microsoft.com/office/drawing/2017/decorative" val="1"/>
              </a:ext>
            </a:extLst>
          </p:cNvPr>
          <p:cNvSpPr/>
          <p:nvPr userDrawn="1"/>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3" name="Rectangle 12">
            <a:extLst>
              <a:ext uri="{FF2B5EF4-FFF2-40B4-BE49-F238E27FC236}">
                <a16:creationId xmlns="" xmlns:a16="http://schemas.microsoft.com/office/drawing/2014/main" id="{7578E43B-8F1B-4CBD-B09E-5AD9A247E3F8}"/>
              </a:ext>
              <a:ext uri="{C183D7F6-B498-43B3-948B-1728B52AA6E4}">
                <adec:decorative xmlns="" xmlns:adec="http://schemas.microsoft.com/office/drawing/2017/decorative" val="1"/>
              </a:ext>
            </a:extLst>
          </p:cNvPr>
          <p:cNvSpPr/>
          <p:nvPr userDrawn="1"/>
        </p:nvSpPr>
        <p:spPr>
          <a:xfrm>
            <a:off x="-38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Frame 13">
            <a:extLst>
              <a:ext uri="{FF2B5EF4-FFF2-40B4-BE49-F238E27FC236}">
                <a16:creationId xmlns="" xmlns:a16="http://schemas.microsoft.com/office/drawing/2014/main" id="{737C17C2-E2A6-4219-AE02-C8EAF943C472}"/>
              </a:ext>
              <a:ext uri="{C183D7F6-B498-43B3-948B-1728B52AA6E4}">
                <adec:decorative xmlns="" xmlns:adec="http://schemas.microsoft.com/office/drawing/2017/decorative" val="1"/>
              </a:ext>
            </a:extLst>
          </p:cNvPr>
          <p:cNvSpPr/>
          <p:nvPr userDrawn="1"/>
        </p:nvSpPr>
        <p:spPr>
          <a:xfrm>
            <a:off x="-389" y="0"/>
            <a:ext cx="12188952" cy="6858000"/>
          </a:xfrm>
          <a:prstGeom prst="frame">
            <a:avLst>
              <a:gd name="adj1" fmla="val 7164"/>
            </a:avLst>
          </a:prstGeom>
          <a:gradFill flip="none" rotWithShape="1">
            <a:gsLst>
              <a:gs pos="0">
                <a:schemeClr val="accent2">
                  <a:alpha val="40000"/>
                </a:schemeClr>
              </a:gs>
              <a:gs pos="100000">
                <a:schemeClr val="accent1">
                  <a:alpha val="4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Picture Placeholder 19">
            <a:extLst>
              <a:ext uri="{FF2B5EF4-FFF2-40B4-BE49-F238E27FC236}">
                <a16:creationId xmlns="" xmlns:a16="http://schemas.microsoft.com/office/drawing/2014/main" id="{AE7BC3CE-3806-41F3-B4F6-EBB2C3E9EA28}"/>
              </a:ext>
            </a:extLst>
          </p:cNvPr>
          <p:cNvSpPr>
            <a:spLocks noGrp="1"/>
          </p:cNvSpPr>
          <p:nvPr>
            <p:ph type="pic" sz="quarter" idx="13"/>
          </p:nvPr>
        </p:nvSpPr>
        <p:spPr>
          <a:xfrm>
            <a:off x="6096" y="484632"/>
            <a:ext cx="12179808" cy="5907024"/>
          </a:xfrm>
          <a:solidFill>
            <a:schemeClr val="accent6"/>
          </a:solidFill>
        </p:spPr>
        <p:txBody>
          <a:bodyPr/>
          <a:lstStyle/>
          <a:p>
            <a:r>
              <a:rPr lang="en-US" dirty="0"/>
              <a:t>Click icon to add picture</a:t>
            </a:r>
          </a:p>
        </p:txBody>
      </p:sp>
      <p:sp>
        <p:nvSpPr>
          <p:cNvPr id="6" name="Title 5">
            <a:extLst>
              <a:ext uri="{FF2B5EF4-FFF2-40B4-BE49-F238E27FC236}">
                <a16:creationId xmlns="" xmlns:a16="http://schemas.microsoft.com/office/drawing/2014/main" id="{FDC036CF-E92D-4E80-8E6B-1B06EDDFD7CF}"/>
              </a:ext>
            </a:extLst>
          </p:cNvPr>
          <p:cNvSpPr>
            <a:spLocks noGrp="1"/>
          </p:cNvSpPr>
          <p:nvPr>
            <p:ph type="title"/>
          </p:nvPr>
        </p:nvSpPr>
        <p:spPr>
          <a:xfrm>
            <a:off x="838200" y="1271016"/>
            <a:ext cx="4800600" cy="3749040"/>
          </a:xfrm>
        </p:spPr>
        <p:txBody>
          <a:bodyPr anchor="b" anchorCtr="0"/>
          <a:lstStyle>
            <a:lvl1pPr>
              <a:defRPr>
                <a:solidFill>
                  <a:schemeClr val="bg1"/>
                </a:solidFill>
                <a:effectLst>
                  <a:outerShdw blurRad="38100" dist="38100" dir="2700000" algn="tl">
                    <a:srgbClr val="000000">
                      <a:alpha val="43137"/>
                    </a:srgbClr>
                  </a:outerShdw>
                </a:effectLst>
              </a:defRPr>
            </a:lvl1pPr>
          </a:lstStyle>
          <a:p>
            <a:r>
              <a:rPr lang="en-US"/>
              <a:t>Click to edit Master title style</a:t>
            </a:r>
            <a:endParaRPr lang="en-US" dirty="0"/>
          </a:p>
        </p:txBody>
      </p:sp>
      <p:sp>
        <p:nvSpPr>
          <p:cNvPr id="26" name="Text Placeholder 25">
            <a:extLst>
              <a:ext uri="{FF2B5EF4-FFF2-40B4-BE49-F238E27FC236}">
                <a16:creationId xmlns="" xmlns:a16="http://schemas.microsoft.com/office/drawing/2014/main" id="{BADCFE1B-ABA2-4B11-B7DE-02CE383D6F22}"/>
              </a:ext>
            </a:extLst>
          </p:cNvPr>
          <p:cNvSpPr>
            <a:spLocks noGrp="1"/>
          </p:cNvSpPr>
          <p:nvPr>
            <p:ph type="body" sz="quarter" idx="15" hasCustomPrompt="1"/>
          </p:nvPr>
        </p:nvSpPr>
        <p:spPr>
          <a:xfrm>
            <a:off x="838200" y="4835779"/>
            <a:ext cx="4800600" cy="1066800"/>
          </a:xfrm>
        </p:spPr>
        <p:txBody>
          <a:bodyPr>
            <a:normAutofit/>
          </a:bodyPr>
          <a:lstStyle>
            <a:lvl1pPr marL="228600" indent="0">
              <a:buNone/>
              <a:defRPr sz="2200">
                <a:solidFill>
                  <a:schemeClr val="bg1"/>
                </a:solidFill>
                <a:effectLst>
                  <a:outerShdw blurRad="38100" dist="38100" dir="2700000" algn="tl">
                    <a:srgbClr val="000000">
                      <a:alpha val="43137"/>
                    </a:srgbClr>
                  </a:outerShdw>
                </a:effectLst>
              </a:defRPr>
            </a:lvl1pPr>
          </a:lstStyle>
          <a:p>
            <a:pPr lvl="0"/>
            <a:r>
              <a:rPr lang="en-US" dirty="0"/>
              <a:t>Click to add subtitle</a:t>
            </a:r>
          </a:p>
        </p:txBody>
      </p:sp>
      <p:sp>
        <p:nvSpPr>
          <p:cNvPr id="2" name="Date Placeholder 1">
            <a:extLst>
              <a:ext uri="{FF2B5EF4-FFF2-40B4-BE49-F238E27FC236}">
                <a16:creationId xmlns="" xmlns:a16="http://schemas.microsoft.com/office/drawing/2014/main" id="{118B9F00-8450-475B-B155-993BAF212AF6}"/>
              </a:ext>
            </a:extLst>
          </p:cNvPr>
          <p:cNvSpPr>
            <a:spLocks noGrp="1"/>
          </p:cNvSpPr>
          <p:nvPr>
            <p:ph type="dt" sz="half" idx="10"/>
          </p:nvPr>
        </p:nvSpPr>
        <p:spPr/>
        <p:txBody>
          <a:bodyPr/>
          <a:lstStyle/>
          <a:p>
            <a:endParaRPr lang="en-US" dirty="0"/>
          </a:p>
        </p:txBody>
      </p:sp>
      <p:sp>
        <p:nvSpPr>
          <p:cNvPr id="3" name="Footer Placeholder 2">
            <a:extLst>
              <a:ext uri="{FF2B5EF4-FFF2-40B4-BE49-F238E27FC236}">
                <a16:creationId xmlns="" xmlns:a16="http://schemas.microsoft.com/office/drawing/2014/main" id="{5C0FDDA3-8E6F-42F7-BFBE-7FA9C647CA4E}"/>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 xmlns:a16="http://schemas.microsoft.com/office/drawing/2014/main" id="{B6C8E678-81B8-4356-9624-A0B999536312}"/>
              </a:ext>
            </a:extLst>
          </p:cNvPr>
          <p:cNvSpPr>
            <a:spLocks noGrp="1"/>
          </p:cNvSpPr>
          <p:nvPr>
            <p:ph type="sldNum" sz="quarter" idx="12"/>
          </p:nvPr>
        </p:nvSpPr>
        <p:spPr/>
        <p:txBody>
          <a:bodyPr/>
          <a:lstStyle/>
          <a:p>
            <a:fld id="{28844951-7827-47D4-8276-7DDE1FA7D85A}" type="slidenum">
              <a:rPr lang="en-US" smtClean="0"/>
              <a:t>‹#›</a:t>
            </a:fld>
            <a:endParaRPr lang="en-US" dirty="0"/>
          </a:p>
        </p:txBody>
      </p:sp>
    </p:spTree>
    <p:extLst>
      <p:ext uri="{BB962C8B-B14F-4D97-AF65-F5344CB8AC3E}">
        <p14:creationId xmlns:p14="http://schemas.microsoft.com/office/powerpoint/2010/main" val="3582905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am">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FB2DD4C-BFBC-4087-B94C-4DD0690E838E}"/>
              </a:ext>
            </a:extLst>
          </p:cNvPr>
          <p:cNvSpPr>
            <a:spLocks noGrp="1"/>
          </p:cNvSpPr>
          <p:nvPr>
            <p:ph type="title"/>
          </p:nvPr>
        </p:nvSpPr>
        <p:spPr/>
        <p:txBody>
          <a:bodyPr/>
          <a:lstStyle/>
          <a:p>
            <a:r>
              <a:rPr lang="en-US"/>
              <a:t>Click to edit Master title style</a:t>
            </a:r>
            <a:endParaRPr lang="en-US" dirty="0"/>
          </a:p>
        </p:txBody>
      </p:sp>
      <p:sp>
        <p:nvSpPr>
          <p:cNvPr id="15" name="Picture Placeholder 14">
            <a:extLst>
              <a:ext uri="{FF2B5EF4-FFF2-40B4-BE49-F238E27FC236}">
                <a16:creationId xmlns="" xmlns:a16="http://schemas.microsoft.com/office/drawing/2014/main" id="{1B84B862-7F1F-4B98-B437-936D8A73A91A}"/>
              </a:ext>
            </a:extLst>
          </p:cNvPr>
          <p:cNvSpPr>
            <a:spLocks noGrp="1"/>
          </p:cNvSpPr>
          <p:nvPr>
            <p:ph type="pic" sz="quarter" idx="13"/>
          </p:nvPr>
        </p:nvSpPr>
        <p:spPr>
          <a:xfrm>
            <a:off x="740664" y="2240280"/>
            <a:ext cx="2286000" cy="2322576"/>
          </a:xfrm>
          <a:solidFill>
            <a:schemeClr val="accent6"/>
          </a:solidFill>
        </p:spPr>
        <p:txBody>
          <a:bodyPr/>
          <a:lstStyle/>
          <a:p>
            <a:r>
              <a:rPr lang="en-US" dirty="0"/>
              <a:t>Click icon to add picture</a:t>
            </a:r>
          </a:p>
        </p:txBody>
      </p:sp>
      <p:sp>
        <p:nvSpPr>
          <p:cNvPr id="16" name="Picture Placeholder 14">
            <a:extLst>
              <a:ext uri="{FF2B5EF4-FFF2-40B4-BE49-F238E27FC236}">
                <a16:creationId xmlns="" xmlns:a16="http://schemas.microsoft.com/office/drawing/2014/main" id="{C76B23B2-3605-4292-9F96-F34651B689A7}"/>
              </a:ext>
            </a:extLst>
          </p:cNvPr>
          <p:cNvSpPr>
            <a:spLocks noGrp="1"/>
          </p:cNvSpPr>
          <p:nvPr>
            <p:ph type="pic" sz="quarter" idx="14"/>
          </p:nvPr>
        </p:nvSpPr>
        <p:spPr>
          <a:xfrm>
            <a:off x="3538728" y="2240280"/>
            <a:ext cx="2286000" cy="2322576"/>
          </a:xfrm>
          <a:solidFill>
            <a:schemeClr val="accent6"/>
          </a:solidFill>
        </p:spPr>
        <p:txBody>
          <a:bodyPr/>
          <a:lstStyle/>
          <a:p>
            <a:r>
              <a:rPr lang="en-US" dirty="0"/>
              <a:t>Click icon to add picture</a:t>
            </a:r>
          </a:p>
        </p:txBody>
      </p:sp>
      <p:sp>
        <p:nvSpPr>
          <p:cNvPr id="17" name="Picture Placeholder 14">
            <a:extLst>
              <a:ext uri="{FF2B5EF4-FFF2-40B4-BE49-F238E27FC236}">
                <a16:creationId xmlns="" xmlns:a16="http://schemas.microsoft.com/office/drawing/2014/main" id="{AB1E9EC3-2FB6-4E1C-8211-306450FDEE7F}"/>
              </a:ext>
            </a:extLst>
          </p:cNvPr>
          <p:cNvSpPr>
            <a:spLocks noGrp="1"/>
          </p:cNvSpPr>
          <p:nvPr>
            <p:ph type="pic" sz="quarter" idx="15"/>
          </p:nvPr>
        </p:nvSpPr>
        <p:spPr>
          <a:xfrm>
            <a:off x="6345936" y="2267712"/>
            <a:ext cx="2286000" cy="2322576"/>
          </a:xfrm>
          <a:solidFill>
            <a:schemeClr val="accent6"/>
          </a:solidFill>
        </p:spPr>
        <p:txBody>
          <a:bodyPr/>
          <a:lstStyle/>
          <a:p>
            <a:r>
              <a:rPr lang="en-US" dirty="0"/>
              <a:t>Click icon to add picture</a:t>
            </a:r>
          </a:p>
        </p:txBody>
      </p:sp>
      <p:sp>
        <p:nvSpPr>
          <p:cNvPr id="18" name="Picture Placeholder 14">
            <a:extLst>
              <a:ext uri="{FF2B5EF4-FFF2-40B4-BE49-F238E27FC236}">
                <a16:creationId xmlns="" xmlns:a16="http://schemas.microsoft.com/office/drawing/2014/main" id="{F3628146-045F-4FBC-A365-3D1D4B3DA6E9}"/>
              </a:ext>
            </a:extLst>
          </p:cNvPr>
          <p:cNvSpPr>
            <a:spLocks noGrp="1"/>
          </p:cNvSpPr>
          <p:nvPr>
            <p:ph type="pic" sz="quarter" idx="16"/>
          </p:nvPr>
        </p:nvSpPr>
        <p:spPr>
          <a:xfrm>
            <a:off x="9153144" y="2267712"/>
            <a:ext cx="2286000" cy="2322576"/>
          </a:xfrm>
          <a:solidFill>
            <a:schemeClr val="accent6"/>
          </a:solidFill>
        </p:spPr>
        <p:txBody>
          <a:bodyPr/>
          <a:lstStyle/>
          <a:p>
            <a:r>
              <a:rPr lang="en-US" dirty="0"/>
              <a:t>Click icon to add picture</a:t>
            </a:r>
          </a:p>
        </p:txBody>
      </p:sp>
      <p:sp>
        <p:nvSpPr>
          <p:cNvPr id="20" name="Text Placeholder 19">
            <a:extLst>
              <a:ext uri="{FF2B5EF4-FFF2-40B4-BE49-F238E27FC236}">
                <a16:creationId xmlns="" xmlns:a16="http://schemas.microsoft.com/office/drawing/2014/main" id="{CB50972B-CA23-4B92-987F-EE48ECCFF590}"/>
              </a:ext>
            </a:extLst>
          </p:cNvPr>
          <p:cNvSpPr>
            <a:spLocks noGrp="1"/>
          </p:cNvSpPr>
          <p:nvPr>
            <p:ph type="body" sz="quarter" idx="17" hasCustomPrompt="1"/>
          </p:nvPr>
        </p:nvSpPr>
        <p:spPr>
          <a:xfrm>
            <a:off x="741363" y="4733925"/>
            <a:ext cx="2286000" cy="590550"/>
          </a:xfrm>
        </p:spPr>
        <p:txBody>
          <a:bodyPr>
            <a:normAutofit/>
          </a:bodyPr>
          <a:lstStyle>
            <a:lvl1pPr marL="0" indent="0" defTabSz="0">
              <a:spcBef>
                <a:spcPts val="0"/>
              </a:spcBef>
              <a:buNone/>
              <a:defRPr sz="2000">
                <a:latin typeface="+mj-lt"/>
              </a:defRPr>
            </a:lvl1pPr>
            <a:lvl2pPr marL="571500" indent="0">
              <a:buNone/>
              <a:defRPr/>
            </a:lvl2pPr>
            <a:lvl3pPr marL="1028700" indent="0">
              <a:buNone/>
              <a:defRPr/>
            </a:lvl3pPr>
            <a:lvl4pPr marL="1428750" indent="0">
              <a:buNone/>
              <a:defRPr/>
            </a:lvl4pPr>
            <a:lvl5pPr marL="1885950" indent="0">
              <a:buNone/>
              <a:defRPr/>
            </a:lvl5pPr>
          </a:lstStyle>
          <a:p>
            <a:pPr lvl="0"/>
            <a:r>
              <a:rPr lang="en-US" dirty="0"/>
              <a:t>Name</a:t>
            </a:r>
          </a:p>
        </p:txBody>
      </p:sp>
      <p:sp>
        <p:nvSpPr>
          <p:cNvPr id="23" name="Text Placeholder 19">
            <a:extLst>
              <a:ext uri="{FF2B5EF4-FFF2-40B4-BE49-F238E27FC236}">
                <a16:creationId xmlns="" xmlns:a16="http://schemas.microsoft.com/office/drawing/2014/main" id="{8DE19225-DA72-4A39-8CFD-695BFBB93E6D}"/>
              </a:ext>
            </a:extLst>
          </p:cNvPr>
          <p:cNvSpPr>
            <a:spLocks noGrp="1"/>
          </p:cNvSpPr>
          <p:nvPr>
            <p:ph type="body" sz="quarter" idx="18" hasCustomPrompt="1"/>
          </p:nvPr>
        </p:nvSpPr>
        <p:spPr>
          <a:xfrm>
            <a:off x="740664" y="5343144"/>
            <a:ext cx="2286000" cy="590550"/>
          </a:xfrm>
        </p:spPr>
        <p:txBody>
          <a:bodyPr>
            <a:normAutofit/>
          </a:bodyPr>
          <a:lstStyle>
            <a:lvl1pPr marL="0" indent="0" defTabSz="0">
              <a:spcBef>
                <a:spcPts val="0"/>
              </a:spcBef>
              <a:buNone/>
              <a:defRPr sz="1600"/>
            </a:lvl1pPr>
            <a:lvl2pPr marL="571500" indent="0">
              <a:buNone/>
              <a:defRPr/>
            </a:lvl2pPr>
            <a:lvl3pPr marL="1028700" indent="0">
              <a:buNone/>
              <a:defRPr/>
            </a:lvl3pPr>
            <a:lvl4pPr marL="1428750" indent="0">
              <a:buNone/>
              <a:defRPr/>
            </a:lvl4pPr>
            <a:lvl5pPr marL="1885950" indent="0">
              <a:buNone/>
              <a:defRPr/>
            </a:lvl5pPr>
          </a:lstStyle>
          <a:p>
            <a:pPr lvl="0"/>
            <a:r>
              <a:rPr lang="en-US" dirty="0"/>
              <a:t>Title</a:t>
            </a:r>
          </a:p>
        </p:txBody>
      </p:sp>
      <p:sp>
        <p:nvSpPr>
          <p:cNvPr id="24" name="Text Placeholder 19">
            <a:extLst>
              <a:ext uri="{FF2B5EF4-FFF2-40B4-BE49-F238E27FC236}">
                <a16:creationId xmlns="" xmlns:a16="http://schemas.microsoft.com/office/drawing/2014/main" id="{E66A7C97-DBB6-4333-B12F-E26C38E6975C}"/>
              </a:ext>
            </a:extLst>
          </p:cNvPr>
          <p:cNvSpPr>
            <a:spLocks noGrp="1"/>
          </p:cNvSpPr>
          <p:nvPr>
            <p:ph type="body" sz="quarter" idx="19" hasCustomPrompt="1"/>
          </p:nvPr>
        </p:nvSpPr>
        <p:spPr>
          <a:xfrm>
            <a:off x="3538728" y="4733925"/>
            <a:ext cx="2286000" cy="590550"/>
          </a:xfrm>
        </p:spPr>
        <p:txBody>
          <a:bodyPr>
            <a:normAutofit/>
          </a:bodyPr>
          <a:lstStyle>
            <a:lvl1pPr marL="0" indent="0" defTabSz="0">
              <a:spcBef>
                <a:spcPts val="0"/>
              </a:spcBef>
              <a:buNone/>
              <a:defRPr sz="2000">
                <a:latin typeface="+mj-lt"/>
              </a:defRPr>
            </a:lvl1pPr>
            <a:lvl2pPr marL="571500" indent="0">
              <a:buNone/>
              <a:defRPr/>
            </a:lvl2pPr>
            <a:lvl3pPr marL="1028700" indent="0">
              <a:buNone/>
              <a:defRPr/>
            </a:lvl3pPr>
            <a:lvl4pPr marL="1428750" indent="0">
              <a:buNone/>
              <a:defRPr/>
            </a:lvl4pPr>
            <a:lvl5pPr marL="1885950" indent="0">
              <a:buNone/>
              <a:defRPr/>
            </a:lvl5pPr>
          </a:lstStyle>
          <a:p>
            <a:pPr lvl="0"/>
            <a:r>
              <a:rPr lang="en-US" dirty="0"/>
              <a:t>Name</a:t>
            </a:r>
          </a:p>
        </p:txBody>
      </p:sp>
      <p:sp>
        <p:nvSpPr>
          <p:cNvPr id="25" name="Text Placeholder 19">
            <a:extLst>
              <a:ext uri="{FF2B5EF4-FFF2-40B4-BE49-F238E27FC236}">
                <a16:creationId xmlns="" xmlns:a16="http://schemas.microsoft.com/office/drawing/2014/main" id="{041FA0B5-660E-478A-AF8A-196DBD6AE43A}"/>
              </a:ext>
            </a:extLst>
          </p:cNvPr>
          <p:cNvSpPr>
            <a:spLocks noGrp="1"/>
          </p:cNvSpPr>
          <p:nvPr>
            <p:ph type="body" sz="quarter" idx="20" hasCustomPrompt="1"/>
          </p:nvPr>
        </p:nvSpPr>
        <p:spPr>
          <a:xfrm>
            <a:off x="3538029" y="5343144"/>
            <a:ext cx="2286000" cy="590550"/>
          </a:xfrm>
        </p:spPr>
        <p:txBody>
          <a:bodyPr>
            <a:normAutofit/>
          </a:bodyPr>
          <a:lstStyle>
            <a:lvl1pPr marL="0" indent="0" defTabSz="0">
              <a:spcBef>
                <a:spcPts val="0"/>
              </a:spcBef>
              <a:buNone/>
              <a:defRPr sz="1600"/>
            </a:lvl1pPr>
            <a:lvl2pPr marL="571500" indent="0">
              <a:buNone/>
              <a:defRPr/>
            </a:lvl2pPr>
            <a:lvl3pPr marL="1028700" indent="0">
              <a:buNone/>
              <a:defRPr/>
            </a:lvl3pPr>
            <a:lvl4pPr marL="1428750" indent="0">
              <a:buNone/>
              <a:defRPr/>
            </a:lvl4pPr>
            <a:lvl5pPr marL="1885950" indent="0">
              <a:buNone/>
              <a:defRPr/>
            </a:lvl5pPr>
          </a:lstStyle>
          <a:p>
            <a:pPr lvl="0"/>
            <a:r>
              <a:rPr lang="en-US" dirty="0"/>
              <a:t>Title</a:t>
            </a:r>
          </a:p>
        </p:txBody>
      </p:sp>
      <p:sp>
        <p:nvSpPr>
          <p:cNvPr id="26" name="Text Placeholder 19">
            <a:extLst>
              <a:ext uri="{FF2B5EF4-FFF2-40B4-BE49-F238E27FC236}">
                <a16:creationId xmlns="" xmlns:a16="http://schemas.microsoft.com/office/drawing/2014/main" id="{77C92085-3D01-44E4-BA12-E39F1EA0ACE5}"/>
              </a:ext>
            </a:extLst>
          </p:cNvPr>
          <p:cNvSpPr>
            <a:spLocks noGrp="1"/>
          </p:cNvSpPr>
          <p:nvPr>
            <p:ph type="body" sz="quarter" idx="21" hasCustomPrompt="1"/>
          </p:nvPr>
        </p:nvSpPr>
        <p:spPr>
          <a:xfrm>
            <a:off x="6367973" y="4733544"/>
            <a:ext cx="2286000" cy="590550"/>
          </a:xfrm>
        </p:spPr>
        <p:txBody>
          <a:bodyPr>
            <a:normAutofit/>
          </a:bodyPr>
          <a:lstStyle>
            <a:lvl1pPr marL="0" indent="0" defTabSz="0">
              <a:spcBef>
                <a:spcPts val="0"/>
              </a:spcBef>
              <a:buNone/>
              <a:defRPr sz="2000">
                <a:latin typeface="+mj-lt"/>
              </a:defRPr>
            </a:lvl1pPr>
            <a:lvl2pPr marL="571500" indent="0">
              <a:buNone/>
              <a:defRPr/>
            </a:lvl2pPr>
            <a:lvl3pPr marL="1028700" indent="0">
              <a:buNone/>
              <a:defRPr/>
            </a:lvl3pPr>
            <a:lvl4pPr marL="1428750" indent="0">
              <a:buNone/>
              <a:defRPr/>
            </a:lvl4pPr>
            <a:lvl5pPr marL="1885950" indent="0">
              <a:buNone/>
              <a:defRPr/>
            </a:lvl5pPr>
          </a:lstStyle>
          <a:p>
            <a:pPr lvl="0"/>
            <a:r>
              <a:rPr lang="en-US" dirty="0"/>
              <a:t>Name</a:t>
            </a:r>
          </a:p>
        </p:txBody>
      </p:sp>
      <p:sp>
        <p:nvSpPr>
          <p:cNvPr id="27" name="Text Placeholder 19">
            <a:extLst>
              <a:ext uri="{FF2B5EF4-FFF2-40B4-BE49-F238E27FC236}">
                <a16:creationId xmlns="" xmlns:a16="http://schemas.microsoft.com/office/drawing/2014/main" id="{35DA97BC-7224-440A-A227-8F4A1018043A}"/>
              </a:ext>
            </a:extLst>
          </p:cNvPr>
          <p:cNvSpPr>
            <a:spLocks noGrp="1"/>
          </p:cNvSpPr>
          <p:nvPr>
            <p:ph type="body" sz="quarter" idx="22" hasCustomPrompt="1"/>
          </p:nvPr>
        </p:nvSpPr>
        <p:spPr>
          <a:xfrm>
            <a:off x="6367274" y="5342763"/>
            <a:ext cx="2286000" cy="590550"/>
          </a:xfrm>
        </p:spPr>
        <p:txBody>
          <a:bodyPr>
            <a:normAutofit/>
          </a:bodyPr>
          <a:lstStyle>
            <a:lvl1pPr marL="0" indent="0" defTabSz="0">
              <a:spcBef>
                <a:spcPts val="0"/>
              </a:spcBef>
              <a:buNone/>
              <a:defRPr sz="1600"/>
            </a:lvl1pPr>
            <a:lvl2pPr marL="571500" indent="0">
              <a:buNone/>
              <a:defRPr/>
            </a:lvl2pPr>
            <a:lvl3pPr marL="1028700" indent="0">
              <a:buNone/>
              <a:defRPr/>
            </a:lvl3pPr>
            <a:lvl4pPr marL="1428750" indent="0">
              <a:buNone/>
              <a:defRPr/>
            </a:lvl4pPr>
            <a:lvl5pPr marL="1885950" indent="0">
              <a:buNone/>
              <a:defRPr/>
            </a:lvl5pPr>
          </a:lstStyle>
          <a:p>
            <a:pPr lvl="0"/>
            <a:r>
              <a:rPr lang="en-US" dirty="0"/>
              <a:t>Title</a:t>
            </a:r>
          </a:p>
        </p:txBody>
      </p:sp>
      <p:sp>
        <p:nvSpPr>
          <p:cNvPr id="28" name="Text Placeholder 19">
            <a:extLst>
              <a:ext uri="{FF2B5EF4-FFF2-40B4-BE49-F238E27FC236}">
                <a16:creationId xmlns="" xmlns:a16="http://schemas.microsoft.com/office/drawing/2014/main" id="{C236524B-4724-42FA-A2B2-33566478FD42}"/>
              </a:ext>
            </a:extLst>
          </p:cNvPr>
          <p:cNvSpPr>
            <a:spLocks noGrp="1"/>
          </p:cNvSpPr>
          <p:nvPr>
            <p:ph type="body" sz="quarter" idx="23" hasCustomPrompt="1"/>
          </p:nvPr>
        </p:nvSpPr>
        <p:spPr>
          <a:xfrm>
            <a:off x="9164639" y="4737100"/>
            <a:ext cx="2286000" cy="590550"/>
          </a:xfrm>
        </p:spPr>
        <p:txBody>
          <a:bodyPr>
            <a:normAutofit/>
          </a:bodyPr>
          <a:lstStyle>
            <a:lvl1pPr marL="0" indent="0" defTabSz="0">
              <a:spcBef>
                <a:spcPts val="0"/>
              </a:spcBef>
              <a:buNone/>
              <a:defRPr sz="2000">
                <a:latin typeface="+mj-lt"/>
              </a:defRPr>
            </a:lvl1pPr>
            <a:lvl2pPr marL="571500" indent="0">
              <a:buNone/>
              <a:defRPr/>
            </a:lvl2pPr>
            <a:lvl3pPr marL="1028700" indent="0">
              <a:buNone/>
              <a:defRPr/>
            </a:lvl3pPr>
            <a:lvl4pPr marL="1428750" indent="0">
              <a:buNone/>
              <a:defRPr/>
            </a:lvl4pPr>
            <a:lvl5pPr marL="1885950" indent="0">
              <a:buNone/>
              <a:defRPr/>
            </a:lvl5pPr>
          </a:lstStyle>
          <a:p>
            <a:pPr lvl="0"/>
            <a:r>
              <a:rPr lang="en-US" dirty="0"/>
              <a:t>Name</a:t>
            </a:r>
          </a:p>
        </p:txBody>
      </p:sp>
      <p:sp>
        <p:nvSpPr>
          <p:cNvPr id="29" name="Text Placeholder 19">
            <a:extLst>
              <a:ext uri="{FF2B5EF4-FFF2-40B4-BE49-F238E27FC236}">
                <a16:creationId xmlns="" xmlns:a16="http://schemas.microsoft.com/office/drawing/2014/main" id="{5F7DE4ED-8F4D-465C-86B4-2372AE291F56}"/>
              </a:ext>
            </a:extLst>
          </p:cNvPr>
          <p:cNvSpPr>
            <a:spLocks noGrp="1"/>
          </p:cNvSpPr>
          <p:nvPr>
            <p:ph type="body" sz="quarter" idx="24" hasCustomPrompt="1"/>
          </p:nvPr>
        </p:nvSpPr>
        <p:spPr>
          <a:xfrm>
            <a:off x="9163940" y="5346319"/>
            <a:ext cx="2286000" cy="590550"/>
          </a:xfrm>
        </p:spPr>
        <p:txBody>
          <a:bodyPr>
            <a:normAutofit/>
          </a:bodyPr>
          <a:lstStyle>
            <a:lvl1pPr marL="0" indent="0" defTabSz="0">
              <a:spcBef>
                <a:spcPts val="0"/>
              </a:spcBef>
              <a:buNone/>
              <a:defRPr sz="1600"/>
            </a:lvl1pPr>
            <a:lvl2pPr marL="571500" indent="0">
              <a:buNone/>
              <a:defRPr/>
            </a:lvl2pPr>
            <a:lvl3pPr marL="1028700" indent="0">
              <a:buNone/>
              <a:defRPr/>
            </a:lvl3pPr>
            <a:lvl4pPr marL="1428750" indent="0">
              <a:buNone/>
              <a:defRPr/>
            </a:lvl4pPr>
            <a:lvl5pPr marL="1885950" indent="0">
              <a:buNone/>
              <a:defRPr/>
            </a:lvl5pPr>
          </a:lstStyle>
          <a:p>
            <a:pPr lvl="0"/>
            <a:r>
              <a:rPr lang="en-US" dirty="0"/>
              <a:t>Title</a:t>
            </a:r>
          </a:p>
        </p:txBody>
      </p:sp>
      <p:sp>
        <p:nvSpPr>
          <p:cNvPr id="3" name="Date Placeholder 2">
            <a:extLst>
              <a:ext uri="{FF2B5EF4-FFF2-40B4-BE49-F238E27FC236}">
                <a16:creationId xmlns="" xmlns:a16="http://schemas.microsoft.com/office/drawing/2014/main" id="{BEB9D434-8228-4C7F-B520-14121EBC903B}"/>
              </a:ext>
            </a:extLst>
          </p:cNvPr>
          <p:cNvSpPr>
            <a:spLocks noGrp="1"/>
          </p:cNvSpPr>
          <p:nvPr>
            <p:ph type="dt" sz="half" idx="10"/>
          </p:nvPr>
        </p:nvSpPr>
        <p:spPr/>
        <p:txBody>
          <a:bodyPr/>
          <a:lstStyle/>
          <a:p>
            <a:endParaRPr lang="en-US" dirty="0"/>
          </a:p>
        </p:txBody>
      </p:sp>
      <p:sp>
        <p:nvSpPr>
          <p:cNvPr id="4" name="Footer Placeholder 3">
            <a:extLst>
              <a:ext uri="{FF2B5EF4-FFF2-40B4-BE49-F238E27FC236}">
                <a16:creationId xmlns="" xmlns:a16="http://schemas.microsoft.com/office/drawing/2014/main" id="{997B89BD-A70A-48D2-A3D9-DB2C0DB123B4}"/>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 xmlns:a16="http://schemas.microsoft.com/office/drawing/2014/main" id="{B4ACF4EF-5A2A-4A47-81DF-80CB513060F6}"/>
              </a:ext>
            </a:extLst>
          </p:cNvPr>
          <p:cNvSpPr>
            <a:spLocks noGrp="1"/>
          </p:cNvSpPr>
          <p:nvPr>
            <p:ph type="sldNum" sz="quarter" idx="12"/>
          </p:nvPr>
        </p:nvSpPr>
        <p:spPr/>
        <p:txBody>
          <a:bodyPr/>
          <a:lstStyle/>
          <a:p>
            <a:fld id="{28844951-7827-47D4-8276-7DDE1FA7D85A}" type="slidenum">
              <a:rPr lang="en-US" smtClean="0"/>
              <a:t>‹#›</a:t>
            </a:fld>
            <a:endParaRPr lang="en-US" dirty="0"/>
          </a:p>
        </p:txBody>
      </p:sp>
    </p:spTree>
    <p:extLst>
      <p:ext uri="{BB962C8B-B14F-4D97-AF65-F5344CB8AC3E}">
        <p14:creationId xmlns:p14="http://schemas.microsoft.com/office/powerpoint/2010/main" val="33804552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2 column (comparison slide)">
    <p:spTree>
      <p:nvGrpSpPr>
        <p:cNvPr id="1" name=""/>
        <p:cNvGrpSpPr/>
        <p:nvPr/>
      </p:nvGrpSpPr>
      <p:grpSpPr>
        <a:xfrm>
          <a:off x="0" y="0"/>
          <a:ext cx="0" cy="0"/>
          <a:chOff x="0" y="0"/>
          <a:chExt cx="0" cy="0"/>
        </a:xfrm>
      </p:grpSpPr>
      <p:sp>
        <p:nvSpPr>
          <p:cNvPr id="4" name="Content Placeholder 3">
            <a:extLst>
              <a:ext uri="{FF2B5EF4-FFF2-40B4-BE49-F238E27FC236}">
                <a16:creationId xmlns="" xmlns:a16="http://schemas.microsoft.com/office/drawing/2014/main" id="{AEEFF5CA-4662-4430-80C7-99CD7D66C9CF}"/>
              </a:ext>
            </a:extLst>
          </p:cNvPr>
          <p:cNvSpPr>
            <a:spLocks noGrp="1"/>
          </p:cNvSpPr>
          <p:nvPr>
            <p:ph sz="half" idx="2"/>
          </p:nvPr>
        </p:nvSpPr>
        <p:spPr>
          <a:xfrm>
            <a:off x="839788" y="2560320"/>
            <a:ext cx="5157787" cy="3446463"/>
          </a:xfrm>
          <a:solidFill>
            <a:schemeClr val="bg1"/>
          </a:solidFill>
        </p:spPr>
        <p:txBody>
          <a:bodyPr>
            <a:normAutofit/>
          </a:bodyPr>
          <a:lstStyle>
            <a:lvl1pPr>
              <a:buClr>
                <a:schemeClr val="tx2">
                  <a:lumMod val="50000"/>
                  <a:lumOff val="50000"/>
                </a:schemeClr>
              </a:buClr>
              <a:defRPr sz="1800"/>
            </a:lvl1pPr>
            <a:lvl2pPr>
              <a:buClr>
                <a:schemeClr val="tx2">
                  <a:lumMod val="50000"/>
                  <a:lumOff val="50000"/>
                </a:schemeClr>
              </a:buClr>
              <a:defRPr sz="1800"/>
            </a:lvl2pPr>
            <a:lvl3pPr>
              <a:buClr>
                <a:schemeClr val="tx2">
                  <a:lumMod val="50000"/>
                  <a:lumOff val="50000"/>
                </a:schemeClr>
              </a:buClr>
              <a:defRPr sz="1800"/>
            </a:lvl3pPr>
            <a:lvl4pPr>
              <a:buClr>
                <a:schemeClr val="tx2">
                  <a:lumMod val="50000"/>
                  <a:lumOff val="50000"/>
                </a:schemeClr>
              </a:buClr>
              <a:defRPr sz="1800"/>
            </a:lvl4pPr>
            <a:lvl5pPr>
              <a:buClr>
                <a:schemeClr val="tx2">
                  <a:lumMod val="50000"/>
                  <a:lumOff val="50000"/>
                </a:schemeClr>
              </a:buCl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a:extLst>
              <a:ext uri="{FF2B5EF4-FFF2-40B4-BE49-F238E27FC236}">
                <a16:creationId xmlns="" xmlns:a16="http://schemas.microsoft.com/office/drawing/2014/main" id="{4DF7633C-C24D-4947-979C-132B3AC405A8}"/>
              </a:ext>
            </a:extLst>
          </p:cNvPr>
          <p:cNvSpPr>
            <a:spLocks noGrp="1"/>
          </p:cNvSpPr>
          <p:nvPr>
            <p:ph sz="quarter" idx="4"/>
          </p:nvPr>
        </p:nvSpPr>
        <p:spPr>
          <a:xfrm>
            <a:off x="6172200" y="2560320"/>
            <a:ext cx="5183188" cy="3446463"/>
          </a:xfrm>
        </p:spPr>
        <p:txBody>
          <a:bodyPr>
            <a:normAutofit/>
          </a:bodyPr>
          <a:lstStyle>
            <a:lvl1pPr>
              <a:buClr>
                <a:schemeClr val="tx2">
                  <a:lumMod val="50000"/>
                  <a:lumOff val="50000"/>
                </a:schemeClr>
              </a:buClr>
              <a:defRPr sz="1800"/>
            </a:lvl1pPr>
            <a:lvl2pPr>
              <a:buClr>
                <a:schemeClr val="tx2">
                  <a:lumMod val="50000"/>
                  <a:lumOff val="50000"/>
                </a:schemeClr>
              </a:buClr>
              <a:defRPr sz="1800"/>
            </a:lvl2pPr>
            <a:lvl3pPr>
              <a:buClr>
                <a:schemeClr val="tx2">
                  <a:lumMod val="50000"/>
                  <a:lumOff val="50000"/>
                </a:schemeClr>
              </a:buClr>
              <a:defRPr sz="1800"/>
            </a:lvl3pPr>
            <a:lvl4pPr>
              <a:buClr>
                <a:schemeClr val="tx2">
                  <a:lumMod val="50000"/>
                  <a:lumOff val="50000"/>
                </a:schemeClr>
              </a:buClr>
              <a:defRPr sz="1800"/>
            </a:lvl4pPr>
            <a:lvl5pPr>
              <a:buClr>
                <a:schemeClr val="tx2">
                  <a:lumMod val="50000"/>
                  <a:lumOff val="50000"/>
                </a:schemeClr>
              </a:buCl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 xmlns:a16="http://schemas.microsoft.com/office/drawing/2014/main" id="{CE8A46E1-3934-4807-900F-CA7A4D8D66B3}"/>
              </a:ext>
            </a:extLst>
          </p:cNvPr>
          <p:cNvSpPr>
            <a:spLocks noGrp="1"/>
          </p:cNvSpPr>
          <p:nvPr>
            <p:ph type="dt" sz="half" idx="10"/>
          </p:nvPr>
        </p:nvSpPr>
        <p:spPr/>
        <p:txBody>
          <a:bodyPr/>
          <a:lstStyle/>
          <a:p>
            <a:endParaRPr lang="en-US" dirty="0"/>
          </a:p>
        </p:txBody>
      </p:sp>
      <p:sp>
        <p:nvSpPr>
          <p:cNvPr id="8" name="Footer Placeholder 7">
            <a:extLst>
              <a:ext uri="{FF2B5EF4-FFF2-40B4-BE49-F238E27FC236}">
                <a16:creationId xmlns="" xmlns:a16="http://schemas.microsoft.com/office/drawing/2014/main" id="{4BC9C6EA-1549-4601-8226-E5C43469CAFE}"/>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 xmlns:a16="http://schemas.microsoft.com/office/drawing/2014/main" id="{F3658246-003D-4024-9F4B-BA3BD3FBFFBC}"/>
              </a:ext>
            </a:extLst>
          </p:cNvPr>
          <p:cNvSpPr>
            <a:spLocks noGrp="1"/>
          </p:cNvSpPr>
          <p:nvPr>
            <p:ph type="sldNum" sz="quarter" idx="12"/>
          </p:nvPr>
        </p:nvSpPr>
        <p:spPr/>
        <p:txBody>
          <a:bodyPr/>
          <a:lstStyle/>
          <a:p>
            <a:fld id="{28844951-7827-47D4-8276-7DDE1FA7D85A}" type="slidenum">
              <a:rPr lang="en-US" smtClean="0"/>
              <a:t>‹#›</a:t>
            </a:fld>
            <a:endParaRPr lang="en-US" dirty="0"/>
          </a:p>
        </p:txBody>
      </p:sp>
      <p:sp>
        <p:nvSpPr>
          <p:cNvPr id="10" name="Title 9">
            <a:extLst>
              <a:ext uri="{FF2B5EF4-FFF2-40B4-BE49-F238E27FC236}">
                <a16:creationId xmlns="" xmlns:a16="http://schemas.microsoft.com/office/drawing/2014/main" id="{351C83D0-CBAB-4E41-89AB-89FF36D38A0A}"/>
              </a:ext>
            </a:extLst>
          </p:cNvPr>
          <p:cNvSpPr>
            <a:spLocks noGrp="1"/>
          </p:cNvSpPr>
          <p:nvPr>
            <p:ph type="title"/>
          </p:nvPr>
        </p:nvSpPr>
        <p:spPr/>
        <p:txBody>
          <a:bodyPr/>
          <a:lstStyle/>
          <a:p>
            <a:r>
              <a:rPr lang="en-US"/>
              <a:t>Click to edit Master title style</a:t>
            </a:r>
          </a:p>
        </p:txBody>
      </p:sp>
      <p:sp>
        <p:nvSpPr>
          <p:cNvPr id="11" name="Text Placeholder 2">
            <a:extLst>
              <a:ext uri="{FF2B5EF4-FFF2-40B4-BE49-F238E27FC236}">
                <a16:creationId xmlns="" xmlns:a16="http://schemas.microsoft.com/office/drawing/2014/main" id="{9C302BB0-D231-4195-8083-264C01DF99B8}"/>
              </a:ext>
            </a:extLst>
          </p:cNvPr>
          <p:cNvSpPr>
            <a:spLocks noGrp="1"/>
          </p:cNvSpPr>
          <p:nvPr>
            <p:ph type="body" idx="1"/>
          </p:nvPr>
        </p:nvSpPr>
        <p:spPr>
          <a:xfrm>
            <a:off x="839787" y="2011680"/>
            <a:ext cx="5157787" cy="530352"/>
          </a:xfrm>
        </p:spPr>
        <p:txBody>
          <a:bodyPr anchor="t" anchorCtr="0">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3" name="Text Placeholder 4">
            <a:extLst>
              <a:ext uri="{FF2B5EF4-FFF2-40B4-BE49-F238E27FC236}">
                <a16:creationId xmlns="" xmlns:a16="http://schemas.microsoft.com/office/drawing/2014/main" id="{5B2A70FA-99E0-466C-AC57-33C48353BBDB}"/>
              </a:ext>
            </a:extLst>
          </p:cNvPr>
          <p:cNvSpPr>
            <a:spLocks noGrp="1"/>
          </p:cNvSpPr>
          <p:nvPr>
            <p:ph type="body" sz="quarter" idx="13"/>
          </p:nvPr>
        </p:nvSpPr>
        <p:spPr>
          <a:xfrm>
            <a:off x="6169027" y="2011680"/>
            <a:ext cx="5183187" cy="530352"/>
          </a:xfrm>
        </p:spPr>
        <p:txBody>
          <a:bodyPr anchor="t" anchorCtr="0">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Tree>
    <p:extLst>
      <p:ext uri="{BB962C8B-B14F-4D97-AF65-F5344CB8AC3E}">
        <p14:creationId xmlns:p14="http://schemas.microsoft.com/office/powerpoint/2010/main" val="9457478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3 colum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DDC85CC-8D2B-4219-A2A4-1625A02DFECD}"/>
              </a:ext>
            </a:extLst>
          </p:cNvPr>
          <p:cNvSpPr>
            <a:spLocks noGrp="1"/>
          </p:cNvSpPr>
          <p:nvPr>
            <p:ph type="title"/>
          </p:nvPr>
        </p:nvSpPr>
        <p:spPr>
          <a:xfrm>
            <a:off x="839788" y="685800"/>
            <a:ext cx="10515600" cy="1325880"/>
          </a:xfrm>
        </p:spPr>
        <p:txBody>
          <a:bodyPr/>
          <a:lstStyle/>
          <a:p>
            <a:r>
              <a:rPr lang="en-US"/>
              <a:t>Click to edit Master title style</a:t>
            </a:r>
            <a:endParaRPr lang="en-US" dirty="0"/>
          </a:p>
        </p:txBody>
      </p:sp>
      <p:sp>
        <p:nvSpPr>
          <p:cNvPr id="3" name="Text Placeholder 2">
            <a:extLst>
              <a:ext uri="{FF2B5EF4-FFF2-40B4-BE49-F238E27FC236}">
                <a16:creationId xmlns="" xmlns:a16="http://schemas.microsoft.com/office/drawing/2014/main" id="{DD6143C8-1CF7-440E-99A3-0527314598C6}"/>
              </a:ext>
            </a:extLst>
          </p:cNvPr>
          <p:cNvSpPr>
            <a:spLocks noGrp="1"/>
          </p:cNvSpPr>
          <p:nvPr>
            <p:ph type="body" idx="1"/>
          </p:nvPr>
        </p:nvSpPr>
        <p:spPr>
          <a:xfrm>
            <a:off x="839788" y="2011680"/>
            <a:ext cx="3383280" cy="530352"/>
          </a:xfrm>
        </p:spPr>
        <p:txBody>
          <a:bodyPr anchor="t" anchorCtr="0">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AEEFF5CA-4662-4430-80C7-99CD7D66C9CF}"/>
              </a:ext>
            </a:extLst>
          </p:cNvPr>
          <p:cNvSpPr>
            <a:spLocks noGrp="1"/>
          </p:cNvSpPr>
          <p:nvPr>
            <p:ph sz="half" idx="2"/>
          </p:nvPr>
        </p:nvSpPr>
        <p:spPr>
          <a:xfrm>
            <a:off x="839788" y="2560320"/>
            <a:ext cx="3383280" cy="3446463"/>
          </a:xfrm>
        </p:spPr>
        <p:txBody>
          <a:bodyPr>
            <a:normAutofit/>
          </a:bodyPr>
          <a:lstStyle>
            <a:lvl1pPr>
              <a:buClr>
                <a:schemeClr val="tx2">
                  <a:lumMod val="50000"/>
                  <a:lumOff val="50000"/>
                </a:schemeClr>
              </a:buClr>
              <a:defRPr sz="1400"/>
            </a:lvl1pPr>
            <a:lvl2pPr>
              <a:buClr>
                <a:schemeClr val="tx2">
                  <a:lumMod val="50000"/>
                  <a:lumOff val="50000"/>
                </a:schemeClr>
              </a:buClr>
              <a:defRPr sz="1400"/>
            </a:lvl2pPr>
            <a:lvl3pPr>
              <a:buClr>
                <a:schemeClr val="tx2">
                  <a:lumMod val="50000"/>
                  <a:lumOff val="50000"/>
                </a:schemeClr>
              </a:buClr>
              <a:defRPr sz="1400"/>
            </a:lvl3pPr>
            <a:lvl4pPr>
              <a:buClr>
                <a:schemeClr val="tx2">
                  <a:lumMod val="50000"/>
                  <a:lumOff val="50000"/>
                </a:schemeClr>
              </a:buClr>
              <a:defRPr sz="1400"/>
            </a:lvl4pPr>
            <a:lvl5pPr>
              <a:buClr>
                <a:schemeClr val="tx2">
                  <a:lumMod val="50000"/>
                  <a:lumOff val="50000"/>
                </a:schemeClr>
              </a:buCl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 xmlns:a16="http://schemas.microsoft.com/office/drawing/2014/main" id="{876CB5B7-DC23-41CE-872B-E25BD64F84A5}"/>
              </a:ext>
            </a:extLst>
          </p:cNvPr>
          <p:cNvSpPr>
            <a:spLocks noGrp="1"/>
          </p:cNvSpPr>
          <p:nvPr>
            <p:ph type="body" sz="quarter" idx="3"/>
          </p:nvPr>
        </p:nvSpPr>
        <p:spPr>
          <a:xfrm>
            <a:off x="4404360" y="2011680"/>
            <a:ext cx="3383280" cy="530352"/>
          </a:xfrm>
        </p:spPr>
        <p:txBody>
          <a:bodyPr anchor="t" anchorCtr="0">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4DF7633C-C24D-4947-979C-132B3AC405A8}"/>
              </a:ext>
            </a:extLst>
          </p:cNvPr>
          <p:cNvSpPr>
            <a:spLocks noGrp="1"/>
          </p:cNvSpPr>
          <p:nvPr>
            <p:ph sz="quarter" idx="4"/>
          </p:nvPr>
        </p:nvSpPr>
        <p:spPr>
          <a:xfrm>
            <a:off x="4404360" y="2560320"/>
            <a:ext cx="3383280" cy="3446463"/>
          </a:xfrm>
        </p:spPr>
        <p:txBody>
          <a:bodyPr>
            <a:normAutofit/>
          </a:bodyPr>
          <a:lstStyle>
            <a:lvl1pPr>
              <a:buClr>
                <a:schemeClr val="tx2">
                  <a:lumMod val="50000"/>
                  <a:lumOff val="50000"/>
                </a:schemeClr>
              </a:buClr>
              <a:defRPr sz="1400"/>
            </a:lvl1pPr>
            <a:lvl2pPr>
              <a:buClr>
                <a:schemeClr val="tx2">
                  <a:lumMod val="50000"/>
                  <a:lumOff val="50000"/>
                </a:schemeClr>
              </a:buClr>
              <a:defRPr sz="1400"/>
            </a:lvl2pPr>
            <a:lvl3pPr>
              <a:buClr>
                <a:schemeClr val="tx2">
                  <a:lumMod val="50000"/>
                  <a:lumOff val="50000"/>
                </a:schemeClr>
              </a:buClr>
              <a:defRPr sz="1400"/>
            </a:lvl3pPr>
            <a:lvl4pPr>
              <a:buClr>
                <a:schemeClr val="tx2">
                  <a:lumMod val="50000"/>
                  <a:lumOff val="50000"/>
                </a:schemeClr>
              </a:buClr>
              <a:defRPr sz="1400"/>
            </a:lvl4pPr>
            <a:lvl5pPr>
              <a:buClr>
                <a:schemeClr val="tx2">
                  <a:lumMod val="50000"/>
                  <a:lumOff val="50000"/>
                </a:schemeClr>
              </a:buCl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 Placeholder 4">
            <a:extLst>
              <a:ext uri="{FF2B5EF4-FFF2-40B4-BE49-F238E27FC236}">
                <a16:creationId xmlns="" xmlns:a16="http://schemas.microsoft.com/office/drawing/2014/main" id="{422881CE-A366-4A3A-AE00-9B14BEFE4A95}"/>
              </a:ext>
            </a:extLst>
          </p:cNvPr>
          <p:cNvSpPr>
            <a:spLocks noGrp="1"/>
          </p:cNvSpPr>
          <p:nvPr>
            <p:ph type="body" sz="quarter" idx="13"/>
          </p:nvPr>
        </p:nvSpPr>
        <p:spPr>
          <a:xfrm>
            <a:off x="7968934" y="2011680"/>
            <a:ext cx="3383280" cy="530352"/>
          </a:xfrm>
        </p:spPr>
        <p:txBody>
          <a:bodyPr anchor="t" anchorCtr="0">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1" name="Content Placeholder 5">
            <a:extLst>
              <a:ext uri="{FF2B5EF4-FFF2-40B4-BE49-F238E27FC236}">
                <a16:creationId xmlns="" xmlns:a16="http://schemas.microsoft.com/office/drawing/2014/main" id="{3CF16E98-73C9-47B5-B88B-9120BEB9F09B}"/>
              </a:ext>
            </a:extLst>
          </p:cNvPr>
          <p:cNvSpPr>
            <a:spLocks noGrp="1"/>
          </p:cNvSpPr>
          <p:nvPr>
            <p:ph sz="quarter" idx="14"/>
          </p:nvPr>
        </p:nvSpPr>
        <p:spPr>
          <a:xfrm>
            <a:off x="7968934" y="2560320"/>
            <a:ext cx="3383280" cy="3446463"/>
          </a:xfrm>
        </p:spPr>
        <p:txBody>
          <a:bodyPr>
            <a:normAutofit/>
          </a:bodyPr>
          <a:lstStyle>
            <a:lvl1pPr>
              <a:buClr>
                <a:schemeClr val="tx2">
                  <a:lumMod val="50000"/>
                  <a:lumOff val="50000"/>
                </a:schemeClr>
              </a:buClr>
              <a:defRPr sz="1400"/>
            </a:lvl1pPr>
            <a:lvl2pPr>
              <a:buClr>
                <a:schemeClr val="tx2">
                  <a:lumMod val="50000"/>
                  <a:lumOff val="50000"/>
                </a:schemeClr>
              </a:buClr>
              <a:defRPr sz="1400"/>
            </a:lvl2pPr>
            <a:lvl3pPr>
              <a:buClr>
                <a:schemeClr val="tx2">
                  <a:lumMod val="50000"/>
                  <a:lumOff val="50000"/>
                </a:schemeClr>
              </a:buClr>
              <a:defRPr sz="1400"/>
            </a:lvl3pPr>
            <a:lvl4pPr>
              <a:buClr>
                <a:schemeClr val="tx2">
                  <a:lumMod val="50000"/>
                  <a:lumOff val="50000"/>
                </a:schemeClr>
              </a:buClr>
              <a:defRPr sz="1400"/>
            </a:lvl4pPr>
            <a:lvl5pPr>
              <a:buClr>
                <a:schemeClr val="tx2">
                  <a:lumMod val="50000"/>
                  <a:lumOff val="50000"/>
                </a:schemeClr>
              </a:buCl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 xmlns:a16="http://schemas.microsoft.com/office/drawing/2014/main" id="{CE8A46E1-3934-4807-900F-CA7A4D8D66B3}"/>
              </a:ext>
            </a:extLst>
          </p:cNvPr>
          <p:cNvSpPr>
            <a:spLocks noGrp="1"/>
          </p:cNvSpPr>
          <p:nvPr>
            <p:ph type="dt" sz="half" idx="10"/>
          </p:nvPr>
        </p:nvSpPr>
        <p:spPr/>
        <p:txBody>
          <a:bodyPr/>
          <a:lstStyle/>
          <a:p>
            <a:endParaRPr lang="en-US" dirty="0"/>
          </a:p>
        </p:txBody>
      </p:sp>
      <p:sp>
        <p:nvSpPr>
          <p:cNvPr id="8" name="Footer Placeholder 7">
            <a:extLst>
              <a:ext uri="{FF2B5EF4-FFF2-40B4-BE49-F238E27FC236}">
                <a16:creationId xmlns="" xmlns:a16="http://schemas.microsoft.com/office/drawing/2014/main" id="{4BC9C6EA-1549-4601-8226-E5C43469CAFE}"/>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 xmlns:a16="http://schemas.microsoft.com/office/drawing/2014/main" id="{F3658246-003D-4024-9F4B-BA3BD3FBFFBC}"/>
              </a:ext>
            </a:extLst>
          </p:cNvPr>
          <p:cNvSpPr>
            <a:spLocks noGrp="1"/>
          </p:cNvSpPr>
          <p:nvPr>
            <p:ph type="sldNum" sz="quarter" idx="12"/>
          </p:nvPr>
        </p:nvSpPr>
        <p:spPr/>
        <p:txBody>
          <a:bodyPr/>
          <a:lstStyle/>
          <a:p>
            <a:fld id="{28844951-7827-47D4-8276-7DDE1FA7D85A}" type="slidenum">
              <a:rPr lang="en-US" smtClean="0"/>
              <a:t>‹#›</a:t>
            </a:fld>
            <a:endParaRPr lang="en-US" dirty="0"/>
          </a:p>
        </p:txBody>
      </p:sp>
    </p:spTree>
    <p:extLst>
      <p:ext uri="{BB962C8B-B14F-4D97-AF65-F5344CB8AC3E}">
        <p14:creationId xmlns:p14="http://schemas.microsoft.com/office/powerpoint/2010/main" val="1658878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Frame 7">
            <a:extLst>
              <a:ext uri="{FF2B5EF4-FFF2-40B4-BE49-F238E27FC236}">
                <a16:creationId xmlns="" xmlns:a16="http://schemas.microsoft.com/office/drawing/2014/main" id="{DD7EAFE6-2BB9-41FB-9CF4-588CFC708774}"/>
              </a:ext>
            </a:extLst>
          </p:cNvPr>
          <p:cNvSpPr/>
          <p:nvPr/>
        </p:nvSpPr>
        <p:spPr>
          <a:xfrm>
            <a:off x="1524" y="0"/>
            <a:ext cx="12188952" cy="6858000"/>
          </a:xfrm>
          <a:prstGeom prst="frame">
            <a:avLst>
              <a:gd name="adj1" fmla="val 7164"/>
            </a:avLst>
          </a:prstGeom>
          <a:gradFill flip="none" rotWithShape="1">
            <a:gsLst>
              <a:gs pos="0">
                <a:schemeClr val="accent2">
                  <a:alpha val="40000"/>
                </a:schemeClr>
              </a:gs>
              <a:gs pos="100000">
                <a:schemeClr val="accent1">
                  <a:alpha val="4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a:extLst>
              <a:ext uri="{FF2B5EF4-FFF2-40B4-BE49-F238E27FC236}">
                <a16:creationId xmlns="" xmlns:a16="http://schemas.microsoft.com/office/drawing/2014/main" id="{41447F1F-BFA8-4A56-894B-40120132EE48}"/>
              </a:ext>
            </a:extLst>
          </p:cNvPr>
          <p:cNvSpPr>
            <a:spLocks noGrp="1"/>
          </p:cNvSpPr>
          <p:nvPr>
            <p:ph type="title"/>
          </p:nvPr>
        </p:nvSpPr>
        <p:spPr>
          <a:xfrm>
            <a:off x="838200" y="681037"/>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 xmlns:a16="http://schemas.microsoft.com/office/drawing/2014/main" id="{2658FB99-0FA3-49F4-99A1-61919F942794}"/>
              </a:ext>
            </a:extLst>
          </p:cNvPr>
          <p:cNvSpPr>
            <a:spLocks noGrp="1"/>
          </p:cNvSpPr>
          <p:nvPr>
            <p:ph type="body" idx="1"/>
          </p:nvPr>
        </p:nvSpPr>
        <p:spPr>
          <a:xfrm>
            <a:off x="838200" y="2178657"/>
            <a:ext cx="10515600" cy="399830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 xmlns:a16="http://schemas.microsoft.com/office/drawing/2014/main" id="{4CDCCAE5-4EB0-4174-BD15-4943899B0A29}"/>
              </a:ext>
            </a:extLst>
          </p:cNvPr>
          <p:cNvSpPr>
            <a:spLocks noGrp="1"/>
          </p:cNvSpPr>
          <p:nvPr>
            <p:ph type="dt" sz="half" idx="2"/>
          </p:nvPr>
        </p:nvSpPr>
        <p:spPr>
          <a:xfrm>
            <a:off x="838200" y="6429375"/>
            <a:ext cx="2743200" cy="365125"/>
          </a:xfrm>
          <a:prstGeom prst="rect">
            <a:avLst/>
          </a:prstGeom>
        </p:spPr>
        <p:txBody>
          <a:bodyPr vert="horz" lIns="91440" tIns="45720" rIns="91440" bIns="45720" rtlCol="0" anchor="ctr"/>
          <a:lstStyle>
            <a:lvl1pPr algn="l">
              <a:defRPr sz="900" cap="all" spc="150" baseline="0">
                <a:solidFill>
                  <a:srgbClr val="FFFFFF"/>
                </a:solidFill>
              </a:defRPr>
            </a:lvl1pPr>
          </a:lstStyle>
          <a:p>
            <a:endParaRPr lang="en-US" dirty="0"/>
          </a:p>
        </p:txBody>
      </p:sp>
      <p:sp>
        <p:nvSpPr>
          <p:cNvPr id="5" name="Footer Placeholder 4">
            <a:extLst>
              <a:ext uri="{FF2B5EF4-FFF2-40B4-BE49-F238E27FC236}">
                <a16:creationId xmlns="" xmlns:a16="http://schemas.microsoft.com/office/drawing/2014/main" id="{26A4189E-43B2-4CEE-B13E-61A1FBBBD25D}"/>
              </a:ext>
            </a:extLst>
          </p:cNvPr>
          <p:cNvSpPr>
            <a:spLocks noGrp="1"/>
          </p:cNvSpPr>
          <p:nvPr>
            <p:ph type="ftr" sz="quarter" idx="3"/>
          </p:nvPr>
        </p:nvSpPr>
        <p:spPr>
          <a:xfrm>
            <a:off x="4038600" y="6429375"/>
            <a:ext cx="4114800" cy="365125"/>
          </a:xfrm>
          <a:prstGeom prst="rect">
            <a:avLst/>
          </a:prstGeom>
        </p:spPr>
        <p:txBody>
          <a:bodyPr vert="horz" lIns="91440" tIns="45720" rIns="91440" bIns="45720" rtlCol="0" anchor="ctr"/>
          <a:lstStyle>
            <a:lvl1pPr algn="ctr">
              <a:defRPr sz="900" cap="all" spc="150" baseline="0">
                <a:solidFill>
                  <a:srgbClr val="FFFFFF"/>
                </a:solidFill>
              </a:defRPr>
            </a:lvl1pPr>
          </a:lstStyle>
          <a:p>
            <a:endParaRPr lang="en-US" dirty="0">
              <a:solidFill>
                <a:srgbClr val="FFFFFF"/>
              </a:solidFill>
            </a:endParaRPr>
          </a:p>
        </p:txBody>
      </p:sp>
      <p:sp>
        <p:nvSpPr>
          <p:cNvPr id="6" name="Slide Number Placeholder 5">
            <a:extLst>
              <a:ext uri="{FF2B5EF4-FFF2-40B4-BE49-F238E27FC236}">
                <a16:creationId xmlns="" xmlns:a16="http://schemas.microsoft.com/office/drawing/2014/main" id="{EAA0530F-0BC8-46EF-A765-DD58B5367528}"/>
              </a:ext>
            </a:extLst>
          </p:cNvPr>
          <p:cNvSpPr>
            <a:spLocks noGrp="1"/>
          </p:cNvSpPr>
          <p:nvPr>
            <p:ph type="sldNum" sz="quarter" idx="4"/>
          </p:nvPr>
        </p:nvSpPr>
        <p:spPr>
          <a:xfrm>
            <a:off x="8610600" y="6429375"/>
            <a:ext cx="2743200" cy="365125"/>
          </a:xfrm>
          <a:prstGeom prst="rect">
            <a:avLst/>
          </a:prstGeom>
        </p:spPr>
        <p:txBody>
          <a:bodyPr vert="horz" lIns="91440" tIns="45720" rIns="91440" bIns="45720" rtlCol="0" anchor="ctr"/>
          <a:lstStyle>
            <a:lvl1pPr algn="r">
              <a:defRPr sz="900" cap="all" spc="150" baseline="0">
                <a:solidFill>
                  <a:srgbClr val="FFFFFF"/>
                </a:solidFill>
              </a:defRPr>
            </a:lvl1pPr>
          </a:lstStyle>
          <a:p>
            <a:fld id="{28844951-7827-47D4-8276-7DDE1FA7D85A}" type="slidenum">
              <a:rPr lang="en-US" smtClean="0"/>
              <a:pPr/>
              <a:t>‹#›</a:t>
            </a:fld>
            <a:endParaRPr lang="en-US" dirty="0"/>
          </a:p>
        </p:txBody>
      </p:sp>
    </p:spTree>
    <p:extLst>
      <p:ext uri="{BB962C8B-B14F-4D97-AF65-F5344CB8AC3E}">
        <p14:creationId xmlns:p14="http://schemas.microsoft.com/office/powerpoint/2010/main" val="2314514164"/>
      </p:ext>
    </p:extLst>
  </p:cSld>
  <p:clrMap bg1="lt1" tx1="dk1" bg2="lt2" tx2="dk2" accent1="accent1" accent2="accent2" accent3="accent3" accent4="accent4" accent5="accent5" accent6="accent6" hlink="hlink" folHlink="folHlink"/>
  <p:sldLayoutIdLst>
    <p:sldLayoutId id="2147483697" r:id="rId1"/>
    <p:sldLayoutId id="2147483696" r:id="rId2"/>
    <p:sldLayoutId id="2147483699" r:id="rId3"/>
    <p:sldLayoutId id="2147483698" r:id="rId4"/>
    <p:sldLayoutId id="2147483686" r:id="rId5"/>
    <p:sldLayoutId id="2147483700" r:id="rId6"/>
    <p:sldLayoutId id="2147483705" r:id="rId7"/>
    <p:sldLayoutId id="2147483689" r:id="rId8"/>
    <p:sldLayoutId id="2147483704" r:id="rId9"/>
    <p:sldLayoutId id="2147483702" r:id="rId10"/>
    <p:sldLayoutId id="2147483701" r:id="rId11"/>
    <p:sldLayoutId id="2147483703" r:id="rId12"/>
    <p:sldLayoutId id="2147483685" r:id="rId13"/>
    <p:sldLayoutId id="2147483687" r:id="rId14"/>
    <p:sldLayoutId id="2147483688" r:id="rId15"/>
    <p:sldLayoutId id="2147483690" r:id="rId16"/>
    <p:sldLayoutId id="2147483692" r:id="rId17"/>
    <p:sldLayoutId id="2147483693" r:id="rId18"/>
    <p:sldLayoutId id="2147483714" r:id="rId19"/>
    <p:sldLayoutId id="2147483721" r:id="rId20"/>
    <p:sldLayoutId id="2147483728" r:id="rId21"/>
    <p:sldLayoutId id="2147483729" r:id="rId22"/>
    <p:sldLayoutId id="2147483730" r:id="rId23"/>
  </p:sldLayoutIdLst>
  <p:hf hdr="0" ftr="0" dt="0"/>
  <p:txStyles>
    <p:titleStyle>
      <a:lvl1pPr marL="0" algn="l" defTabSz="914400" rtl="0" eaLnBrk="1" latinLnBrk="0" hangingPunct="1">
        <a:lnSpc>
          <a:spcPct val="90000"/>
        </a:lnSpc>
        <a:spcBef>
          <a:spcPct val="0"/>
        </a:spcBef>
        <a:buNone/>
        <a:defRPr lang="en-US" sz="5200" kern="1200" dirty="0">
          <a:gradFill flip="none" rotWithShape="1">
            <a:gsLst>
              <a:gs pos="0">
                <a:schemeClr val="accent5"/>
              </a:gs>
              <a:gs pos="100000">
                <a:schemeClr val="accent1">
                  <a:alpha val="70000"/>
                </a:schemeClr>
              </a:gs>
            </a:gsLst>
            <a:lin ang="0" scaled="1"/>
            <a:tileRect/>
          </a:gradFill>
          <a:latin typeface="+mj-lt"/>
          <a:ea typeface="+mn-ea"/>
          <a:cs typeface="Angsana New" panose="02020603050405020304" pitchFamily="18" charset="-34"/>
        </a:defRPr>
      </a:lvl1pPr>
    </p:titleStyle>
    <p:bodyStyle>
      <a:lvl1pPr marL="457200" indent="-228600" algn="l" defTabSz="914400" rtl="0" eaLnBrk="1" latinLnBrk="0" hangingPunct="1">
        <a:lnSpc>
          <a:spcPct val="110000"/>
        </a:lnSpc>
        <a:spcBef>
          <a:spcPts val="1000"/>
        </a:spcBef>
        <a:buClr>
          <a:schemeClr val="tx2">
            <a:lumMod val="10000"/>
            <a:lumOff val="90000"/>
          </a:schemeClr>
        </a:buClr>
        <a:buSzPct val="80000"/>
        <a:buFont typeface="Wingdings" panose="05000000000000000000" pitchFamily="2" charset="2"/>
        <a:buChar char="§"/>
        <a:defRPr sz="3200" kern="1200">
          <a:solidFill>
            <a:schemeClr val="tx2">
              <a:alpha val="70000"/>
            </a:schemeClr>
          </a:solidFill>
          <a:latin typeface="+mn-lt"/>
          <a:ea typeface="+mn-ea"/>
          <a:cs typeface="+mn-cs"/>
        </a:defRPr>
      </a:lvl1pPr>
      <a:lvl2pPr marL="800100" indent="-228600" algn="l" defTabSz="914400" rtl="0" eaLnBrk="1" latinLnBrk="0" hangingPunct="1">
        <a:lnSpc>
          <a:spcPct val="110000"/>
        </a:lnSpc>
        <a:spcBef>
          <a:spcPts val="500"/>
        </a:spcBef>
        <a:buClr>
          <a:schemeClr val="tx2">
            <a:lumMod val="10000"/>
            <a:lumOff val="90000"/>
          </a:schemeClr>
        </a:buClr>
        <a:buSzPct val="80000"/>
        <a:buFont typeface="Wingdings" panose="05000000000000000000" pitchFamily="2" charset="2"/>
        <a:buChar char="§"/>
        <a:defRPr sz="2800" kern="1200">
          <a:solidFill>
            <a:schemeClr val="tx2">
              <a:alpha val="70000"/>
            </a:schemeClr>
          </a:solidFill>
          <a:latin typeface="+mn-lt"/>
          <a:ea typeface="+mn-ea"/>
          <a:cs typeface="+mn-cs"/>
        </a:defRPr>
      </a:lvl2pPr>
      <a:lvl3pPr marL="1257300" indent="-228600" algn="l" defTabSz="914400" rtl="0" eaLnBrk="1" latinLnBrk="0" hangingPunct="1">
        <a:lnSpc>
          <a:spcPct val="110000"/>
        </a:lnSpc>
        <a:spcBef>
          <a:spcPts val="500"/>
        </a:spcBef>
        <a:buClr>
          <a:schemeClr val="tx2">
            <a:lumMod val="10000"/>
            <a:lumOff val="90000"/>
          </a:schemeClr>
        </a:buClr>
        <a:buSzPct val="80000"/>
        <a:buFont typeface="Wingdings" panose="05000000000000000000" pitchFamily="2" charset="2"/>
        <a:buChar char="§"/>
        <a:defRPr sz="2400" kern="1200">
          <a:solidFill>
            <a:schemeClr val="tx2">
              <a:alpha val="70000"/>
            </a:schemeClr>
          </a:solidFill>
          <a:latin typeface="+mn-lt"/>
          <a:ea typeface="+mn-ea"/>
          <a:cs typeface="+mn-cs"/>
        </a:defRPr>
      </a:lvl3pPr>
      <a:lvl4pPr marL="1657350" indent="-228600" algn="l" defTabSz="914400" rtl="0" eaLnBrk="1" latinLnBrk="0" hangingPunct="1">
        <a:lnSpc>
          <a:spcPct val="110000"/>
        </a:lnSpc>
        <a:spcBef>
          <a:spcPts val="500"/>
        </a:spcBef>
        <a:buClr>
          <a:schemeClr val="tx2">
            <a:lumMod val="10000"/>
            <a:lumOff val="90000"/>
          </a:schemeClr>
        </a:buClr>
        <a:buSzPct val="80000"/>
        <a:buFont typeface="Wingdings" panose="05000000000000000000" pitchFamily="2" charset="2"/>
        <a:buChar char="§"/>
        <a:defRPr sz="2000" kern="1200">
          <a:solidFill>
            <a:schemeClr val="tx2">
              <a:alpha val="70000"/>
            </a:schemeClr>
          </a:solidFill>
          <a:latin typeface="+mn-lt"/>
          <a:ea typeface="+mn-ea"/>
          <a:cs typeface="+mn-cs"/>
        </a:defRPr>
      </a:lvl4pPr>
      <a:lvl5pPr marL="2114550" indent="-228600" algn="l" defTabSz="914400" rtl="0" eaLnBrk="1" latinLnBrk="0" hangingPunct="1">
        <a:lnSpc>
          <a:spcPct val="110000"/>
        </a:lnSpc>
        <a:spcBef>
          <a:spcPts val="500"/>
        </a:spcBef>
        <a:buClr>
          <a:schemeClr val="tx2">
            <a:lumMod val="10000"/>
            <a:lumOff val="90000"/>
          </a:schemeClr>
        </a:buClr>
        <a:buSzPct val="80000"/>
        <a:buFont typeface="Wingdings" panose="05000000000000000000" pitchFamily="2" charset="2"/>
        <a:buChar char="§"/>
        <a:defRPr sz="2000" kern="1200">
          <a:solidFill>
            <a:schemeClr val="tx2">
              <a:alpha val="7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1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9.xml"/></Relationships>
</file>

<file path=ppt/slides/_rels/slide4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9.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19.xml"/></Relationships>
</file>

<file path=ppt/slides/_rels/slide5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9.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6.xml"/><Relationship Id="rId1" Type="http://schemas.openxmlformats.org/officeDocument/2006/relationships/slideLayout" Target="../slideLayouts/slideLayout23.xml"/></Relationships>
</file>

<file path=ppt/slides/_rels/slide5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9.xml"/></Relationships>
</file>

<file path=ppt/slides/_rels/slide57.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9.xml"/></Relationships>
</file>

<file path=ppt/slides/_rels/slide58.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19.xml"/></Relationships>
</file>

<file path=ppt/slides/_rels/slide59.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 xmlns:a16="http://schemas.microsoft.com/office/drawing/2014/main" id="{2E9A7C78-91FD-4B88-953D-5A4363761BD1}"/>
              </a:ext>
            </a:extLst>
          </p:cNvPr>
          <p:cNvSpPr>
            <a:spLocks noGrp="1"/>
          </p:cNvSpPr>
          <p:nvPr>
            <p:ph type="ctrTitle"/>
          </p:nvPr>
        </p:nvSpPr>
        <p:spPr>
          <a:xfrm>
            <a:off x="1527175" y="604464"/>
            <a:ext cx="9144000" cy="2387600"/>
          </a:xfrm>
        </p:spPr>
        <p:txBody>
          <a:bodyPr anchor="b" anchorCtr="0">
            <a:normAutofit fontScale="90000"/>
          </a:bodyPr>
          <a:lstStyle/>
          <a:p>
            <a:r>
              <a:rPr lang="en-US" dirty="0"/>
              <a:t>What Parents Neet To Know </a:t>
            </a:r>
            <a:br>
              <a:rPr lang="en-US" dirty="0"/>
            </a:br>
            <a:r>
              <a:rPr lang="en-US" dirty="0"/>
              <a:t>When Applying For</a:t>
            </a:r>
            <a:br>
              <a:rPr lang="en-US" dirty="0"/>
            </a:br>
            <a:r>
              <a:rPr lang="en-US" dirty="0"/>
              <a:t>Their Adult Child’s SSA Benefits</a:t>
            </a:r>
          </a:p>
        </p:txBody>
      </p:sp>
      <p:sp>
        <p:nvSpPr>
          <p:cNvPr id="5" name="Subtitle 4">
            <a:extLst>
              <a:ext uri="{FF2B5EF4-FFF2-40B4-BE49-F238E27FC236}">
                <a16:creationId xmlns="" xmlns:a16="http://schemas.microsoft.com/office/drawing/2014/main" id="{AD04BED3-CF2E-4CAD-8CE8-ED3ED12AEBD6}"/>
              </a:ext>
            </a:extLst>
          </p:cNvPr>
          <p:cNvSpPr>
            <a:spLocks noGrp="1"/>
          </p:cNvSpPr>
          <p:nvPr>
            <p:ph type="body" sz="quarter" idx="15"/>
          </p:nvPr>
        </p:nvSpPr>
        <p:spPr>
          <a:xfrm>
            <a:off x="1527175" y="3600450"/>
            <a:ext cx="9144000" cy="1660867"/>
          </a:xfrm>
        </p:spPr>
        <p:txBody>
          <a:bodyPr>
            <a:normAutofit lnSpcReduction="10000"/>
          </a:bodyPr>
          <a:lstStyle/>
          <a:p>
            <a:r>
              <a:rPr lang="en-US" b="1" dirty="0"/>
              <a:t>Tracey Cahn, Esq.</a:t>
            </a:r>
          </a:p>
          <a:p>
            <a:r>
              <a:rPr lang="en-US" b="1" dirty="0"/>
              <a:t>Risa Rohrberger, Esq.</a:t>
            </a:r>
          </a:p>
          <a:p>
            <a:r>
              <a:rPr lang="en-US" b="1" dirty="0"/>
              <a:t>Cahn &amp; Rohrberger, LLC</a:t>
            </a:r>
          </a:p>
        </p:txBody>
      </p:sp>
      <p:sp>
        <p:nvSpPr>
          <p:cNvPr id="2" name="TextBox 1">
            <a:extLst>
              <a:ext uri="{FF2B5EF4-FFF2-40B4-BE49-F238E27FC236}">
                <a16:creationId xmlns="" xmlns:a16="http://schemas.microsoft.com/office/drawing/2014/main" id="{08B127A0-45DB-4851-ACB1-E2528D5238CD}"/>
              </a:ext>
            </a:extLst>
          </p:cNvPr>
          <p:cNvSpPr txBox="1"/>
          <p:nvPr/>
        </p:nvSpPr>
        <p:spPr>
          <a:xfrm>
            <a:off x="0" y="5934670"/>
            <a:ext cx="10019993" cy="923330"/>
          </a:xfrm>
          <a:prstGeom prst="rect">
            <a:avLst/>
          </a:prstGeom>
          <a:noFill/>
          <a:ln w="19050">
            <a:solidFill>
              <a:schemeClr val="tx1"/>
            </a:solidFill>
          </a:ln>
        </p:spPr>
        <p:txBody>
          <a:bodyPr wrap="square" rtlCol="0">
            <a:spAutoFit/>
          </a:bodyPr>
          <a:lstStyle/>
          <a:p>
            <a:pPr marL="0" marR="0">
              <a:spcBef>
                <a:spcPts val="0"/>
              </a:spcBef>
              <a:spcAft>
                <a:spcPts val="0"/>
              </a:spcAft>
            </a:pPr>
            <a:r>
              <a:rPr lang="en-US"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ALL INFORMATION PROVIDED IN THIS PRESENTATION IS </a:t>
            </a:r>
            <a:r>
              <a:rPr lang="en-US" b="1" dirty="0">
                <a:solidFill>
                  <a:schemeClr val="bg1"/>
                </a:solidFill>
                <a:latin typeface="Calibri" panose="020F0502020204030204" pitchFamily="34" charset="0"/>
                <a:ea typeface="Calibri" panose="020F0502020204030204" pitchFamily="34" charset="0"/>
                <a:cs typeface="Times New Roman" panose="02020603050405020304" pitchFamily="18" charset="0"/>
              </a:rPr>
              <a:t>INTENDED </a:t>
            </a:r>
            <a:r>
              <a:rPr lang="en-US"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FOR EDUCATIONAL PURPOSES ONLY</a:t>
            </a:r>
          </a:p>
          <a:p>
            <a:pPr marL="0" marR="0">
              <a:spcBef>
                <a:spcPts val="0"/>
              </a:spcBef>
              <a:spcAft>
                <a:spcPts val="0"/>
              </a:spcAft>
            </a:pPr>
            <a:r>
              <a:rPr lang="en-US"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AND SHOULD NOT BE CONSTRUED AS LEGAL ADVICE</a:t>
            </a:r>
            <a:r>
              <a:rPr lang="en-US" sz="14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p>
          <a:p>
            <a:endParaRPr lang="en-US" dirty="0"/>
          </a:p>
        </p:txBody>
      </p:sp>
    </p:spTree>
    <p:extLst>
      <p:ext uri="{BB962C8B-B14F-4D97-AF65-F5344CB8AC3E}">
        <p14:creationId xmlns:p14="http://schemas.microsoft.com/office/powerpoint/2010/main" val="7035803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959371" y="1389583"/>
            <a:ext cx="10328222" cy="4249217"/>
          </a:xfrm>
          <a:prstGeom prst="rect">
            <a:avLst/>
          </a:prstGeom>
          <a:noFill/>
          <a:ln w="0" cmpd="sng">
            <a:noFill/>
            <a:prstDash val="solid"/>
          </a:ln>
        </p:spPr>
        <p:txBody>
          <a:bodyPr vert="horz" lIns="0" tIns="241951" rIns="0" bIns="0" rtlCol="0" anchor="t">
            <a:normAutofit fontScale="77500" lnSpcReduction="20000"/>
          </a:bodyPr>
          <a:lstStyle/>
          <a:p>
            <a:pPr>
              <a:lnSpc>
                <a:spcPts val="3347"/>
              </a:lnSpc>
              <a:spcAft>
                <a:spcPts val="0"/>
              </a:spcAft>
              <a:buNone/>
            </a:pPr>
            <a:r>
              <a:rPr lang="en-US" sz="2800" b="0" i="0" dirty="0">
                <a:solidFill>
                  <a:srgbClr val="0070C0"/>
                </a:solidFill>
                <a:effectLst/>
              </a:rPr>
              <a:t>The ALJ has much more discretion in deciding a case. </a:t>
            </a:r>
          </a:p>
          <a:p>
            <a:pPr>
              <a:lnSpc>
                <a:spcPts val="3347"/>
              </a:lnSpc>
              <a:spcAft>
                <a:spcPts val="0"/>
              </a:spcAft>
              <a:buNone/>
            </a:pPr>
            <a:endParaRPr lang="en-US" sz="2800" b="0" i="0" dirty="0">
              <a:solidFill>
                <a:srgbClr val="0070C0"/>
              </a:solidFill>
              <a:effectLst/>
            </a:endParaRPr>
          </a:p>
          <a:p>
            <a:pPr>
              <a:lnSpc>
                <a:spcPts val="3347"/>
              </a:lnSpc>
              <a:spcAft>
                <a:spcPts val="0"/>
              </a:spcAft>
              <a:buNone/>
            </a:pPr>
            <a:r>
              <a:rPr lang="en-US" sz="2800" b="0" i="0" dirty="0">
                <a:solidFill>
                  <a:srgbClr val="0070C0"/>
                </a:solidFill>
                <a:effectLst/>
              </a:rPr>
              <a:t>Additionally, the ALJ </a:t>
            </a:r>
            <a:r>
              <a:rPr lang="en-US" sz="2800" i="0" dirty="0">
                <a:solidFill>
                  <a:srgbClr val="0070C0"/>
                </a:solidFill>
                <a:effectLst/>
              </a:rPr>
              <a:t>must</a:t>
            </a:r>
            <a:r>
              <a:rPr lang="en-US" sz="2800" b="0" i="0" dirty="0">
                <a:solidFill>
                  <a:srgbClr val="0070C0"/>
                </a:solidFill>
                <a:effectLst/>
              </a:rPr>
              <a:t> provide a multi-page Decision detailing the reasons for the favorable or unfavorable finding. </a:t>
            </a:r>
          </a:p>
          <a:p>
            <a:pPr>
              <a:lnSpc>
                <a:spcPts val="3347"/>
              </a:lnSpc>
              <a:spcAft>
                <a:spcPts val="0"/>
              </a:spcAft>
              <a:buNone/>
            </a:pPr>
            <a:endParaRPr lang="en-US" sz="2800" dirty="0">
              <a:solidFill>
                <a:srgbClr val="0070C0"/>
              </a:solidFill>
            </a:endParaRPr>
          </a:p>
          <a:p>
            <a:pPr>
              <a:lnSpc>
                <a:spcPts val="3347"/>
              </a:lnSpc>
              <a:spcAft>
                <a:spcPts val="0"/>
              </a:spcAft>
              <a:buNone/>
            </a:pPr>
            <a:r>
              <a:rPr lang="en-US" sz="2800" b="0" i="0" dirty="0">
                <a:solidFill>
                  <a:srgbClr val="0070C0"/>
                </a:solidFill>
                <a:effectLst/>
              </a:rPr>
              <a:t>So, while receiving denials from DDS may make you feel defeated, and the continued need to appeal may seem daunting, </a:t>
            </a:r>
            <a:r>
              <a:rPr lang="en-US" sz="2800" b="1" i="0" dirty="0">
                <a:solidFill>
                  <a:srgbClr val="0070C0"/>
                </a:solidFill>
                <a:effectLst/>
              </a:rPr>
              <a:t>we encourage you not to give up.  </a:t>
            </a:r>
            <a:r>
              <a:rPr lang="en-US" sz="2800" b="1" dirty="0">
                <a:solidFill>
                  <a:srgbClr val="0070C0"/>
                </a:solidFill>
              </a:rPr>
              <a:t>A Judge may come to a very different conclusion, and grant benefits.</a:t>
            </a:r>
            <a:endParaRPr lang="en-US" sz="2800" b="0" i="0" dirty="0">
              <a:solidFill>
                <a:srgbClr val="0070C0"/>
              </a:solidFill>
              <a:effectLst/>
            </a:endParaRPr>
          </a:p>
          <a:p>
            <a:pPr>
              <a:lnSpc>
                <a:spcPts val="3347"/>
              </a:lnSpc>
              <a:spcAft>
                <a:spcPts val="0"/>
              </a:spcAft>
              <a:buNone/>
            </a:pPr>
            <a:endParaRPr lang="en-US" sz="2800" b="0" i="0" dirty="0">
              <a:solidFill>
                <a:srgbClr val="0070C0"/>
              </a:solidFill>
              <a:effectLst/>
            </a:endParaRPr>
          </a:p>
          <a:p>
            <a:pPr>
              <a:lnSpc>
                <a:spcPts val="3347"/>
              </a:lnSpc>
              <a:spcAft>
                <a:spcPts val="0"/>
              </a:spcAft>
              <a:buNone/>
            </a:pPr>
            <a:endParaRPr lang="en-US" sz="2800" spc="-26" dirty="0">
              <a:solidFill>
                <a:srgbClr val="0070C0"/>
              </a:solidFill>
            </a:endParaRPr>
          </a:p>
        </p:txBody>
      </p:sp>
    </p:spTree>
    <p:extLst>
      <p:ext uri="{BB962C8B-B14F-4D97-AF65-F5344CB8AC3E}">
        <p14:creationId xmlns:p14="http://schemas.microsoft.com/office/powerpoint/2010/main" val="1214455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778763" y="944476"/>
            <a:ext cx="10328223" cy="4984376"/>
          </a:xfrm>
          <a:prstGeom prst="rect">
            <a:avLst/>
          </a:prstGeom>
          <a:noFill/>
          <a:ln w="0" cmpd="sng">
            <a:noFill/>
            <a:prstDash val="solid"/>
          </a:ln>
        </p:spPr>
        <p:txBody>
          <a:bodyPr vert="horz" lIns="0" tIns="46592" rIns="0" bIns="0" rtlCol="0" anchor="t">
            <a:noAutofit/>
          </a:bodyPr>
          <a:lstStyle/>
          <a:p>
            <a:pPr marL="58851">
              <a:lnSpc>
                <a:spcPts val="2961"/>
              </a:lnSpc>
              <a:spcAft>
                <a:spcPts val="0"/>
              </a:spcAft>
              <a:buNone/>
            </a:pPr>
            <a:r>
              <a:rPr lang="en-US" sz="2400" spc="26" dirty="0">
                <a:solidFill>
                  <a:srgbClr val="0070C0"/>
                </a:solidFill>
              </a:rPr>
              <a:t>If you have not retained an attorney before this </a:t>
            </a:r>
            <a:r>
              <a:rPr lang="en-US" sz="2400" spc="19" dirty="0">
                <a:solidFill>
                  <a:srgbClr val="0070C0"/>
                </a:solidFill>
              </a:rPr>
              <a:t>point, you may want to when you need </a:t>
            </a:r>
            <a:r>
              <a:rPr lang="en-US" sz="2400" spc="39" dirty="0">
                <a:solidFill>
                  <a:srgbClr val="0070C0"/>
                </a:solidFill>
              </a:rPr>
              <a:t>to appeal. </a:t>
            </a:r>
            <a:r>
              <a:rPr lang="en-US" sz="2400" spc="39" dirty="0">
                <a:solidFill>
                  <a:srgbClr val="FF0000"/>
                </a:solidFill>
              </a:rPr>
              <a:t>However, if you don’t want to involve attorneys </a:t>
            </a:r>
            <a:r>
              <a:rPr lang="en-US" sz="2400" spc="26" dirty="0">
                <a:solidFill>
                  <a:srgbClr val="FF0000"/>
                </a:solidFill>
              </a:rPr>
              <a:t>or non-attorney advocates, you certainly can </a:t>
            </a:r>
            <a:r>
              <a:rPr lang="en-US" sz="2400" spc="19" dirty="0">
                <a:solidFill>
                  <a:srgbClr val="FF0000"/>
                </a:solidFill>
              </a:rPr>
              <a:t>do the appeal on your own. </a:t>
            </a:r>
          </a:p>
          <a:p>
            <a:pPr marL="58851">
              <a:lnSpc>
                <a:spcPts val="2961"/>
              </a:lnSpc>
              <a:spcAft>
                <a:spcPts val="0"/>
              </a:spcAft>
              <a:buNone/>
            </a:pPr>
            <a:r>
              <a:rPr lang="en-US" sz="2400" spc="19" dirty="0">
                <a:solidFill>
                  <a:srgbClr val="0070C0"/>
                </a:solidFill>
              </a:rPr>
              <a:t>The easiest way to file an appeal is through the SSA website. </a:t>
            </a:r>
          </a:p>
          <a:p>
            <a:pPr marL="58851">
              <a:lnSpc>
                <a:spcPts val="2961"/>
              </a:lnSpc>
              <a:spcAft>
                <a:spcPts val="0"/>
              </a:spcAft>
              <a:buNone/>
            </a:pPr>
            <a:r>
              <a:rPr lang="en-US" sz="2000" spc="19" dirty="0">
                <a:solidFill>
                  <a:srgbClr val="0070C0"/>
                </a:solidFill>
              </a:rPr>
              <a:t>We prefer this option you can do it from your home computer and easily save a copy of the appeal and have proof of filing.</a:t>
            </a:r>
          </a:p>
          <a:p>
            <a:pPr marL="58851">
              <a:lnSpc>
                <a:spcPts val="2961"/>
              </a:lnSpc>
              <a:spcAft>
                <a:spcPts val="0"/>
              </a:spcAft>
              <a:buNone/>
            </a:pPr>
            <a:endParaRPr lang="en-US" sz="2000" spc="19" dirty="0">
              <a:solidFill>
                <a:srgbClr val="0070C0"/>
              </a:solidFill>
            </a:endParaRPr>
          </a:p>
          <a:p>
            <a:pPr marL="58851">
              <a:lnSpc>
                <a:spcPts val="2961"/>
              </a:lnSpc>
              <a:spcAft>
                <a:spcPts val="0"/>
              </a:spcAft>
              <a:buNone/>
            </a:pPr>
            <a:endParaRPr lang="en-US" sz="2400" spc="19" dirty="0">
              <a:solidFill>
                <a:srgbClr val="FF0000"/>
              </a:solidFill>
            </a:endParaRPr>
          </a:p>
        </p:txBody>
      </p:sp>
      <p:pic>
        <p:nvPicPr>
          <p:cNvPr id="4" name="Picture 3"/>
          <p:cNvPicPr>
            <a:picLocks noChangeAspect="1"/>
          </p:cNvPicPr>
          <p:nvPr/>
        </p:nvPicPr>
        <p:blipFill>
          <a:blip r:embed="rId2"/>
          <a:stretch>
            <a:fillRect/>
          </a:stretch>
        </p:blipFill>
        <p:spPr>
          <a:xfrm>
            <a:off x="971550" y="3953164"/>
            <a:ext cx="7534275" cy="2106885"/>
          </a:xfrm>
          <a:prstGeom prst="rect">
            <a:avLst/>
          </a:prstGeom>
        </p:spPr>
      </p:pic>
    </p:spTree>
    <p:extLst>
      <p:ext uri="{BB962C8B-B14F-4D97-AF65-F5344CB8AC3E}">
        <p14:creationId xmlns:p14="http://schemas.microsoft.com/office/powerpoint/2010/main" val="104587071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0"/>
          </p:nvPr>
        </p:nvSpPr>
        <p:spPr>
          <a:xfrm>
            <a:off x="866775" y="921166"/>
            <a:ext cx="10239375" cy="4917659"/>
          </a:xfrm>
        </p:spPr>
        <p:txBody>
          <a:bodyPr>
            <a:normAutofit/>
          </a:bodyPr>
          <a:lstStyle/>
          <a:p>
            <a:pPr marL="58851" lvl="0">
              <a:lnSpc>
                <a:spcPts val="2961"/>
              </a:lnSpc>
              <a:spcAft>
                <a:spcPts val="0"/>
              </a:spcAft>
              <a:buClr>
                <a:srgbClr val="201449">
                  <a:lumMod val="10000"/>
                  <a:lumOff val="90000"/>
                </a:srgbClr>
              </a:buClr>
              <a:buNone/>
            </a:pPr>
            <a:r>
              <a:rPr lang="en-US" sz="2000" b="1" spc="19" dirty="0">
                <a:solidFill>
                  <a:srgbClr val="0070C0"/>
                </a:solidFill>
              </a:rPr>
              <a:t>There are no tricks or special words that you need for the appeal.</a:t>
            </a:r>
          </a:p>
          <a:p>
            <a:pPr marL="58851" lvl="0">
              <a:lnSpc>
                <a:spcPct val="100000"/>
              </a:lnSpc>
              <a:spcAft>
                <a:spcPts val="0"/>
              </a:spcAft>
              <a:buClr>
                <a:srgbClr val="201449">
                  <a:lumMod val="10000"/>
                  <a:lumOff val="90000"/>
                </a:srgbClr>
              </a:buClr>
              <a:buNone/>
            </a:pPr>
            <a:r>
              <a:rPr lang="en-US" sz="1800" spc="19" dirty="0">
                <a:solidFill>
                  <a:srgbClr val="0070C0"/>
                </a:solidFill>
              </a:rPr>
              <a:t>Social Security will ask why you are appealing.  You’ll tell them that the Claimant is disabled as a result of their Medical Determinable Impairments (MDIs).  You may want to add more to your answer, but you only have two lines to respond to this question.  Your answer doesn’t need to be fancy.</a:t>
            </a:r>
          </a:p>
          <a:p>
            <a:pPr marL="58851" lvl="0">
              <a:lnSpc>
                <a:spcPct val="100000"/>
              </a:lnSpc>
              <a:spcAft>
                <a:spcPts val="0"/>
              </a:spcAft>
              <a:buClr>
                <a:srgbClr val="201449">
                  <a:lumMod val="10000"/>
                  <a:lumOff val="90000"/>
                </a:srgbClr>
              </a:buClr>
              <a:buNone/>
            </a:pPr>
            <a:endParaRPr lang="en-US" sz="1800" spc="19" dirty="0">
              <a:solidFill>
                <a:srgbClr val="0070C0"/>
              </a:solidFill>
            </a:endParaRPr>
          </a:p>
          <a:p>
            <a:pPr marL="58851">
              <a:lnSpc>
                <a:spcPct val="100000"/>
              </a:lnSpc>
              <a:spcAft>
                <a:spcPts val="0"/>
              </a:spcAft>
              <a:buClr>
                <a:srgbClr val="201449">
                  <a:lumMod val="10000"/>
                  <a:lumOff val="90000"/>
                </a:srgbClr>
              </a:buClr>
              <a:buNone/>
            </a:pPr>
            <a:r>
              <a:rPr lang="en-US" sz="1800" spc="19" dirty="0">
                <a:solidFill>
                  <a:srgbClr val="0070C0"/>
                </a:solidFill>
              </a:rPr>
              <a:t>Most of their questions will ask for facts about healthcare providers, medications, new diagnoses, involvement with vocational program, educational programs and work attempts.  </a:t>
            </a:r>
          </a:p>
          <a:p>
            <a:pPr marL="58851" lvl="0">
              <a:lnSpc>
                <a:spcPct val="100000"/>
              </a:lnSpc>
              <a:spcAft>
                <a:spcPts val="0"/>
              </a:spcAft>
              <a:buClr>
                <a:srgbClr val="201449">
                  <a:lumMod val="10000"/>
                  <a:lumOff val="90000"/>
                </a:srgbClr>
              </a:buClr>
              <a:buNone/>
            </a:pPr>
            <a:endParaRPr lang="en-US" sz="1800" spc="19" dirty="0">
              <a:solidFill>
                <a:srgbClr val="0070C0"/>
              </a:solidFill>
            </a:endParaRPr>
          </a:p>
          <a:p>
            <a:pPr marL="58851" lvl="0">
              <a:lnSpc>
                <a:spcPct val="100000"/>
              </a:lnSpc>
              <a:spcAft>
                <a:spcPts val="0"/>
              </a:spcAft>
              <a:buClr>
                <a:srgbClr val="201449">
                  <a:lumMod val="10000"/>
                  <a:lumOff val="90000"/>
                </a:srgbClr>
              </a:buClr>
              <a:buNone/>
            </a:pPr>
            <a:r>
              <a:rPr lang="en-US" sz="1800" spc="19" dirty="0">
                <a:solidFill>
                  <a:srgbClr val="0070C0"/>
                </a:solidFill>
              </a:rPr>
              <a:t>Just answer the questions to the best of your ability.  </a:t>
            </a:r>
            <a:endParaRPr lang="en-US" sz="1800" b="1" spc="19" dirty="0">
              <a:solidFill>
                <a:srgbClr val="0070C0"/>
              </a:solidFill>
            </a:endParaRPr>
          </a:p>
          <a:p>
            <a:pPr marL="58851" lvl="0">
              <a:lnSpc>
                <a:spcPct val="100000"/>
              </a:lnSpc>
              <a:spcAft>
                <a:spcPts val="0"/>
              </a:spcAft>
              <a:buClr>
                <a:srgbClr val="201449">
                  <a:lumMod val="10000"/>
                  <a:lumOff val="90000"/>
                </a:srgbClr>
              </a:buClr>
              <a:buNone/>
            </a:pPr>
            <a:endParaRPr lang="en-US" sz="1800" spc="19" dirty="0">
              <a:solidFill>
                <a:srgbClr val="0070C0"/>
              </a:solidFill>
            </a:endParaRPr>
          </a:p>
          <a:p>
            <a:endParaRPr lang="en-US" dirty="0"/>
          </a:p>
        </p:txBody>
      </p:sp>
    </p:spTree>
    <p:extLst>
      <p:ext uri="{BB962C8B-B14F-4D97-AF65-F5344CB8AC3E}">
        <p14:creationId xmlns:p14="http://schemas.microsoft.com/office/powerpoint/2010/main" val="25076773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857250" y="1111666"/>
            <a:ext cx="10115549" cy="2860259"/>
          </a:xfrm>
        </p:spPr>
        <p:txBody>
          <a:bodyPr>
            <a:normAutofit fontScale="25000" lnSpcReduction="20000"/>
          </a:bodyPr>
          <a:lstStyle/>
          <a:p>
            <a:pPr algn="ctr">
              <a:buNone/>
            </a:pPr>
            <a:r>
              <a:rPr lang="en-US" sz="11200" b="1" dirty="0">
                <a:solidFill>
                  <a:srgbClr val="FF0000">
                    <a:alpha val="70000"/>
                  </a:srgbClr>
                </a:solidFill>
              </a:rPr>
              <a:t>FILE THE APPEAL WITHIN THE ALLOTED TIME</a:t>
            </a:r>
          </a:p>
          <a:p>
            <a:pPr>
              <a:buNone/>
            </a:pPr>
            <a:endParaRPr lang="en-US" dirty="0">
              <a:solidFill>
                <a:srgbClr val="FF0000">
                  <a:alpha val="70000"/>
                </a:srgbClr>
              </a:solidFill>
            </a:endParaRPr>
          </a:p>
          <a:p>
            <a:pPr>
              <a:buNone/>
            </a:pPr>
            <a:r>
              <a:rPr lang="en-US" sz="7200" dirty="0">
                <a:solidFill>
                  <a:srgbClr val="002060">
                    <a:alpha val="70000"/>
                  </a:srgbClr>
                </a:solidFill>
              </a:rPr>
              <a:t>SSI benefits are based on the </a:t>
            </a:r>
            <a:r>
              <a:rPr lang="en-US" sz="7200" b="1" dirty="0">
                <a:solidFill>
                  <a:srgbClr val="002060">
                    <a:alpha val="70000"/>
                  </a:srgbClr>
                </a:solidFill>
              </a:rPr>
              <a:t>date of the Application</a:t>
            </a:r>
            <a:r>
              <a:rPr lang="en-US" sz="7200" dirty="0">
                <a:solidFill>
                  <a:srgbClr val="002060">
                    <a:alpha val="70000"/>
                  </a:srgbClr>
                </a:solidFill>
              </a:rPr>
              <a:t>.</a:t>
            </a:r>
          </a:p>
          <a:p>
            <a:pPr>
              <a:buNone/>
            </a:pPr>
            <a:r>
              <a:rPr lang="en-US" sz="7200" dirty="0">
                <a:solidFill>
                  <a:srgbClr val="002060">
                    <a:alpha val="70000"/>
                  </a:srgbClr>
                </a:solidFill>
              </a:rPr>
              <a:t>Payment for DAC and SSD benefits may also be affected by the date of the Application.</a:t>
            </a:r>
          </a:p>
          <a:p>
            <a:pPr>
              <a:buNone/>
            </a:pPr>
            <a:endParaRPr lang="en-US" sz="7200" dirty="0">
              <a:solidFill>
                <a:srgbClr val="0070C0">
                  <a:alpha val="70000"/>
                </a:srgbClr>
              </a:solidFill>
            </a:endParaRPr>
          </a:p>
          <a:p>
            <a:pPr algn="ctr">
              <a:buNone/>
            </a:pPr>
            <a:r>
              <a:rPr lang="en-US" sz="7200" dirty="0">
                <a:solidFill>
                  <a:schemeClr val="accent2">
                    <a:alpha val="70000"/>
                  </a:schemeClr>
                </a:solidFill>
              </a:rPr>
              <a:t>If you drop an appeal and later decide to apply again and are successful, </a:t>
            </a:r>
          </a:p>
          <a:p>
            <a:pPr algn="ctr">
              <a:buNone/>
            </a:pPr>
            <a:r>
              <a:rPr lang="en-US" sz="7200" i="1" dirty="0">
                <a:solidFill>
                  <a:schemeClr val="accent2">
                    <a:alpha val="70000"/>
                  </a:schemeClr>
                </a:solidFill>
              </a:rPr>
              <a:t>the award is going to be based on the date of that new Application. </a:t>
            </a:r>
          </a:p>
          <a:p>
            <a:pPr>
              <a:buNone/>
            </a:pPr>
            <a:endParaRPr lang="en-US" sz="7200" dirty="0">
              <a:solidFill>
                <a:srgbClr val="0070C0">
                  <a:alpha val="70000"/>
                </a:srgbClr>
              </a:solidFill>
            </a:endParaRPr>
          </a:p>
          <a:p>
            <a:pPr>
              <a:buNone/>
            </a:pPr>
            <a:r>
              <a:rPr lang="en-US" sz="7200" dirty="0">
                <a:solidFill>
                  <a:srgbClr val="002060">
                    <a:alpha val="70000"/>
                  </a:srgbClr>
                </a:solidFill>
              </a:rPr>
              <a:t>So even if you are discouraged when you get a denial, power through the appeals so that you don’t lose out on what could be years of benefits.</a:t>
            </a:r>
          </a:p>
          <a:p>
            <a:pPr>
              <a:buNone/>
            </a:pPr>
            <a:endParaRPr lang="en-US" sz="5600" dirty="0">
              <a:solidFill>
                <a:srgbClr val="0070C0">
                  <a:alpha val="70000"/>
                </a:srgbClr>
              </a:solidFill>
            </a:endParaRPr>
          </a:p>
        </p:txBody>
      </p:sp>
    </p:spTree>
    <p:extLst>
      <p:ext uri="{BB962C8B-B14F-4D97-AF65-F5344CB8AC3E}">
        <p14:creationId xmlns:p14="http://schemas.microsoft.com/office/powerpoint/2010/main" val="122526311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CF8E50F-247A-4628-90BB-62A60E39664C}"/>
              </a:ext>
            </a:extLst>
          </p:cNvPr>
          <p:cNvSpPr>
            <a:spLocks noGrp="1"/>
          </p:cNvSpPr>
          <p:nvPr>
            <p:ph type="ctrTitle"/>
          </p:nvPr>
        </p:nvSpPr>
        <p:spPr>
          <a:xfrm>
            <a:off x="847476" y="1131640"/>
            <a:ext cx="9608489" cy="3947255"/>
          </a:xfrm>
        </p:spPr>
        <p:txBody>
          <a:bodyPr>
            <a:normAutofit fontScale="90000"/>
          </a:bodyPr>
          <a:lstStyle/>
          <a:p>
            <a:r>
              <a:rPr lang="en-US" sz="4900" b="1" dirty="0">
                <a:effectLst/>
                <a:ea typeface="Times New Roman" panose="02020603050405020304" pitchFamily="18" charset="0"/>
              </a:rPr>
              <a:t>What do I need to do before applying for SSI benefits for my Adult Child?</a:t>
            </a:r>
            <a:br>
              <a:rPr lang="en-US" sz="4900" b="1" dirty="0">
                <a:effectLst/>
                <a:ea typeface="Times New Roman" panose="02020603050405020304" pitchFamily="18" charset="0"/>
              </a:rPr>
            </a:br>
            <a:r>
              <a:rPr lang="en-US" dirty="0"/>
              <a:t/>
            </a:r>
            <a:br>
              <a:rPr lang="en-US" dirty="0"/>
            </a:br>
            <a:r>
              <a:rPr lang="en-US" dirty="0"/>
              <a:t/>
            </a:r>
            <a:br>
              <a:rPr lang="en-US" dirty="0"/>
            </a:br>
            <a:r>
              <a:rPr lang="en-US" dirty="0"/>
              <a:t>                            </a:t>
            </a:r>
          </a:p>
        </p:txBody>
      </p:sp>
      <p:sp>
        <p:nvSpPr>
          <p:cNvPr id="3" name="Title 1">
            <a:extLst>
              <a:ext uri="{FF2B5EF4-FFF2-40B4-BE49-F238E27FC236}">
                <a16:creationId xmlns="" xmlns:a16="http://schemas.microsoft.com/office/drawing/2014/main" id="{53871E53-759B-44AE-5A34-9D91BF9629C5}"/>
              </a:ext>
            </a:extLst>
          </p:cNvPr>
          <p:cNvSpPr txBox="1">
            <a:spLocks/>
          </p:cNvSpPr>
          <p:nvPr/>
        </p:nvSpPr>
        <p:spPr>
          <a:xfrm>
            <a:off x="707231" y="3105267"/>
            <a:ext cx="10777537" cy="2387600"/>
          </a:xfrm>
          <a:prstGeom prst="rect">
            <a:avLst/>
          </a:prstGeom>
          <a:noFill/>
        </p:spPr>
        <p:txBody>
          <a:bodyPr vert="horz" lIns="91440" tIns="45720" rIns="91440" bIns="45720" rtlCol="0" anchor="ctr">
            <a:normAutofit fontScale="67500" lnSpcReduction="20000"/>
          </a:bodyPr>
          <a:lstStyle>
            <a:lvl1pPr marL="0" algn="l" defTabSz="914400" rtl="0" eaLnBrk="1" latinLnBrk="0" hangingPunct="1">
              <a:lnSpc>
                <a:spcPct val="90000"/>
              </a:lnSpc>
              <a:spcBef>
                <a:spcPct val="0"/>
              </a:spcBef>
              <a:buNone/>
              <a:defRPr lang="en-US" sz="5200" kern="1200" dirty="0">
                <a:gradFill flip="none" rotWithShape="1">
                  <a:gsLst>
                    <a:gs pos="0">
                      <a:schemeClr val="accent5"/>
                    </a:gs>
                    <a:gs pos="100000">
                      <a:schemeClr val="accent1">
                        <a:alpha val="70000"/>
                      </a:schemeClr>
                    </a:gs>
                  </a:gsLst>
                  <a:lin ang="0" scaled="1"/>
                  <a:tileRect/>
                </a:gradFill>
                <a:latin typeface="+mj-lt"/>
                <a:ea typeface="+mn-ea"/>
                <a:cs typeface="Angsana New" panose="02020603050405020304" pitchFamily="18" charset="-34"/>
              </a:defRPr>
            </a:lvl1pPr>
          </a:lstStyle>
          <a:p>
            <a:r>
              <a:rPr lang="en-US" dirty="0"/>
              <a:t/>
            </a:r>
            <a:br>
              <a:rPr lang="en-US" dirty="0"/>
            </a:br>
            <a:r>
              <a:rPr lang="en-US" dirty="0"/>
              <a:t/>
            </a:r>
            <a:br>
              <a:rPr lang="en-US" dirty="0"/>
            </a:br>
            <a:r>
              <a:rPr lang="en-US" sz="5300" b="1" dirty="0">
                <a:solidFill>
                  <a:srgbClr val="0070C0"/>
                </a:solidFill>
                <a:latin typeface="+mn-lt"/>
              </a:rPr>
              <a:t>Financial Considerations</a:t>
            </a:r>
            <a:br>
              <a:rPr lang="en-US" sz="5300" b="1" dirty="0">
                <a:solidFill>
                  <a:srgbClr val="0070C0"/>
                </a:solidFill>
                <a:latin typeface="+mn-lt"/>
              </a:rPr>
            </a:br>
            <a:r>
              <a:rPr lang="en-US" sz="5300" b="1" dirty="0">
                <a:solidFill>
                  <a:srgbClr val="0070C0"/>
                </a:solidFill>
                <a:latin typeface="+mn-lt"/>
              </a:rPr>
              <a:t/>
            </a:r>
            <a:br>
              <a:rPr lang="en-US" sz="5300" b="1" dirty="0">
                <a:solidFill>
                  <a:srgbClr val="0070C0"/>
                </a:solidFill>
                <a:latin typeface="+mn-lt"/>
              </a:rPr>
            </a:br>
            <a:r>
              <a:rPr lang="en-US" sz="5300" b="1" dirty="0">
                <a:solidFill>
                  <a:srgbClr val="0070C0"/>
                </a:solidFill>
                <a:latin typeface="+mn-lt"/>
              </a:rPr>
              <a:t>Medical/Educational/Vocational Information</a:t>
            </a:r>
            <a:r>
              <a:rPr lang="en-US" sz="5300" dirty="0">
                <a:solidFill>
                  <a:srgbClr val="0070C0"/>
                </a:solidFill>
                <a:latin typeface="+mn-lt"/>
              </a:rPr>
              <a:t/>
            </a:r>
            <a:br>
              <a:rPr lang="en-US" sz="5300" dirty="0">
                <a:solidFill>
                  <a:srgbClr val="0070C0"/>
                </a:solidFill>
                <a:latin typeface="+mn-lt"/>
              </a:rPr>
            </a:br>
            <a:endParaRPr lang="en-US" sz="5300" dirty="0">
              <a:solidFill>
                <a:srgbClr val="0070C0"/>
              </a:solidFill>
              <a:latin typeface="+mn-lt"/>
            </a:endParaRPr>
          </a:p>
        </p:txBody>
      </p:sp>
    </p:spTree>
    <p:extLst>
      <p:ext uri="{BB962C8B-B14F-4D97-AF65-F5344CB8AC3E}">
        <p14:creationId xmlns:p14="http://schemas.microsoft.com/office/powerpoint/2010/main" val="269319660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90486FE-BADA-FA55-F95A-D9AEF8DEF00E}"/>
              </a:ext>
            </a:extLst>
          </p:cNvPr>
          <p:cNvSpPr>
            <a:spLocks noGrp="1"/>
          </p:cNvSpPr>
          <p:nvPr>
            <p:ph type="title"/>
          </p:nvPr>
        </p:nvSpPr>
        <p:spPr>
          <a:xfrm>
            <a:off x="495300" y="419099"/>
            <a:ext cx="11175590" cy="6010275"/>
          </a:xfrm>
          <a:blipFill>
            <a:blip r:embed="rId3"/>
            <a:tile tx="0" ty="0" sx="100000" sy="100000" flip="none" algn="tl"/>
          </a:blipFill>
        </p:spPr>
        <p:txBody>
          <a:bodyPr>
            <a:normAutofit fontScale="90000"/>
          </a:bodyPr>
          <a:lstStyle/>
          <a:p>
            <a:pPr algn="ctr"/>
            <a:r>
              <a:rPr lang="en-US" sz="10700" b="1" dirty="0">
                <a:solidFill>
                  <a:srgbClr val="0070C0"/>
                </a:solidFill>
                <a:latin typeface="+mn-lt"/>
              </a:rPr>
              <a:t/>
            </a:r>
            <a:br>
              <a:rPr lang="en-US" sz="10700" b="1" dirty="0">
                <a:solidFill>
                  <a:srgbClr val="0070C0"/>
                </a:solidFill>
                <a:latin typeface="+mn-lt"/>
              </a:rPr>
            </a:br>
            <a:r>
              <a:rPr lang="en-US" sz="10700" b="1" dirty="0">
                <a:solidFill>
                  <a:srgbClr val="0070C0"/>
                </a:solidFill>
                <a:latin typeface="+mn-lt"/>
              </a:rPr>
              <a:t>Financial Considerations</a:t>
            </a:r>
            <a:br>
              <a:rPr lang="en-US" sz="10700" b="1" dirty="0">
                <a:solidFill>
                  <a:srgbClr val="0070C0"/>
                </a:solidFill>
                <a:latin typeface="+mn-lt"/>
              </a:rPr>
            </a:br>
            <a:r>
              <a:rPr lang="en-US" sz="6000" b="1" dirty="0">
                <a:solidFill>
                  <a:srgbClr val="0070C0"/>
                </a:solidFill>
                <a:latin typeface="+mn-lt"/>
              </a:rPr>
              <a:t/>
            </a:r>
            <a:br>
              <a:rPr lang="en-US" sz="6000" b="1" dirty="0">
                <a:solidFill>
                  <a:srgbClr val="0070C0"/>
                </a:solidFill>
                <a:latin typeface="+mn-lt"/>
              </a:rPr>
            </a:br>
            <a:r>
              <a:rPr lang="en-US" sz="6000" b="1" dirty="0">
                <a:solidFill>
                  <a:srgbClr val="FF0000"/>
                </a:solidFill>
                <a:latin typeface="+mn-lt"/>
              </a:rPr>
              <a:t>DO NOT APPLY BEFORE AGE 18</a:t>
            </a:r>
            <a:r>
              <a:rPr lang="en-US" sz="6000" b="1" dirty="0">
                <a:solidFill>
                  <a:schemeClr val="accent2">
                    <a:lumMod val="75000"/>
                  </a:schemeClr>
                </a:solidFill>
                <a:latin typeface="+mn-lt"/>
              </a:rPr>
              <a:t/>
            </a:r>
            <a:br>
              <a:rPr lang="en-US" sz="6000" b="1" dirty="0">
                <a:solidFill>
                  <a:schemeClr val="accent2">
                    <a:lumMod val="75000"/>
                  </a:schemeClr>
                </a:solidFill>
                <a:latin typeface="+mn-lt"/>
              </a:rPr>
            </a:br>
            <a:r>
              <a:rPr lang="en-US" sz="4900" b="1" dirty="0">
                <a:solidFill>
                  <a:srgbClr val="00B050"/>
                </a:solidFill>
                <a:latin typeface="+mn-lt"/>
              </a:rPr>
              <a:t/>
            </a:r>
            <a:br>
              <a:rPr lang="en-US" sz="4900" b="1" dirty="0">
                <a:solidFill>
                  <a:srgbClr val="00B050"/>
                </a:solidFill>
                <a:latin typeface="+mn-lt"/>
              </a:rPr>
            </a:br>
            <a:r>
              <a:rPr lang="en-US" sz="4900" b="1" dirty="0">
                <a:solidFill>
                  <a:srgbClr val="00B050"/>
                </a:solidFill>
                <a:latin typeface="+mn-lt"/>
              </a:rPr>
              <a:t/>
            </a:r>
            <a:br>
              <a:rPr lang="en-US" sz="4900" b="1" dirty="0">
                <a:solidFill>
                  <a:srgbClr val="00B050"/>
                </a:solidFill>
                <a:latin typeface="+mn-lt"/>
              </a:rPr>
            </a:br>
            <a:r>
              <a:rPr lang="en-US" sz="4900" b="1" dirty="0">
                <a:solidFill>
                  <a:srgbClr val="00B050"/>
                </a:solidFill>
                <a:latin typeface="+mn-lt"/>
              </a:rPr>
              <a:t>     </a:t>
            </a:r>
            <a:endParaRPr lang="en-US" sz="4900" dirty="0">
              <a:solidFill>
                <a:srgbClr val="00B050"/>
              </a:solidFill>
            </a:endParaRPr>
          </a:p>
        </p:txBody>
      </p:sp>
      <p:sp>
        <p:nvSpPr>
          <p:cNvPr id="5" name="Slide Number Placeholder 4">
            <a:extLst>
              <a:ext uri="{FF2B5EF4-FFF2-40B4-BE49-F238E27FC236}">
                <a16:creationId xmlns="" xmlns:a16="http://schemas.microsoft.com/office/drawing/2014/main" id="{2DC2A5CC-5922-71D4-E812-D99F0FF08EA9}"/>
              </a:ext>
            </a:extLst>
          </p:cNvPr>
          <p:cNvSpPr>
            <a:spLocks noGrp="1"/>
          </p:cNvSpPr>
          <p:nvPr>
            <p:ph type="sldNum" sz="quarter" idx="12"/>
          </p:nvPr>
        </p:nvSpPr>
        <p:spPr/>
        <p:txBody>
          <a:bodyPr/>
          <a:lstStyle/>
          <a:p>
            <a:fld id="{28844951-7827-47D4-8276-7DDE1FA7D85A}" type="slidenum">
              <a:rPr lang="en-US" smtClean="0"/>
              <a:t>15</a:t>
            </a:fld>
            <a:endParaRPr lang="en-US" dirty="0"/>
          </a:p>
        </p:txBody>
      </p:sp>
    </p:spTree>
    <p:extLst>
      <p:ext uri="{BB962C8B-B14F-4D97-AF65-F5344CB8AC3E}">
        <p14:creationId xmlns:p14="http://schemas.microsoft.com/office/powerpoint/2010/main" val="337374280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 xmlns:a16="http://schemas.microsoft.com/office/drawing/2014/main" id="{90ED2D58-5237-7EC6-771D-7B7E654A41C7}"/>
              </a:ext>
            </a:extLst>
          </p:cNvPr>
          <p:cNvSpPr>
            <a:spLocks noGrp="1"/>
          </p:cNvSpPr>
          <p:nvPr>
            <p:ph type="sldNum" sz="quarter" idx="12"/>
          </p:nvPr>
        </p:nvSpPr>
        <p:spPr/>
        <p:txBody>
          <a:bodyPr/>
          <a:lstStyle/>
          <a:p>
            <a:fld id="{28844951-7827-47D4-8276-7DDE1FA7D85A}" type="slidenum">
              <a:rPr lang="en-US" smtClean="0"/>
              <a:t>16</a:t>
            </a:fld>
            <a:endParaRPr lang="en-US" dirty="0"/>
          </a:p>
        </p:txBody>
      </p:sp>
      <p:sp>
        <p:nvSpPr>
          <p:cNvPr id="6" name="TextBox 5">
            <a:extLst>
              <a:ext uri="{FF2B5EF4-FFF2-40B4-BE49-F238E27FC236}">
                <a16:creationId xmlns="" xmlns:a16="http://schemas.microsoft.com/office/drawing/2014/main" id="{3CD41B2B-F98B-D3C9-A2A5-6E470E2C5733}"/>
              </a:ext>
            </a:extLst>
          </p:cNvPr>
          <p:cNvSpPr txBox="1"/>
          <p:nvPr/>
        </p:nvSpPr>
        <p:spPr>
          <a:xfrm>
            <a:off x="1281546" y="686306"/>
            <a:ext cx="10474036" cy="5539978"/>
          </a:xfrm>
          <a:prstGeom prst="rect">
            <a:avLst/>
          </a:prstGeom>
          <a:noFill/>
        </p:spPr>
        <p:txBody>
          <a:bodyPr wrap="square">
            <a:spAutoFit/>
          </a:bodyPr>
          <a:lstStyle/>
          <a:p>
            <a:pPr algn="ctr"/>
            <a:r>
              <a:rPr lang="en-US" sz="5400" b="1" u="sng" dirty="0">
                <a:latin typeface="+mn-lt"/>
              </a:rPr>
              <a:t>COUNTABLE RESOURCES</a:t>
            </a:r>
          </a:p>
          <a:p>
            <a:pPr algn="ctr"/>
            <a:r>
              <a:rPr lang="en-US" sz="5400" b="1" dirty="0">
                <a:solidFill>
                  <a:srgbClr val="FF0000"/>
                </a:solidFill>
                <a:latin typeface="+mn-lt"/>
              </a:rPr>
              <a:t>$2000 LIMIT</a:t>
            </a:r>
          </a:p>
          <a:p>
            <a:pPr lvl="4">
              <a:lnSpc>
                <a:spcPct val="200000"/>
              </a:lnSpc>
            </a:pPr>
            <a:r>
              <a:rPr lang="en-US" sz="3200" b="1" dirty="0">
                <a:solidFill>
                  <a:srgbClr val="0070C0"/>
                </a:solidFill>
                <a:latin typeface="+mn-lt"/>
              </a:rPr>
              <a:t>BEFORE starting application </a:t>
            </a:r>
          </a:p>
          <a:p>
            <a:pPr lvl="4">
              <a:lnSpc>
                <a:spcPct val="200000"/>
              </a:lnSpc>
            </a:pPr>
            <a:r>
              <a:rPr lang="en-US" sz="3200" b="1" dirty="0">
                <a:solidFill>
                  <a:srgbClr val="0070C0"/>
                </a:solidFill>
              </a:rPr>
              <a:t>WHILE Application is being processed</a:t>
            </a:r>
          </a:p>
          <a:p>
            <a:pPr lvl="4">
              <a:lnSpc>
                <a:spcPct val="200000"/>
              </a:lnSpc>
            </a:pPr>
            <a:r>
              <a:rPr lang="en-US" sz="3200" b="1" dirty="0">
                <a:solidFill>
                  <a:srgbClr val="0070C0"/>
                </a:solidFill>
                <a:latin typeface="+mn-lt"/>
              </a:rPr>
              <a:t>AFTER SSI Is awarded</a:t>
            </a:r>
          </a:p>
          <a:p>
            <a:r>
              <a:rPr lang="en-US" sz="3600" b="1" dirty="0">
                <a:solidFill>
                  <a:srgbClr val="FF0000"/>
                </a:solidFill>
                <a:latin typeface="+mn-lt"/>
              </a:rPr>
              <a:t>ALWAYS-ALWAYS-ALWAYS-ALWAYS-ALWAYS</a:t>
            </a:r>
            <a:r>
              <a:rPr lang="en-US" sz="5400" b="1" dirty="0">
                <a:solidFill>
                  <a:srgbClr val="FF0000"/>
                </a:solidFill>
                <a:latin typeface="+mn-lt"/>
              </a:rPr>
              <a:t> </a:t>
            </a:r>
          </a:p>
        </p:txBody>
      </p:sp>
      <p:sp>
        <p:nvSpPr>
          <p:cNvPr id="2" name="TextBox 1">
            <a:extLst>
              <a:ext uri="{FF2B5EF4-FFF2-40B4-BE49-F238E27FC236}">
                <a16:creationId xmlns="" xmlns:a16="http://schemas.microsoft.com/office/drawing/2014/main" id="{79BA543E-3527-2F96-6022-36A4B56E3483}"/>
              </a:ext>
            </a:extLst>
          </p:cNvPr>
          <p:cNvSpPr txBox="1"/>
          <p:nvPr/>
        </p:nvSpPr>
        <p:spPr>
          <a:xfrm rot="19658054">
            <a:off x="9771733" y="1985605"/>
            <a:ext cx="1545616" cy="646331"/>
          </a:xfrm>
          <a:prstGeom prst="rect">
            <a:avLst/>
          </a:prstGeom>
          <a:noFill/>
        </p:spPr>
        <p:txBody>
          <a:bodyPr wrap="none" rtlCol="0">
            <a:spAutoFit/>
          </a:bodyPr>
          <a:lstStyle/>
          <a:p>
            <a:r>
              <a:rPr lang="en-US" sz="3600" dirty="0">
                <a:latin typeface="Algerian" panose="04020705040A02060702" pitchFamily="82" charset="0"/>
              </a:rPr>
              <a:t>$2000</a:t>
            </a:r>
          </a:p>
        </p:txBody>
      </p:sp>
      <p:sp>
        <p:nvSpPr>
          <p:cNvPr id="7" name="TextBox 6">
            <a:extLst>
              <a:ext uri="{FF2B5EF4-FFF2-40B4-BE49-F238E27FC236}">
                <a16:creationId xmlns="" xmlns:a16="http://schemas.microsoft.com/office/drawing/2014/main" id="{4C36FE1B-6141-D615-749E-988E9015C56E}"/>
              </a:ext>
            </a:extLst>
          </p:cNvPr>
          <p:cNvSpPr txBox="1"/>
          <p:nvPr/>
        </p:nvSpPr>
        <p:spPr>
          <a:xfrm rot="1400220">
            <a:off x="1161931" y="2620687"/>
            <a:ext cx="1762244" cy="646331"/>
          </a:xfrm>
          <a:prstGeom prst="rect">
            <a:avLst/>
          </a:prstGeom>
          <a:noFill/>
        </p:spPr>
        <p:txBody>
          <a:bodyPr wrap="square" rtlCol="0">
            <a:spAutoFit/>
          </a:bodyPr>
          <a:lstStyle/>
          <a:p>
            <a:r>
              <a:rPr lang="en-US" sz="3600" dirty="0">
                <a:latin typeface="Algerian" panose="04020705040A02060702" pitchFamily="82" charset="0"/>
              </a:rPr>
              <a:t>$2000</a:t>
            </a:r>
          </a:p>
        </p:txBody>
      </p:sp>
      <p:pic>
        <p:nvPicPr>
          <p:cNvPr id="9" name="Picture 8">
            <a:extLst>
              <a:ext uri="{FF2B5EF4-FFF2-40B4-BE49-F238E27FC236}">
                <a16:creationId xmlns="" xmlns:a16="http://schemas.microsoft.com/office/drawing/2014/main" id="{06D71BD9-4BF0-E441-6785-ED5E40BC3137}"/>
              </a:ext>
            </a:extLst>
          </p:cNvPr>
          <p:cNvPicPr>
            <a:picLocks noChangeAspect="1"/>
          </p:cNvPicPr>
          <p:nvPr/>
        </p:nvPicPr>
        <p:blipFill>
          <a:blip r:embed="rId2"/>
          <a:stretch>
            <a:fillRect/>
          </a:stretch>
        </p:blipFill>
        <p:spPr>
          <a:xfrm rot="1115215">
            <a:off x="8851542" y="4230777"/>
            <a:ext cx="1896020" cy="963251"/>
          </a:xfrm>
          <a:prstGeom prst="rect">
            <a:avLst/>
          </a:prstGeom>
        </p:spPr>
      </p:pic>
      <p:sp>
        <p:nvSpPr>
          <p:cNvPr id="11" name="TextBox 10">
            <a:extLst>
              <a:ext uri="{FF2B5EF4-FFF2-40B4-BE49-F238E27FC236}">
                <a16:creationId xmlns="" xmlns:a16="http://schemas.microsoft.com/office/drawing/2014/main" id="{B7392C28-F68F-0167-BA21-1264A1DE111E}"/>
              </a:ext>
            </a:extLst>
          </p:cNvPr>
          <p:cNvSpPr txBox="1"/>
          <p:nvPr/>
        </p:nvSpPr>
        <p:spPr>
          <a:xfrm rot="20646273">
            <a:off x="1257900" y="3936081"/>
            <a:ext cx="1436012" cy="584775"/>
          </a:xfrm>
          <a:prstGeom prst="rect">
            <a:avLst/>
          </a:prstGeom>
          <a:noFill/>
        </p:spPr>
        <p:txBody>
          <a:bodyPr wrap="square" rtlCol="0">
            <a:spAutoFit/>
          </a:bodyPr>
          <a:lstStyle/>
          <a:p>
            <a:r>
              <a:rPr lang="en-US" sz="3200" dirty="0">
                <a:latin typeface="Algerian" panose="04020705040A02060702" pitchFamily="82" charset="0"/>
              </a:rPr>
              <a:t>$2000</a:t>
            </a:r>
          </a:p>
        </p:txBody>
      </p:sp>
    </p:spTree>
    <p:extLst>
      <p:ext uri="{BB962C8B-B14F-4D97-AF65-F5344CB8AC3E}">
        <p14:creationId xmlns:p14="http://schemas.microsoft.com/office/powerpoint/2010/main" val="224966877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 xmlns:a16="http://schemas.microsoft.com/office/drawing/2014/main" id="{D2C75FE3-F289-7824-4F12-0E0C6F4F0CF0}"/>
              </a:ext>
            </a:extLst>
          </p:cNvPr>
          <p:cNvSpPr>
            <a:spLocks noGrp="1"/>
          </p:cNvSpPr>
          <p:nvPr>
            <p:ph type="sldNum" sz="quarter" idx="12"/>
          </p:nvPr>
        </p:nvSpPr>
        <p:spPr/>
        <p:txBody>
          <a:bodyPr/>
          <a:lstStyle/>
          <a:p>
            <a:fld id="{28844951-7827-47D4-8276-7DDE1FA7D85A}" type="slidenum">
              <a:rPr lang="en-US" smtClean="0"/>
              <a:t>17</a:t>
            </a:fld>
            <a:endParaRPr lang="en-US" dirty="0"/>
          </a:p>
        </p:txBody>
      </p:sp>
      <p:sp>
        <p:nvSpPr>
          <p:cNvPr id="6" name="TextBox 5">
            <a:extLst>
              <a:ext uri="{FF2B5EF4-FFF2-40B4-BE49-F238E27FC236}">
                <a16:creationId xmlns="" xmlns:a16="http://schemas.microsoft.com/office/drawing/2014/main" id="{1DBDED6B-CCEC-77DC-7279-FA46BABCCA6A}"/>
              </a:ext>
            </a:extLst>
          </p:cNvPr>
          <p:cNvSpPr txBox="1"/>
          <p:nvPr/>
        </p:nvSpPr>
        <p:spPr>
          <a:xfrm>
            <a:off x="525604" y="766286"/>
            <a:ext cx="11304445" cy="5786199"/>
          </a:xfrm>
          <a:prstGeom prst="rect">
            <a:avLst/>
          </a:prstGeom>
          <a:noFill/>
        </p:spPr>
        <p:txBody>
          <a:bodyPr wrap="square">
            <a:spAutoFit/>
          </a:bodyPr>
          <a:lstStyle/>
          <a:p>
            <a:r>
              <a:rPr lang="en-US" sz="4400" b="1" dirty="0">
                <a:solidFill>
                  <a:srgbClr val="0070C0"/>
                </a:solidFill>
              </a:rPr>
              <a:t>What is a countable resource?</a:t>
            </a:r>
          </a:p>
          <a:p>
            <a:endParaRPr lang="en-US" sz="4400" b="1" dirty="0">
              <a:solidFill>
                <a:srgbClr val="0070C0"/>
              </a:solidFill>
            </a:endParaRPr>
          </a:p>
          <a:p>
            <a:r>
              <a:rPr lang="en-US" sz="3200" dirty="0">
                <a:solidFill>
                  <a:srgbClr val="0070C0"/>
                </a:solidFill>
              </a:rPr>
              <a:t>Common resources include savings accounts, checking accounts, stocks, bonds… </a:t>
            </a:r>
          </a:p>
          <a:p>
            <a:r>
              <a:rPr lang="en-US" sz="3200" dirty="0">
                <a:solidFill>
                  <a:srgbClr val="0070C0"/>
                </a:solidFill>
              </a:rPr>
              <a:t>(ABLE Accounts are not countable resources)</a:t>
            </a:r>
          </a:p>
          <a:p>
            <a:endParaRPr lang="en-US" sz="3200" dirty="0">
              <a:solidFill>
                <a:srgbClr val="0070C0"/>
              </a:solidFill>
            </a:endParaRPr>
          </a:p>
          <a:p>
            <a:r>
              <a:rPr lang="en-US" sz="3200" i="1" dirty="0">
                <a:solidFill>
                  <a:srgbClr val="0070C0"/>
                </a:solidFill>
              </a:rPr>
              <a:t>The SS website has “SSI Spotlights” giving more detailed information about Resources and many other topics. </a:t>
            </a:r>
          </a:p>
          <a:p>
            <a:r>
              <a:rPr lang="en-US" sz="3200" i="1" dirty="0"/>
              <a:t>https://www.ssa.gov/ssi/links-to-spotlights.htm</a:t>
            </a:r>
          </a:p>
          <a:p>
            <a:endParaRPr lang="en-US" sz="1800" dirty="0">
              <a:solidFill>
                <a:schemeClr val="accent3"/>
              </a:solidFill>
            </a:endParaRPr>
          </a:p>
          <a:p>
            <a:endParaRPr lang="en-US" sz="2000" dirty="0">
              <a:solidFill>
                <a:schemeClr val="accent3"/>
              </a:solidFill>
            </a:endParaRPr>
          </a:p>
          <a:p>
            <a:r>
              <a:rPr lang="en-US" sz="2000" dirty="0">
                <a:solidFill>
                  <a:schemeClr val="accent3"/>
                </a:solidFill>
              </a:rPr>
              <a:t> </a:t>
            </a:r>
          </a:p>
        </p:txBody>
      </p:sp>
    </p:spTree>
    <p:extLst>
      <p:ext uri="{BB962C8B-B14F-4D97-AF65-F5344CB8AC3E}">
        <p14:creationId xmlns:p14="http://schemas.microsoft.com/office/powerpoint/2010/main" val="217816568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 xmlns:a16="http://schemas.microsoft.com/office/drawing/2014/main" id="{F735CD1D-D517-BEA1-8317-F7B4FE60A919}"/>
              </a:ext>
            </a:extLst>
          </p:cNvPr>
          <p:cNvSpPr>
            <a:spLocks noGrp="1"/>
          </p:cNvSpPr>
          <p:nvPr>
            <p:ph type="sldNum" sz="quarter" idx="12"/>
          </p:nvPr>
        </p:nvSpPr>
        <p:spPr/>
        <p:txBody>
          <a:bodyPr/>
          <a:lstStyle/>
          <a:p>
            <a:fld id="{28844951-7827-47D4-8276-7DDE1FA7D85A}" type="slidenum">
              <a:rPr lang="en-US" smtClean="0"/>
              <a:t>18</a:t>
            </a:fld>
            <a:endParaRPr lang="en-US" dirty="0"/>
          </a:p>
        </p:txBody>
      </p:sp>
      <p:sp>
        <p:nvSpPr>
          <p:cNvPr id="4" name="TextBox 3">
            <a:extLst>
              <a:ext uri="{FF2B5EF4-FFF2-40B4-BE49-F238E27FC236}">
                <a16:creationId xmlns="" xmlns:a16="http://schemas.microsoft.com/office/drawing/2014/main" id="{9CCB4164-8690-7AEF-A9E9-7D0172E94229}"/>
              </a:ext>
            </a:extLst>
          </p:cNvPr>
          <p:cNvSpPr txBox="1"/>
          <p:nvPr/>
        </p:nvSpPr>
        <p:spPr>
          <a:xfrm>
            <a:off x="879231" y="855494"/>
            <a:ext cx="10749351" cy="470898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srgbClr val="0070C0"/>
                </a:solidFill>
                <a:effectLst/>
                <a:highlight>
                  <a:srgbClr val="FFFF00"/>
                </a:highlight>
                <a:uLnTx/>
                <a:uFillTx/>
                <a:latin typeface="Avenir Next LT Pro"/>
                <a:ea typeface="+mn-ea"/>
                <a:cs typeface="+mn-cs"/>
              </a:rPr>
              <a:t>What matters: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i="0" u="none" strike="noStrike" kern="1200" cap="none" spc="0" normalizeH="0" baseline="0" noProof="0" dirty="0">
                <a:ln>
                  <a:noFill/>
                </a:ln>
                <a:solidFill>
                  <a:srgbClr val="0070C0"/>
                </a:solidFill>
                <a:effectLst/>
                <a:highlight>
                  <a:srgbClr val="FFFF00"/>
                </a:highlight>
                <a:uLnTx/>
                <a:uFillTx/>
                <a:latin typeface="Avenir Next LT Pro"/>
                <a:ea typeface="+mn-ea"/>
                <a:cs typeface="+mn-cs"/>
              </a:rPr>
              <a:t>Whose </a:t>
            </a:r>
            <a:r>
              <a:rPr kumimoji="0" lang="en-US" sz="3600" b="1" i="0" u="none" strike="noStrike" kern="1200" cap="none" spc="0" normalizeH="0" baseline="0" noProof="0" dirty="0">
                <a:ln>
                  <a:noFill/>
                </a:ln>
                <a:solidFill>
                  <a:srgbClr val="0070C0"/>
                </a:solidFill>
                <a:effectLst/>
                <a:highlight>
                  <a:srgbClr val="FFFF00"/>
                </a:highlight>
                <a:uLnTx/>
                <a:uFillTx/>
                <a:latin typeface="Avenir Next LT Pro"/>
                <a:ea typeface="+mn-ea"/>
                <a:cs typeface="+mn-cs"/>
              </a:rPr>
              <a:t>NAME</a:t>
            </a:r>
            <a:r>
              <a:rPr kumimoji="0" lang="en-US" sz="3600" i="0" u="none" strike="noStrike" kern="1200" cap="none" spc="0" normalizeH="0" baseline="0" noProof="0" dirty="0">
                <a:ln>
                  <a:noFill/>
                </a:ln>
                <a:solidFill>
                  <a:srgbClr val="0070C0"/>
                </a:solidFill>
                <a:effectLst/>
                <a:highlight>
                  <a:srgbClr val="FFFF00"/>
                </a:highlight>
                <a:uLnTx/>
                <a:uFillTx/>
                <a:latin typeface="Avenir Next LT Pro"/>
                <a:ea typeface="+mn-ea"/>
                <a:cs typeface="+mn-cs"/>
              </a:rPr>
              <a:t> is on the non-exempt resource.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4000" b="1" i="0" u="none" strike="noStrike" kern="1200" cap="none" spc="0" normalizeH="0" baseline="0" noProof="0" dirty="0">
              <a:ln>
                <a:noFill/>
              </a:ln>
              <a:solidFill>
                <a:srgbClr val="0070C0"/>
              </a:solidFill>
              <a:effectLst/>
              <a:highlight>
                <a:srgbClr val="FFFF00"/>
              </a:highlight>
              <a:uLnTx/>
              <a:uFillTx/>
              <a:latin typeface="Avenir Next LT Pro"/>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srgbClr val="0070C0"/>
                </a:solidFill>
                <a:effectLst/>
                <a:uLnTx/>
                <a:uFillTx/>
                <a:latin typeface="Avenir Next LT Pro"/>
                <a:ea typeface="+mn-ea"/>
                <a:cs typeface="+mn-cs"/>
              </a:rPr>
              <a:t>What does not matter: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0070C0"/>
                </a:solidFill>
                <a:effectLst/>
                <a:uLnTx/>
                <a:uFillTx/>
                <a:latin typeface="Avenir Next LT Pro"/>
                <a:ea typeface="+mn-ea"/>
                <a:cs typeface="+mn-cs"/>
              </a:rPr>
              <a:t>SS does not care what you intended to do with the resource</a:t>
            </a:r>
            <a:r>
              <a:rPr kumimoji="0" lang="en-US" sz="4000" b="0" i="0" u="none" strike="noStrike" kern="1200" cap="none" spc="0" normalizeH="0" baseline="0" noProof="0" dirty="0">
                <a:ln>
                  <a:noFill/>
                </a:ln>
                <a:solidFill>
                  <a:srgbClr val="0070C0"/>
                </a:solidFill>
                <a:effectLst/>
                <a:uLnTx/>
                <a:uFillTx/>
                <a:latin typeface="Avenir Next LT Pro"/>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2400" dirty="0">
              <a:solidFill>
                <a:srgbClr val="0070C0"/>
              </a:solidFill>
              <a:latin typeface="Avenir Next LT Pro"/>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Avenir Next LT Pro"/>
                <a:ea typeface="+mn-ea"/>
                <a:cs typeface="+mn-cs"/>
              </a:rPr>
              <a:t>Beware: “secret” accounts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4000" dirty="0">
                <a:solidFill>
                  <a:srgbClr val="FF0000"/>
                </a:solidFill>
                <a:latin typeface="Avenir Next LT Pro"/>
              </a:rPr>
              <a:t>                Inheritances (after award)</a:t>
            </a:r>
            <a:r>
              <a:rPr kumimoji="0" lang="en-US" sz="4000" b="0" i="0" u="none" strike="noStrike" kern="1200" cap="none" spc="0" normalizeH="0" baseline="0" noProof="0" dirty="0">
                <a:ln>
                  <a:noFill/>
                </a:ln>
                <a:solidFill>
                  <a:srgbClr val="FF0000"/>
                </a:solidFill>
                <a:effectLst/>
                <a:uLnTx/>
                <a:uFillTx/>
                <a:latin typeface="Avenir Next LT Pro"/>
                <a:ea typeface="+mn-ea"/>
                <a:cs typeface="+mn-cs"/>
              </a:rPr>
              <a:t> </a:t>
            </a:r>
          </a:p>
        </p:txBody>
      </p:sp>
    </p:spTree>
    <p:extLst>
      <p:ext uri="{BB962C8B-B14F-4D97-AF65-F5344CB8AC3E}">
        <p14:creationId xmlns:p14="http://schemas.microsoft.com/office/powerpoint/2010/main" val="284501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0000">
            <a:alpha val="80000"/>
          </a:srgb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C360FCC-0BF5-45B2-9CDD-17A4BA1878EE}"/>
              </a:ext>
            </a:extLst>
          </p:cNvPr>
          <p:cNvSpPr>
            <a:spLocks noGrp="1"/>
          </p:cNvSpPr>
          <p:nvPr>
            <p:ph type="title"/>
          </p:nvPr>
        </p:nvSpPr>
        <p:spPr>
          <a:xfrm>
            <a:off x="839788" y="685800"/>
            <a:ext cx="10515600" cy="1325880"/>
          </a:xfrm>
        </p:spPr>
        <p:txBody>
          <a:bodyPr/>
          <a:lstStyle/>
          <a:p>
            <a:r>
              <a:rPr lang="en-US" b="1" dirty="0">
                <a:solidFill>
                  <a:schemeClr val="bg1"/>
                </a:solidFill>
                <a:latin typeface="+mn-lt"/>
              </a:rPr>
              <a:t>Resource Spend-Down</a:t>
            </a:r>
          </a:p>
        </p:txBody>
      </p:sp>
      <p:sp>
        <p:nvSpPr>
          <p:cNvPr id="11" name="Slide Number Placeholder 10">
            <a:extLst>
              <a:ext uri="{FF2B5EF4-FFF2-40B4-BE49-F238E27FC236}">
                <a16:creationId xmlns="" xmlns:a16="http://schemas.microsoft.com/office/drawing/2014/main" id="{5F67B498-D587-4BC1-B0F3-4316C41ADDF9}"/>
              </a:ext>
            </a:extLst>
          </p:cNvPr>
          <p:cNvSpPr>
            <a:spLocks noGrp="1"/>
          </p:cNvSpPr>
          <p:nvPr>
            <p:ph type="sldNum" sz="quarter" idx="12"/>
          </p:nvPr>
        </p:nvSpPr>
        <p:spPr>
          <a:xfrm>
            <a:off x="8610600" y="6429375"/>
            <a:ext cx="2743200" cy="365125"/>
          </a:xfrm>
        </p:spPr>
        <p:txBody>
          <a:bodyPr/>
          <a:lstStyle/>
          <a:p>
            <a:fld id="{28844951-7827-47D4-8276-7DDE1FA7D85A}" type="slidenum">
              <a:rPr lang="en-US" smtClean="0"/>
              <a:pPr/>
              <a:t>19</a:t>
            </a:fld>
            <a:endParaRPr lang="en-US" dirty="0"/>
          </a:p>
        </p:txBody>
      </p:sp>
      <p:sp>
        <p:nvSpPr>
          <p:cNvPr id="24" name="TextBox 23">
            <a:extLst>
              <a:ext uri="{FF2B5EF4-FFF2-40B4-BE49-F238E27FC236}">
                <a16:creationId xmlns="" xmlns:a16="http://schemas.microsoft.com/office/drawing/2014/main" id="{8AC2E439-B4BD-4D20-A832-3FAB376B587F}"/>
              </a:ext>
            </a:extLst>
          </p:cNvPr>
          <p:cNvSpPr txBox="1"/>
          <p:nvPr/>
        </p:nvSpPr>
        <p:spPr>
          <a:xfrm>
            <a:off x="954157" y="2090172"/>
            <a:ext cx="10296939" cy="2246769"/>
          </a:xfrm>
          <a:prstGeom prst="rect">
            <a:avLst/>
          </a:prstGeom>
          <a:noFill/>
        </p:spPr>
        <p:txBody>
          <a:bodyPr wrap="square" rtlCol="0">
            <a:spAutoFit/>
          </a:bodyPr>
          <a:lstStyle/>
          <a:p>
            <a:r>
              <a:rPr lang="en-US" sz="2800" dirty="0">
                <a:solidFill>
                  <a:schemeClr val="bg1"/>
                </a:solidFill>
              </a:rPr>
              <a:t>DO NOT just transfer money out of the account or sell assets.</a:t>
            </a:r>
          </a:p>
          <a:p>
            <a:endParaRPr lang="en-US" sz="2800" dirty="0">
              <a:solidFill>
                <a:schemeClr val="bg1"/>
              </a:solidFill>
            </a:endParaRPr>
          </a:p>
          <a:p>
            <a:r>
              <a:rPr lang="en-US" sz="2800" dirty="0">
                <a:solidFill>
                  <a:schemeClr val="bg1"/>
                </a:solidFill>
              </a:rPr>
              <a:t>Spend-down must be for items acceptable to Social Security and purchases must be </a:t>
            </a:r>
            <a:r>
              <a:rPr lang="en-US" sz="2800" i="1" dirty="0">
                <a:solidFill>
                  <a:schemeClr val="bg1"/>
                </a:solidFill>
              </a:rPr>
              <a:t>traceable</a:t>
            </a:r>
            <a:r>
              <a:rPr lang="en-US" sz="2800" dirty="0">
                <a:solidFill>
                  <a:schemeClr val="bg1"/>
                </a:solidFill>
              </a:rPr>
              <a:t>.</a:t>
            </a:r>
          </a:p>
          <a:p>
            <a:r>
              <a:rPr lang="en-US" sz="2800" dirty="0">
                <a:solidFill>
                  <a:schemeClr val="bg1"/>
                </a:solidFill>
              </a:rPr>
              <a:t>(Keep receipts!)  OR </a:t>
            </a:r>
            <a:r>
              <a:rPr lang="en-US" sz="2800" b="1" dirty="0">
                <a:solidFill>
                  <a:schemeClr val="bg1"/>
                </a:solidFill>
              </a:rPr>
              <a:t>ABLE ACCOUNT</a:t>
            </a:r>
          </a:p>
        </p:txBody>
      </p:sp>
      <p:sp>
        <p:nvSpPr>
          <p:cNvPr id="3" name="TextBox 2">
            <a:extLst>
              <a:ext uri="{FF2B5EF4-FFF2-40B4-BE49-F238E27FC236}">
                <a16:creationId xmlns="" xmlns:a16="http://schemas.microsoft.com/office/drawing/2014/main" id="{493BA2C7-6527-8FEA-700B-538D3AF483D8}"/>
              </a:ext>
            </a:extLst>
          </p:cNvPr>
          <p:cNvSpPr txBox="1"/>
          <p:nvPr/>
        </p:nvSpPr>
        <p:spPr>
          <a:xfrm>
            <a:off x="954157" y="4663730"/>
            <a:ext cx="8494643" cy="1438855"/>
          </a:xfrm>
          <a:prstGeom prst="rect">
            <a:avLst/>
          </a:prstGeom>
          <a:noFill/>
        </p:spPr>
        <p:txBody>
          <a:bodyPr wrap="square" rtlCol="0">
            <a:spAutoFit/>
          </a:bodyPr>
          <a:lstStyle/>
          <a:p>
            <a:pPr marL="45720" marR="0" fontAlgn="base">
              <a:lnSpc>
                <a:spcPts val="1680"/>
              </a:lnSpc>
              <a:spcBef>
                <a:spcPts val="4420"/>
              </a:spcBef>
              <a:spcAft>
                <a:spcPts val="0"/>
              </a:spcAft>
            </a:pPr>
            <a:r>
              <a:rPr lang="en-US" sz="1800" b="1" dirty="0">
                <a:solidFill>
                  <a:srgbClr val="000000"/>
                </a:solidFill>
                <a:effectLst/>
                <a:latin typeface="Tahoma" panose="020B0604030504040204" pitchFamily="34" charset="0"/>
                <a:ea typeface="Tahoma" panose="020B0604030504040204" pitchFamily="34" charset="0"/>
                <a:cs typeface="Times New Roman" panose="02020603050405020304" pitchFamily="18" charset="0"/>
              </a:rPr>
              <a:t>“WHAT HAPPENS IF I GIVE AWAY OR SELL A RESOURCE?</a:t>
            </a:r>
            <a:endParaRPr lang="en-US" sz="1800" dirty="0">
              <a:effectLst/>
              <a:latin typeface="Times New Roman" panose="02020603050405020304" pitchFamily="18" charset="0"/>
              <a:ea typeface="PMingLiU" panose="02020500000000000000" pitchFamily="18" charset="-120"/>
            </a:endParaRPr>
          </a:p>
          <a:p>
            <a:pPr marL="45720" marR="137160" fontAlgn="base">
              <a:lnSpc>
                <a:spcPts val="1800"/>
              </a:lnSpc>
              <a:spcBef>
                <a:spcPts val="1595"/>
              </a:spcBef>
              <a:spcAft>
                <a:spcPts val="0"/>
              </a:spcAft>
            </a:pPr>
            <a:r>
              <a:rPr lang="en-US" sz="1800" spc="40" dirty="0">
                <a:solidFill>
                  <a:srgbClr val="000000"/>
                </a:solidFill>
                <a:effectLst/>
                <a:latin typeface="Tahoma" panose="020B0604030504040204" pitchFamily="34" charset="0"/>
                <a:ea typeface="Tahoma" panose="020B0604030504040204" pitchFamily="34" charset="0"/>
                <a:cs typeface="Times New Roman" panose="02020603050405020304" pitchFamily="18" charset="0"/>
              </a:rPr>
              <a:t>If you, your spouse, or a co—owner give away a resource or sell it for less than it is worth, you </a:t>
            </a:r>
            <a:r>
              <a:rPr lang="en-US" sz="1800" spc="40" dirty="0">
                <a:solidFill>
                  <a:srgbClr val="000000"/>
                </a:solidFill>
                <a:effectLst/>
                <a:highlight>
                  <a:srgbClr val="FFFF00"/>
                </a:highlight>
                <a:latin typeface="Tahoma" panose="020B0604030504040204" pitchFamily="34" charset="0"/>
                <a:ea typeface="Tahoma" panose="020B0604030504040204" pitchFamily="34" charset="0"/>
                <a:cs typeface="Times New Roman" panose="02020603050405020304" pitchFamily="18" charset="0"/>
              </a:rPr>
              <a:t>may be ineligible for SSI benefits for up to 36 months</a:t>
            </a:r>
            <a:r>
              <a:rPr lang="en-US" sz="1800" spc="40" dirty="0">
                <a:solidFill>
                  <a:srgbClr val="000000"/>
                </a:solidFill>
                <a:effectLst/>
                <a:latin typeface="Tahoma" panose="020B0604030504040204" pitchFamily="34" charset="0"/>
                <a:ea typeface="Tahoma" panose="020B0604030504040204" pitchFamily="34" charset="0"/>
                <a:cs typeface="Times New Roman" panose="02020603050405020304" pitchFamily="18" charset="0"/>
              </a:rPr>
              <a:t>. How long you are ineligible for SSI benefits depends on the value of the resource you transferred.” (Fro</a:t>
            </a:r>
            <a:r>
              <a:rPr lang="en-US" spc="40" dirty="0">
                <a:solidFill>
                  <a:srgbClr val="000000"/>
                </a:solidFill>
                <a:latin typeface="Tahoma" panose="020B0604030504040204" pitchFamily="34" charset="0"/>
                <a:ea typeface="Tahoma" panose="020B0604030504040204" pitchFamily="34" charset="0"/>
                <a:cs typeface="Times New Roman" panose="02020603050405020304" pitchFamily="18" charset="0"/>
              </a:rPr>
              <a:t>m SS Website – SSI Homepage)</a:t>
            </a:r>
            <a:endParaRPr lang="en-US" sz="1800" dirty="0">
              <a:effectLst/>
              <a:latin typeface="Times New Roman" panose="02020603050405020304" pitchFamily="18" charset="0"/>
              <a:ea typeface="PMingLiU" panose="02020500000000000000" pitchFamily="18" charset="-120"/>
            </a:endParaRPr>
          </a:p>
        </p:txBody>
      </p:sp>
    </p:spTree>
    <p:extLst>
      <p:ext uri="{BB962C8B-B14F-4D97-AF65-F5344CB8AC3E}">
        <p14:creationId xmlns:p14="http://schemas.microsoft.com/office/powerpoint/2010/main" val="29112692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6954C4C-50DC-8377-6619-C7F98E079149}"/>
              </a:ext>
            </a:extLst>
          </p:cNvPr>
          <p:cNvSpPr>
            <a:spLocks noGrp="1"/>
          </p:cNvSpPr>
          <p:nvPr>
            <p:ph type="ctrTitle"/>
          </p:nvPr>
        </p:nvSpPr>
        <p:spPr>
          <a:xfrm>
            <a:off x="1524000" y="-115772"/>
            <a:ext cx="9144000" cy="2387600"/>
          </a:xfrm>
        </p:spPr>
        <p:txBody>
          <a:bodyPr>
            <a:normAutofit/>
          </a:bodyPr>
          <a:lstStyle/>
          <a:p>
            <a:r>
              <a:rPr lang="en-US" sz="4800" dirty="0"/>
              <a:t>DO YOU REALLY WANT TO APPLY FOR SSI?</a:t>
            </a:r>
          </a:p>
        </p:txBody>
      </p:sp>
      <p:sp>
        <p:nvSpPr>
          <p:cNvPr id="3" name="Subtitle 2">
            <a:extLst>
              <a:ext uri="{FF2B5EF4-FFF2-40B4-BE49-F238E27FC236}">
                <a16:creationId xmlns="" xmlns:a16="http://schemas.microsoft.com/office/drawing/2014/main" id="{7148E708-20D0-14E3-23CF-D08AE22B9B1F}"/>
              </a:ext>
            </a:extLst>
          </p:cNvPr>
          <p:cNvSpPr>
            <a:spLocks noGrp="1"/>
          </p:cNvSpPr>
          <p:nvPr>
            <p:ph type="subTitle" idx="1"/>
          </p:nvPr>
        </p:nvSpPr>
        <p:spPr>
          <a:xfrm>
            <a:off x="1524000" y="2482313"/>
            <a:ext cx="9144000" cy="3155378"/>
          </a:xfrm>
        </p:spPr>
        <p:txBody>
          <a:bodyPr>
            <a:normAutofit fontScale="25000" lnSpcReduction="20000"/>
          </a:bodyPr>
          <a:lstStyle/>
          <a:p>
            <a:r>
              <a:rPr lang="en-US" sz="12800" b="1" dirty="0">
                <a:solidFill>
                  <a:srgbClr val="002060">
                    <a:alpha val="70000"/>
                  </a:srgbClr>
                </a:solidFill>
              </a:rPr>
              <a:t>What Is Your Goal?</a:t>
            </a:r>
          </a:p>
          <a:p>
            <a:pPr algn="l"/>
            <a:r>
              <a:rPr lang="en-US" sz="5500" b="1" dirty="0">
                <a:solidFill>
                  <a:srgbClr val="002060">
                    <a:alpha val="70000"/>
                  </a:srgbClr>
                </a:solidFill>
              </a:rPr>
              <a:t> </a:t>
            </a:r>
            <a:r>
              <a:rPr lang="en-US" sz="8000" b="1" dirty="0" err="1">
                <a:solidFill>
                  <a:srgbClr val="002060">
                    <a:alpha val="70000"/>
                  </a:srgbClr>
                </a:solidFill>
              </a:rPr>
              <a:t>DDD</a:t>
            </a:r>
            <a:r>
              <a:rPr lang="en-US" sz="8000" b="1" dirty="0">
                <a:solidFill>
                  <a:srgbClr val="002060">
                    <a:alpha val="70000"/>
                  </a:srgbClr>
                </a:solidFill>
              </a:rPr>
              <a:t> benefits</a:t>
            </a:r>
          </a:p>
          <a:p>
            <a:pPr algn="l"/>
            <a:r>
              <a:rPr lang="en-US" sz="5500" dirty="0">
                <a:solidFill>
                  <a:srgbClr val="002060">
                    <a:alpha val="70000"/>
                  </a:srgbClr>
                </a:solidFill>
              </a:rPr>
              <a:t>              	</a:t>
            </a:r>
            <a:r>
              <a:rPr lang="en-US" sz="6400" b="1" dirty="0">
                <a:solidFill>
                  <a:schemeClr val="tx1">
                    <a:alpha val="70000"/>
                  </a:schemeClr>
                </a:solidFill>
              </a:rPr>
              <a:t>funded through Medicaid</a:t>
            </a:r>
          </a:p>
          <a:p>
            <a:pPr algn="l"/>
            <a:r>
              <a:rPr lang="en-US" sz="6400" b="1" dirty="0">
                <a:solidFill>
                  <a:schemeClr val="tx1">
                    <a:alpha val="70000"/>
                  </a:schemeClr>
                </a:solidFill>
              </a:rPr>
              <a:t>              	</a:t>
            </a:r>
            <a:r>
              <a:rPr lang="en-US" sz="6400" b="1" dirty="0">
                <a:solidFill>
                  <a:schemeClr val="tx1">
                    <a:alpha val="70000"/>
                  </a:schemeClr>
                </a:solidFill>
                <a:highlight>
                  <a:srgbClr val="FFFF00"/>
                </a:highlight>
              </a:rPr>
              <a:t>NJ State Medicaid </a:t>
            </a:r>
            <a:r>
              <a:rPr lang="en-US" sz="6400" b="1" dirty="0">
                <a:solidFill>
                  <a:schemeClr val="tx1">
                    <a:alpha val="70000"/>
                  </a:schemeClr>
                </a:solidFill>
              </a:rPr>
              <a:t>is easier and faster to obtain</a:t>
            </a:r>
          </a:p>
          <a:p>
            <a:pPr algn="l"/>
            <a:endParaRPr lang="en-US" sz="5500" b="1" dirty="0">
              <a:solidFill>
                <a:srgbClr val="002060">
                  <a:alpha val="70000"/>
                </a:srgbClr>
              </a:solidFill>
            </a:endParaRPr>
          </a:p>
          <a:p>
            <a:pPr algn="l"/>
            <a:r>
              <a:rPr lang="en-US" sz="8000" b="1" dirty="0">
                <a:solidFill>
                  <a:srgbClr val="002060">
                    <a:alpha val="70000"/>
                  </a:srgbClr>
                </a:solidFill>
              </a:rPr>
              <a:t>SSI benefits</a:t>
            </a:r>
          </a:p>
          <a:p>
            <a:pPr algn="l"/>
            <a:r>
              <a:rPr lang="en-US" sz="5500" b="1" dirty="0">
                <a:solidFill>
                  <a:srgbClr val="002060">
                    <a:alpha val="70000"/>
                  </a:srgbClr>
                </a:solidFill>
              </a:rPr>
              <a:t>	</a:t>
            </a:r>
            <a:r>
              <a:rPr lang="en-US" sz="6400" b="1" dirty="0">
                <a:solidFill>
                  <a:schemeClr val="tx1">
                    <a:alpha val="70000"/>
                  </a:schemeClr>
                </a:solidFill>
              </a:rPr>
              <a:t>provides federal Medicaid</a:t>
            </a:r>
          </a:p>
          <a:p>
            <a:pPr algn="l"/>
            <a:r>
              <a:rPr lang="en-US" sz="6400" b="1" dirty="0">
                <a:solidFill>
                  <a:schemeClr val="tx1">
                    <a:alpha val="70000"/>
                  </a:schemeClr>
                </a:solidFill>
              </a:rPr>
              <a:t>	provides monthly cash payment</a:t>
            </a:r>
          </a:p>
          <a:p>
            <a:pPr algn="l"/>
            <a:endParaRPr lang="en-US" b="1" dirty="0"/>
          </a:p>
          <a:p>
            <a:pPr algn="l"/>
            <a:r>
              <a:rPr lang="en-US" dirty="0"/>
              <a:t> </a:t>
            </a:r>
          </a:p>
        </p:txBody>
      </p:sp>
      <p:sp>
        <p:nvSpPr>
          <p:cNvPr id="4" name="Slide Number Placeholder 3">
            <a:extLst>
              <a:ext uri="{FF2B5EF4-FFF2-40B4-BE49-F238E27FC236}">
                <a16:creationId xmlns="" xmlns:a16="http://schemas.microsoft.com/office/drawing/2014/main" id="{27DADD11-9F5B-807E-7ADD-53E9B48D0026}"/>
              </a:ext>
            </a:extLst>
          </p:cNvPr>
          <p:cNvSpPr>
            <a:spLocks noGrp="1"/>
          </p:cNvSpPr>
          <p:nvPr>
            <p:ph type="sldNum" sz="quarter" idx="12"/>
          </p:nvPr>
        </p:nvSpPr>
        <p:spPr/>
        <p:txBody>
          <a:bodyPr/>
          <a:lstStyle/>
          <a:p>
            <a:fld id="{28844951-7827-47D4-8276-7DDE1FA7D85A}" type="slidenum">
              <a:rPr lang="en-US" smtClean="0"/>
              <a:t>2</a:t>
            </a:fld>
            <a:endParaRPr lang="en-US" dirty="0"/>
          </a:p>
        </p:txBody>
      </p:sp>
    </p:spTree>
    <p:extLst>
      <p:ext uri="{BB962C8B-B14F-4D97-AF65-F5344CB8AC3E}">
        <p14:creationId xmlns:p14="http://schemas.microsoft.com/office/powerpoint/2010/main" val="31261074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 xmlns:a16="http://schemas.microsoft.com/office/drawing/2014/main" id="{772DD806-E447-2862-1F45-19690040797E}"/>
              </a:ext>
            </a:extLst>
          </p:cNvPr>
          <p:cNvSpPr>
            <a:spLocks noGrp="1"/>
          </p:cNvSpPr>
          <p:nvPr>
            <p:ph type="sldNum" sz="quarter" idx="12"/>
          </p:nvPr>
        </p:nvSpPr>
        <p:spPr/>
        <p:txBody>
          <a:bodyPr/>
          <a:lstStyle/>
          <a:p>
            <a:fld id="{28844951-7827-47D4-8276-7DDE1FA7D85A}" type="slidenum">
              <a:rPr lang="en-US" smtClean="0"/>
              <a:t>20</a:t>
            </a:fld>
            <a:endParaRPr lang="en-US" dirty="0"/>
          </a:p>
        </p:txBody>
      </p:sp>
      <p:sp>
        <p:nvSpPr>
          <p:cNvPr id="3" name="TextBox 2">
            <a:extLst>
              <a:ext uri="{FF2B5EF4-FFF2-40B4-BE49-F238E27FC236}">
                <a16:creationId xmlns="" xmlns:a16="http://schemas.microsoft.com/office/drawing/2014/main" id="{BFC1B398-0946-5AF9-178F-24778765ED59}"/>
              </a:ext>
            </a:extLst>
          </p:cNvPr>
          <p:cNvSpPr txBox="1"/>
          <p:nvPr/>
        </p:nvSpPr>
        <p:spPr>
          <a:xfrm>
            <a:off x="809625" y="766517"/>
            <a:ext cx="9791700" cy="3046988"/>
          </a:xfrm>
          <a:prstGeom prst="rect">
            <a:avLst/>
          </a:prstGeom>
          <a:noFill/>
        </p:spPr>
        <p:txBody>
          <a:bodyPr wrap="square" rtlCol="0">
            <a:spAutoFit/>
          </a:bodyPr>
          <a:lstStyle/>
          <a:p>
            <a:r>
              <a:rPr lang="en-US" sz="3200" dirty="0">
                <a:solidFill>
                  <a:srgbClr val="0070C0"/>
                </a:solidFill>
              </a:rPr>
              <a:t>It is easy to lose track of the value of the resources. </a:t>
            </a:r>
          </a:p>
          <a:p>
            <a:endParaRPr lang="en-US" sz="3200" dirty="0">
              <a:solidFill>
                <a:srgbClr val="0070C0"/>
              </a:solidFill>
            </a:endParaRPr>
          </a:p>
          <a:p>
            <a:r>
              <a:rPr lang="en-US" sz="3200" b="1" dirty="0">
                <a:solidFill>
                  <a:srgbClr val="FF0000"/>
                </a:solidFill>
              </a:rPr>
              <a:t>Make this a priority!</a:t>
            </a:r>
          </a:p>
          <a:p>
            <a:endParaRPr lang="en-US" sz="3200" dirty="0">
              <a:solidFill>
                <a:srgbClr val="0070C0"/>
              </a:solidFill>
            </a:endParaRPr>
          </a:p>
          <a:p>
            <a:r>
              <a:rPr lang="en-US" sz="3200" dirty="0">
                <a:solidFill>
                  <a:srgbClr val="0070C0"/>
                </a:solidFill>
              </a:rPr>
              <a:t>Even having the total countable resources exceed $2000 for one month will have </a:t>
            </a:r>
            <a:r>
              <a:rPr lang="en-US" sz="3200" b="1" dirty="0">
                <a:solidFill>
                  <a:srgbClr val="0070C0"/>
                </a:solidFill>
              </a:rPr>
              <a:t>consequences</a:t>
            </a:r>
            <a:r>
              <a:rPr lang="en-US" sz="3200" dirty="0">
                <a:solidFill>
                  <a:srgbClr val="0070C0"/>
                </a:solidFill>
              </a:rPr>
              <a:t>. </a:t>
            </a:r>
          </a:p>
        </p:txBody>
      </p:sp>
      <p:sp>
        <p:nvSpPr>
          <p:cNvPr id="4" name="TextBox 3">
            <a:extLst>
              <a:ext uri="{FF2B5EF4-FFF2-40B4-BE49-F238E27FC236}">
                <a16:creationId xmlns="" xmlns:a16="http://schemas.microsoft.com/office/drawing/2014/main" id="{73E71AF0-5C41-DE54-1B5E-4D7E6AB1ED87}"/>
              </a:ext>
            </a:extLst>
          </p:cNvPr>
          <p:cNvSpPr txBox="1"/>
          <p:nvPr/>
        </p:nvSpPr>
        <p:spPr>
          <a:xfrm>
            <a:off x="608149" y="3918925"/>
            <a:ext cx="9993175" cy="1569660"/>
          </a:xfrm>
          <a:prstGeom prst="rect">
            <a:avLst/>
          </a:prstGeom>
          <a:solidFill>
            <a:schemeClr val="tx1"/>
          </a:solidFill>
        </p:spPr>
        <p:txBody>
          <a:bodyPr wrap="square" rtlCol="0">
            <a:spAutoFit/>
          </a:bodyPr>
          <a:lstStyle/>
          <a:p>
            <a:pPr marL="342900" indent="-342900" algn="ctr">
              <a:buFont typeface="Arial" panose="020B0604020202020204" pitchFamily="34" charset="0"/>
              <a:buChar char="•"/>
            </a:pPr>
            <a:r>
              <a:rPr lang="en-US" sz="3200" b="1" dirty="0">
                <a:solidFill>
                  <a:srgbClr val="FF0000"/>
                </a:solidFill>
              </a:rPr>
              <a:t> Overpayment</a:t>
            </a:r>
            <a:r>
              <a:rPr lang="en-US" sz="3200" dirty="0">
                <a:solidFill>
                  <a:srgbClr val="FF0000"/>
                </a:solidFill>
              </a:rPr>
              <a:t> and </a:t>
            </a:r>
            <a:r>
              <a:rPr lang="en-US" sz="3200" b="1" dirty="0">
                <a:solidFill>
                  <a:srgbClr val="FF0000"/>
                </a:solidFill>
              </a:rPr>
              <a:t>Demand to Repay</a:t>
            </a:r>
          </a:p>
          <a:p>
            <a:pPr marL="457200" indent="-457200" algn="ctr">
              <a:buFont typeface="Arial" panose="020B0604020202020204" pitchFamily="34" charset="0"/>
              <a:buChar char="•"/>
            </a:pPr>
            <a:r>
              <a:rPr lang="en-US" sz="3200" b="1" dirty="0">
                <a:solidFill>
                  <a:srgbClr val="FF0000"/>
                </a:solidFill>
              </a:rPr>
              <a:t> Termination</a:t>
            </a:r>
            <a:r>
              <a:rPr lang="en-US" sz="3200" dirty="0">
                <a:solidFill>
                  <a:srgbClr val="FF0000"/>
                </a:solidFill>
              </a:rPr>
              <a:t> of SSI benefits</a:t>
            </a:r>
          </a:p>
          <a:p>
            <a:pPr algn="ctr"/>
            <a:endParaRPr lang="en-US" sz="3200" dirty="0">
              <a:solidFill>
                <a:srgbClr val="FF0000"/>
              </a:solidFill>
            </a:endParaRPr>
          </a:p>
        </p:txBody>
      </p:sp>
      <p:sp>
        <p:nvSpPr>
          <p:cNvPr id="5" name="TextBox 4">
            <a:extLst>
              <a:ext uri="{FF2B5EF4-FFF2-40B4-BE49-F238E27FC236}">
                <a16:creationId xmlns="" xmlns:a16="http://schemas.microsoft.com/office/drawing/2014/main" id="{801A1847-055F-933A-CD78-EF53B4775124}"/>
              </a:ext>
            </a:extLst>
          </p:cNvPr>
          <p:cNvSpPr txBox="1"/>
          <p:nvPr/>
        </p:nvSpPr>
        <p:spPr>
          <a:xfrm>
            <a:off x="1143414" y="5594005"/>
            <a:ext cx="9124122" cy="584775"/>
          </a:xfrm>
          <a:prstGeom prst="rect">
            <a:avLst/>
          </a:prstGeom>
          <a:solidFill>
            <a:schemeClr val="tx1"/>
          </a:solidFill>
        </p:spPr>
        <p:txBody>
          <a:bodyPr wrap="square" rtlCol="0">
            <a:spAutoFit/>
          </a:bodyPr>
          <a:lstStyle/>
          <a:p>
            <a:r>
              <a:rPr lang="en-US" sz="3200" b="1" i="1" dirty="0">
                <a:solidFill>
                  <a:schemeClr val="bg1"/>
                </a:solidFill>
              </a:rPr>
              <a:t>Social Security could notify you YEARS later. </a:t>
            </a:r>
          </a:p>
        </p:txBody>
      </p:sp>
    </p:spTree>
    <p:extLst>
      <p:ext uri="{BB962C8B-B14F-4D97-AF65-F5344CB8AC3E}">
        <p14:creationId xmlns:p14="http://schemas.microsoft.com/office/powerpoint/2010/main" val="83227734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 xmlns:a16="http://schemas.microsoft.com/office/drawing/2014/main" id="{C3E8B59D-9067-BD6A-AF7A-311F176C1C13}"/>
              </a:ext>
            </a:extLst>
          </p:cNvPr>
          <p:cNvSpPr>
            <a:spLocks noGrp="1"/>
          </p:cNvSpPr>
          <p:nvPr>
            <p:ph type="sldNum" sz="quarter" idx="12"/>
          </p:nvPr>
        </p:nvSpPr>
        <p:spPr/>
        <p:txBody>
          <a:bodyPr/>
          <a:lstStyle/>
          <a:p>
            <a:fld id="{28844951-7827-47D4-8276-7DDE1FA7D85A}" type="slidenum">
              <a:rPr lang="en-US" smtClean="0"/>
              <a:t>21</a:t>
            </a:fld>
            <a:endParaRPr lang="en-US" dirty="0"/>
          </a:p>
        </p:txBody>
      </p:sp>
      <p:sp>
        <p:nvSpPr>
          <p:cNvPr id="3" name="Rectangle 2">
            <a:extLst>
              <a:ext uri="{FF2B5EF4-FFF2-40B4-BE49-F238E27FC236}">
                <a16:creationId xmlns="" xmlns:a16="http://schemas.microsoft.com/office/drawing/2014/main" id="{E00B568F-D80A-6B6E-4617-EADB9ED5C70B}"/>
              </a:ext>
            </a:extLst>
          </p:cNvPr>
          <p:cNvSpPr/>
          <p:nvPr/>
        </p:nvSpPr>
        <p:spPr>
          <a:xfrm>
            <a:off x="675142" y="4636655"/>
            <a:ext cx="10972800" cy="94210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 xmlns:a16="http://schemas.microsoft.com/office/drawing/2014/main" id="{C1AA7C54-320C-0261-382C-E3413C7D8D4A}"/>
              </a:ext>
            </a:extLst>
          </p:cNvPr>
          <p:cNvSpPr txBox="1"/>
          <p:nvPr/>
        </p:nvSpPr>
        <p:spPr>
          <a:xfrm>
            <a:off x="675142" y="702469"/>
            <a:ext cx="11193585" cy="6155531"/>
          </a:xfrm>
          <a:prstGeom prst="rect">
            <a:avLst/>
          </a:prstGeom>
          <a:noFill/>
        </p:spPr>
        <p:txBody>
          <a:bodyPr wrap="square">
            <a:spAutoFit/>
          </a:bodyPr>
          <a:lstStyle/>
          <a:p>
            <a:pPr algn="ctr"/>
            <a:r>
              <a:rPr lang="en-US" sz="5400" b="1" u="sng" dirty="0"/>
              <a:t>INCOME</a:t>
            </a:r>
          </a:p>
          <a:p>
            <a:endParaRPr lang="en-US" sz="4000" dirty="0">
              <a:solidFill>
                <a:srgbClr val="0070C0"/>
              </a:solidFill>
            </a:endParaRPr>
          </a:p>
          <a:p>
            <a:r>
              <a:rPr lang="en-US" sz="4000" dirty="0">
                <a:solidFill>
                  <a:srgbClr val="0070C0"/>
                </a:solidFill>
              </a:rPr>
              <a:t>For the Application,</a:t>
            </a:r>
          </a:p>
          <a:p>
            <a:endParaRPr lang="en-US" sz="3200" i="1" dirty="0">
              <a:solidFill>
                <a:srgbClr val="0070C0"/>
              </a:solidFill>
            </a:endParaRPr>
          </a:p>
          <a:p>
            <a:r>
              <a:rPr lang="en-US" sz="3200" dirty="0">
                <a:solidFill>
                  <a:srgbClr val="0070C0"/>
                </a:solidFill>
              </a:rPr>
              <a:t>ONLY the </a:t>
            </a:r>
            <a:r>
              <a:rPr lang="en-US" sz="3200" b="1" dirty="0">
                <a:solidFill>
                  <a:srgbClr val="0070C0"/>
                </a:solidFill>
              </a:rPr>
              <a:t>income of the Applicant  </a:t>
            </a:r>
            <a:r>
              <a:rPr lang="en-US" sz="3200" dirty="0">
                <a:solidFill>
                  <a:srgbClr val="0070C0"/>
                </a:solidFill>
              </a:rPr>
              <a:t>(not parents)</a:t>
            </a:r>
          </a:p>
          <a:p>
            <a:r>
              <a:rPr lang="en-US" sz="3200" dirty="0">
                <a:solidFill>
                  <a:srgbClr val="0070C0"/>
                </a:solidFill>
              </a:rPr>
              <a:t>should be considered once the Applicant turns 18.</a:t>
            </a:r>
            <a:r>
              <a:rPr lang="en-US" sz="2400" dirty="0">
                <a:solidFill>
                  <a:srgbClr val="0070C0"/>
                </a:solidFill>
              </a:rPr>
              <a:t/>
            </a:r>
            <a:br>
              <a:rPr lang="en-US" sz="2400" dirty="0">
                <a:solidFill>
                  <a:srgbClr val="0070C0"/>
                </a:solidFill>
              </a:rPr>
            </a:br>
            <a:endParaRPr lang="en-US" sz="2800" dirty="0">
              <a:solidFill>
                <a:srgbClr val="0070C0"/>
              </a:solidFill>
              <a:latin typeface="Comic Sans MS" panose="030F0702030302020204" pitchFamily="66" charset="0"/>
              <a:ea typeface="Cambria Math" panose="02040503050406030204" pitchFamily="18" charset="0"/>
            </a:endParaRPr>
          </a:p>
          <a:p>
            <a:r>
              <a:rPr lang="en-US" sz="2800" b="1" dirty="0">
                <a:latin typeface="Comic Sans MS" panose="030F0702030302020204" pitchFamily="66" charset="0"/>
                <a:ea typeface="Cambria Math" panose="02040503050406030204" pitchFamily="18" charset="0"/>
              </a:rPr>
              <a:t>After an Award, </a:t>
            </a:r>
            <a:r>
              <a:rPr lang="en-US" sz="2800" dirty="0">
                <a:latin typeface="Comic Sans MS" panose="030F0702030302020204" pitchFamily="66" charset="0"/>
                <a:ea typeface="Cambria Math" panose="02040503050406030204" pitchFamily="18" charset="0"/>
              </a:rPr>
              <a:t>wages and cash gifts must be reported monthly.</a:t>
            </a:r>
          </a:p>
          <a:p>
            <a:r>
              <a:rPr lang="en-US" sz="2800" dirty="0">
                <a:latin typeface="Comic Sans MS" panose="030F0702030302020204" pitchFamily="66" charset="0"/>
                <a:ea typeface="Cambria Math" panose="02040503050406030204" pitchFamily="18" charset="0"/>
              </a:rPr>
              <a:t>Use the Social Security portal.</a:t>
            </a:r>
          </a:p>
          <a:p>
            <a:endParaRPr lang="en-US" sz="3200" i="1" dirty="0">
              <a:solidFill>
                <a:srgbClr val="0070C0"/>
              </a:solidFill>
            </a:endParaRPr>
          </a:p>
          <a:p>
            <a:r>
              <a:rPr lang="en-US" sz="2400" b="1" dirty="0">
                <a:solidFill>
                  <a:srgbClr val="0070C0"/>
                </a:solidFill>
              </a:rPr>
              <a:t> </a:t>
            </a:r>
            <a:endParaRPr lang="en-US" sz="2400" dirty="0">
              <a:solidFill>
                <a:srgbClr val="0070C0"/>
              </a:solidFill>
            </a:endParaRPr>
          </a:p>
          <a:p>
            <a:pPr lvl="1"/>
            <a:endParaRPr lang="en-US" sz="2400" dirty="0">
              <a:solidFill>
                <a:srgbClr val="0070C0"/>
              </a:solidFill>
            </a:endParaRPr>
          </a:p>
        </p:txBody>
      </p:sp>
    </p:spTree>
    <p:extLst>
      <p:ext uri="{BB962C8B-B14F-4D97-AF65-F5344CB8AC3E}">
        <p14:creationId xmlns:p14="http://schemas.microsoft.com/office/powerpoint/2010/main" val="111540609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90486FE-BADA-FA55-F95A-D9AEF8DEF00E}"/>
              </a:ext>
            </a:extLst>
          </p:cNvPr>
          <p:cNvSpPr>
            <a:spLocks noGrp="1"/>
          </p:cNvSpPr>
          <p:nvPr>
            <p:ph type="title"/>
          </p:nvPr>
        </p:nvSpPr>
        <p:spPr>
          <a:xfrm>
            <a:off x="495300" y="419099"/>
            <a:ext cx="11175590" cy="6010275"/>
          </a:xfrm>
          <a:blipFill>
            <a:blip r:embed="rId3"/>
            <a:tile tx="0" ty="0" sx="100000" sy="100000" flip="none" algn="tl"/>
          </a:blipFill>
        </p:spPr>
        <p:txBody>
          <a:bodyPr>
            <a:normAutofit fontScale="90000"/>
          </a:bodyPr>
          <a:lstStyle/>
          <a:p>
            <a:pPr algn="ctr"/>
            <a:r>
              <a:rPr lang="en-US" sz="10700" b="1" dirty="0">
                <a:solidFill>
                  <a:srgbClr val="0070C0"/>
                </a:solidFill>
                <a:latin typeface="+mn-lt"/>
              </a:rPr>
              <a:t/>
            </a:r>
            <a:br>
              <a:rPr lang="en-US" sz="10700" b="1" dirty="0">
                <a:solidFill>
                  <a:srgbClr val="0070C0"/>
                </a:solidFill>
                <a:latin typeface="+mn-lt"/>
              </a:rPr>
            </a:br>
            <a:r>
              <a:rPr lang="en-US" sz="7300" b="1" dirty="0">
                <a:solidFill>
                  <a:srgbClr val="0070C0"/>
                </a:solidFill>
                <a:latin typeface="+mn-lt"/>
              </a:rPr>
              <a:t>MEDICAL/EDUCATIONAL</a:t>
            </a:r>
            <a:br>
              <a:rPr lang="en-US" sz="7300" b="1" dirty="0">
                <a:solidFill>
                  <a:srgbClr val="0070C0"/>
                </a:solidFill>
                <a:latin typeface="+mn-lt"/>
              </a:rPr>
            </a:br>
            <a:r>
              <a:rPr lang="en-US" sz="7300" b="1" dirty="0">
                <a:solidFill>
                  <a:srgbClr val="0070C0"/>
                </a:solidFill>
                <a:latin typeface="+mn-lt"/>
              </a:rPr>
              <a:t>/VOCATIONAL </a:t>
            </a:r>
            <a:r>
              <a:rPr lang="en-US" sz="8900" b="1" dirty="0">
                <a:solidFill>
                  <a:srgbClr val="0070C0"/>
                </a:solidFill>
                <a:latin typeface="+mn-lt"/>
              </a:rPr>
              <a:t>Considerations</a:t>
            </a:r>
            <a:r>
              <a:rPr lang="en-US" sz="6000" b="1" dirty="0">
                <a:solidFill>
                  <a:schemeClr val="accent2">
                    <a:lumMod val="75000"/>
                  </a:schemeClr>
                </a:solidFill>
                <a:latin typeface="+mn-lt"/>
              </a:rPr>
              <a:t/>
            </a:r>
            <a:br>
              <a:rPr lang="en-US" sz="6000" b="1" dirty="0">
                <a:solidFill>
                  <a:schemeClr val="accent2">
                    <a:lumMod val="75000"/>
                  </a:schemeClr>
                </a:solidFill>
                <a:latin typeface="+mn-lt"/>
              </a:rPr>
            </a:br>
            <a:r>
              <a:rPr lang="en-US" sz="4900" b="1" dirty="0">
                <a:solidFill>
                  <a:srgbClr val="00B050"/>
                </a:solidFill>
                <a:latin typeface="+mn-lt"/>
              </a:rPr>
              <a:t/>
            </a:r>
            <a:br>
              <a:rPr lang="en-US" sz="4900" b="1" dirty="0">
                <a:solidFill>
                  <a:srgbClr val="00B050"/>
                </a:solidFill>
                <a:latin typeface="+mn-lt"/>
              </a:rPr>
            </a:br>
            <a:r>
              <a:rPr lang="en-US" sz="4900" b="1" dirty="0">
                <a:solidFill>
                  <a:srgbClr val="00B050"/>
                </a:solidFill>
                <a:latin typeface="+mn-lt"/>
              </a:rPr>
              <a:t/>
            </a:r>
            <a:br>
              <a:rPr lang="en-US" sz="4900" b="1" dirty="0">
                <a:solidFill>
                  <a:srgbClr val="00B050"/>
                </a:solidFill>
                <a:latin typeface="+mn-lt"/>
              </a:rPr>
            </a:br>
            <a:r>
              <a:rPr lang="en-US" sz="4900" b="1" dirty="0">
                <a:solidFill>
                  <a:srgbClr val="00B050"/>
                </a:solidFill>
                <a:latin typeface="+mn-lt"/>
              </a:rPr>
              <a:t>     </a:t>
            </a:r>
            <a:endParaRPr lang="en-US" sz="4900" dirty="0">
              <a:solidFill>
                <a:srgbClr val="00B050"/>
              </a:solidFill>
            </a:endParaRPr>
          </a:p>
        </p:txBody>
      </p:sp>
      <p:sp>
        <p:nvSpPr>
          <p:cNvPr id="5" name="Slide Number Placeholder 4">
            <a:extLst>
              <a:ext uri="{FF2B5EF4-FFF2-40B4-BE49-F238E27FC236}">
                <a16:creationId xmlns="" xmlns:a16="http://schemas.microsoft.com/office/drawing/2014/main" id="{2DC2A5CC-5922-71D4-E812-D99F0FF08EA9}"/>
              </a:ext>
            </a:extLst>
          </p:cNvPr>
          <p:cNvSpPr>
            <a:spLocks noGrp="1"/>
          </p:cNvSpPr>
          <p:nvPr>
            <p:ph type="sldNum" sz="quarter" idx="12"/>
          </p:nvPr>
        </p:nvSpPr>
        <p:spPr/>
        <p:txBody>
          <a:bodyPr/>
          <a:lstStyle/>
          <a:p>
            <a:fld id="{28844951-7827-47D4-8276-7DDE1FA7D85A}" type="slidenum">
              <a:rPr lang="en-US" smtClean="0"/>
              <a:t>22</a:t>
            </a:fld>
            <a:endParaRPr lang="en-US" dirty="0"/>
          </a:p>
        </p:txBody>
      </p:sp>
    </p:spTree>
    <p:extLst>
      <p:ext uri="{BB962C8B-B14F-4D97-AF65-F5344CB8AC3E}">
        <p14:creationId xmlns:p14="http://schemas.microsoft.com/office/powerpoint/2010/main" val="354055781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8CA9294-71EF-ED83-A1A6-6F9474151938}"/>
              </a:ext>
            </a:extLst>
          </p:cNvPr>
          <p:cNvSpPr>
            <a:spLocks noGrp="1"/>
          </p:cNvSpPr>
          <p:nvPr>
            <p:ph type="ctrTitle"/>
          </p:nvPr>
        </p:nvSpPr>
        <p:spPr>
          <a:xfrm>
            <a:off x="1440872" y="688254"/>
            <a:ext cx="9144000" cy="2082655"/>
          </a:xfrm>
        </p:spPr>
        <p:txBody>
          <a:bodyPr/>
          <a:lstStyle/>
          <a:p>
            <a:r>
              <a:rPr lang="en-US" dirty="0">
                <a:solidFill>
                  <a:srgbClr val="002060"/>
                </a:solidFill>
              </a:rPr>
              <a:t>DISABILITY</a:t>
            </a:r>
            <a:r>
              <a:rPr lang="en-US" dirty="0"/>
              <a:t/>
            </a:r>
            <a:br>
              <a:rPr lang="en-US" dirty="0"/>
            </a:br>
            <a:endParaRPr lang="en-US" dirty="0"/>
          </a:p>
        </p:txBody>
      </p:sp>
      <p:sp>
        <p:nvSpPr>
          <p:cNvPr id="3" name="Subtitle 2">
            <a:extLst>
              <a:ext uri="{FF2B5EF4-FFF2-40B4-BE49-F238E27FC236}">
                <a16:creationId xmlns="" xmlns:a16="http://schemas.microsoft.com/office/drawing/2014/main" id="{56D3CAAC-9950-8703-57D1-6F369112E4B2}"/>
              </a:ext>
            </a:extLst>
          </p:cNvPr>
          <p:cNvSpPr>
            <a:spLocks noGrp="1"/>
          </p:cNvSpPr>
          <p:nvPr>
            <p:ph type="subTitle" idx="1"/>
          </p:nvPr>
        </p:nvSpPr>
        <p:spPr>
          <a:xfrm>
            <a:off x="1524000" y="2601118"/>
            <a:ext cx="9144000" cy="2386517"/>
          </a:xfrm>
        </p:spPr>
        <p:txBody>
          <a:bodyPr>
            <a:normAutofit fontScale="40000" lnSpcReduction="20000"/>
          </a:bodyPr>
          <a:lstStyle/>
          <a:p>
            <a:r>
              <a:rPr lang="en-US" sz="5800" b="1" dirty="0">
                <a:solidFill>
                  <a:srgbClr val="002060">
                    <a:alpha val="70000"/>
                  </a:srgbClr>
                </a:solidFill>
              </a:rPr>
              <a:t>Unable to perform ANY </a:t>
            </a:r>
            <a:r>
              <a:rPr lang="en-US" sz="5800" b="1" dirty="0">
                <a:solidFill>
                  <a:srgbClr val="002060">
                    <a:alpha val="70000"/>
                  </a:srgbClr>
                </a:solidFill>
                <a:highlight>
                  <a:srgbClr val="FFFF00"/>
                </a:highlight>
              </a:rPr>
              <a:t>competitive work </a:t>
            </a:r>
          </a:p>
          <a:p>
            <a:r>
              <a:rPr lang="en-US" sz="5800" b="1" dirty="0">
                <a:solidFill>
                  <a:srgbClr val="002060">
                    <a:alpha val="70000"/>
                  </a:srgbClr>
                </a:solidFill>
              </a:rPr>
              <a:t>   independently</a:t>
            </a:r>
          </a:p>
          <a:p>
            <a:r>
              <a:rPr lang="en-US" sz="5800" b="1" dirty="0">
                <a:solidFill>
                  <a:srgbClr val="002060">
                    <a:alpha val="70000"/>
                  </a:srgbClr>
                </a:solidFill>
              </a:rPr>
              <a:t>&amp; on a sustained basis</a:t>
            </a:r>
          </a:p>
          <a:p>
            <a:r>
              <a:rPr lang="en-US" sz="5800" b="1" dirty="0">
                <a:solidFill>
                  <a:srgbClr val="002060">
                    <a:alpha val="70000"/>
                  </a:srgbClr>
                </a:solidFill>
              </a:rPr>
              <a:t>&amp; earn SGA</a:t>
            </a:r>
          </a:p>
          <a:p>
            <a:r>
              <a:rPr lang="en-US" sz="5800" b="1" dirty="0">
                <a:solidFill>
                  <a:srgbClr val="002060">
                    <a:alpha val="70000"/>
                  </a:srgbClr>
                </a:solidFill>
              </a:rPr>
              <a:t>due to a “medically determinable impairment”</a:t>
            </a:r>
          </a:p>
          <a:p>
            <a:endParaRPr lang="en-US" b="1" dirty="0">
              <a:solidFill>
                <a:srgbClr val="002060">
                  <a:alpha val="70000"/>
                </a:srgbClr>
              </a:solidFill>
            </a:endParaRPr>
          </a:p>
        </p:txBody>
      </p:sp>
      <p:sp>
        <p:nvSpPr>
          <p:cNvPr id="4" name="Slide Number Placeholder 3">
            <a:extLst>
              <a:ext uri="{FF2B5EF4-FFF2-40B4-BE49-F238E27FC236}">
                <a16:creationId xmlns="" xmlns:a16="http://schemas.microsoft.com/office/drawing/2014/main" id="{57E0FD8F-4E47-029F-B25C-13750A1F66CA}"/>
              </a:ext>
            </a:extLst>
          </p:cNvPr>
          <p:cNvSpPr>
            <a:spLocks noGrp="1"/>
          </p:cNvSpPr>
          <p:nvPr>
            <p:ph type="sldNum" sz="quarter" idx="12"/>
          </p:nvPr>
        </p:nvSpPr>
        <p:spPr/>
        <p:txBody>
          <a:bodyPr/>
          <a:lstStyle/>
          <a:p>
            <a:fld id="{28844951-7827-47D4-8276-7DDE1FA7D85A}" type="slidenum">
              <a:rPr lang="en-US" smtClean="0"/>
              <a:t>23</a:t>
            </a:fld>
            <a:endParaRPr lang="en-US" dirty="0"/>
          </a:p>
        </p:txBody>
      </p:sp>
    </p:spTree>
    <p:extLst>
      <p:ext uri="{BB962C8B-B14F-4D97-AF65-F5344CB8AC3E}">
        <p14:creationId xmlns:p14="http://schemas.microsoft.com/office/powerpoint/2010/main" val="51139716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BE5AF0A-B080-7202-9ABD-4FF2BFD5A93E}"/>
              </a:ext>
            </a:extLst>
          </p:cNvPr>
          <p:cNvSpPr>
            <a:spLocks noGrp="1"/>
          </p:cNvSpPr>
          <p:nvPr>
            <p:ph type="title"/>
          </p:nvPr>
        </p:nvSpPr>
        <p:spPr/>
        <p:txBody>
          <a:bodyPr>
            <a:normAutofit fontScale="90000"/>
          </a:bodyPr>
          <a:lstStyle/>
          <a:p>
            <a:r>
              <a:rPr lang="en-US" dirty="0">
                <a:solidFill>
                  <a:srgbClr val="002060"/>
                </a:solidFill>
                <a:latin typeface="+mn-lt"/>
              </a:rPr>
              <a:t>Evidence of inability </a:t>
            </a:r>
            <a:r>
              <a:rPr lang="en-US" dirty="0" smtClean="0">
                <a:solidFill>
                  <a:srgbClr val="002060"/>
                </a:solidFill>
                <a:latin typeface="+mn-lt"/>
              </a:rPr>
              <a:t>to perform SGA</a:t>
            </a:r>
            <a:endParaRPr lang="en-US" dirty="0">
              <a:solidFill>
                <a:srgbClr val="002060"/>
              </a:solidFill>
              <a:latin typeface="+mn-lt"/>
            </a:endParaRPr>
          </a:p>
        </p:txBody>
      </p:sp>
      <p:sp>
        <p:nvSpPr>
          <p:cNvPr id="3" name="Picture Placeholder 2">
            <a:extLst>
              <a:ext uri="{FF2B5EF4-FFF2-40B4-BE49-F238E27FC236}">
                <a16:creationId xmlns="" xmlns:a16="http://schemas.microsoft.com/office/drawing/2014/main" id="{7C6673DC-A30B-C727-6280-CEDF21C85C99}"/>
              </a:ext>
            </a:extLst>
          </p:cNvPr>
          <p:cNvSpPr>
            <a:spLocks noGrp="1"/>
          </p:cNvSpPr>
          <p:nvPr>
            <p:ph type="pic" sz="quarter" idx="13"/>
          </p:nvPr>
        </p:nvSpPr>
        <p:spPr>
          <a:xfrm>
            <a:off x="575093" y="2240280"/>
            <a:ext cx="2286000" cy="1879138"/>
          </a:xfrm>
        </p:spPr>
        <p:txBody>
          <a:bodyPr>
            <a:normAutofit lnSpcReduction="10000"/>
          </a:bodyPr>
          <a:lstStyle/>
          <a:p>
            <a:pPr marL="228600" indent="0">
              <a:lnSpc>
                <a:spcPct val="100000"/>
              </a:lnSpc>
              <a:buNone/>
            </a:pPr>
            <a:r>
              <a:rPr lang="en-US" sz="2600" dirty="0"/>
              <a:t>School</a:t>
            </a:r>
          </a:p>
          <a:p>
            <a:pPr marL="228600" indent="0">
              <a:buNone/>
            </a:pPr>
            <a:r>
              <a:rPr lang="en-US" sz="2600" dirty="0"/>
              <a:t>Records</a:t>
            </a:r>
          </a:p>
          <a:p>
            <a:pPr marL="228600" indent="0">
              <a:buNone/>
            </a:pPr>
            <a:r>
              <a:rPr lang="en-US" sz="2000" dirty="0" err="1"/>
              <a:t>IEPs</a:t>
            </a:r>
            <a:r>
              <a:rPr lang="en-US" sz="2000" dirty="0"/>
              <a:t> </a:t>
            </a:r>
          </a:p>
          <a:p>
            <a:pPr marL="228600" indent="0">
              <a:buNone/>
            </a:pPr>
            <a:r>
              <a:rPr lang="en-US" sz="2000" dirty="0"/>
              <a:t>Evaluations</a:t>
            </a:r>
          </a:p>
        </p:txBody>
      </p:sp>
      <p:sp>
        <p:nvSpPr>
          <p:cNvPr id="4" name="Picture Placeholder 3">
            <a:extLst>
              <a:ext uri="{FF2B5EF4-FFF2-40B4-BE49-F238E27FC236}">
                <a16:creationId xmlns="" xmlns:a16="http://schemas.microsoft.com/office/drawing/2014/main" id="{3EA3B659-A170-EE51-090E-8E1A82A25CB9}"/>
              </a:ext>
            </a:extLst>
          </p:cNvPr>
          <p:cNvSpPr>
            <a:spLocks noGrp="1"/>
          </p:cNvSpPr>
          <p:nvPr>
            <p:ph type="pic" sz="quarter" idx="14"/>
          </p:nvPr>
        </p:nvSpPr>
        <p:spPr>
          <a:xfrm>
            <a:off x="7359764" y="2270586"/>
            <a:ext cx="2538380" cy="1851706"/>
          </a:xfrm>
        </p:spPr>
        <p:txBody>
          <a:bodyPr>
            <a:normAutofit fontScale="85000" lnSpcReduction="10000"/>
          </a:bodyPr>
          <a:lstStyle/>
          <a:p>
            <a:pPr marL="228600" indent="0">
              <a:buNone/>
            </a:pPr>
            <a:r>
              <a:rPr lang="en-US" sz="2800" dirty="0"/>
              <a:t>Vocational</a:t>
            </a:r>
          </a:p>
          <a:p>
            <a:pPr marL="228600" indent="0">
              <a:buNone/>
            </a:pPr>
            <a:r>
              <a:rPr lang="en-US" sz="2800" dirty="0"/>
              <a:t>Experiences</a:t>
            </a:r>
          </a:p>
          <a:p>
            <a:pPr marL="228600" indent="0">
              <a:buNone/>
            </a:pPr>
            <a:r>
              <a:rPr lang="en-US" sz="2400" dirty="0"/>
              <a:t>School program</a:t>
            </a:r>
          </a:p>
          <a:p>
            <a:pPr marL="228600" indent="0">
              <a:buNone/>
            </a:pPr>
            <a:r>
              <a:rPr lang="en-US" sz="2400" dirty="0"/>
              <a:t>esp. job sampling</a:t>
            </a:r>
          </a:p>
        </p:txBody>
      </p:sp>
      <p:sp>
        <p:nvSpPr>
          <p:cNvPr id="5" name="Picture Placeholder 4">
            <a:extLst>
              <a:ext uri="{FF2B5EF4-FFF2-40B4-BE49-F238E27FC236}">
                <a16:creationId xmlns="" xmlns:a16="http://schemas.microsoft.com/office/drawing/2014/main" id="{F633085D-D599-3856-06A3-38C1CB356F95}"/>
              </a:ext>
            </a:extLst>
          </p:cNvPr>
          <p:cNvSpPr>
            <a:spLocks noGrp="1"/>
          </p:cNvSpPr>
          <p:nvPr>
            <p:ph type="pic" sz="quarter" idx="15"/>
          </p:nvPr>
        </p:nvSpPr>
        <p:spPr>
          <a:xfrm>
            <a:off x="2969588" y="2242928"/>
            <a:ext cx="1971122" cy="1879138"/>
          </a:xfrm>
        </p:spPr>
        <p:txBody>
          <a:bodyPr>
            <a:normAutofit/>
          </a:bodyPr>
          <a:lstStyle/>
          <a:p>
            <a:pPr marL="228600" indent="0">
              <a:buNone/>
            </a:pPr>
            <a:r>
              <a:rPr lang="en-US" sz="2400" dirty="0" err="1"/>
              <a:t>PsychiatristTherapist</a:t>
            </a:r>
            <a:r>
              <a:rPr lang="en-US" sz="2400" dirty="0"/>
              <a:t> notes</a:t>
            </a:r>
          </a:p>
        </p:txBody>
      </p:sp>
      <p:sp>
        <p:nvSpPr>
          <p:cNvPr id="6" name="Picture Placeholder 5">
            <a:extLst>
              <a:ext uri="{FF2B5EF4-FFF2-40B4-BE49-F238E27FC236}">
                <a16:creationId xmlns="" xmlns:a16="http://schemas.microsoft.com/office/drawing/2014/main" id="{A7074943-4729-CEFD-6D4E-F684FEC8858B}"/>
              </a:ext>
            </a:extLst>
          </p:cNvPr>
          <p:cNvSpPr>
            <a:spLocks noGrp="1"/>
          </p:cNvSpPr>
          <p:nvPr>
            <p:ph type="pic" sz="quarter" idx="16"/>
          </p:nvPr>
        </p:nvSpPr>
        <p:spPr>
          <a:xfrm>
            <a:off x="9982200" y="2261393"/>
            <a:ext cx="1725891" cy="1851706"/>
          </a:xfrm>
        </p:spPr>
        <p:txBody>
          <a:bodyPr>
            <a:normAutofit fontScale="85000" lnSpcReduction="10000"/>
          </a:bodyPr>
          <a:lstStyle/>
          <a:p>
            <a:pPr marL="228600" indent="0">
              <a:buNone/>
            </a:pPr>
            <a:r>
              <a:rPr lang="en-US" sz="2400" dirty="0"/>
              <a:t>NJ DVRS</a:t>
            </a:r>
          </a:p>
          <a:p>
            <a:pPr marL="228600" indent="0">
              <a:buNone/>
            </a:pPr>
            <a:r>
              <a:rPr lang="en-US" sz="2400" dirty="0" err="1"/>
              <a:t>DDD</a:t>
            </a:r>
            <a:endParaRPr lang="en-US" sz="2400" dirty="0"/>
          </a:p>
          <a:p>
            <a:pPr marL="228600" indent="0">
              <a:buNone/>
            </a:pPr>
            <a:r>
              <a:rPr lang="en-US" sz="2400" dirty="0"/>
              <a:t>or private</a:t>
            </a:r>
          </a:p>
          <a:p>
            <a:pPr marL="228600" indent="0">
              <a:buNone/>
            </a:pPr>
            <a:r>
              <a:rPr lang="en-US" sz="2400" dirty="0"/>
              <a:t>Job Coach</a:t>
            </a:r>
          </a:p>
        </p:txBody>
      </p:sp>
      <p:sp>
        <p:nvSpPr>
          <p:cNvPr id="15" name="Slide Number Placeholder 14">
            <a:extLst>
              <a:ext uri="{FF2B5EF4-FFF2-40B4-BE49-F238E27FC236}">
                <a16:creationId xmlns="" xmlns:a16="http://schemas.microsoft.com/office/drawing/2014/main" id="{60F00F27-99A6-E5F8-4C87-29FF28043519}"/>
              </a:ext>
            </a:extLst>
          </p:cNvPr>
          <p:cNvSpPr>
            <a:spLocks noGrp="1"/>
          </p:cNvSpPr>
          <p:nvPr>
            <p:ph type="sldNum" sz="quarter" idx="12"/>
          </p:nvPr>
        </p:nvSpPr>
        <p:spPr/>
        <p:txBody>
          <a:bodyPr/>
          <a:lstStyle/>
          <a:p>
            <a:fld id="{28844951-7827-47D4-8276-7DDE1FA7D85A}" type="slidenum">
              <a:rPr lang="en-US" smtClean="0"/>
              <a:t>24</a:t>
            </a:fld>
            <a:endParaRPr lang="en-US" dirty="0"/>
          </a:p>
        </p:txBody>
      </p:sp>
      <p:pic>
        <p:nvPicPr>
          <p:cNvPr id="17" name="Graphic 16" descr="Checkbox Checked with solid fill">
            <a:extLst>
              <a:ext uri="{FF2B5EF4-FFF2-40B4-BE49-F238E27FC236}">
                <a16:creationId xmlns="" xmlns:a16="http://schemas.microsoft.com/office/drawing/2014/main" id="{83D4C0A2-FFAE-F4EA-4234-E6ADF53EC35D}"/>
              </a:ext>
            </a:extLst>
          </p:cNvPr>
          <p:cNvPicPr>
            <a:picLocks noChangeAspect="1"/>
          </p:cNvPicPr>
          <p:nvPr/>
        </p:nvPicPr>
        <p:blipFill>
          <a:blip r:embed="rId2">
            <a:extLst>
              <a:ext uri="{96DAC541-7B7A-43D3-8B79-37D633B846F1}">
                <asvg:svgBlip xmlns="" xmlns:asvg="http://schemas.microsoft.com/office/drawing/2016/SVG/main" r:embed="rId3"/>
              </a:ext>
            </a:extLst>
          </a:blip>
          <a:stretch>
            <a:fillRect/>
          </a:stretch>
        </p:blipFill>
        <p:spPr>
          <a:xfrm>
            <a:off x="586898" y="4007124"/>
            <a:ext cx="914400" cy="914400"/>
          </a:xfrm>
          <a:prstGeom prst="rect">
            <a:avLst/>
          </a:prstGeom>
        </p:spPr>
      </p:pic>
      <p:pic>
        <p:nvPicPr>
          <p:cNvPr id="21" name="Picture 20">
            <a:extLst>
              <a:ext uri="{FF2B5EF4-FFF2-40B4-BE49-F238E27FC236}">
                <a16:creationId xmlns="" xmlns:a16="http://schemas.microsoft.com/office/drawing/2014/main" id="{6F41E0EE-4516-8BCC-9B6B-0A8AD4BA5B92}"/>
              </a:ext>
            </a:extLst>
          </p:cNvPr>
          <p:cNvPicPr>
            <a:picLocks noChangeAspect="1"/>
          </p:cNvPicPr>
          <p:nvPr/>
        </p:nvPicPr>
        <p:blipFill>
          <a:blip r:embed="rId4"/>
          <a:stretch>
            <a:fillRect/>
          </a:stretch>
        </p:blipFill>
        <p:spPr>
          <a:xfrm>
            <a:off x="2841414" y="3982028"/>
            <a:ext cx="914479" cy="914479"/>
          </a:xfrm>
          <a:prstGeom prst="rect">
            <a:avLst/>
          </a:prstGeom>
        </p:spPr>
      </p:pic>
      <p:pic>
        <p:nvPicPr>
          <p:cNvPr id="22" name="Picture 21">
            <a:extLst>
              <a:ext uri="{FF2B5EF4-FFF2-40B4-BE49-F238E27FC236}">
                <a16:creationId xmlns="" xmlns:a16="http://schemas.microsoft.com/office/drawing/2014/main" id="{C851ECBE-5383-A84A-39A6-EC7849B81A73}"/>
              </a:ext>
            </a:extLst>
          </p:cNvPr>
          <p:cNvPicPr>
            <a:picLocks noChangeAspect="1"/>
          </p:cNvPicPr>
          <p:nvPr/>
        </p:nvPicPr>
        <p:blipFill>
          <a:blip r:embed="rId4"/>
          <a:stretch>
            <a:fillRect/>
          </a:stretch>
        </p:blipFill>
        <p:spPr>
          <a:xfrm>
            <a:off x="7272822" y="3964631"/>
            <a:ext cx="914479" cy="914479"/>
          </a:xfrm>
          <a:prstGeom prst="rect">
            <a:avLst/>
          </a:prstGeom>
        </p:spPr>
      </p:pic>
      <p:pic>
        <p:nvPicPr>
          <p:cNvPr id="23" name="Picture 22">
            <a:extLst>
              <a:ext uri="{FF2B5EF4-FFF2-40B4-BE49-F238E27FC236}">
                <a16:creationId xmlns="" xmlns:a16="http://schemas.microsoft.com/office/drawing/2014/main" id="{7BDD747B-8AA1-1E9A-551C-8092B5AAEF30}"/>
              </a:ext>
            </a:extLst>
          </p:cNvPr>
          <p:cNvPicPr>
            <a:picLocks noChangeAspect="1"/>
          </p:cNvPicPr>
          <p:nvPr/>
        </p:nvPicPr>
        <p:blipFill>
          <a:blip r:embed="rId4"/>
          <a:stretch>
            <a:fillRect/>
          </a:stretch>
        </p:blipFill>
        <p:spPr>
          <a:xfrm>
            <a:off x="7926582" y="3982027"/>
            <a:ext cx="914479" cy="914479"/>
          </a:xfrm>
          <a:prstGeom prst="rect">
            <a:avLst/>
          </a:prstGeom>
        </p:spPr>
      </p:pic>
      <p:pic>
        <p:nvPicPr>
          <p:cNvPr id="24" name="Picture 23">
            <a:extLst>
              <a:ext uri="{FF2B5EF4-FFF2-40B4-BE49-F238E27FC236}">
                <a16:creationId xmlns="" xmlns:a16="http://schemas.microsoft.com/office/drawing/2014/main" id="{0CCC6DB8-293D-D45D-FA5F-E55DCF292097}"/>
              </a:ext>
            </a:extLst>
          </p:cNvPr>
          <p:cNvPicPr>
            <a:picLocks noChangeAspect="1"/>
          </p:cNvPicPr>
          <p:nvPr/>
        </p:nvPicPr>
        <p:blipFill>
          <a:blip r:embed="rId4"/>
          <a:stretch>
            <a:fillRect/>
          </a:stretch>
        </p:blipFill>
        <p:spPr>
          <a:xfrm>
            <a:off x="4826597" y="3983908"/>
            <a:ext cx="914479" cy="914479"/>
          </a:xfrm>
          <a:prstGeom prst="rect">
            <a:avLst/>
          </a:prstGeom>
        </p:spPr>
      </p:pic>
      <p:pic>
        <p:nvPicPr>
          <p:cNvPr id="25" name="Picture 24">
            <a:extLst>
              <a:ext uri="{FF2B5EF4-FFF2-40B4-BE49-F238E27FC236}">
                <a16:creationId xmlns="" xmlns:a16="http://schemas.microsoft.com/office/drawing/2014/main" id="{52CE0163-382B-3D10-413D-115F8E6C839B}"/>
              </a:ext>
            </a:extLst>
          </p:cNvPr>
          <p:cNvPicPr>
            <a:picLocks noChangeAspect="1"/>
          </p:cNvPicPr>
          <p:nvPr/>
        </p:nvPicPr>
        <p:blipFill>
          <a:blip r:embed="rId4"/>
          <a:stretch>
            <a:fillRect/>
          </a:stretch>
        </p:blipFill>
        <p:spPr>
          <a:xfrm>
            <a:off x="9805950" y="3964631"/>
            <a:ext cx="914479" cy="914479"/>
          </a:xfrm>
          <a:prstGeom prst="rect">
            <a:avLst/>
          </a:prstGeom>
        </p:spPr>
      </p:pic>
      <p:sp>
        <p:nvSpPr>
          <p:cNvPr id="26" name="TextBox 25">
            <a:extLst>
              <a:ext uri="{FF2B5EF4-FFF2-40B4-BE49-F238E27FC236}">
                <a16:creationId xmlns="" xmlns:a16="http://schemas.microsoft.com/office/drawing/2014/main" id="{1233BFC2-4804-4E9B-920D-F4441D2B7667}"/>
              </a:ext>
            </a:extLst>
          </p:cNvPr>
          <p:cNvSpPr txBox="1"/>
          <p:nvPr/>
        </p:nvSpPr>
        <p:spPr>
          <a:xfrm>
            <a:off x="1374794" y="4176681"/>
            <a:ext cx="1553396" cy="738664"/>
          </a:xfrm>
          <a:prstGeom prst="rect">
            <a:avLst/>
          </a:prstGeom>
          <a:noFill/>
        </p:spPr>
        <p:txBody>
          <a:bodyPr wrap="square" rtlCol="0">
            <a:spAutoFit/>
          </a:bodyPr>
          <a:lstStyle/>
          <a:p>
            <a:r>
              <a:rPr lang="en-US" sz="1400" dirty="0"/>
              <a:t>Depending on</a:t>
            </a:r>
          </a:p>
          <a:p>
            <a:r>
              <a:rPr lang="en-US" sz="1400" dirty="0"/>
              <a:t>severity of impairments</a:t>
            </a:r>
          </a:p>
        </p:txBody>
      </p:sp>
      <p:sp>
        <p:nvSpPr>
          <p:cNvPr id="27" name="Picture Placeholder 2">
            <a:extLst>
              <a:ext uri="{FF2B5EF4-FFF2-40B4-BE49-F238E27FC236}">
                <a16:creationId xmlns="" xmlns:a16="http://schemas.microsoft.com/office/drawing/2014/main" id="{A6F193B6-484D-A001-523E-C7FE6B0782E4}"/>
              </a:ext>
            </a:extLst>
          </p:cNvPr>
          <p:cNvSpPr txBox="1">
            <a:spLocks/>
          </p:cNvSpPr>
          <p:nvPr/>
        </p:nvSpPr>
        <p:spPr>
          <a:xfrm>
            <a:off x="1365820" y="5105805"/>
            <a:ext cx="2425931" cy="1262387"/>
          </a:xfrm>
          <a:prstGeom prst="rect">
            <a:avLst/>
          </a:prstGeom>
          <a:solidFill>
            <a:srgbClr val="FFC000"/>
          </a:solidFill>
        </p:spPr>
        <p:txBody>
          <a:bodyPr vert="horz" lIns="91440" tIns="45720" rIns="91440" bIns="45720" rtlCol="0">
            <a:noAutofit/>
          </a:bodyPr>
          <a:lstStyle>
            <a:lvl1pPr marL="457200" indent="-228600" algn="l" defTabSz="914400" rtl="0" eaLnBrk="1" latinLnBrk="0" hangingPunct="1">
              <a:lnSpc>
                <a:spcPct val="110000"/>
              </a:lnSpc>
              <a:spcBef>
                <a:spcPts val="1000"/>
              </a:spcBef>
              <a:buClr>
                <a:schemeClr val="tx2">
                  <a:lumMod val="10000"/>
                  <a:lumOff val="90000"/>
                </a:schemeClr>
              </a:buClr>
              <a:buSzPct val="80000"/>
              <a:buFont typeface="Wingdings" panose="05000000000000000000" pitchFamily="2" charset="2"/>
              <a:buChar char="§"/>
              <a:defRPr sz="3200" kern="1200">
                <a:solidFill>
                  <a:schemeClr val="tx2">
                    <a:alpha val="70000"/>
                  </a:schemeClr>
                </a:solidFill>
                <a:latin typeface="+mn-lt"/>
                <a:ea typeface="+mn-ea"/>
                <a:cs typeface="+mn-cs"/>
              </a:defRPr>
            </a:lvl1pPr>
            <a:lvl2pPr marL="800100" indent="-228600" algn="l" defTabSz="914400" rtl="0" eaLnBrk="1" latinLnBrk="0" hangingPunct="1">
              <a:lnSpc>
                <a:spcPct val="110000"/>
              </a:lnSpc>
              <a:spcBef>
                <a:spcPts val="500"/>
              </a:spcBef>
              <a:buClr>
                <a:schemeClr val="tx2">
                  <a:lumMod val="10000"/>
                  <a:lumOff val="90000"/>
                </a:schemeClr>
              </a:buClr>
              <a:buSzPct val="80000"/>
              <a:buFont typeface="Wingdings" panose="05000000000000000000" pitchFamily="2" charset="2"/>
              <a:buChar char="§"/>
              <a:defRPr sz="2800" kern="1200">
                <a:solidFill>
                  <a:schemeClr val="tx2">
                    <a:alpha val="70000"/>
                  </a:schemeClr>
                </a:solidFill>
                <a:latin typeface="+mn-lt"/>
                <a:ea typeface="+mn-ea"/>
                <a:cs typeface="+mn-cs"/>
              </a:defRPr>
            </a:lvl2pPr>
            <a:lvl3pPr marL="1257300" indent="-228600" algn="l" defTabSz="914400" rtl="0" eaLnBrk="1" latinLnBrk="0" hangingPunct="1">
              <a:lnSpc>
                <a:spcPct val="110000"/>
              </a:lnSpc>
              <a:spcBef>
                <a:spcPts val="500"/>
              </a:spcBef>
              <a:buClr>
                <a:schemeClr val="tx2">
                  <a:lumMod val="10000"/>
                  <a:lumOff val="90000"/>
                </a:schemeClr>
              </a:buClr>
              <a:buSzPct val="80000"/>
              <a:buFont typeface="Wingdings" panose="05000000000000000000" pitchFamily="2" charset="2"/>
              <a:buChar char="§"/>
              <a:defRPr sz="2400" kern="1200">
                <a:solidFill>
                  <a:schemeClr val="tx2">
                    <a:alpha val="70000"/>
                  </a:schemeClr>
                </a:solidFill>
                <a:latin typeface="+mn-lt"/>
                <a:ea typeface="+mn-ea"/>
                <a:cs typeface="+mn-cs"/>
              </a:defRPr>
            </a:lvl3pPr>
            <a:lvl4pPr marL="1657350" indent="-228600" algn="l" defTabSz="914400" rtl="0" eaLnBrk="1" latinLnBrk="0" hangingPunct="1">
              <a:lnSpc>
                <a:spcPct val="110000"/>
              </a:lnSpc>
              <a:spcBef>
                <a:spcPts val="500"/>
              </a:spcBef>
              <a:buClr>
                <a:schemeClr val="tx2">
                  <a:lumMod val="10000"/>
                  <a:lumOff val="90000"/>
                </a:schemeClr>
              </a:buClr>
              <a:buSzPct val="80000"/>
              <a:buFont typeface="Wingdings" panose="05000000000000000000" pitchFamily="2" charset="2"/>
              <a:buChar char="§"/>
              <a:defRPr sz="2000" kern="1200">
                <a:solidFill>
                  <a:schemeClr val="tx2">
                    <a:alpha val="70000"/>
                  </a:schemeClr>
                </a:solidFill>
                <a:latin typeface="+mn-lt"/>
                <a:ea typeface="+mn-ea"/>
                <a:cs typeface="+mn-cs"/>
              </a:defRPr>
            </a:lvl4pPr>
            <a:lvl5pPr marL="2114550" indent="-228600" algn="l" defTabSz="914400" rtl="0" eaLnBrk="1" latinLnBrk="0" hangingPunct="1">
              <a:lnSpc>
                <a:spcPct val="110000"/>
              </a:lnSpc>
              <a:spcBef>
                <a:spcPts val="500"/>
              </a:spcBef>
              <a:buClr>
                <a:schemeClr val="tx2">
                  <a:lumMod val="10000"/>
                  <a:lumOff val="90000"/>
                </a:schemeClr>
              </a:buClr>
              <a:buSzPct val="80000"/>
              <a:buFont typeface="Wingdings" panose="05000000000000000000" pitchFamily="2" charset="2"/>
              <a:buChar char="§"/>
              <a:defRPr sz="2000" kern="1200">
                <a:solidFill>
                  <a:schemeClr val="tx2">
                    <a:alpha val="7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indent="0">
              <a:lnSpc>
                <a:spcPct val="100000"/>
              </a:lnSpc>
              <a:buFont typeface="Wingdings" panose="05000000000000000000" pitchFamily="2" charset="2"/>
              <a:buNone/>
            </a:pPr>
            <a:r>
              <a:rPr lang="en-US" sz="2800" dirty="0"/>
              <a:t>Volunteer</a:t>
            </a:r>
          </a:p>
          <a:p>
            <a:pPr marL="228600" indent="0">
              <a:lnSpc>
                <a:spcPct val="100000"/>
              </a:lnSpc>
              <a:buFont typeface="Wingdings" panose="05000000000000000000" pitchFamily="2" charset="2"/>
              <a:buNone/>
            </a:pPr>
            <a:r>
              <a:rPr lang="en-US" sz="2800" dirty="0"/>
              <a:t>Experiences</a:t>
            </a:r>
          </a:p>
        </p:txBody>
      </p:sp>
      <p:sp>
        <p:nvSpPr>
          <p:cNvPr id="28" name="Picture Placeholder 2">
            <a:extLst>
              <a:ext uri="{FF2B5EF4-FFF2-40B4-BE49-F238E27FC236}">
                <a16:creationId xmlns="" xmlns:a16="http://schemas.microsoft.com/office/drawing/2014/main" id="{30465B99-609E-E97B-50AA-687122A27729}"/>
              </a:ext>
            </a:extLst>
          </p:cNvPr>
          <p:cNvSpPr txBox="1">
            <a:spLocks/>
          </p:cNvSpPr>
          <p:nvPr/>
        </p:nvSpPr>
        <p:spPr>
          <a:xfrm>
            <a:off x="4275718" y="5105805"/>
            <a:ext cx="3176146" cy="1262387"/>
          </a:xfrm>
          <a:prstGeom prst="rect">
            <a:avLst/>
          </a:prstGeom>
          <a:solidFill>
            <a:schemeClr val="accent6">
              <a:lumMod val="40000"/>
              <a:lumOff val="60000"/>
            </a:schemeClr>
          </a:solidFill>
        </p:spPr>
        <p:txBody>
          <a:bodyPr vert="horz" lIns="91440" tIns="45720" rIns="91440" bIns="45720" rtlCol="0">
            <a:normAutofit/>
          </a:bodyPr>
          <a:lstStyle>
            <a:lvl1pPr marL="457200" indent="-228600" algn="l" defTabSz="914400" rtl="0" eaLnBrk="1" latinLnBrk="0" hangingPunct="1">
              <a:lnSpc>
                <a:spcPct val="110000"/>
              </a:lnSpc>
              <a:spcBef>
                <a:spcPts val="1000"/>
              </a:spcBef>
              <a:buClr>
                <a:schemeClr val="tx2">
                  <a:lumMod val="10000"/>
                  <a:lumOff val="90000"/>
                </a:schemeClr>
              </a:buClr>
              <a:buSzPct val="80000"/>
              <a:buFont typeface="Wingdings" panose="05000000000000000000" pitchFamily="2" charset="2"/>
              <a:buChar char="§"/>
              <a:defRPr sz="3200" kern="1200">
                <a:solidFill>
                  <a:schemeClr val="tx2">
                    <a:alpha val="70000"/>
                  </a:schemeClr>
                </a:solidFill>
                <a:latin typeface="+mn-lt"/>
                <a:ea typeface="+mn-ea"/>
                <a:cs typeface="+mn-cs"/>
              </a:defRPr>
            </a:lvl1pPr>
            <a:lvl2pPr marL="800100" indent="-228600" algn="l" defTabSz="914400" rtl="0" eaLnBrk="1" latinLnBrk="0" hangingPunct="1">
              <a:lnSpc>
                <a:spcPct val="110000"/>
              </a:lnSpc>
              <a:spcBef>
                <a:spcPts val="500"/>
              </a:spcBef>
              <a:buClr>
                <a:schemeClr val="tx2">
                  <a:lumMod val="10000"/>
                  <a:lumOff val="90000"/>
                </a:schemeClr>
              </a:buClr>
              <a:buSzPct val="80000"/>
              <a:buFont typeface="Wingdings" panose="05000000000000000000" pitchFamily="2" charset="2"/>
              <a:buChar char="§"/>
              <a:defRPr sz="2800" kern="1200">
                <a:solidFill>
                  <a:schemeClr val="tx2">
                    <a:alpha val="70000"/>
                  </a:schemeClr>
                </a:solidFill>
                <a:latin typeface="+mn-lt"/>
                <a:ea typeface="+mn-ea"/>
                <a:cs typeface="+mn-cs"/>
              </a:defRPr>
            </a:lvl2pPr>
            <a:lvl3pPr marL="1257300" indent="-228600" algn="l" defTabSz="914400" rtl="0" eaLnBrk="1" latinLnBrk="0" hangingPunct="1">
              <a:lnSpc>
                <a:spcPct val="110000"/>
              </a:lnSpc>
              <a:spcBef>
                <a:spcPts val="500"/>
              </a:spcBef>
              <a:buClr>
                <a:schemeClr val="tx2">
                  <a:lumMod val="10000"/>
                  <a:lumOff val="90000"/>
                </a:schemeClr>
              </a:buClr>
              <a:buSzPct val="80000"/>
              <a:buFont typeface="Wingdings" panose="05000000000000000000" pitchFamily="2" charset="2"/>
              <a:buChar char="§"/>
              <a:defRPr sz="2400" kern="1200">
                <a:solidFill>
                  <a:schemeClr val="tx2">
                    <a:alpha val="70000"/>
                  </a:schemeClr>
                </a:solidFill>
                <a:latin typeface="+mn-lt"/>
                <a:ea typeface="+mn-ea"/>
                <a:cs typeface="+mn-cs"/>
              </a:defRPr>
            </a:lvl3pPr>
            <a:lvl4pPr marL="1657350" indent="-228600" algn="l" defTabSz="914400" rtl="0" eaLnBrk="1" latinLnBrk="0" hangingPunct="1">
              <a:lnSpc>
                <a:spcPct val="110000"/>
              </a:lnSpc>
              <a:spcBef>
                <a:spcPts val="500"/>
              </a:spcBef>
              <a:buClr>
                <a:schemeClr val="tx2">
                  <a:lumMod val="10000"/>
                  <a:lumOff val="90000"/>
                </a:schemeClr>
              </a:buClr>
              <a:buSzPct val="80000"/>
              <a:buFont typeface="Wingdings" panose="05000000000000000000" pitchFamily="2" charset="2"/>
              <a:buChar char="§"/>
              <a:defRPr sz="2000" kern="1200">
                <a:solidFill>
                  <a:schemeClr val="tx2">
                    <a:alpha val="70000"/>
                  </a:schemeClr>
                </a:solidFill>
                <a:latin typeface="+mn-lt"/>
                <a:ea typeface="+mn-ea"/>
                <a:cs typeface="+mn-cs"/>
              </a:defRPr>
            </a:lvl4pPr>
            <a:lvl5pPr marL="2114550" indent="-228600" algn="l" defTabSz="914400" rtl="0" eaLnBrk="1" latinLnBrk="0" hangingPunct="1">
              <a:lnSpc>
                <a:spcPct val="110000"/>
              </a:lnSpc>
              <a:spcBef>
                <a:spcPts val="500"/>
              </a:spcBef>
              <a:buClr>
                <a:schemeClr val="tx2">
                  <a:lumMod val="10000"/>
                  <a:lumOff val="90000"/>
                </a:schemeClr>
              </a:buClr>
              <a:buSzPct val="80000"/>
              <a:buFont typeface="Wingdings" panose="05000000000000000000" pitchFamily="2" charset="2"/>
              <a:buChar char="§"/>
              <a:defRPr sz="2000" kern="1200">
                <a:solidFill>
                  <a:schemeClr val="tx2">
                    <a:alpha val="7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indent="0">
              <a:lnSpc>
                <a:spcPct val="100000"/>
              </a:lnSpc>
              <a:buFont typeface="Wingdings" panose="05000000000000000000" pitchFamily="2" charset="2"/>
              <a:buNone/>
            </a:pPr>
            <a:r>
              <a:rPr lang="en-US" sz="2800" dirty="0"/>
              <a:t>Vocational Assessment</a:t>
            </a:r>
          </a:p>
        </p:txBody>
      </p:sp>
      <p:sp>
        <p:nvSpPr>
          <p:cNvPr id="30" name="Picture Placeholder 2">
            <a:extLst>
              <a:ext uri="{FF2B5EF4-FFF2-40B4-BE49-F238E27FC236}">
                <a16:creationId xmlns="" xmlns:a16="http://schemas.microsoft.com/office/drawing/2014/main" id="{862B9E33-BD86-050E-730E-0A20DFCD426B}"/>
              </a:ext>
            </a:extLst>
          </p:cNvPr>
          <p:cNvSpPr txBox="1">
            <a:spLocks/>
          </p:cNvSpPr>
          <p:nvPr/>
        </p:nvSpPr>
        <p:spPr>
          <a:xfrm>
            <a:off x="7868544" y="5105805"/>
            <a:ext cx="3176146" cy="1262387"/>
          </a:xfrm>
          <a:prstGeom prst="rect">
            <a:avLst/>
          </a:prstGeom>
          <a:solidFill>
            <a:schemeClr val="accent6">
              <a:lumMod val="40000"/>
              <a:lumOff val="60000"/>
            </a:schemeClr>
          </a:solidFill>
        </p:spPr>
        <p:txBody>
          <a:bodyPr vert="horz" lIns="91440" tIns="45720" rIns="91440" bIns="45720" rtlCol="0">
            <a:normAutofit/>
          </a:bodyPr>
          <a:lstStyle>
            <a:lvl1pPr marL="457200" indent="-228600" algn="l" defTabSz="914400" rtl="0" eaLnBrk="1" latinLnBrk="0" hangingPunct="1">
              <a:lnSpc>
                <a:spcPct val="110000"/>
              </a:lnSpc>
              <a:spcBef>
                <a:spcPts val="1000"/>
              </a:spcBef>
              <a:buClr>
                <a:schemeClr val="tx2">
                  <a:lumMod val="10000"/>
                  <a:lumOff val="90000"/>
                </a:schemeClr>
              </a:buClr>
              <a:buSzPct val="80000"/>
              <a:buFont typeface="Wingdings" panose="05000000000000000000" pitchFamily="2" charset="2"/>
              <a:buChar char="§"/>
              <a:defRPr sz="3200" kern="1200">
                <a:solidFill>
                  <a:schemeClr val="tx2">
                    <a:alpha val="70000"/>
                  </a:schemeClr>
                </a:solidFill>
                <a:latin typeface="+mn-lt"/>
                <a:ea typeface="+mn-ea"/>
                <a:cs typeface="+mn-cs"/>
              </a:defRPr>
            </a:lvl1pPr>
            <a:lvl2pPr marL="800100" indent="-228600" algn="l" defTabSz="914400" rtl="0" eaLnBrk="1" latinLnBrk="0" hangingPunct="1">
              <a:lnSpc>
                <a:spcPct val="110000"/>
              </a:lnSpc>
              <a:spcBef>
                <a:spcPts val="500"/>
              </a:spcBef>
              <a:buClr>
                <a:schemeClr val="tx2">
                  <a:lumMod val="10000"/>
                  <a:lumOff val="90000"/>
                </a:schemeClr>
              </a:buClr>
              <a:buSzPct val="80000"/>
              <a:buFont typeface="Wingdings" panose="05000000000000000000" pitchFamily="2" charset="2"/>
              <a:buChar char="§"/>
              <a:defRPr sz="2800" kern="1200">
                <a:solidFill>
                  <a:schemeClr val="tx2">
                    <a:alpha val="70000"/>
                  </a:schemeClr>
                </a:solidFill>
                <a:latin typeface="+mn-lt"/>
                <a:ea typeface="+mn-ea"/>
                <a:cs typeface="+mn-cs"/>
              </a:defRPr>
            </a:lvl2pPr>
            <a:lvl3pPr marL="1257300" indent="-228600" algn="l" defTabSz="914400" rtl="0" eaLnBrk="1" latinLnBrk="0" hangingPunct="1">
              <a:lnSpc>
                <a:spcPct val="110000"/>
              </a:lnSpc>
              <a:spcBef>
                <a:spcPts val="500"/>
              </a:spcBef>
              <a:buClr>
                <a:schemeClr val="tx2">
                  <a:lumMod val="10000"/>
                  <a:lumOff val="90000"/>
                </a:schemeClr>
              </a:buClr>
              <a:buSzPct val="80000"/>
              <a:buFont typeface="Wingdings" panose="05000000000000000000" pitchFamily="2" charset="2"/>
              <a:buChar char="§"/>
              <a:defRPr sz="2400" kern="1200">
                <a:solidFill>
                  <a:schemeClr val="tx2">
                    <a:alpha val="70000"/>
                  </a:schemeClr>
                </a:solidFill>
                <a:latin typeface="+mn-lt"/>
                <a:ea typeface="+mn-ea"/>
                <a:cs typeface="+mn-cs"/>
              </a:defRPr>
            </a:lvl3pPr>
            <a:lvl4pPr marL="1657350" indent="-228600" algn="l" defTabSz="914400" rtl="0" eaLnBrk="1" latinLnBrk="0" hangingPunct="1">
              <a:lnSpc>
                <a:spcPct val="110000"/>
              </a:lnSpc>
              <a:spcBef>
                <a:spcPts val="500"/>
              </a:spcBef>
              <a:buClr>
                <a:schemeClr val="tx2">
                  <a:lumMod val="10000"/>
                  <a:lumOff val="90000"/>
                </a:schemeClr>
              </a:buClr>
              <a:buSzPct val="80000"/>
              <a:buFont typeface="Wingdings" panose="05000000000000000000" pitchFamily="2" charset="2"/>
              <a:buChar char="§"/>
              <a:defRPr sz="2000" kern="1200">
                <a:solidFill>
                  <a:schemeClr val="tx2">
                    <a:alpha val="70000"/>
                  </a:schemeClr>
                </a:solidFill>
                <a:latin typeface="+mn-lt"/>
                <a:ea typeface="+mn-ea"/>
                <a:cs typeface="+mn-cs"/>
              </a:defRPr>
            </a:lvl4pPr>
            <a:lvl5pPr marL="2114550" indent="-228600" algn="l" defTabSz="914400" rtl="0" eaLnBrk="1" latinLnBrk="0" hangingPunct="1">
              <a:lnSpc>
                <a:spcPct val="110000"/>
              </a:lnSpc>
              <a:spcBef>
                <a:spcPts val="500"/>
              </a:spcBef>
              <a:buClr>
                <a:schemeClr val="tx2">
                  <a:lumMod val="10000"/>
                  <a:lumOff val="90000"/>
                </a:schemeClr>
              </a:buClr>
              <a:buSzPct val="80000"/>
              <a:buFont typeface="Wingdings" panose="05000000000000000000" pitchFamily="2" charset="2"/>
              <a:buChar char="§"/>
              <a:defRPr sz="2000" kern="1200">
                <a:solidFill>
                  <a:schemeClr val="tx2">
                    <a:alpha val="7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indent="0">
              <a:lnSpc>
                <a:spcPct val="100000"/>
              </a:lnSpc>
              <a:buFont typeface="Wingdings" panose="05000000000000000000" pitchFamily="2" charset="2"/>
              <a:buNone/>
            </a:pPr>
            <a:r>
              <a:rPr lang="en-US" sz="2800" dirty="0"/>
              <a:t>Neurocognitive Assessment</a:t>
            </a:r>
          </a:p>
        </p:txBody>
      </p:sp>
      <p:sp>
        <p:nvSpPr>
          <p:cNvPr id="33" name="Picture Placeholder 5">
            <a:extLst>
              <a:ext uri="{FF2B5EF4-FFF2-40B4-BE49-F238E27FC236}">
                <a16:creationId xmlns="" xmlns:a16="http://schemas.microsoft.com/office/drawing/2014/main" id="{0F1DDADC-C357-1DDB-5346-C0B2B45280FA}"/>
              </a:ext>
            </a:extLst>
          </p:cNvPr>
          <p:cNvSpPr txBox="1">
            <a:spLocks/>
          </p:cNvSpPr>
          <p:nvPr/>
        </p:nvSpPr>
        <p:spPr>
          <a:xfrm>
            <a:off x="5003619" y="2267712"/>
            <a:ext cx="2286000" cy="1851706"/>
          </a:xfrm>
          <a:prstGeom prst="rect">
            <a:avLst/>
          </a:prstGeom>
          <a:solidFill>
            <a:schemeClr val="accent6"/>
          </a:solidFill>
        </p:spPr>
        <p:txBody>
          <a:bodyPr vert="horz" lIns="91440" tIns="45720" rIns="91440" bIns="45720" rtlCol="0">
            <a:normAutofit/>
          </a:bodyPr>
          <a:lstStyle>
            <a:lvl1pPr marL="457200" indent="-228600" algn="l" defTabSz="914400" rtl="0" eaLnBrk="1" latinLnBrk="0" hangingPunct="1">
              <a:lnSpc>
                <a:spcPct val="110000"/>
              </a:lnSpc>
              <a:spcBef>
                <a:spcPts val="1000"/>
              </a:spcBef>
              <a:buClr>
                <a:schemeClr val="tx2">
                  <a:lumMod val="10000"/>
                  <a:lumOff val="90000"/>
                </a:schemeClr>
              </a:buClr>
              <a:buSzPct val="80000"/>
              <a:buFont typeface="Wingdings" panose="05000000000000000000" pitchFamily="2" charset="2"/>
              <a:buChar char="§"/>
              <a:defRPr sz="3200" kern="1200">
                <a:solidFill>
                  <a:schemeClr val="tx2">
                    <a:alpha val="70000"/>
                  </a:schemeClr>
                </a:solidFill>
                <a:latin typeface="+mn-lt"/>
                <a:ea typeface="+mn-ea"/>
                <a:cs typeface="+mn-cs"/>
              </a:defRPr>
            </a:lvl1pPr>
            <a:lvl2pPr marL="800100" indent="-228600" algn="l" defTabSz="914400" rtl="0" eaLnBrk="1" latinLnBrk="0" hangingPunct="1">
              <a:lnSpc>
                <a:spcPct val="110000"/>
              </a:lnSpc>
              <a:spcBef>
                <a:spcPts val="500"/>
              </a:spcBef>
              <a:buClr>
                <a:schemeClr val="tx2">
                  <a:lumMod val="10000"/>
                  <a:lumOff val="90000"/>
                </a:schemeClr>
              </a:buClr>
              <a:buSzPct val="80000"/>
              <a:buFont typeface="Wingdings" panose="05000000000000000000" pitchFamily="2" charset="2"/>
              <a:buChar char="§"/>
              <a:defRPr sz="2800" kern="1200">
                <a:solidFill>
                  <a:schemeClr val="tx2">
                    <a:alpha val="70000"/>
                  </a:schemeClr>
                </a:solidFill>
                <a:latin typeface="+mn-lt"/>
                <a:ea typeface="+mn-ea"/>
                <a:cs typeface="+mn-cs"/>
              </a:defRPr>
            </a:lvl2pPr>
            <a:lvl3pPr marL="1257300" indent="-228600" algn="l" defTabSz="914400" rtl="0" eaLnBrk="1" latinLnBrk="0" hangingPunct="1">
              <a:lnSpc>
                <a:spcPct val="110000"/>
              </a:lnSpc>
              <a:spcBef>
                <a:spcPts val="500"/>
              </a:spcBef>
              <a:buClr>
                <a:schemeClr val="tx2">
                  <a:lumMod val="10000"/>
                  <a:lumOff val="90000"/>
                </a:schemeClr>
              </a:buClr>
              <a:buSzPct val="80000"/>
              <a:buFont typeface="Wingdings" panose="05000000000000000000" pitchFamily="2" charset="2"/>
              <a:buChar char="§"/>
              <a:defRPr sz="2400" kern="1200">
                <a:solidFill>
                  <a:schemeClr val="tx2">
                    <a:alpha val="70000"/>
                  </a:schemeClr>
                </a:solidFill>
                <a:latin typeface="+mn-lt"/>
                <a:ea typeface="+mn-ea"/>
                <a:cs typeface="+mn-cs"/>
              </a:defRPr>
            </a:lvl3pPr>
            <a:lvl4pPr marL="1657350" indent="-228600" algn="l" defTabSz="914400" rtl="0" eaLnBrk="1" latinLnBrk="0" hangingPunct="1">
              <a:lnSpc>
                <a:spcPct val="110000"/>
              </a:lnSpc>
              <a:spcBef>
                <a:spcPts val="500"/>
              </a:spcBef>
              <a:buClr>
                <a:schemeClr val="tx2">
                  <a:lumMod val="10000"/>
                  <a:lumOff val="90000"/>
                </a:schemeClr>
              </a:buClr>
              <a:buSzPct val="80000"/>
              <a:buFont typeface="Wingdings" panose="05000000000000000000" pitchFamily="2" charset="2"/>
              <a:buChar char="§"/>
              <a:defRPr sz="2000" kern="1200">
                <a:solidFill>
                  <a:schemeClr val="tx2">
                    <a:alpha val="70000"/>
                  </a:schemeClr>
                </a:solidFill>
                <a:latin typeface="+mn-lt"/>
                <a:ea typeface="+mn-ea"/>
                <a:cs typeface="+mn-cs"/>
              </a:defRPr>
            </a:lvl4pPr>
            <a:lvl5pPr marL="2114550" indent="-228600" algn="l" defTabSz="914400" rtl="0" eaLnBrk="1" latinLnBrk="0" hangingPunct="1">
              <a:lnSpc>
                <a:spcPct val="110000"/>
              </a:lnSpc>
              <a:spcBef>
                <a:spcPts val="500"/>
              </a:spcBef>
              <a:buClr>
                <a:schemeClr val="tx2">
                  <a:lumMod val="10000"/>
                  <a:lumOff val="90000"/>
                </a:schemeClr>
              </a:buClr>
              <a:buSzPct val="80000"/>
              <a:buFont typeface="Wingdings" panose="05000000000000000000" pitchFamily="2" charset="2"/>
              <a:buChar char="§"/>
              <a:defRPr sz="2000" kern="1200">
                <a:solidFill>
                  <a:schemeClr val="tx2">
                    <a:alpha val="7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indent="0">
              <a:buFont typeface="Wingdings" panose="05000000000000000000" pitchFamily="2" charset="2"/>
              <a:buNone/>
            </a:pPr>
            <a:r>
              <a:rPr lang="en-US" sz="2000" dirty="0"/>
              <a:t>Independently obtained</a:t>
            </a:r>
          </a:p>
          <a:p>
            <a:pPr marL="228600" indent="0">
              <a:buFont typeface="Wingdings" panose="05000000000000000000" pitchFamily="2" charset="2"/>
              <a:buNone/>
            </a:pPr>
            <a:r>
              <a:rPr lang="en-US" sz="2400" dirty="0"/>
              <a:t>Paid</a:t>
            </a:r>
          </a:p>
          <a:p>
            <a:pPr marL="228600" indent="0">
              <a:buFont typeface="Wingdings" panose="05000000000000000000" pitchFamily="2" charset="2"/>
              <a:buNone/>
            </a:pPr>
            <a:r>
              <a:rPr lang="en-US" sz="2400" dirty="0"/>
              <a:t>Employment</a:t>
            </a:r>
          </a:p>
        </p:txBody>
      </p:sp>
      <p:sp>
        <p:nvSpPr>
          <p:cNvPr id="35" name="TextBox 34">
            <a:extLst>
              <a:ext uri="{FF2B5EF4-FFF2-40B4-BE49-F238E27FC236}">
                <a16:creationId xmlns="" xmlns:a16="http://schemas.microsoft.com/office/drawing/2014/main" id="{B6008C43-9DC3-1E1B-156B-A97AFE9D2726}"/>
              </a:ext>
            </a:extLst>
          </p:cNvPr>
          <p:cNvSpPr txBox="1"/>
          <p:nvPr/>
        </p:nvSpPr>
        <p:spPr>
          <a:xfrm>
            <a:off x="10529740" y="4183226"/>
            <a:ext cx="1329179" cy="738664"/>
          </a:xfrm>
          <a:prstGeom prst="rect">
            <a:avLst/>
          </a:prstGeom>
          <a:noFill/>
        </p:spPr>
        <p:txBody>
          <a:bodyPr wrap="square" rtlCol="0">
            <a:spAutoFit/>
          </a:bodyPr>
          <a:lstStyle/>
          <a:p>
            <a:r>
              <a:rPr lang="en-US" sz="1400" dirty="0"/>
              <a:t>Depending on quality of counselor</a:t>
            </a:r>
          </a:p>
        </p:txBody>
      </p:sp>
      <p:sp>
        <p:nvSpPr>
          <p:cNvPr id="36" name="TextBox 35">
            <a:extLst>
              <a:ext uri="{FF2B5EF4-FFF2-40B4-BE49-F238E27FC236}">
                <a16:creationId xmlns="" xmlns:a16="http://schemas.microsoft.com/office/drawing/2014/main" id="{652B19FA-0DE5-94BE-2220-7AB4C9036F4B}"/>
              </a:ext>
            </a:extLst>
          </p:cNvPr>
          <p:cNvSpPr txBox="1"/>
          <p:nvPr/>
        </p:nvSpPr>
        <p:spPr>
          <a:xfrm>
            <a:off x="3590455" y="4237204"/>
            <a:ext cx="1328724" cy="461665"/>
          </a:xfrm>
          <a:prstGeom prst="rect">
            <a:avLst/>
          </a:prstGeom>
          <a:noFill/>
        </p:spPr>
        <p:txBody>
          <a:bodyPr wrap="square" rtlCol="0">
            <a:spAutoFit/>
          </a:bodyPr>
          <a:lstStyle/>
          <a:p>
            <a:r>
              <a:rPr lang="en-US" sz="1200" dirty="0"/>
              <a:t>Will need supplementing</a:t>
            </a:r>
          </a:p>
        </p:txBody>
      </p:sp>
      <p:sp>
        <p:nvSpPr>
          <p:cNvPr id="38" name="TextBox 37">
            <a:extLst>
              <a:ext uri="{FF2B5EF4-FFF2-40B4-BE49-F238E27FC236}">
                <a16:creationId xmlns="" xmlns:a16="http://schemas.microsoft.com/office/drawing/2014/main" id="{72E74549-413A-9D46-204A-636250BEDFC7}"/>
              </a:ext>
            </a:extLst>
          </p:cNvPr>
          <p:cNvSpPr txBox="1"/>
          <p:nvPr/>
        </p:nvSpPr>
        <p:spPr>
          <a:xfrm>
            <a:off x="5630400" y="4254600"/>
            <a:ext cx="1450511" cy="769441"/>
          </a:xfrm>
          <a:prstGeom prst="rect">
            <a:avLst/>
          </a:prstGeom>
          <a:noFill/>
        </p:spPr>
        <p:txBody>
          <a:bodyPr wrap="square" rtlCol="0">
            <a:spAutoFit/>
          </a:bodyPr>
          <a:lstStyle/>
          <a:p>
            <a:r>
              <a:rPr lang="en-US" sz="1100" dirty="0"/>
              <a:t>Need detailed job description &amp; discussion of problems</a:t>
            </a:r>
          </a:p>
        </p:txBody>
      </p:sp>
    </p:spTree>
    <p:extLst>
      <p:ext uri="{BB962C8B-B14F-4D97-AF65-F5344CB8AC3E}">
        <p14:creationId xmlns:p14="http://schemas.microsoft.com/office/powerpoint/2010/main" val="319361878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EF03B0D8-DDC1-CAB9-A045-C75C64B9553F}"/>
              </a:ext>
            </a:extLst>
          </p:cNvPr>
          <p:cNvSpPr>
            <a:spLocks noGrp="1"/>
          </p:cNvSpPr>
          <p:nvPr>
            <p:ph type="body" idx="10"/>
          </p:nvPr>
        </p:nvSpPr>
        <p:spPr>
          <a:xfrm>
            <a:off x="1540472" y="791155"/>
            <a:ext cx="8696654" cy="597061"/>
          </a:xfrm>
        </p:spPr>
        <p:txBody>
          <a:bodyPr>
            <a:normAutofit fontScale="25000" lnSpcReduction="20000"/>
          </a:bodyPr>
          <a:lstStyle/>
          <a:p>
            <a:pPr algn="ctr">
              <a:buNone/>
            </a:pPr>
            <a:r>
              <a:rPr lang="en-US" sz="16000" b="1" u="sng" dirty="0">
                <a:solidFill>
                  <a:schemeClr val="accent1">
                    <a:alpha val="70000"/>
                  </a:schemeClr>
                </a:solidFill>
              </a:rPr>
              <a:t>When to Apply</a:t>
            </a:r>
          </a:p>
          <a:p>
            <a:pPr algn="ctr">
              <a:buNone/>
            </a:pPr>
            <a:endParaRPr lang="en-US" sz="16000" b="1" u="sng" dirty="0">
              <a:solidFill>
                <a:schemeClr val="accent1">
                  <a:alpha val="70000"/>
                </a:schemeClr>
              </a:solidFill>
            </a:endParaRPr>
          </a:p>
          <a:p>
            <a:pPr algn="l">
              <a:buNone/>
            </a:pPr>
            <a:r>
              <a:rPr lang="en-US" sz="11200" dirty="0">
                <a:solidFill>
                  <a:srgbClr val="002060">
                    <a:alpha val="70000"/>
                  </a:srgbClr>
                </a:solidFill>
              </a:rPr>
              <a:t>Know what the school records say.</a:t>
            </a:r>
          </a:p>
          <a:p>
            <a:pPr algn="l">
              <a:buNone/>
            </a:pPr>
            <a:r>
              <a:rPr lang="en-US" sz="11200" dirty="0">
                <a:solidFill>
                  <a:srgbClr val="002060">
                    <a:alpha val="70000"/>
                  </a:srgbClr>
                </a:solidFill>
              </a:rPr>
              <a:t>Know what the medical records say.</a:t>
            </a:r>
          </a:p>
          <a:p>
            <a:pPr algn="l">
              <a:buNone/>
            </a:pPr>
            <a:endParaRPr lang="en-US" sz="11200" dirty="0">
              <a:solidFill>
                <a:srgbClr val="002060">
                  <a:alpha val="70000"/>
                </a:srgbClr>
              </a:solidFill>
            </a:endParaRPr>
          </a:p>
          <a:p>
            <a:pPr algn="l">
              <a:buNone/>
            </a:pPr>
            <a:r>
              <a:rPr lang="en-US" sz="11200" dirty="0">
                <a:solidFill>
                  <a:srgbClr val="002060">
                    <a:alpha val="70000"/>
                  </a:srgbClr>
                </a:solidFill>
              </a:rPr>
              <a:t>In most situations, it is important that the Adult Child </a:t>
            </a:r>
          </a:p>
          <a:p>
            <a:pPr algn="l">
              <a:buNone/>
            </a:pPr>
            <a:r>
              <a:rPr lang="en-US" sz="11200" dirty="0">
                <a:solidFill>
                  <a:srgbClr val="002060">
                    <a:alpha val="70000"/>
                  </a:srgbClr>
                </a:solidFill>
              </a:rPr>
              <a:t>be under the care of medical professionals. </a:t>
            </a:r>
          </a:p>
          <a:p>
            <a:pPr algn="l">
              <a:buNone/>
            </a:pPr>
            <a:endParaRPr lang="en-US" sz="11200" dirty="0">
              <a:solidFill>
                <a:srgbClr val="002060">
                  <a:alpha val="70000"/>
                </a:srgbClr>
              </a:solidFill>
            </a:endParaRPr>
          </a:p>
          <a:p>
            <a:pPr algn="l">
              <a:buNone/>
            </a:pPr>
            <a:r>
              <a:rPr lang="en-US" sz="11200" dirty="0">
                <a:solidFill>
                  <a:srgbClr val="002060">
                    <a:alpha val="70000"/>
                  </a:srgbClr>
                </a:solidFill>
              </a:rPr>
              <a:t>In many situations, it can be helpful to be participating in educational or vocational programs.</a:t>
            </a:r>
          </a:p>
          <a:p>
            <a:pPr algn="ctr">
              <a:buNone/>
            </a:pPr>
            <a:endParaRPr lang="en-US" sz="11200" dirty="0">
              <a:solidFill>
                <a:srgbClr val="002060">
                  <a:alpha val="70000"/>
                </a:srgbClr>
              </a:solidFill>
            </a:endParaRPr>
          </a:p>
          <a:p>
            <a:pPr algn="l">
              <a:buNone/>
            </a:pPr>
            <a:endParaRPr lang="en-US" sz="9600" b="1" i="1" dirty="0">
              <a:solidFill>
                <a:srgbClr val="0070C0">
                  <a:alpha val="70000"/>
                </a:srgbClr>
              </a:solidFill>
            </a:endParaRPr>
          </a:p>
          <a:p>
            <a:pPr algn="l">
              <a:buNone/>
            </a:pPr>
            <a:endParaRPr lang="en-US" sz="9600" b="1" dirty="0">
              <a:solidFill>
                <a:srgbClr val="FF0000">
                  <a:alpha val="70000"/>
                </a:srgbClr>
              </a:solidFill>
            </a:endParaRPr>
          </a:p>
          <a:p>
            <a:pPr algn="ctr">
              <a:buNone/>
            </a:pPr>
            <a:endParaRPr lang="en-US" sz="9600" dirty="0">
              <a:solidFill>
                <a:srgbClr val="002060">
                  <a:alpha val="70000"/>
                </a:srgbClr>
              </a:solidFill>
            </a:endParaRPr>
          </a:p>
          <a:p>
            <a:pPr algn="ctr">
              <a:buNone/>
            </a:pPr>
            <a:endParaRPr lang="en-US" sz="12800" b="1" dirty="0">
              <a:solidFill>
                <a:srgbClr val="002060">
                  <a:alpha val="70000"/>
                </a:srgbClr>
              </a:solidFill>
            </a:endParaRPr>
          </a:p>
          <a:p>
            <a:pPr algn="ctr">
              <a:buNone/>
            </a:pPr>
            <a:endParaRPr lang="en-US" b="1" dirty="0">
              <a:solidFill>
                <a:srgbClr val="002060">
                  <a:alpha val="70000"/>
                </a:srgbClr>
              </a:solidFill>
            </a:endParaRPr>
          </a:p>
          <a:p>
            <a:pPr algn="ctr">
              <a:buNone/>
            </a:pPr>
            <a:endParaRPr lang="en-US" b="1" dirty="0">
              <a:solidFill>
                <a:srgbClr val="002060">
                  <a:alpha val="70000"/>
                </a:srgbClr>
              </a:solidFill>
            </a:endParaRPr>
          </a:p>
        </p:txBody>
      </p:sp>
    </p:spTree>
    <p:extLst>
      <p:ext uri="{BB962C8B-B14F-4D97-AF65-F5344CB8AC3E}">
        <p14:creationId xmlns:p14="http://schemas.microsoft.com/office/powerpoint/2010/main" val="60713261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81037"/>
            <a:ext cx="10515600" cy="5433436"/>
          </a:xfrm>
          <a:blipFill>
            <a:blip r:embed="rId2"/>
            <a:tile tx="0" ty="0" sx="100000" sy="100000" flip="none" algn="tl"/>
          </a:blipFill>
        </p:spPr>
        <p:txBody>
          <a:bodyPr/>
          <a:lstStyle/>
          <a:p>
            <a:pPr algn="ctr"/>
            <a:r>
              <a:rPr lang="en-US" dirty="0">
                <a:solidFill>
                  <a:srgbClr val="0070C0"/>
                </a:solidFill>
              </a:rPr>
              <a:t>The Application Process</a:t>
            </a:r>
            <a:br>
              <a:rPr lang="en-US" dirty="0">
                <a:solidFill>
                  <a:srgbClr val="0070C0"/>
                </a:solidFill>
              </a:rPr>
            </a:br>
            <a:r>
              <a:rPr lang="en-US" dirty="0">
                <a:solidFill>
                  <a:srgbClr val="0070C0"/>
                </a:solidFill>
              </a:rPr>
              <a:t/>
            </a:r>
            <a:br>
              <a:rPr lang="en-US" dirty="0">
                <a:solidFill>
                  <a:srgbClr val="0070C0"/>
                </a:solidFill>
              </a:rPr>
            </a:br>
            <a:r>
              <a:rPr lang="en-US" sz="5400" b="1" dirty="0">
                <a:solidFill>
                  <a:srgbClr val="0070C0"/>
                </a:solidFill>
                <a:latin typeface="Segoe Script" panose="030B0504020000000003" pitchFamily="66" charset="0"/>
              </a:rPr>
              <a:t>The SSI Application </a:t>
            </a:r>
            <a:br>
              <a:rPr lang="en-US" sz="5400" b="1" dirty="0">
                <a:solidFill>
                  <a:srgbClr val="0070C0"/>
                </a:solidFill>
                <a:latin typeface="Segoe Script" panose="030B0504020000000003" pitchFamily="66" charset="0"/>
              </a:rPr>
            </a:br>
            <a:r>
              <a:rPr lang="en-US" sz="5400" b="1" dirty="0">
                <a:solidFill>
                  <a:srgbClr val="0070C0"/>
                </a:solidFill>
                <a:latin typeface="Segoe Script" panose="030B0504020000000003" pitchFamily="66" charset="0"/>
              </a:rPr>
              <a:t>&amp; the Disability Report</a:t>
            </a:r>
            <a:r>
              <a:rPr lang="en-US" b="1" dirty="0">
                <a:solidFill>
                  <a:srgbClr val="0070C0"/>
                </a:solidFill>
                <a:latin typeface="+mn-lt"/>
              </a:rPr>
              <a:t/>
            </a:r>
            <a:br>
              <a:rPr lang="en-US" b="1" dirty="0">
                <a:solidFill>
                  <a:srgbClr val="0070C0"/>
                </a:solidFill>
                <a:latin typeface="+mn-lt"/>
              </a:rPr>
            </a:br>
            <a:endParaRPr lang="en-US" dirty="0">
              <a:solidFill>
                <a:srgbClr val="0070C0"/>
              </a:solidFill>
            </a:endParaRPr>
          </a:p>
        </p:txBody>
      </p:sp>
      <p:sp>
        <p:nvSpPr>
          <p:cNvPr id="3" name="Slide Number Placeholder 2"/>
          <p:cNvSpPr>
            <a:spLocks noGrp="1"/>
          </p:cNvSpPr>
          <p:nvPr>
            <p:ph type="sldNum" sz="quarter" idx="12"/>
          </p:nvPr>
        </p:nvSpPr>
        <p:spPr/>
        <p:txBody>
          <a:bodyPr/>
          <a:lstStyle/>
          <a:p>
            <a:fld id="{28844951-7827-47D4-8276-7DDE1FA7D85A}" type="slidenum">
              <a:rPr lang="en-US" smtClean="0"/>
              <a:t>26</a:t>
            </a:fld>
            <a:endParaRPr lang="en-US" dirty="0"/>
          </a:p>
        </p:txBody>
      </p:sp>
    </p:spTree>
    <p:extLst>
      <p:ext uri="{BB962C8B-B14F-4D97-AF65-F5344CB8AC3E}">
        <p14:creationId xmlns:p14="http://schemas.microsoft.com/office/powerpoint/2010/main" val="334469808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877455" y="1111666"/>
            <a:ext cx="9956800" cy="4716479"/>
          </a:xfrm>
        </p:spPr>
        <p:txBody>
          <a:bodyPr>
            <a:normAutofit/>
          </a:bodyPr>
          <a:lstStyle/>
          <a:p>
            <a:pPr algn="ctr">
              <a:lnSpc>
                <a:spcPct val="107000"/>
              </a:lnSpc>
              <a:spcBef>
                <a:spcPts val="0"/>
              </a:spcBef>
              <a:spcAft>
                <a:spcPts val="800"/>
              </a:spcAft>
              <a:buNone/>
            </a:pPr>
            <a:endParaRPr lang="en-US" b="1" i="1" dirty="0">
              <a:solidFill>
                <a:srgbClr val="0070C0"/>
              </a:solidFill>
              <a:latin typeface="Poor Richard" panose="02080502050505020702" pitchFamily="18" charset="0"/>
              <a:ea typeface="Calibri" panose="020F0502020204030204" pitchFamily="34" charset="0"/>
              <a:cs typeface="Times New Roman" panose="02020603050405020304" pitchFamily="18" charset="0"/>
            </a:endParaRPr>
          </a:p>
          <a:p>
            <a:pPr algn="ctr">
              <a:lnSpc>
                <a:spcPct val="107000"/>
              </a:lnSpc>
              <a:spcBef>
                <a:spcPts val="0"/>
              </a:spcBef>
              <a:spcAft>
                <a:spcPts val="800"/>
              </a:spcAft>
              <a:buNone/>
            </a:pPr>
            <a:r>
              <a:rPr lang="en-US" b="1" i="1" dirty="0">
                <a:solidFill>
                  <a:srgbClr val="0070C0"/>
                </a:solidFill>
                <a:latin typeface="Poor Richard" panose="02080502050505020702" pitchFamily="18" charset="0"/>
                <a:ea typeface="Calibri" panose="020F0502020204030204" pitchFamily="34" charset="0"/>
                <a:cs typeface="Times New Roman" panose="02020603050405020304" pitchFamily="18" charset="0"/>
              </a:rPr>
              <a:t>Set up the interview:</a:t>
            </a:r>
          </a:p>
          <a:p>
            <a:pPr algn="ctr">
              <a:lnSpc>
                <a:spcPct val="107000"/>
              </a:lnSpc>
              <a:spcBef>
                <a:spcPts val="0"/>
              </a:spcBef>
              <a:spcAft>
                <a:spcPts val="800"/>
              </a:spcAft>
              <a:buNone/>
            </a:pPr>
            <a:r>
              <a:rPr lang="en-US" b="1" i="1" dirty="0">
                <a:solidFill>
                  <a:srgbClr val="0070C0"/>
                </a:solidFill>
                <a:latin typeface="Poor Richard" panose="02080502050505020702" pitchFamily="18" charset="0"/>
                <a:ea typeface="Calibri" panose="020F0502020204030204" pitchFamily="34" charset="0"/>
                <a:cs typeface="Times New Roman" panose="02020603050405020304" pitchFamily="18" charset="0"/>
              </a:rPr>
              <a:t>Call </a:t>
            </a:r>
            <a:r>
              <a:rPr lang="en-US" b="1" dirty="0">
                <a:solidFill>
                  <a:srgbClr val="0070C0"/>
                </a:solidFill>
                <a:latin typeface="Poor Richard" panose="02080502050505020702" pitchFamily="18" charset="0"/>
              </a:rPr>
              <a:t>the national line at 800 -772- 1213</a:t>
            </a:r>
          </a:p>
          <a:p>
            <a:pPr algn="ctr">
              <a:buNone/>
            </a:pPr>
            <a:r>
              <a:rPr lang="en-US" b="1" dirty="0">
                <a:solidFill>
                  <a:srgbClr val="0070C0"/>
                </a:solidFill>
                <a:latin typeface="Poor Richard" panose="02080502050505020702" pitchFamily="18" charset="0"/>
              </a:rPr>
              <a:t>or the local office  to set up a phone appointment. </a:t>
            </a:r>
          </a:p>
        </p:txBody>
      </p:sp>
    </p:spTree>
    <p:extLst>
      <p:ext uri="{BB962C8B-B14F-4D97-AF65-F5344CB8AC3E}">
        <p14:creationId xmlns:p14="http://schemas.microsoft.com/office/powerpoint/2010/main" val="137507976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lide Number Placeholder 1">
            <a:extLst>
              <a:ext uri="{FF2B5EF4-FFF2-40B4-BE49-F238E27FC236}">
                <a16:creationId xmlns="" xmlns:a16="http://schemas.microsoft.com/office/drawing/2014/main" id="{30F3A7CC-026C-8774-AF4A-E66650B009AF}"/>
              </a:ext>
            </a:extLst>
          </p:cNvPr>
          <p:cNvSpPr>
            <a:spLocks noGrp="1"/>
          </p:cNvSpPr>
          <p:nvPr>
            <p:ph type="sldNum" sz="quarter" idx="12"/>
          </p:nvPr>
        </p:nvSpPr>
        <p:spPr/>
        <p:txBody>
          <a:bodyPr/>
          <a:lstStyle/>
          <a:p>
            <a:fld id="{28844951-7827-47D4-8276-7DDE1FA7D85A}" type="slidenum">
              <a:rPr lang="en-US" smtClean="0"/>
              <a:t>28</a:t>
            </a:fld>
            <a:endParaRPr lang="en-US" dirty="0"/>
          </a:p>
        </p:txBody>
      </p:sp>
      <p:sp>
        <p:nvSpPr>
          <p:cNvPr id="7" name="TextBox 6">
            <a:extLst>
              <a:ext uri="{FF2B5EF4-FFF2-40B4-BE49-F238E27FC236}">
                <a16:creationId xmlns="" xmlns:a16="http://schemas.microsoft.com/office/drawing/2014/main" id="{7A2E6753-37A1-E6B8-5F17-85C5E6EE4322}"/>
              </a:ext>
            </a:extLst>
          </p:cNvPr>
          <p:cNvSpPr txBox="1"/>
          <p:nvPr/>
        </p:nvSpPr>
        <p:spPr>
          <a:xfrm>
            <a:off x="939028" y="934786"/>
            <a:ext cx="10313943" cy="5756384"/>
          </a:xfrm>
          <a:prstGeom prst="rect">
            <a:avLst/>
          </a:prstGeom>
          <a:noFill/>
        </p:spPr>
        <p:txBody>
          <a:bodyPr wrap="square">
            <a:spAutoFit/>
          </a:bodyPr>
          <a:lstStyle/>
          <a:p>
            <a:pPr marR="58851" lvl="0" algn="l" defTabSz="914400" rtl="0" eaLnBrk="1" fontAlgn="auto" latinLnBrk="0" hangingPunct="1">
              <a:lnSpc>
                <a:spcPts val="3700"/>
              </a:lnSpc>
              <a:spcAft>
                <a:spcPts val="0"/>
              </a:spcAft>
              <a:buClr>
                <a:srgbClr val="201449">
                  <a:lumMod val="10000"/>
                  <a:lumOff val="90000"/>
                </a:srgbClr>
              </a:buClr>
              <a:buSzPct val="80000"/>
              <a:tabLst/>
              <a:defRPr/>
            </a:pPr>
            <a:r>
              <a:rPr lang="en-US" sz="2800" b="1" i="1" spc="-71" dirty="0">
                <a:solidFill>
                  <a:srgbClr val="0070C0"/>
                </a:solidFill>
                <a:latin typeface="Avenir Next LT Pro"/>
                <a:ea typeface="Calibri" panose="020F0502020204030204" pitchFamily="34" charset="0"/>
                <a:cs typeface="Times New Roman" panose="02020603050405020304" pitchFamily="18" charset="0"/>
              </a:rPr>
              <a:t>	</a:t>
            </a:r>
            <a:r>
              <a:rPr lang="en-US" sz="2800" b="1" i="1" spc="-71" dirty="0">
                <a:solidFill>
                  <a:srgbClr val="002060"/>
                </a:solidFill>
                <a:latin typeface="Avenir Next LT Pro"/>
                <a:ea typeface="Calibri" panose="020F0502020204030204" pitchFamily="34" charset="0"/>
                <a:cs typeface="Times New Roman" panose="02020603050405020304" pitchFamily="18" charset="0"/>
              </a:rPr>
              <a:t>The interview: The Agent will call sometime, </a:t>
            </a:r>
          </a:p>
          <a:p>
            <a:pPr marR="58851" lvl="0" algn="l" defTabSz="914400" rtl="0" eaLnBrk="1" fontAlgn="auto" latinLnBrk="0" hangingPunct="1">
              <a:lnSpc>
                <a:spcPts val="3700"/>
              </a:lnSpc>
              <a:spcAft>
                <a:spcPts val="0"/>
              </a:spcAft>
              <a:buClr>
                <a:srgbClr val="201449">
                  <a:lumMod val="10000"/>
                  <a:lumOff val="90000"/>
                </a:srgbClr>
              </a:buClr>
              <a:buSzPct val="80000"/>
              <a:tabLst/>
              <a:defRPr/>
            </a:pPr>
            <a:r>
              <a:rPr lang="en-US" sz="2800" b="1" i="1" spc="-71" dirty="0">
                <a:solidFill>
                  <a:srgbClr val="002060"/>
                </a:solidFill>
                <a:latin typeface="Avenir Next LT Pro"/>
                <a:ea typeface="Calibri" panose="020F0502020204030204" pitchFamily="34" charset="0"/>
                <a:cs typeface="Times New Roman" panose="02020603050405020304" pitchFamily="18" charset="0"/>
              </a:rPr>
              <a:t>	</a:t>
            </a:r>
            <a:r>
              <a:rPr lang="en-US" sz="2800" b="1" i="1" spc="-71" dirty="0">
                <a:solidFill>
                  <a:schemeClr val="accent2"/>
                </a:solidFill>
                <a:latin typeface="Avenir Next LT Pro"/>
                <a:ea typeface="Calibri" panose="020F0502020204030204" pitchFamily="34" charset="0"/>
                <a:cs typeface="Times New Roman" panose="02020603050405020304" pitchFamily="18" charset="0"/>
              </a:rPr>
              <a:t>likely within 2-4 hours of the appointment time.</a:t>
            </a:r>
          </a:p>
          <a:p>
            <a:pPr marR="58851" lvl="0" algn="l" defTabSz="914400" rtl="0" eaLnBrk="1" fontAlgn="auto" latinLnBrk="0" hangingPunct="1">
              <a:lnSpc>
                <a:spcPts val="3700"/>
              </a:lnSpc>
              <a:spcAft>
                <a:spcPts val="0"/>
              </a:spcAft>
              <a:buClr>
                <a:srgbClr val="201449">
                  <a:lumMod val="10000"/>
                  <a:lumOff val="90000"/>
                </a:srgbClr>
              </a:buClr>
              <a:buSzPct val="80000"/>
              <a:tabLst/>
              <a:defRPr/>
            </a:pPr>
            <a:r>
              <a:rPr lang="en-US" sz="2800" b="1" i="1" spc="-71" dirty="0">
                <a:solidFill>
                  <a:srgbClr val="002060"/>
                </a:solidFill>
                <a:latin typeface="Avenir Next LT Pro"/>
                <a:ea typeface="Calibri" panose="020F0502020204030204" pitchFamily="34" charset="0"/>
                <a:cs typeface="Times New Roman" panose="02020603050405020304" pitchFamily="18" charset="0"/>
              </a:rPr>
              <a:t>	</a:t>
            </a:r>
            <a:r>
              <a:rPr lang="en-US" sz="2800" b="1" i="1" spc="-71" dirty="0">
                <a:solidFill>
                  <a:schemeClr val="tx2">
                    <a:lumMod val="50000"/>
                    <a:lumOff val="50000"/>
                  </a:schemeClr>
                </a:solidFill>
                <a:latin typeface="Avenir Next LT Pro" panose="020B0504020202020204" pitchFamily="34" charset="0"/>
                <a:ea typeface="Calibri" panose="020F0502020204030204" pitchFamily="34" charset="0"/>
                <a:cs typeface="Times New Roman" panose="02020603050405020304" pitchFamily="18" charset="0"/>
              </a:rPr>
              <a:t>Have the following prepared for the call:</a:t>
            </a:r>
          </a:p>
          <a:p>
            <a:pPr marR="58851" lvl="0" algn="l" defTabSz="914400" rtl="0" eaLnBrk="1" fontAlgn="auto" latinLnBrk="0" hangingPunct="1">
              <a:lnSpc>
                <a:spcPts val="3700"/>
              </a:lnSpc>
              <a:spcAft>
                <a:spcPts val="0"/>
              </a:spcAft>
              <a:buClr>
                <a:srgbClr val="201449">
                  <a:lumMod val="10000"/>
                  <a:lumOff val="90000"/>
                </a:srgbClr>
              </a:buClr>
              <a:buSzPct val="80000"/>
              <a:tabLst/>
              <a:defRPr/>
            </a:pPr>
            <a:endParaRPr lang="en-US" sz="2800" b="1" i="1" spc="-71" dirty="0">
              <a:solidFill>
                <a:schemeClr val="tx2">
                  <a:lumMod val="50000"/>
                  <a:lumOff val="50000"/>
                </a:schemeClr>
              </a:solidFill>
              <a:latin typeface="Avenir Next LT Pro" panose="020B0504020202020204" pitchFamily="34" charset="0"/>
              <a:ea typeface="Calibri" panose="020F0502020204030204" pitchFamily="34" charset="0"/>
              <a:cs typeface="Times New Roman" panose="02020603050405020304" pitchFamily="18" charset="0"/>
            </a:endParaRPr>
          </a:p>
          <a:p>
            <a:pPr marR="58851" lvl="0" algn="l" defTabSz="914400" rtl="0" eaLnBrk="1" fontAlgn="auto" latinLnBrk="0" hangingPunct="1">
              <a:lnSpc>
                <a:spcPts val="3700"/>
              </a:lnSpc>
              <a:spcAft>
                <a:spcPts val="0"/>
              </a:spcAft>
              <a:buClr>
                <a:srgbClr val="201449">
                  <a:lumMod val="10000"/>
                  <a:lumOff val="90000"/>
                </a:srgbClr>
              </a:buClr>
              <a:buSzPct val="80000"/>
              <a:tabLst/>
              <a:defRPr/>
            </a:pPr>
            <a:r>
              <a:rPr lang="en-US" sz="2800" i="1" spc="-71" dirty="0">
                <a:solidFill>
                  <a:schemeClr val="tx2">
                    <a:lumMod val="50000"/>
                    <a:lumOff val="50000"/>
                  </a:schemeClr>
                </a:solidFill>
                <a:latin typeface="Avenir Next LT Pro" panose="020B0504020202020204" pitchFamily="34" charset="0"/>
                <a:ea typeface="Calibri" panose="020F0502020204030204" pitchFamily="34" charset="0"/>
                <a:cs typeface="Times New Roman" panose="02020603050405020304" pitchFamily="18" charset="0"/>
              </a:rPr>
              <a:t>1. Your Adult Child:  If your Adult Child is capable, have them present to </a:t>
            </a:r>
            <a:r>
              <a:rPr lang="en-US" sz="2800" dirty="0">
                <a:solidFill>
                  <a:schemeClr val="tx2">
                    <a:lumMod val="50000"/>
                    <a:lumOff val="50000"/>
                  </a:schemeClr>
                </a:solidFill>
                <a:latin typeface="Avenir Next LT Pro" panose="020B0504020202020204" pitchFamily="34" charset="0"/>
              </a:rPr>
              <a:t>answer some of the questions.  </a:t>
            </a:r>
          </a:p>
          <a:p>
            <a:pPr marR="58851" lvl="1">
              <a:lnSpc>
                <a:spcPts val="3700"/>
              </a:lnSpc>
              <a:buClr>
                <a:srgbClr val="201449">
                  <a:lumMod val="10000"/>
                  <a:lumOff val="90000"/>
                </a:srgbClr>
              </a:buClr>
              <a:buSzPct val="80000"/>
              <a:defRPr/>
            </a:pPr>
            <a:r>
              <a:rPr lang="en-US" sz="2800" dirty="0">
                <a:solidFill>
                  <a:schemeClr val="tx2">
                    <a:lumMod val="50000"/>
                    <a:lumOff val="50000"/>
                  </a:schemeClr>
                </a:solidFill>
                <a:latin typeface="Avenir Next LT Pro" panose="020B0504020202020204" pitchFamily="34" charset="0"/>
              </a:rPr>
              <a:t>*Having them participate will give the Agent a sense of their abilities and limitations;  </a:t>
            </a:r>
            <a:r>
              <a:rPr lang="en-US" sz="2400" dirty="0">
                <a:solidFill>
                  <a:schemeClr val="tx2">
                    <a:lumMod val="50000"/>
                    <a:lumOff val="50000"/>
                  </a:schemeClr>
                </a:solidFill>
                <a:latin typeface="Avenir Next LT Pro" panose="020B0504020202020204" pitchFamily="34" charset="0"/>
              </a:rPr>
              <a:t>also,</a:t>
            </a:r>
            <a:r>
              <a:rPr lang="en-US" sz="2800" dirty="0">
                <a:solidFill>
                  <a:schemeClr val="tx2">
                    <a:lumMod val="50000"/>
                    <a:lumOff val="50000"/>
                  </a:schemeClr>
                </a:solidFill>
                <a:latin typeface="Avenir Next LT Pro" panose="020B0504020202020204" pitchFamily="34" charset="0"/>
              </a:rPr>
              <a:t> </a:t>
            </a:r>
          </a:p>
          <a:p>
            <a:pPr marR="58851" lvl="1">
              <a:lnSpc>
                <a:spcPts val="3700"/>
              </a:lnSpc>
              <a:buClr>
                <a:srgbClr val="201449">
                  <a:lumMod val="10000"/>
                  <a:lumOff val="90000"/>
                </a:srgbClr>
              </a:buClr>
              <a:buSzPct val="80000"/>
              <a:defRPr/>
            </a:pPr>
            <a:r>
              <a:rPr lang="en-US" sz="2800" dirty="0">
                <a:solidFill>
                  <a:schemeClr val="tx2">
                    <a:lumMod val="50000"/>
                    <a:lumOff val="50000"/>
                  </a:schemeClr>
                </a:solidFill>
                <a:latin typeface="Avenir Next LT Pro" panose="020B0504020202020204" pitchFamily="34" charset="0"/>
              </a:rPr>
              <a:t>*</a:t>
            </a:r>
            <a:r>
              <a:rPr lang="en-US" sz="2400" dirty="0">
                <a:solidFill>
                  <a:schemeClr val="tx2">
                    <a:lumMod val="50000"/>
                    <a:lumOff val="50000"/>
                  </a:schemeClr>
                </a:solidFill>
                <a:latin typeface="Avenir Next LT Pro" panose="020B0504020202020204" pitchFamily="34" charset="0"/>
              </a:rPr>
              <a:t>if you don’t have guardianship of your Adult Child, the Agent should ask them for permission to speak with you.</a:t>
            </a:r>
          </a:p>
          <a:p>
            <a:pPr marR="58851" lvl="0" algn="l" defTabSz="914400" rtl="0" eaLnBrk="1" fontAlgn="auto" latinLnBrk="0" hangingPunct="1">
              <a:lnSpc>
                <a:spcPts val="3700"/>
              </a:lnSpc>
              <a:spcAft>
                <a:spcPts val="0"/>
              </a:spcAft>
              <a:buClr>
                <a:srgbClr val="201449">
                  <a:lumMod val="10000"/>
                  <a:lumOff val="90000"/>
                </a:srgbClr>
              </a:buClr>
              <a:buSzPct val="80000"/>
              <a:tabLst/>
              <a:defRPr/>
            </a:pPr>
            <a:endParaRPr lang="en-US" sz="2800" b="1" i="1" spc="-71" dirty="0">
              <a:solidFill>
                <a:srgbClr val="0070C0"/>
              </a:solidFill>
              <a:latin typeface="Avenir Next LT Pro"/>
              <a:ea typeface="Calibri" panose="020F0502020204030204" pitchFamily="34" charset="0"/>
              <a:cs typeface="Times New Roman" panose="02020603050405020304" pitchFamily="18" charset="0"/>
            </a:endParaRPr>
          </a:p>
          <a:p>
            <a:pPr marR="58851" lvl="0" algn="l" defTabSz="914400" rtl="0" eaLnBrk="1" fontAlgn="auto" latinLnBrk="0" hangingPunct="1">
              <a:lnSpc>
                <a:spcPts val="3700"/>
              </a:lnSpc>
              <a:spcAft>
                <a:spcPts val="0"/>
              </a:spcAft>
              <a:buClr>
                <a:srgbClr val="201449">
                  <a:lumMod val="10000"/>
                  <a:lumOff val="90000"/>
                </a:srgbClr>
              </a:buClr>
              <a:buSzPct val="80000"/>
              <a:tabLst/>
              <a:defRPr/>
            </a:pPr>
            <a:r>
              <a:rPr lang="en-US" sz="2800" b="1" i="1" spc="-71" dirty="0">
                <a:solidFill>
                  <a:srgbClr val="0070C0"/>
                </a:solidFill>
                <a:latin typeface="Avenir Next LT Pro"/>
                <a:ea typeface="Calibri" panose="020F0502020204030204" pitchFamily="34" charset="0"/>
                <a:cs typeface="Times New Roman" panose="02020603050405020304" pitchFamily="18" charset="0"/>
              </a:rPr>
              <a:t>	</a:t>
            </a:r>
            <a:endParaRPr kumimoji="0" lang="en-US" sz="2800" b="0" i="0" u="none" strike="noStrike" kern="1200" cap="none" spc="0" normalizeH="0" baseline="0" noProof="0" dirty="0">
              <a:ln>
                <a:noFill/>
              </a:ln>
              <a:solidFill>
                <a:srgbClr val="0070C0"/>
              </a:solidFill>
              <a:effectLst/>
              <a:uLnTx/>
              <a:uFillTx/>
              <a:latin typeface="Avenir Next LT Pro"/>
            </a:endParaRPr>
          </a:p>
        </p:txBody>
      </p:sp>
    </p:spTree>
    <p:extLst>
      <p:ext uri="{BB962C8B-B14F-4D97-AF65-F5344CB8AC3E}">
        <p14:creationId xmlns:p14="http://schemas.microsoft.com/office/powerpoint/2010/main" val="89176588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646546" y="788394"/>
            <a:ext cx="9664662" cy="5317131"/>
          </a:xfrm>
        </p:spPr>
        <p:txBody>
          <a:bodyPr>
            <a:noAutofit/>
          </a:bodyPr>
          <a:lstStyle/>
          <a:p>
            <a:pPr algn="ctr">
              <a:buNone/>
            </a:pPr>
            <a:endParaRPr lang="en-US" sz="2400" b="1" i="1" dirty="0">
              <a:solidFill>
                <a:schemeClr val="accent2">
                  <a:lumMod val="75000"/>
                </a:schemeClr>
              </a:solidFill>
            </a:endParaRPr>
          </a:p>
          <a:p>
            <a:pPr marR="58851" lvl="0" algn="l" defTabSz="914400" rtl="0" eaLnBrk="1" fontAlgn="auto" latinLnBrk="0" hangingPunct="1">
              <a:lnSpc>
                <a:spcPts val="3700"/>
              </a:lnSpc>
              <a:spcAft>
                <a:spcPts val="0"/>
              </a:spcAft>
              <a:buClr>
                <a:srgbClr val="201449">
                  <a:lumMod val="10000"/>
                  <a:lumOff val="90000"/>
                </a:srgbClr>
              </a:buClr>
              <a:buSzPct val="80000"/>
              <a:tabLst/>
              <a:defRPr/>
            </a:pPr>
            <a:r>
              <a:rPr lang="en-US" sz="2400" b="1" i="1" spc="-71" dirty="0">
                <a:solidFill>
                  <a:srgbClr val="0070C0"/>
                </a:solidFill>
                <a:latin typeface="Avenir Next LT Pro"/>
                <a:ea typeface="Calibri" panose="020F0502020204030204" pitchFamily="34" charset="0"/>
                <a:cs typeface="Times New Roman" panose="02020603050405020304" pitchFamily="18" charset="0"/>
              </a:rPr>
              <a:t>2. Have all the factual information quickly available for the Agent.  </a:t>
            </a:r>
          </a:p>
          <a:p>
            <a:pPr marR="58851" lvl="1">
              <a:lnSpc>
                <a:spcPts val="3700"/>
              </a:lnSpc>
              <a:buClr>
                <a:srgbClr val="201449">
                  <a:lumMod val="10000"/>
                  <a:lumOff val="90000"/>
                </a:srgbClr>
              </a:buClr>
              <a:defRPr/>
            </a:pPr>
            <a:r>
              <a:rPr lang="en-US" sz="2400" b="1" i="1" spc="-71" dirty="0">
                <a:solidFill>
                  <a:srgbClr val="0070C0"/>
                </a:solidFill>
                <a:latin typeface="Avenir Next LT Pro"/>
                <a:ea typeface="Calibri" panose="020F0502020204030204" pitchFamily="34" charset="0"/>
                <a:cs typeface="Times New Roman" panose="02020603050405020304" pitchFamily="18" charset="0"/>
              </a:rPr>
              <a:t>Date of Birth</a:t>
            </a:r>
          </a:p>
          <a:p>
            <a:pPr marR="58851" lvl="1">
              <a:lnSpc>
                <a:spcPts val="3700"/>
              </a:lnSpc>
              <a:buClr>
                <a:srgbClr val="201449">
                  <a:lumMod val="10000"/>
                  <a:lumOff val="90000"/>
                </a:srgbClr>
              </a:buClr>
              <a:defRPr/>
            </a:pPr>
            <a:r>
              <a:rPr lang="en-US" b="1" i="1" spc="-71" dirty="0">
                <a:solidFill>
                  <a:srgbClr val="0070C0"/>
                </a:solidFill>
                <a:latin typeface="Avenir Next LT Pro"/>
                <a:ea typeface="Calibri" panose="020F0502020204030204" pitchFamily="34" charset="0"/>
                <a:cs typeface="Times New Roman" panose="02020603050405020304" pitchFamily="18" charset="0"/>
              </a:rPr>
              <a:t>SSN</a:t>
            </a:r>
          </a:p>
          <a:p>
            <a:pPr marR="58851" lvl="1">
              <a:lnSpc>
                <a:spcPts val="3700"/>
              </a:lnSpc>
              <a:buClr>
                <a:srgbClr val="201449">
                  <a:lumMod val="10000"/>
                  <a:lumOff val="90000"/>
                </a:srgbClr>
              </a:buClr>
              <a:defRPr/>
            </a:pPr>
            <a:r>
              <a:rPr lang="en-US" b="1" i="1" spc="-71" dirty="0">
                <a:solidFill>
                  <a:srgbClr val="0070C0"/>
                </a:solidFill>
                <a:latin typeface="Avenir Next LT Pro"/>
                <a:ea typeface="Calibri" panose="020F0502020204030204" pitchFamily="34" charset="0"/>
                <a:cs typeface="Times New Roman" panose="02020603050405020304" pitchFamily="18" charset="0"/>
              </a:rPr>
              <a:t>Diagnoses</a:t>
            </a:r>
          </a:p>
          <a:p>
            <a:pPr marR="58851" lvl="1">
              <a:lnSpc>
                <a:spcPts val="3700"/>
              </a:lnSpc>
              <a:buClr>
                <a:srgbClr val="201449">
                  <a:lumMod val="10000"/>
                  <a:lumOff val="90000"/>
                </a:srgbClr>
              </a:buClr>
              <a:defRPr/>
            </a:pPr>
            <a:r>
              <a:rPr lang="en-US" sz="2400" b="1" i="1" spc="-71" dirty="0">
                <a:solidFill>
                  <a:srgbClr val="0070C0"/>
                </a:solidFill>
                <a:latin typeface="Avenir Next LT Pro"/>
                <a:ea typeface="Calibri" panose="020F0502020204030204" pitchFamily="34" charset="0"/>
                <a:cs typeface="Times New Roman" panose="02020603050405020304" pitchFamily="18" charset="0"/>
              </a:rPr>
              <a:t>Healthcare Providers with contact information   </a:t>
            </a:r>
          </a:p>
          <a:p>
            <a:pPr marR="58851" lvl="1">
              <a:lnSpc>
                <a:spcPts val="3700"/>
              </a:lnSpc>
              <a:buClr>
                <a:srgbClr val="201449">
                  <a:lumMod val="10000"/>
                  <a:lumOff val="90000"/>
                </a:srgbClr>
              </a:buClr>
              <a:defRPr/>
            </a:pPr>
            <a:r>
              <a:rPr lang="en-US" sz="2400" b="1" i="1" spc="-71" dirty="0">
                <a:solidFill>
                  <a:srgbClr val="0070C0"/>
                </a:solidFill>
                <a:latin typeface="Avenir Next LT Pro"/>
                <a:ea typeface="Calibri" panose="020F0502020204030204" pitchFamily="34" charset="0"/>
                <a:cs typeface="Times New Roman" panose="02020603050405020304" pitchFamily="18" charset="0"/>
              </a:rPr>
              <a:t>Schools with contact information</a:t>
            </a:r>
          </a:p>
          <a:p>
            <a:pPr marR="58851" lvl="1">
              <a:lnSpc>
                <a:spcPts val="3700"/>
              </a:lnSpc>
              <a:buClr>
                <a:srgbClr val="201449">
                  <a:lumMod val="10000"/>
                  <a:lumOff val="90000"/>
                </a:srgbClr>
              </a:buClr>
              <a:defRPr/>
            </a:pPr>
            <a:r>
              <a:rPr lang="en-US" sz="2400" b="1" i="1" spc="-71" dirty="0">
                <a:solidFill>
                  <a:srgbClr val="0070C0"/>
                </a:solidFill>
                <a:latin typeface="Avenir Next LT Pro"/>
                <a:ea typeface="Calibri" panose="020F0502020204030204" pitchFamily="34" charset="0"/>
                <a:cs typeface="Times New Roman" panose="02020603050405020304" pitchFamily="18" charset="0"/>
              </a:rPr>
              <a:t>Work History, if any</a:t>
            </a:r>
          </a:p>
          <a:p>
            <a:pPr marR="58851" lvl="1">
              <a:lnSpc>
                <a:spcPts val="3700"/>
              </a:lnSpc>
              <a:buClr>
                <a:srgbClr val="201449">
                  <a:lumMod val="10000"/>
                  <a:lumOff val="90000"/>
                </a:srgbClr>
              </a:buClr>
              <a:defRPr/>
            </a:pPr>
            <a:r>
              <a:rPr lang="en-US" sz="2400" b="1" i="1" spc="-71" dirty="0">
                <a:solidFill>
                  <a:srgbClr val="0070C0"/>
                </a:solidFill>
                <a:latin typeface="Avenir Next LT Pro"/>
                <a:ea typeface="Calibri" panose="020F0502020204030204" pitchFamily="34" charset="0"/>
                <a:cs typeface="Times New Roman" panose="02020603050405020304" pitchFamily="18" charset="0"/>
              </a:rPr>
              <a:t>Adult Child’s Bank Accounts and other Assets</a:t>
            </a:r>
            <a:endParaRPr lang="en-US" sz="2400" b="1" dirty="0">
              <a:solidFill>
                <a:schemeClr val="accent2">
                  <a:lumMod val="75000"/>
                </a:schemeClr>
              </a:solidFill>
            </a:endParaRPr>
          </a:p>
          <a:p>
            <a:pPr algn="ctr">
              <a:buNone/>
            </a:pPr>
            <a:endParaRPr lang="en-US" sz="1800" b="1" dirty="0">
              <a:solidFill>
                <a:schemeClr val="accent2">
                  <a:lumMod val="75000"/>
                </a:schemeClr>
              </a:solidFill>
            </a:endParaRPr>
          </a:p>
          <a:p>
            <a:pPr>
              <a:buNone/>
            </a:pPr>
            <a:r>
              <a:rPr lang="en-US" sz="1800" b="1" dirty="0">
                <a:solidFill>
                  <a:srgbClr val="0070C0">
                    <a:alpha val="70000"/>
                  </a:srgbClr>
                </a:solidFill>
              </a:rPr>
              <a:t> </a:t>
            </a:r>
          </a:p>
        </p:txBody>
      </p:sp>
    </p:spTree>
    <p:extLst>
      <p:ext uri="{BB962C8B-B14F-4D97-AF65-F5344CB8AC3E}">
        <p14:creationId xmlns:p14="http://schemas.microsoft.com/office/powerpoint/2010/main" val="21452495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844951-7827-47D4-8276-7DDE1FA7D85A}" type="slidenum">
              <a:rPr lang="en-US" smtClean="0"/>
              <a:t>3</a:t>
            </a:fld>
            <a:endParaRPr lang="en-US" dirty="0"/>
          </a:p>
        </p:txBody>
      </p:sp>
      <p:sp>
        <p:nvSpPr>
          <p:cNvPr id="4" name="Rectangle 3"/>
          <p:cNvSpPr/>
          <p:nvPr/>
        </p:nvSpPr>
        <p:spPr>
          <a:xfrm>
            <a:off x="1190336" y="867256"/>
            <a:ext cx="9811327" cy="7186583"/>
          </a:xfrm>
          <a:prstGeom prst="rect">
            <a:avLst/>
          </a:prstGeom>
        </p:spPr>
        <p:txBody>
          <a:bodyPr wrap="square">
            <a:spAutoFit/>
          </a:bodyPr>
          <a:lstStyle/>
          <a:p>
            <a:r>
              <a:rPr lang="en-US" sz="3600" b="1" dirty="0">
                <a:solidFill>
                  <a:srgbClr val="002060"/>
                </a:solidFill>
                <a:latin typeface="+mj-lt"/>
              </a:rPr>
              <a:t>SSI = </a:t>
            </a:r>
            <a:r>
              <a:rPr lang="en-US" sz="3600" b="1" i="1" dirty="0">
                <a:solidFill>
                  <a:srgbClr val="002060"/>
                </a:solidFill>
                <a:latin typeface="+mj-lt"/>
              </a:rPr>
              <a:t>Supplemental</a:t>
            </a:r>
            <a:r>
              <a:rPr lang="en-US" sz="3600" b="1" dirty="0">
                <a:solidFill>
                  <a:srgbClr val="002060"/>
                </a:solidFill>
                <a:latin typeface="+mj-lt"/>
              </a:rPr>
              <a:t> Security </a:t>
            </a:r>
            <a:r>
              <a:rPr lang="en-US" sz="3600" b="1" i="1" dirty="0">
                <a:solidFill>
                  <a:srgbClr val="002060"/>
                </a:solidFill>
                <a:latin typeface="+mj-lt"/>
              </a:rPr>
              <a:t>Income</a:t>
            </a:r>
          </a:p>
          <a:p>
            <a:endParaRPr lang="en-US" sz="3600" b="1" dirty="0">
              <a:latin typeface="+mj-lt"/>
            </a:endParaRPr>
          </a:p>
          <a:p>
            <a:endParaRPr lang="en-US" sz="1100" b="1" dirty="0">
              <a:latin typeface="+mj-lt"/>
            </a:endParaRPr>
          </a:p>
          <a:p>
            <a:endParaRPr lang="en-US" sz="1200" b="1" dirty="0">
              <a:latin typeface="+mj-lt"/>
            </a:endParaRPr>
          </a:p>
          <a:p>
            <a:r>
              <a:rPr lang="en-US" sz="2800" b="1" dirty="0">
                <a:solidFill>
                  <a:srgbClr val="002060"/>
                </a:solidFill>
              </a:rPr>
              <a:t>Financial Qualifications (for an unmarried applicant)</a:t>
            </a:r>
          </a:p>
          <a:p>
            <a:endParaRPr lang="en-US" sz="1600" b="1" dirty="0">
              <a:latin typeface="+mj-lt"/>
            </a:endParaRPr>
          </a:p>
          <a:p>
            <a:r>
              <a:rPr lang="en-US" sz="2800" dirty="0"/>
              <a:t> </a:t>
            </a:r>
            <a:r>
              <a:rPr lang="en-US" sz="2800" dirty="0">
                <a:solidFill>
                  <a:srgbClr val="002060"/>
                </a:solidFill>
              </a:rPr>
              <a:t>1) countable resources </a:t>
            </a:r>
            <a:r>
              <a:rPr lang="en-US" sz="2800" b="1" dirty="0">
                <a:solidFill>
                  <a:srgbClr val="FF0000"/>
                </a:solidFill>
              </a:rPr>
              <a:t>$2000 or less </a:t>
            </a:r>
          </a:p>
          <a:p>
            <a:endParaRPr lang="en-US" sz="2800" b="1" dirty="0">
              <a:solidFill>
                <a:srgbClr val="FF0000"/>
              </a:solidFill>
            </a:endParaRPr>
          </a:p>
          <a:p>
            <a:pPr lvl="1"/>
            <a:r>
              <a:rPr lang="en-US" sz="2800" dirty="0">
                <a:solidFill>
                  <a:srgbClr val="002060"/>
                </a:solidFill>
              </a:rPr>
              <a:t>*prior to application*, *during application process*, </a:t>
            </a:r>
          </a:p>
          <a:p>
            <a:pPr lvl="1"/>
            <a:r>
              <a:rPr lang="en-US" sz="2800" i="1" dirty="0">
                <a:solidFill>
                  <a:srgbClr val="002060"/>
                </a:solidFill>
              </a:rPr>
              <a:t>*after award is issued </a:t>
            </a:r>
            <a:r>
              <a:rPr lang="en-US" sz="2800" dirty="0">
                <a:solidFill>
                  <a:srgbClr val="002060"/>
                </a:solidFill>
              </a:rPr>
              <a:t>and individual is receiving SSI*</a:t>
            </a:r>
          </a:p>
          <a:p>
            <a:endParaRPr lang="en-US" sz="2800" dirty="0">
              <a:solidFill>
                <a:srgbClr val="002060"/>
              </a:solidFill>
            </a:endParaRPr>
          </a:p>
          <a:p>
            <a:r>
              <a:rPr lang="en-US" sz="2800" dirty="0">
                <a:solidFill>
                  <a:srgbClr val="002060"/>
                </a:solidFill>
              </a:rPr>
              <a:t> 2) limited monthly income from work, investments, gifts </a:t>
            </a:r>
            <a:endParaRPr lang="en-US" sz="2800" b="1" dirty="0">
              <a:solidFill>
                <a:srgbClr val="002060"/>
              </a:solidFill>
            </a:endParaRPr>
          </a:p>
          <a:p>
            <a:endParaRPr lang="en-US" sz="2800" b="1" dirty="0">
              <a:solidFill>
                <a:srgbClr val="002060"/>
              </a:solidFill>
              <a:latin typeface="+mj-lt"/>
            </a:endParaRPr>
          </a:p>
          <a:p>
            <a:r>
              <a:rPr lang="en-US" sz="2800" dirty="0"/>
              <a:t>	</a:t>
            </a:r>
            <a:endParaRPr lang="en-US" dirty="0"/>
          </a:p>
          <a:p>
            <a:endParaRPr lang="en-US" dirty="0"/>
          </a:p>
          <a:p>
            <a:r>
              <a:rPr lang="en-US" sz="2800" dirty="0"/>
              <a:t/>
            </a:r>
            <a:br>
              <a:rPr lang="en-US" sz="2800" dirty="0"/>
            </a:br>
            <a:r>
              <a:rPr lang="en-US" sz="1600" dirty="0"/>
              <a:t/>
            </a:r>
            <a:br>
              <a:rPr lang="en-US" sz="1600" dirty="0"/>
            </a:br>
            <a:r>
              <a:rPr lang="en-US" dirty="0"/>
              <a:t/>
            </a:r>
            <a:br>
              <a:rPr lang="en-US" dirty="0"/>
            </a:br>
            <a:endParaRPr lang="en-US" dirty="0"/>
          </a:p>
        </p:txBody>
      </p:sp>
    </p:spTree>
    <p:extLst>
      <p:ext uri="{BB962C8B-B14F-4D97-AF65-F5344CB8AC3E}">
        <p14:creationId xmlns:p14="http://schemas.microsoft.com/office/powerpoint/2010/main" val="313064822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D3A2EC25-1B47-3B9C-4AF1-B6A716CF99E9}"/>
              </a:ext>
            </a:extLst>
          </p:cNvPr>
          <p:cNvSpPr>
            <a:spLocks noGrp="1"/>
          </p:cNvSpPr>
          <p:nvPr>
            <p:ph type="body" idx="10"/>
          </p:nvPr>
        </p:nvSpPr>
        <p:spPr>
          <a:xfrm>
            <a:off x="1549899" y="1111666"/>
            <a:ext cx="8696654" cy="3869909"/>
          </a:xfrm>
        </p:spPr>
        <p:txBody>
          <a:bodyPr/>
          <a:lstStyle/>
          <a:p>
            <a:pPr marL="571500" marR="58851" lvl="1" indent="0">
              <a:lnSpc>
                <a:spcPts val="3700"/>
              </a:lnSpc>
              <a:buClr>
                <a:srgbClr val="201449">
                  <a:lumMod val="10000"/>
                  <a:lumOff val="90000"/>
                </a:srgbClr>
              </a:buClr>
              <a:buNone/>
              <a:defRPr/>
            </a:pPr>
            <a:r>
              <a:rPr lang="en-US" sz="2400" b="1" i="1" spc="-71" dirty="0">
                <a:solidFill>
                  <a:srgbClr val="0070C0"/>
                </a:solidFill>
                <a:latin typeface="Avenir Next LT Pro"/>
                <a:ea typeface="Calibri" panose="020F0502020204030204" pitchFamily="34" charset="0"/>
                <a:cs typeface="Times New Roman" panose="02020603050405020304" pitchFamily="18" charset="0"/>
              </a:rPr>
              <a:t>3.  The Agent will ask for an ONSET  DATE.</a:t>
            </a:r>
            <a:endParaRPr lang="en-US" sz="2400" spc="-71" dirty="0">
              <a:solidFill>
                <a:srgbClr val="0070C0"/>
              </a:solidFill>
              <a:latin typeface="Avenir Next LT Pro"/>
            </a:endParaRPr>
          </a:p>
          <a:p>
            <a:pPr marL="514350" marR="58851" lvl="0" indent="-514350" algn="l" defTabSz="914400" rtl="0" eaLnBrk="1" fontAlgn="auto" latinLnBrk="0" hangingPunct="1">
              <a:lnSpc>
                <a:spcPts val="3700"/>
              </a:lnSpc>
              <a:spcAft>
                <a:spcPts val="0"/>
              </a:spcAft>
              <a:buClr>
                <a:srgbClr val="201449">
                  <a:lumMod val="10000"/>
                  <a:lumOff val="90000"/>
                </a:srgbClr>
              </a:buClr>
              <a:buSzPct val="80000"/>
              <a:buFont typeface="Wingdings" panose="05000000000000000000" pitchFamily="2" charset="2"/>
              <a:buAutoNum type="arabicPeriod" startAt="2"/>
              <a:tabLst/>
              <a:defRPr/>
            </a:pPr>
            <a:r>
              <a:rPr kumimoji="0" lang="en-US" sz="2400" b="0" i="0" u="none" strike="noStrike" kern="1200" cap="none" spc="-71" normalizeH="0" baseline="0" noProof="0" dirty="0">
                <a:ln>
                  <a:noFill/>
                </a:ln>
                <a:solidFill>
                  <a:srgbClr val="0070C0"/>
                </a:solidFill>
                <a:effectLst/>
                <a:uLnTx/>
                <a:uFillTx/>
                <a:latin typeface="Avenir Next LT Pro"/>
                <a:ea typeface="+mn-ea"/>
                <a:cs typeface="+mn-cs"/>
              </a:rPr>
              <a:t>If this is an SSI application </a:t>
            </a:r>
            <a:r>
              <a:rPr kumimoji="0" lang="en-US" sz="2400" b="1" i="1" u="none" strike="noStrike" kern="1200" cap="none" spc="-71" normalizeH="0" baseline="0" noProof="0" dirty="0">
                <a:ln>
                  <a:noFill/>
                </a:ln>
                <a:solidFill>
                  <a:srgbClr val="0070C0"/>
                </a:solidFill>
                <a:effectLst/>
                <a:uLnTx/>
                <a:uFillTx/>
                <a:latin typeface="Avenir Next LT Pro"/>
                <a:ea typeface="+mn-ea"/>
                <a:cs typeface="+mn-cs"/>
              </a:rPr>
              <a:t>only,</a:t>
            </a:r>
            <a:r>
              <a:rPr kumimoji="0" lang="en-US" sz="2400" b="0" i="1" u="none" strike="noStrike" kern="1200" cap="none" spc="-71" normalizeH="0" baseline="0" noProof="0" dirty="0">
                <a:ln>
                  <a:noFill/>
                </a:ln>
                <a:solidFill>
                  <a:srgbClr val="0070C0"/>
                </a:solidFill>
                <a:effectLst/>
                <a:uLnTx/>
                <a:uFillTx/>
                <a:latin typeface="Avenir Next LT Pro"/>
                <a:ea typeface="+mn-ea"/>
                <a:cs typeface="+mn-cs"/>
              </a:rPr>
              <a:t> </a:t>
            </a:r>
            <a:r>
              <a:rPr lang="en-US" sz="2400" i="1" spc="-71" dirty="0">
                <a:solidFill>
                  <a:srgbClr val="0070C0"/>
                </a:solidFill>
                <a:latin typeface="Avenir Next LT Pro"/>
              </a:rPr>
              <a:t>and your Adult Child has been disabled since before age 22, make sure to give the agent a date before age 22.  </a:t>
            </a:r>
            <a:r>
              <a:rPr lang="en-US" sz="2400" spc="-58" dirty="0">
                <a:solidFill>
                  <a:srgbClr val="0070C0"/>
                </a:solidFill>
                <a:latin typeface="Avenir Next LT Pro"/>
              </a:rPr>
              <a:t>This can make it easier if they need to apply for DDD benefits and/or Disabled Adult Child benefits later.  </a:t>
            </a:r>
            <a:r>
              <a:rPr kumimoji="0" lang="en-US" sz="2400" b="0" i="0" u="none" strike="noStrike" kern="1200" cap="none" spc="-58" normalizeH="0" baseline="0" noProof="0" dirty="0">
                <a:ln>
                  <a:noFill/>
                </a:ln>
                <a:solidFill>
                  <a:srgbClr val="0070C0"/>
                </a:solidFill>
                <a:effectLst/>
                <a:uLnTx/>
                <a:uFillTx/>
                <a:latin typeface="Avenir Next LT Pro"/>
                <a:ea typeface="+mn-ea"/>
                <a:cs typeface="+mn-cs"/>
              </a:rPr>
              <a:t> </a:t>
            </a:r>
            <a:r>
              <a:rPr lang="en-US" sz="2400" dirty="0">
                <a:solidFill>
                  <a:srgbClr val="0070C0"/>
                </a:solidFill>
              </a:rPr>
              <a:t> </a:t>
            </a:r>
            <a:endParaRPr kumimoji="0" lang="en-US" sz="2400" b="0" i="0" u="none" strike="noStrike" kern="1200" cap="none" spc="0" normalizeH="0" baseline="0" noProof="0" dirty="0">
              <a:ln>
                <a:noFill/>
              </a:ln>
              <a:solidFill>
                <a:srgbClr val="0070C0"/>
              </a:solidFill>
              <a:effectLst/>
              <a:uLnTx/>
              <a:uFillTx/>
              <a:latin typeface="Avenir Next LT Pro"/>
            </a:endParaRPr>
          </a:p>
          <a:p>
            <a:endParaRPr lang="en-US" dirty="0"/>
          </a:p>
        </p:txBody>
      </p:sp>
    </p:spTree>
    <p:extLst>
      <p:ext uri="{BB962C8B-B14F-4D97-AF65-F5344CB8AC3E}">
        <p14:creationId xmlns:p14="http://schemas.microsoft.com/office/powerpoint/2010/main" val="421183961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816868" y="952436"/>
            <a:ext cx="10558264" cy="439701"/>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0" cmpd="sng">
            <a:noFill/>
            <a:prstDash val="solid"/>
          </a:ln>
        </p:spPr>
        <p:txBody>
          <a:bodyPr vert="horz" lIns="0" tIns="19618" rIns="0" bIns="0" rtlCol="0" anchor="t">
            <a:noAutofit/>
          </a:bodyPr>
          <a:lstStyle/>
          <a:p>
            <a:pPr algn="ctr">
              <a:buNone/>
            </a:pPr>
            <a:r>
              <a:rPr lang="en-US" sz="4000" b="1" spc="51" dirty="0">
                <a:solidFill>
                  <a:srgbClr val="0070C0"/>
                </a:solidFill>
              </a:rPr>
              <a:t>WHAT’S NEXT? </a:t>
            </a:r>
          </a:p>
        </p:txBody>
      </p:sp>
      <p:sp>
        <p:nvSpPr>
          <p:cNvPr id="3" name="Text Placeholder 2"/>
          <p:cNvSpPr>
            <a:spLocks noGrp="1"/>
          </p:cNvSpPr>
          <p:nvPr>
            <p:ph type="body" idx="10"/>
          </p:nvPr>
        </p:nvSpPr>
        <p:spPr>
          <a:xfrm>
            <a:off x="816868" y="1392137"/>
            <a:ext cx="10403582" cy="4711187"/>
          </a:xfrm>
          <a:prstGeom prst="rect">
            <a:avLst/>
          </a:prstGeom>
          <a:noFill/>
          <a:ln w="0" cmpd="sng">
            <a:noFill/>
            <a:prstDash val="solid"/>
          </a:ln>
        </p:spPr>
        <p:txBody>
          <a:bodyPr vert="horz" lIns="0" tIns="343309" rIns="0" bIns="0" rtlCol="0" anchor="t">
            <a:normAutofit fontScale="70000" lnSpcReduction="20000"/>
          </a:bodyPr>
          <a:lstStyle/>
          <a:p>
            <a:pPr>
              <a:lnSpc>
                <a:spcPts val="2703"/>
              </a:lnSpc>
              <a:spcBef>
                <a:spcPts val="528"/>
              </a:spcBef>
              <a:buNone/>
            </a:pPr>
            <a:r>
              <a:rPr lang="en-US" sz="2060" spc="13" dirty="0">
                <a:solidFill>
                  <a:srgbClr val="0070C0"/>
                </a:solidFill>
              </a:rPr>
              <a:t>Once you have finished the Application and </a:t>
            </a:r>
            <a:r>
              <a:rPr lang="en-US" sz="2060" spc="19" dirty="0">
                <a:solidFill>
                  <a:srgbClr val="0070C0"/>
                </a:solidFill>
              </a:rPr>
              <a:t>Disability report (medical/educational/work questions) interview with the Agent, your work is done for the time-being. Social Security will review the </a:t>
            </a:r>
            <a:r>
              <a:rPr lang="en-US" sz="2060" spc="26" dirty="0">
                <a:solidFill>
                  <a:srgbClr val="0070C0"/>
                </a:solidFill>
              </a:rPr>
              <a:t>financial information you provided and make an </a:t>
            </a:r>
            <a:r>
              <a:rPr lang="en-US" sz="2060" spc="32" dirty="0">
                <a:solidFill>
                  <a:srgbClr val="0070C0"/>
                </a:solidFill>
              </a:rPr>
              <a:t>assessment about whether the Applicant/your Adult Child meets the financial </a:t>
            </a:r>
            <a:r>
              <a:rPr lang="en-US" sz="2060" spc="13" dirty="0">
                <a:solidFill>
                  <a:srgbClr val="0070C0"/>
                </a:solidFill>
              </a:rPr>
              <a:t>eligibility standards for an SSI application. </a:t>
            </a:r>
          </a:p>
          <a:p>
            <a:pPr>
              <a:lnSpc>
                <a:spcPts val="2703"/>
              </a:lnSpc>
              <a:spcBef>
                <a:spcPts val="528"/>
              </a:spcBef>
              <a:buNone/>
            </a:pPr>
            <a:endParaRPr lang="en-US" sz="2060" spc="13" dirty="0">
              <a:solidFill>
                <a:srgbClr val="0070C0"/>
              </a:solidFill>
            </a:endParaRPr>
          </a:p>
          <a:p>
            <a:pPr>
              <a:lnSpc>
                <a:spcPts val="2703"/>
              </a:lnSpc>
              <a:spcBef>
                <a:spcPts val="528"/>
              </a:spcBef>
              <a:buNone/>
            </a:pPr>
            <a:r>
              <a:rPr lang="en-US" sz="2060" spc="13" dirty="0">
                <a:solidFill>
                  <a:srgbClr val="0070C0"/>
                </a:solidFill>
              </a:rPr>
              <a:t>If the Adult Child is found financially eligible, </a:t>
            </a:r>
            <a:r>
              <a:rPr lang="en-US" sz="2060" b="1" spc="13" dirty="0">
                <a:solidFill>
                  <a:srgbClr val="0070C0"/>
                </a:solidFill>
              </a:rPr>
              <a:t>the case will be </a:t>
            </a:r>
            <a:r>
              <a:rPr lang="en-US" sz="2060" b="1" spc="6" dirty="0">
                <a:solidFill>
                  <a:srgbClr val="0070C0"/>
                </a:solidFill>
              </a:rPr>
              <a:t>moved over to DDS </a:t>
            </a:r>
          </a:p>
          <a:p>
            <a:pPr>
              <a:lnSpc>
                <a:spcPts val="2703"/>
              </a:lnSpc>
              <a:spcBef>
                <a:spcPts val="528"/>
              </a:spcBef>
              <a:buNone/>
            </a:pPr>
            <a:r>
              <a:rPr lang="en-US" sz="2060" spc="6" dirty="0">
                <a:solidFill>
                  <a:srgbClr val="0070C0"/>
                </a:solidFill>
              </a:rPr>
              <a:t>(Division of Disability Determination Services</a:t>
            </a:r>
            <a:r>
              <a:rPr lang="en-US" sz="2060" b="1" spc="6" dirty="0">
                <a:solidFill>
                  <a:srgbClr val="0070C0"/>
                </a:solidFill>
              </a:rPr>
              <a:t>) </a:t>
            </a:r>
            <a:r>
              <a:rPr lang="en-US" sz="2060" spc="6" dirty="0">
                <a:solidFill>
                  <a:srgbClr val="0070C0"/>
                </a:solidFill>
              </a:rPr>
              <a:t>where a Claims Adjudicator will be assigned. </a:t>
            </a:r>
          </a:p>
          <a:p>
            <a:pPr>
              <a:lnSpc>
                <a:spcPts val="2703"/>
              </a:lnSpc>
              <a:spcBef>
                <a:spcPts val="528"/>
              </a:spcBef>
              <a:buNone/>
            </a:pPr>
            <a:r>
              <a:rPr lang="en-US" sz="2060" spc="6" dirty="0">
                <a:solidFill>
                  <a:srgbClr val="0070C0"/>
                </a:solidFill>
              </a:rPr>
              <a:t>(That </a:t>
            </a:r>
            <a:r>
              <a:rPr lang="en-US" sz="2060" i="1" spc="6" dirty="0">
                <a:solidFill>
                  <a:srgbClr val="0070C0"/>
                </a:solidFill>
              </a:rPr>
              <a:t>should</a:t>
            </a:r>
            <a:r>
              <a:rPr lang="en-US" sz="2060" spc="6" dirty="0">
                <a:solidFill>
                  <a:srgbClr val="0070C0"/>
                </a:solidFill>
              </a:rPr>
              <a:t> take about 10 days.)</a:t>
            </a:r>
          </a:p>
          <a:p>
            <a:pPr>
              <a:lnSpc>
                <a:spcPts val="2703"/>
              </a:lnSpc>
              <a:spcBef>
                <a:spcPts val="534"/>
              </a:spcBef>
              <a:buNone/>
            </a:pPr>
            <a:endParaRPr lang="en-US" sz="2060" spc="6" dirty="0">
              <a:solidFill>
                <a:srgbClr val="0070C0"/>
              </a:solidFill>
            </a:endParaRPr>
          </a:p>
          <a:p>
            <a:pPr>
              <a:lnSpc>
                <a:spcPts val="2703"/>
              </a:lnSpc>
              <a:spcBef>
                <a:spcPts val="534"/>
              </a:spcBef>
              <a:buNone/>
            </a:pPr>
            <a:r>
              <a:rPr lang="en-US" sz="2060" spc="6" dirty="0">
                <a:solidFill>
                  <a:srgbClr val="0070C0"/>
                </a:solidFill>
              </a:rPr>
              <a:t> If you do not receive any forms or other communications within 6 weeks after the application has been taken, call the District Office for status.  (Many of the NJ District Office phone numbers can be found on a slide attached to the end of this presentation.)</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DAF0612-E423-B4AB-6B08-25BA93DB173F}"/>
              </a:ext>
            </a:extLst>
          </p:cNvPr>
          <p:cNvSpPr>
            <a:spLocks noGrp="1"/>
          </p:cNvSpPr>
          <p:nvPr>
            <p:ph type="ctrTitle"/>
          </p:nvPr>
        </p:nvSpPr>
        <p:spPr>
          <a:xfrm>
            <a:off x="1129553" y="2235200"/>
            <a:ext cx="9538447" cy="2387600"/>
          </a:xfrm>
        </p:spPr>
        <p:txBody>
          <a:bodyPr>
            <a:normAutofit fontScale="90000"/>
          </a:bodyPr>
          <a:lstStyle/>
          <a:p>
            <a:pPr marL="342900" indent="-342900" algn="l">
              <a:lnSpc>
                <a:spcPct val="100000"/>
              </a:lnSpc>
              <a:spcBef>
                <a:spcPts val="0"/>
              </a:spcBef>
            </a:pPr>
            <a:r>
              <a:rPr lang="en-US" sz="5400" b="1" dirty="0">
                <a:effectLst/>
                <a:ea typeface="Times New Roman" panose="02020603050405020304" pitchFamily="18" charset="0"/>
              </a:rPr>
              <a:t>What forms will Social Security</a:t>
            </a:r>
            <a:br>
              <a:rPr lang="en-US" sz="5400" b="1" dirty="0">
                <a:effectLst/>
                <a:ea typeface="Times New Roman" panose="02020603050405020304" pitchFamily="18" charset="0"/>
              </a:rPr>
            </a:br>
            <a:r>
              <a:rPr lang="en-US" sz="5400" b="1" dirty="0">
                <a:effectLst/>
                <a:ea typeface="Times New Roman" panose="02020603050405020304" pitchFamily="18" charset="0"/>
              </a:rPr>
              <a:t>ask us to complete? </a:t>
            </a:r>
            <a:br>
              <a:rPr lang="en-US" sz="5400" b="1" dirty="0">
                <a:effectLst/>
                <a:ea typeface="Times New Roman" panose="02020603050405020304" pitchFamily="18" charset="0"/>
              </a:rPr>
            </a:br>
            <a:r>
              <a:rPr lang="en-US" sz="5400" b="1" dirty="0">
                <a:ea typeface="Times New Roman" panose="02020603050405020304" pitchFamily="18" charset="0"/>
              </a:rPr>
              <a:t>     </a:t>
            </a:r>
            <a:br>
              <a:rPr lang="en-US" sz="5400" b="1" dirty="0">
                <a:ea typeface="Times New Roman" panose="02020603050405020304" pitchFamily="18" charset="0"/>
              </a:rPr>
            </a:br>
            <a:r>
              <a:rPr lang="en-US" sz="5400" b="1" dirty="0">
                <a:effectLst/>
                <a:ea typeface="Times New Roman" panose="02020603050405020304" pitchFamily="18" charset="0"/>
              </a:rPr>
              <a:t>How should we complete them?</a:t>
            </a:r>
            <a:br>
              <a:rPr lang="en-US" sz="5400" b="1" dirty="0">
                <a:effectLst/>
                <a:ea typeface="Times New Roman" panose="02020603050405020304" pitchFamily="18" charset="0"/>
              </a:rPr>
            </a:br>
            <a:endParaRPr lang="en-US" dirty="0"/>
          </a:p>
        </p:txBody>
      </p:sp>
    </p:spTree>
    <p:extLst>
      <p:ext uri="{BB962C8B-B14F-4D97-AF65-F5344CB8AC3E}">
        <p14:creationId xmlns:p14="http://schemas.microsoft.com/office/powerpoint/2010/main" val="194567827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2E0112DB-250F-21B8-8C84-FB0AB2A86BB1}"/>
              </a:ext>
            </a:extLst>
          </p:cNvPr>
          <p:cNvSpPr>
            <a:spLocks noGrp="1"/>
          </p:cNvSpPr>
          <p:nvPr>
            <p:ph type="body" idx="10"/>
          </p:nvPr>
        </p:nvSpPr>
        <p:spPr>
          <a:xfrm>
            <a:off x="1549899" y="666750"/>
            <a:ext cx="8696654" cy="5543550"/>
          </a:xfrm>
        </p:spPr>
        <p:txBody>
          <a:bodyPr>
            <a:normAutofit fontScale="77500" lnSpcReduction="20000"/>
          </a:bodyPr>
          <a:lstStyle/>
          <a:p>
            <a:pPr>
              <a:buNone/>
            </a:pPr>
            <a:r>
              <a:rPr lang="en-US" dirty="0"/>
              <a:t>	</a:t>
            </a:r>
          </a:p>
          <a:p>
            <a:pPr>
              <a:buNone/>
            </a:pPr>
            <a:r>
              <a:rPr lang="en-US" dirty="0">
                <a:solidFill>
                  <a:srgbClr val="002060">
                    <a:alpha val="70000"/>
                  </a:srgbClr>
                </a:solidFill>
              </a:rPr>
              <a:t>The Simple Forms:</a:t>
            </a:r>
          </a:p>
          <a:p>
            <a:pPr marL="457200" indent="-457200" algn="l"/>
            <a:r>
              <a:rPr lang="en-US" dirty="0">
                <a:solidFill>
                  <a:srgbClr val="002060">
                    <a:alpha val="70000"/>
                  </a:srgbClr>
                </a:solidFill>
              </a:rPr>
              <a:t>SSA – 827:  An authorization that allows Social Security to reach out for records from your Adult Child’s healthcare providers and teachers.  </a:t>
            </a:r>
          </a:p>
          <a:p>
            <a:pPr marL="457200" indent="-457200" algn="l"/>
            <a:endParaRPr lang="en-US" dirty="0">
              <a:solidFill>
                <a:srgbClr val="002060">
                  <a:alpha val="70000"/>
                </a:srgbClr>
              </a:solidFill>
            </a:endParaRPr>
          </a:p>
          <a:p>
            <a:pPr marL="457200" indent="-457200" algn="l"/>
            <a:r>
              <a:rPr lang="en-US" dirty="0">
                <a:solidFill>
                  <a:srgbClr val="002060">
                    <a:alpha val="70000"/>
                  </a:srgbClr>
                </a:solidFill>
              </a:rPr>
              <a:t>SSA-8240 – An authorization that allows Social Security to obtain wage and employment information; this would only be requested if your Adult Child has worked.  </a:t>
            </a:r>
          </a:p>
          <a:p>
            <a:pPr marL="457200" indent="-457200" algn="l"/>
            <a:endParaRPr lang="en-US" dirty="0">
              <a:solidFill>
                <a:srgbClr val="002060">
                  <a:alpha val="70000"/>
                </a:srgbClr>
              </a:solidFill>
            </a:endParaRPr>
          </a:p>
          <a:p>
            <a:pPr marL="457200" indent="-457200" algn="l"/>
            <a:r>
              <a:rPr lang="en-US" dirty="0">
                <a:solidFill>
                  <a:srgbClr val="002060">
                    <a:alpha val="70000"/>
                  </a:srgbClr>
                </a:solidFill>
              </a:rPr>
              <a:t>SSA will either send you the form(s) for a signature or will ask for permission while doing the phone interview. </a:t>
            </a:r>
          </a:p>
          <a:p>
            <a:pPr marL="457200" indent="-457200" algn="l"/>
            <a:r>
              <a:rPr lang="en-US" dirty="0">
                <a:solidFill>
                  <a:srgbClr val="002060">
                    <a:alpha val="70000"/>
                  </a:srgbClr>
                </a:solidFill>
              </a:rPr>
              <a:t> </a:t>
            </a:r>
          </a:p>
          <a:p>
            <a:pPr>
              <a:buNone/>
            </a:pPr>
            <a:endParaRPr lang="en-US" dirty="0"/>
          </a:p>
          <a:p>
            <a:pPr>
              <a:buNone/>
            </a:pPr>
            <a:endParaRPr lang="en-US" dirty="0"/>
          </a:p>
          <a:p>
            <a:pPr>
              <a:buNone/>
            </a:pPr>
            <a:endParaRPr lang="en-US" dirty="0"/>
          </a:p>
        </p:txBody>
      </p:sp>
    </p:spTree>
    <p:extLst>
      <p:ext uri="{BB962C8B-B14F-4D97-AF65-F5344CB8AC3E}">
        <p14:creationId xmlns:p14="http://schemas.microsoft.com/office/powerpoint/2010/main" val="163222551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idx="10"/>
          </p:nvPr>
        </p:nvSpPr>
        <p:spPr>
          <a:xfrm>
            <a:off x="647157" y="775897"/>
            <a:ext cx="10925718" cy="5462978"/>
          </a:xfrm>
          <a:prstGeom prst="rect">
            <a:avLst/>
          </a:prstGeom>
          <a:noFill/>
          <a:ln w="0" cmpd="sng">
            <a:noFill/>
            <a:prstDash val="solid"/>
          </a:ln>
        </p:spPr>
        <p:txBody>
          <a:bodyPr vert="horz" lIns="0" tIns="0" rIns="0" bIns="0" rtlCol="0" anchor="t">
            <a:normAutofit/>
          </a:bodyPr>
          <a:lstStyle/>
          <a:p>
            <a:pPr marL="117702" marR="117702">
              <a:spcAft>
                <a:spcPts val="0"/>
              </a:spcAft>
              <a:buNone/>
            </a:pPr>
            <a:r>
              <a:rPr lang="en-US" sz="3089" b="1" dirty="0">
                <a:solidFill>
                  <a:srgbClr val="0070C0"/>
                </a:solidFill>
                <a:latin typeface="Avenir Next LT Pro" panose="020B0504020202020204" pitchFamily="34" charset="0"/>
              </a:rPr>
              <a:t>From District Office to DDS</a:t>
            </a:r>
          </a:p>
          <a:p>
            <a:pPr marL="117702" marR="117702">
              <a:spcAft>
                <a:spcPts val="0"/>
              </a:spcAft>
            </a:pPr>
            <a:endParaRPr lang="en-US" sz="1600" dirty="0">
              <a:solidFill>
                <a:srgbClr val="0070C0"/>
              </a:solidFill>
              <a:latin typeface="Avenir Next LT Pro" panose="020B0504020202020204" pitchFamily="34" charset="0"/>
            </a:endParaRPr>
          </a:p>
          <a:p>
            <a:pPr marL="117702" marR="117702">
              <a:spcAft>
                <a:spcPts val="0"/>
              </a:spcAft>
              <a:buNone/>
            </a:pPr>
            <a:r>
              <a:rPr lang="en-US" sz="2800" dirty="0">
                <a:solidFill>
                  <a:srgbClr val="0070C0"/>
                </a:solidFill>
                <a:latin typeface="Avenir Next LT Pro" panose="020B0504020202020204" pitchFamily="34" charset="0"/>
              </a:rPr>
              <a:t>Once the case is at DDS the case will be assigned to a </a:t>
            </a:r>
          </a:p>
          <a:p>
            <a:pPr marL="117702" marR="117702">
              <a:spcAft>
                <a:spcPts val="0"/>
              </a:spcAft>
              <a:buNone/>
            </a:pPr>
            <a:r>
              <a:rPr lang="en-US" sz="2800" dirty="0">
                <a:solidFill>
                  <a:srgbClr val="0070C0"/>
                </a:solidFill>
                <a:latin typeface="Avenir Next LT Pro" panose="020B0504020202020204" pitchFamily="34" charset="0"/>
              </a:rPr>
              <a:t>Claims Adjudicator.</a:t>
            </a:r>
            <a:r>
              <a:rPr lang="en-US" sz="3400" dirty="0">
                <a:solidFill>
                  <a:srgbClr val="0070C0"/>
                </a:solidFill>
                <a:latin typeface="Avenir Next LT Pro" panose="020B0504020202020204" pitchFamily="34" charset="0"/>
              </a:rPr>
              <a:t> </a:t>
            </a:r>
          </a:p>
          <a:p>
            <a:pPr marL="117702" algn="l">
              <a:spcBef>
                <a:spcPts val="0"/>
              </a:spcBef>
              <a:spcAft>
                <a:spcPts val="0"/>
              </a:spcAft>
            </a:pPr>
            <a:endParaRPr lang="en-US" sz="3400" dirty="0">
              <a:solidFill>
                <a:srgbClr val="0070C0"/>
              </a:solidFill>
              <a:latin typeface="Avenir Next LT Pro" panose="020B0504020202020204" pitchFamily="34" charset="0"/>
            </a:endParaRPr>
          </a:p>
          <a:p>
            <a:pPr marL="117702" algn="l">
              <a:spcBef>
                <a:spcPts val="0"/>
              </a:spcBef>
              <a:spcAft>
                <a:spcPts val="0"/>
              </a:spcAft>
              <a:buNone/>
            </a:pPr>
            <a:r>
              <a:rPr lang="en-US" sz="3400" dirty="0">
                <a:solidFill>
                  <a:srgbClr val="0070C0"/>
                </a:solidFill>
                <a:latin typeface="Avenir Next LT Pro" panose="020B0504020202020204" pitchFamily="34" charset="0"/>
              </a:rPr>
              <a:t>The CA is the great gatherer of information.  </a:t>
            </a:r>
          </a:p>
          <a:p>
            <a:pPr marL="117702" algn="l">
              <a:spcBef>
                <a:spcPts val="0"/>
              </a:spcBef>
              <a:spcAft>
                <a:spcPts val="0"/>
              </a:spcAft>
              <a:buNone/>
            </a:pPr>
            <a:endParaRPr lang="en-US" sz="2800" dirty="0">
              <a:solidFill>
                <a:srgbClr val="0070C0"/>
              </a:solidFill>
              <a:latin typeface="Avenir Next LT Pro" panose="020B0504020202020204" pitchFamily="34" charset="0"/>
            </a:endParaRPr>
          </a:p>
          <a:p>
            <a:pPr marL="117702" algn="ctr">
              <a:spcBef>
                <a:spcPts val="0"/>
              </a:spcBef>
              <a:spcAft>
                <a:spcPts val="0"/>
              </a:spcAft>
              <a:buNone/>
            </a:pPr>
            <a:r>
              <a:rPr lang="en-US" sz="2800" dirty="0">
                <a:solidFill>
                  <a:srgbClr val="00B050"/>
                </a:solidFill>
                <a:latin typeface="Avenir Next LT Pro" panose="020B0504020202020204" pitchFamily="34" charset="0"/>
              </a:rPr>
              <a:t>They will send requests to the healthcare providers and </a:t>
            </a:r>
            <a:r>
              <a:rPr lang="en-US" sz="2800" spc="26" dirty="0">
                <a:solidFill>
                  <a:srgbClr val="00B050"/>
                </a:solidFill>
                <a:latin typeface="Avenir Next LT Pro" panose="020B0504020202020204" pitchFamily="34" charset="0"/>
              </a:rPr>
              <a:t>schools.  </a:t>
            </a:r>
          </a:p>
          <a:p>
            <a:pPr marL="117702" algn="l">
              <a:spcBef>
                <a:spcPts val="0"/>
              </a:spcBef>
              <a:spcAft>
                <a:spcPts val="0"/>
              </a:spcAft>
              <a:buNone/>
            </a:pPr>
            <a:endParaRPr lang="en-US" sz="3400" spc="26" dirty="0">
              <a:solidFill>
                <a:srgbClr val="0070C0"/>
              </a:solidFill>
              <a:latin typeface="Avenir Next LT Pro" panose="020B0504020202020204" pitchFamily="34" charset="0"/>
            </a:endParaRPr>
          </a:p>
          <a:p>
            <a:pPr marL="117702" algn="ctr">
              <a:spcBef>
                <a:spcPts val="0"/>
              </a:spcBef>
              <a:spcAft>
                <a:spcPts val="0"/>
              </a:spcAft>
              <a:buNone/>
            </a:pPr>
            <a:r>
              <a:rPr lang="en-US" sz="2800" spc="26" dirty="0">
                <a:solidFill>
                  <a:srgbClr val="0070C0"/>
                </a:solidFill>
                <a:latin typeface="Avenir Next LT Pro" panose="020B0504020202020204" pitchFamily="34" charset="0"/>
              </a:rPr>
              <a:t>And, they will send you and your Adult Child Function Reports </a:t>
            </a:r>
          </a:p>
          <a:p>
            <a:pPr marL="117702" algn="ctr">
              <a:spcBef>
                <a:spcPts val="0"/>
              </a:spcBef>
              <a:spcAft>
                <a:spcPts val="0"/>
              </a:spcAft>
              <a:buNone/>
            </a:pPr>
            <a:endParaRPr lang="en-US" sz="2800" spc="26" dirty="0">
              <a:solidFill>
                <a:srgbClr val="0070C0"/>
              </a:solidFill>
              <a:latin typeface="Avenir Next LT Pro" panose="020B0504020202020204" pitchFamily="34" charset="0"/>
            </a:endParaRPr>
          </a:p>
          <a:p>
            <a:pPr marL="117702" algn="ctr">
              <a:spcBef>
                <a:spcPts val="0"/>
              </a:spcBef>
              <a:spcAft>
                <a:spcPts val="0"/>
              </a:spcAft>
              <a:buNone/>
            </a:pPr>
            <a:r>
              <a:rPr lang="en-US" sz="2800" spc="26" dirty="0">
                <a:solidFill>
                  <a:srgbClr val="0070C0"/>
                </a:solidFill>
                <a:latin typeface="Avenir Next LT Pro" panose="020B0504020202020204" pitchFamily="34" charset="0"/>
              </a:rPr>
              <a:t>SSA-3373 and SSA-3380  </a:t>
            </a:r>
          </a:p>
          <a:p>
            <a:pPr marL="117702" algn="l">
              <a:spcBef>
                <a:spcPts val="0"/>
              </a:spcBef>
              <a:spcAft>
                <a:spcPts val="0"/>
              </a:spcAft>
              <a:buNone/>
            </a:pPr>
            <a:endParaRPr lang="en-US" sz="2000" dirty="0">
              <a:solidFill>
                <a:srgbClr val="000000"/>
              </a:solidFill>
              <a:latin typeface="Tahoma" panose="02020603050405020304" pitchFamily="2"/>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767493" y="745589"/>
            <a:ext cx="9868938" cy="5366821"/>
          </a:xfrm>
          <a:prstGeom prst="rect">
            <a:avLst/>
          </a:prstGeom>
          <a:noFill/>
          <a:ln w="0" cmpd="sng">
            <a:noFill/>
            <a:prstDash val="solid"/>
          </a:ln>
        </p:spPr>
        <p:txBody>
          <a:bodyPr vert="horz" lIns="0" tIns="71114" rIns="0" bIns="0" rtlCol="0" anchor="t">
            <a:normAutofit fontScale="40000" lnSpcReduction="20000"/>
          </a:bodyPr>
          <a:lstStyle/>
          <a:p>
            <a:pPr>
              <a:lnSpc>
                <a:spcPct val="107000"/>
              </a:lnSpc>
              <a:spcBef>
                <a:spcPts val="0"/>
              </a:spcBef>
              <a:spcAft>
                <a:spcPts val="1030"/>
              </a:spcAft>
              <a:buNone/>
            </a:pPr>
            <a:endParaRPr lang="en-US" sz="5800" b="1" u="sng" spc="64" dirty="0">
              <a:ln w="9525" cap="flat" cmpd="sng" algn="ctr">
                <a:solidFill>
                  <a:srgbClr val="4472C4"/>
                </a:solidFill>
                <a:prstDash val="solid"/>
                <a:round/>
              </a:ln>
              <a:solidFill>
                <a:srgbClr val="FF0000"/>
              </a:solidFill>
              <a:effectLst>
                <a:glow rad="38100">
                  <a:schemeClr val="accent1">
                    <a:alpha val="40000"/>
                  </a:schemeClr>
                </a:glow>
              </a:effectLst>
              <a:latin typeface="Chiller" panose="04020404031007020602" pitchFamily="82" charset="0"/>
              <a:ea typeface="Calibri" panose="020F0502020204030204" pitchFamily="34" charset="0"/>
              <a:cs typeface="Times New Roman" panose="02020603050405020304" pitchFamily="18" charset="0"/>
            </a:endParaRPr>
          </a:p>
          <a:p>
            <a:pPr>
              <a:lnSpc>
                <a:spcPct val="107000"/>
              </a:lnSpc>
              <a:spcBef>
                <a:spcPts val="0"/>
              </a:spcBef>
              <a:spcAft>
                <a:spcPts val="1030"/>
              </a:spcAft>
              <a:buNone/>
            </a:pPr>
            <a:r>
              <a:rPr lang="en-US" sz="6600" dirty="0">
                <a:solidFill>
                  <a:srgbClr val="0070C0"/>
                </a:solidFill>
                <a:latin typeface="Avenir Next LT Pro" panose="020B0504020202020204" pitchFamily="34" charset="0"/>
              </a:rPr>
              <a:t>Function Reports are 10 pages long and ask 25 questions about the applicant’s daily activities.  </a:t>
            </a:r>
          </a:p>
          <a:p>
            <a:pPr>
              <a:lnSpc>
                <a:spcPct val="107000"/>
              </a:lnSpc>
              <a:spcBef>
                <a:spcPts val="0"/>
              </a:spcBef>
              <a:spcAft>
                <a:spcPts val="1030"/>
              </a:spcAft>
              <a:buNone/>
            </a:pPr>
            <a:r>
              <a:rPr lang="en-US" sz="6600" dirty="0">
                <a:solidFill>
                  <a:srgbClr val="0070C0"/>
                </a:solidFill>
                <a:latin typeface="Avenir Next LT Pro" panose="020B0504020202020204" pitchFamily="34" charset="0"/>
              </a:rPr>
              <a:t>They are annoying. </a:t>
            </a:r>
          </a:p>
          <a:p>
            <a:pPr>
              <a:lnSpc>
                <a:spcPct val="107000"/>
              </a:lnSpc>
              <a:spcBef>
                <a:spcPts val="0"/>
              </a:spcBef>
              <a:spcAft>
                <a:spcPts val="1030"/>
              </a:spcAft>
              <a:buNone/>
            </a:pPr>
            <a:endParaRPr lang="en-US" sz="5500" dirty="0">
              <a:solidFill>
                <a:srgbClr val="0070C0"/>
              </a:solidFill>
              <a:latin typeface="Avenir Next LT Pro" panose="020B0504020202020204" pitchFamily="34" charset="0"/>
            </a:endParaRPr>
          </a:p>
          <a:p>
            <a:pPr algn="ctr">
              <a:lnSpc>
                <a:spcPct val="107000"/>
              </a:lnSpc>
              <a:spcBef>
                <a:spcPts val="0"/>
              </a:spcBef>
              <a:spcAft>
                <a:spcPts val="1030"/>
              </a:spcAft>
              <a:buNone/>
            </a:pPr>
            <a:r>
              <a:rPr lang="en-US" sz="11200" b="1" u="sng" spc="64" dirty="0">
                <a:ln w="9525" cap="flat" cmpd="sng" algn="ctr">
                  <a:solidFill>
                    <a:srgbClr val="4472C4"/>
                  </a:solidFill>
                  <a:prstDash val="solid"/>
                  <a:round/>
                </a:ln>
                <a:solidFill>
                  <a:srgbClr val="FF0000"/>
                </a:solidFill>
                <a:effectLst>
                  <a:glow rad="38100">
                    <a:schemeClr val="accent1">
                      <a:alpha val="40000"/>
                    </a:schemeClr>
                  </a:glow>
                </a:effectLst>
                <a:latin typeface="Chiller" panose="04020404031007020602" pitchFamily="82" charset="0"/>
                <a:ea typeface="Calibri" panose="020F0502020204030204" pitchFamily="34" charset="0"/>
                <a:cs typeface="Times New Roman" panose="02020603050405020304" pitchFamily="18" charset="0"/>
              </a:rPr>
              <a:t>Why annoying? </a:t>
            </a:r>
          </a:p>
          <a:p>
            <a:pPr>
              <a:lnSpc>
                <a:spcPct val="107000"/>
              </a:lnSpc>
              <a:spcBef>
                <a:spcPts val="0"/>
              </a:spcBef>
              <a:spcAft>
                <a:spcPts val="1030"/>
              </a:spcAft>
              <a:buNone/>
            </a:pPr>
            <a:endParaRPr lang="en-US" sz="5500" dirty="0">
              <a:latin typeface="Chiller" panose="04020404031007020602" pitchFamily="82" charset="0"/>
              <a:ea typeface="Calibri" panose="020F0502020204030204" pitchFamily="34" charset="0"/>
              <a:cs typeface="Times New Roman" panose="02020603050405020304" pitchFamily="18" charset="0"/>
            </a:endParaRPr>
          </a:p>
          <a:p>
            <a:pPr marL="342900" marR="176552" indent="-342900" algn="l">
              <a:lnSpc>
                <a:spcPct val="120000"/>
              </a:lnSpc>
              <a:spcBef>
                <a:spcPts val="142"/>
              </a:spcBef>
              <a:spcAft>
                <a:spcPts val="0"/>
              </a:spcAft>
              <a:buClr>
                <a:schemeClr val="accent1"/>
              </a:buClr>
              <a:buFont typeface="Arial" panose="020B0604020202020204" pitchFamily="34" charset="0"/>
              <a:buChar char="•"/>
            </a:pPr>
            <a:r>
              <a:rPr lang="en-US" sz="5500" dirty="0">
                <a:solidFill>
                  <a:srgbClr val="0070C0"/>
                </a:solidFill>
                <a:latin typeface="Avenir Next LT Pro" panose="020B0504020202020204" pitchFamily="34" charset="0"/>
              </a:rPr>
              <a:t>Function Report questions are not tailored to any particular disability. </a:t>
            </a:r>
          </a:p>
          <a:p>
            <a:pPr marL="342900" marR="176552" indent="-342900" algn="l">
              <a:lnSpc>
                <a:spcPct val="120000"/>
              </a:lnSpc>
              <a:spcBef>
                <a:spcPts val="142"/>
              </a:spcBef>
              <a:spcAft>
                <a:spcPts val="0"/>
              </a:spcAft>
              <a:buClr>
                <a:schemeClr val="accent1"/>
              </a:buClr>
              <a:buFont typeface="Arial" panose="020B0604020202020204" pitchFamily="34" charset="0"/>
              <a:buChar char="•"/>
            </a:pPr>
            <a:endParaRPr lang="en-US" sz="5500" dirty="0">
              <a:solidFill>
                <a:srgbClr val="0070C0"/>
              </a:solidFill>
              <a:latin typeface="Avenir Next LT Pro" panose="020B0504020202020204" pitchFamily="34" charset="0"/>
            </a:endParaRPr>
          </a:p>
          <a:p>
            <a:pPr marL="342900" indent="-342900" algn="l">
              <a:lnSpc>
                <a:spcPct val="120000"/>
              </a:lnSpc>
              <a:spcBef>
                <a:spcPts val="573"/>
              </a:spcBef>
              <a:spcAft>
                <a:spcPts val="0"/>
              </a:spcAft>
              <a:buClr>
                <a:schemeClr val="accent1"/>
              </a:buClr>
              <a:buFont typeface="Arial" panose="020B0604020202020204" pitchFamily="34" charset="0"/>
              <a:buChar char="•"/>
            </a:pPr>
            <a:r>
              <a:rPr lang="en-US" sz="5500" spc="19" dirty="0">
                <a:solidFill>
                  <a:srgbClr val="0070C0"/>
                </a:solidFill>
                <a:latin typeface="Avenir Next LT Pro" panose="020B0504020202020204" pitchFamily="34" charset="0"/>
              </a:rPr>
              <a:t>The questions are broad and repetitive. </a:t>
            </a:r>
          </a:p>
          <a:p>
            <a:pPr marL="342900" indent="-342900" algn="l">
              <a:lnSpc>
                <a:spcPct val="120000"/>
              </a:lnSpc>
              <a:spcBef>
                <a:spcPts val="573"/>
              </a:spcBef>
              <a:spcAft>
                <a:spcPts val="0"/>
              </a:spcAft>
              <a:buClr>
                <a:schemeClr val="accent1"/>
              </a:buClr>
              <a:buFont typeface="Arial" panose="020B0604020202020204" pitchFamily="34" charset="0"/>
              <a:buChar char="•"/>
            </a:pPr>
            <a:endParaRPr lang="en-US" sz="5500" spc="19" dirty="0">
              <a:solidFill>
                <a:srgbClr val="0070C0"/>
              </a:solidFill>
              <a:latin typeface="Avenir Next LT Pro" panose="020B0504020202020204" pitchFamily="34" charset="0"/>
            </a:endParaRPr>
          </a:p>
          <a:p>
            <a:pPr marL="342900" indent="-342900" algn="l">
              <a:lnSpc>
                <a:spcPct val="120000"/>
              </a:lnSpc>
              <a:spcBef>
                <a:spcPts val="566"/>
              </a:spcBef>
              <a:spcAft>
                <a:spcPts val="0"/>
              </a:spcAft>
              <a:buClr>
                <a:schemeClr val="accent1"/>
              </a:buClr>
              <a:buFont typeface="Arial" panose="020B0604020202020204" pitchFamily="34" charset="0"/>
              <a:buChar char="•"/>
            </a:pPr>
            <a:r>
              <a:rPr lang="en-US" sz="5500" spc="6" dirty="0">
                <a:solidFill>
                  <a:srgbClr val="0070C0"/>
                </a:solidFill>
                <a:latin typeface="Avenir Next LT Pro" panose="020B0504020202020204" pitchFamily="34" charset="0"/>
              </a:rPr>
              <a:t>The response time to answer is short, usually 10 days. </a:t>
            </a:r>
          </a:p>
          <a:p>
            <a:pPr algn="l">
              <a:spcBef>
                <a:spcPts val="566"/>
              </a:spcBef>
              <a:spcAft>
                <a:spcPts val="0"/>
              </a:spcAft>
            </a:pPr>
            <a:endParaRPr lang="en-US" sz="5500" spc="6" dirty="0">
              <a:solidFill>
                <a:srgbClr val="0070C0"/>
              </a:solidFill>
              <a:latin typeface="Avenir Next LT Pro" panose="020B0504020202020204" pitchFamily="34"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0"/>
          </p:nvPr>
        </p:nvSpPr>
        <p:spPr/>
        <p:txBody>
          <a:bodyPr>
            <a:normAutofit fontScale="85000" lnSpcReduction="10000"/>
          </a:bodyPr>
          <a:lstStyle/>
          <a:p>
            <a:pPr>
              <a:buNone/>
            </a:pPr>
            <a:r>
              <a:rPr lang="en-US" dirty="0"/>
              <a:t>While your Function Report responses will likely not “win” the case, they can easily cause the Application to fail.  </a:t>
            </a:r>
          </a:p>
          <a:p>
            <a:endParaRPr lang="en-US" dirty="0"/>
          </a:p>
          <a:p>
            <a:pPr>
              <a:buNone/>
            </a:pPr>
            <a:r>
              <a:rPr lang="en-US" dirty="0"/>
              <a:t>Having worked in this field for all these years, I have 5 rules that I ask you to follow when you receive these forms.  </a:t>
            </a:r>
          </a:p>
        </p:txBody>
      </p:sp>
    </p:spTree>
    <p:extLst>
      <p:ext uri="{BB962C8B-B14F-4D97-AF65-F5344CB8AC3E}">
        <p14:creationId xmlns:p14="http://schemas.microsoft.com/office/powerpoint/2010/main" val="18089369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1365848" y="840658"/>
            <a:ext cx="9363972" cy="5464891"/>
          </a:xfrm>
        </p:spPr>
        <p:txBody>
          <a:bodyPr>
            <a:normAutofit fontScale="40000" lnSpcReduction="20000"/>
          </a:bodyPr>
          <a:lstStyle/>
          <a:p>
            <a:pPr>
              <a:spcBef>
                <a:spcPts val="1800"/>
              </a:spcBef>
              <a:buNone/>
            </a:pPr>
            <a:r>
              <a:rPr lang="en-US" u="sng" dirty="0">
                <a:solidFill>
                  <a:srgbClr val="FF0000"/>
                </a:solidFill>
                <a:latin typeface="Avenir Next LT Pro" panose="020B0504020202020204" pitchFamily="34" charset="0"/>
                <a:ea typeface="Calibri" panose="020F0502020204030204" pitchFamily="34" charset="0"/>
                <a:cs typeface="Times New Roman" panose="02020603050405020304" pitchFamily="18" charset="0"/>
              </a:rPr>
              <a:t>Function Report  - Rules to follow:</a:t>
            </a:r>
          </a:p>
          <a:p>
            <a:pPr>
              <a:spcBef>
                <a:spcPts val="1800"/>
              </a:spcBef>
              <a:buNone/>
            </a:pPr>
            <a:r>
              <a:rPr lang="en-US" u="sng" dirty="0">
                <a:solidFill>
                  <a:srgbClr val="FF0000"/>
                </a:solidFill>
                <a:latin typeface="Avenir Next LT Pro" panose="020B0504020202020204" pitchFamily="34" charset="0"/>
                <a:ea typeface="Calibri" panose="020F0502020204030204" pitchFamily="34" charset="0"/>
                <a:cs typeface="Times New Roman" panose="02020603050405020304" pitchFamily="18" charset="0"/>
              </a:rPr>
              <a:t>Rule #1</a:t>
            </a:r>
            <a:r>
              <a:rPr lang="en-US" dirty="0">
                <a:solidFill>
                  <a:srgbClr val="FF0000"/>
                </a:solidFill>
                <a:latin typeface="Avenir Next LT Pro" panose="020B0504020202020204" pitchFamily="34" charset="0"/>
                <a:ea typeface="Calibri" panose="020F0502020204030204" pitchFamily="34" charset="0"/>
                <a:cs typeface="Times New Roman" panose="02020603050405020304" pitchFamily="18" charset="0"/>
              </a:rPr>
              <a:t>:  </a:t>
            </a:r>
            <a:r>
              <a:rPr lang="en-US" b="1" dirty="0">
                <a:solidFill>
                  <a:srgbClr val="FF0000"/>
                </a:solidFill>
                <a:latin typeface="Avenir Next LT Pro" panose="020B0504020202020204" pitchFamily="34" charset="0"/>
                <a:ea typeface="Calibri" panose="020F0502020204030204" pitchFamily="34" charset="0"/>
                <a:cs typeface="Times New Roman" panose="02020603050405020304" pitchFamily="18" charset="0"/>
              </a:rPr>
              <a:t>Don’t Do the 1st Party Function Report for your Adult Child.</a:t>
            </a:r>
          </a:p>
          <a:p>
            <a:pPr>
              <a:spcBef>
                <a:spcPts val="1800"/>
              </a:spcBef>
              <a:buNone/>
            </a:pPr>
            <a:r>
              <a:rPr lang="en-US" u="sng" dirty="0">
                <a:solidFill>
                  <a:srgbClr val="0070C0"/>
                </a:solidFill>
                <a:latin typeface="Avenir Next LT Pro" panose="020B0504020202020204" pitchFamily="34" charset="0"/>
                <a:ea typeface="Calibri" panose="020F0502020204030204" pitchFamily="34" charset="0"/>
                <a:cs typeface="Times New Roman" panose="02020603050405020304" pitchFamily="18" charset="0"/>
              </a:rPr>
              <a:t>For the 3</a:t>
            </a:r>
            <a:r>
              <a:rPr lang="en-US" u="sng" baseline="30000" dirty="0">
                <a:solidFill>
                  <a:srgbClr val="0070C0"/>
                </a:solidFill>
                <a:latin typeface="Avenir Next LT Pro" panose="020B0504020202020204" pitchFamily="34" charset="0"/>
                <a:ea typeface="Calibri" panose="020F0502020204030204" pitchFamily="34" charset="0"/>
                <a:cs typeface="Times New Roman" panose="02020603050405020304" pitchFamily="18" charset="0"/>
              </a:rPr>
              <a:t>rd</a:t>
            </a:r>
            <a:r>
              <a:rPr lang="en-US" u="sng" dirty="0">
                <a:solidFill>
                  <a:srgbClr val="0070C0"/>
                </a:solidFill>
                <a:latin typeface="Avenir Next LT Pro" panose="020B0504020202020204" pitchFamily="34" charset="0"/>
                <a:ea typeface="Calibri" panose="020F0502020204030204" pitchFamily="34" charset="0"/>
                <a:cs typeface="Times New Roman" panose="02020603050405020304" pitchFamily="18" charset="0"/>
              </a:rPr>
              <a:t> party function report:  - The one you will fill out -  </a:t>
            </a:r>
          </a:p>
          <a:p>
            <a:pPr>
              <a:spcBef>
                <a:spcPts val="1800"/>
              </a:spcBef>
              <a:buNone/>
            </a:pPr>
            <a:r>
              <a:rPr lang="en-US" u="sng" dirty="0">
                <a:solidFill>
                  <a:srgbClr val="0070C0"/>
                </a:solidFill>
                <a:latin typeface="Avenir Next LT Pro" panose="020B0504020202020204" pitchFamily="34" charset="0"/>
                <a:ea typeface="Calibri" panose="020F0502020204030204" pitchFamily="34" charset="0"/>
                <a:cs typeface="Times New Roman" panose="02020603050405020304" pitchFamily="18" charset="0"/>
              </a:rPr>
              <a:t>Rule #2</a:t>
            </a:r>
            <a:r>
              <a:rPr lang="en-US" dirty="0">
                <a:solidFill>
                  <a:srgbClr val="0070C0"/>
                </a:solidFill>
                <a:latin typeface="Avenir Next LT Pro" panose="020B0504020202020204" pitchFamily="34" charset="0"/>
                <a:ea typeface="Calibri" panose="020F0502020204030204" pitchFamily="34" charset="0"/>
                <a:cs typeface="Times New Roman" panose="02020603050405020304" pitchFamily="18" charset="0"/>
              </a:rPr>
              <a:t>:, remain patient, respond to the questions HONESTLY, AS IF UNDER OATH, and WITH KEEN INSIGHT. </a:t>
            </a:r>
          </a:p>
          <a:p>
            <a:pPr>
              <a:spcBef>
                <a:spcPts val="1800"/>
              </a:spcBef>
              <a:buNone/>
            </a:pPr>
            <a:r>
              <a:rPr lang="en-US" u="sng" dirty="0">
                <a:solidFill>
                  <a:srgbClr val="00B050"/>
                </a:solidFill>
                <a:latin typeface="Avenir Next LT Pro" panose="020B0504020202020204" pitchFamily="34" charset="0"/>
                <a:ea typeface="Calibri" panose="020F0502020204030204" pitchFamily="34" charset="0"/>
                <a:cs typeface="Times New Roman" panose="02020603050405020304" pitchFamily="18" charset="0"/>
              </a:rPr>
              <a:t>Rule #3:</a:t>
            </a:r>
            <a:r>
              <a:rPr lang="en-US" dirty="0">
                <a:solidFill>
                  <a:srgbClr val="00B050"/>
                </a:solidFill>
                <a:latin typeface="Avenir Next LT Pro" panose="020B0504020202020204" pitchFamily="34" charset="0"/>
                <a:ea typeface="Calibri" panose="020F0502020204030204" pitchFamily="34" charset="0"/>
                <a:cs typeface="Times New Roman" panose="02020603050405020304" pitchFamily="18" charset="0"/>
              </a:rPr>
              <a:t>  When the question does not ask for the information you want to give, </a:t>
            </a:r>
            <a:r>
              <a:rPr lang="en-US" b="1" u="sng" dirty="0">
                <a:solidFill>
                  <a:srgbClr val="00B050"/>
                </a:solidFill>
                <a:latin typeface="Avenir Next LT Pro" panose="020B0504020202020204" pitchFamily="34" charset="0"/>
                <a:ea typeface="Calibri" panose="020F0502020204030204" pitchFamily="34" charset="0"/>
                <a:cs typeface="Times New Roman" panose="02020603050405020304" pitchFamily="18" charset="0"/>
              </a:rPr>
              <a:t>answer the question as if it did. </a:t>
            </a:r>
          </a:p>
          <a:p>
            <a:pPr>
              <a:spcBef>
                <a:spcPts val="1800"/>
              </a:spcBef>
              <a:buNone/>
            </a:pPr>
            <a:r>
              <a:rPr lang="en-US" u="sng" dirty="0">
                <a:solidFill>
                  <a:srgbClr val="7030A0"/>
                </a:solidFill>
                <a:latin typeface="Avenir Next LT Pro" panose="020B0504020202020204" pitchFamily="34" charset="0"/>
                <a:ea typeface="Calibri" panose="020F0502020204030204" pitchFamily="34" charset="0"/>
                <a:cs typeface="Times New Roman" panose="02020603050405020304" pitchFamily="18" charset="0"/>
              </a:rPr>
              <a:t>Rule #4:</a:t>
            </a:r>
            <a:r>
              <a:rPr lang="en-US" dirty="0">
                <a:solidFill>
                  <a:srgbClr val="7030A0"/>
                </a:solidFill>
                <a:latin typeface="Avenir Next LT Pro" panose="020B0504020202020204" pitchFamily="34" charset="0"/>
                <a:ea typeface="Calibri" panose="020F0502020204030204" pitchFamily="34" charset="0"/>
                <a:cs typeface="Times New Roman" panose="02020603050405020304" pitchFamily="18" charset="0"/>
              </a:rPr>
              <a:t> </a:t>
            </a:r>
            <a:r>
              <a:rPr lang="en-US" spc="39" dirty="0">
                <a:solidFill>
                  <a:srgbClr val="7030A0"/>
                </a:solidFill>
              </a:rPr>
              <a:t>Make sure you </a:t>
            </a:r>
            <a:r>
              <a:rPr lang="en-US" b="1" spc="39" dirty="0">
                <a:solidFill>
                  <a:srgbClr val="7030A0"/>
                </a:solidFill>
              </a:rPr>
              <a:t>inform the reader of all your Adult Child’s work-related limitations</a:t>
            </a:r>
            <a:r>
              <a:rPr lang="en-US" spc="39" dirty="0">
                <a:solidFill>
                  <a:srgbClr val="7030A0"/>
                </a:solidFill>
              </a:rPr>
              <a:t>, the non-exertional and the exertional ones.</a:t>
            </a:r>
          </a:p>
          <a:p>
            <a:pPr>
              <a:spcBef>
                <a:spcPts val="1800"/>
              </a:spcBef>
              <a:buNone/>
            </a:pPr>
            <a:r>
              <a:rPr lang="en-US" u="sng" dirty="0">
                <a:solidFill>
                  <a:srgbClr val="0070C0"/>
                </a:solidFill>
                <a:latin typeface="Avenir Next LT Pro" panose="020B0504020202020204" pitchFamily="34" charset="0"/>
                <a:ea typeface="Calibri" panose="020F0502020204030204" pitchFamily="34" charset="0"/>
                <a:cs typeface="Times New Roman" panose="02020603050405020304" pitchFamily="18" charset="0"/>
              </a:rPr>
              <a:t>Rule #5:</a:t>
            </a:r>
            <a:r>
              <a:rPr lang="en-US" dirty="0">
                <a:solidFill>
                  <a:srgbClr val="0070C0"/>
                </a:solidFill>
                <a:latin typeface="Avenir Next LT Pro" panose="020B0504020202020204" pitchFamily="34" charset="0"/>
                <a:ea typeface="Calibri" panose="020F0502020204030204" pitchFamily="34" charset="0"/>
                <a:cs typeface="Times New Roman" panose="02020603050405020304" pitchFamily="18" charset="0"/>
              </a:rPr>
              <a:t>  </a:t>
            </a:r>
            <a:r>
              <a:rPr lang="en-US" b="1" dirty="0">
                <a:solidFill>
                  <a:srgbClr val="0070C0"/>
                </a:solidFill>
                <a:latin typeface="Avenir Next LT Pro" panose="020B0504020202020204" pitchFamily="34" charset="0"/>
              </a:rPr>
              <a:t>Once completed, re-read the entire report. </a:t>
            </a:r>
            <a:r>
              <a:rPr lang="en-US" dirty="0">
                <a:solidFill>
                  <a:srgbClr val="0070C0"/>
                </a:solidFill>
                <a:latin typeface="Avenir Next LT Pro" panose="020B0504020202020204" pitchFamily="34" charset="0"/>
              </a:rPr>
              <a:t>Only once you are satisfied that it describes your Adult Child accurately, will it be ready to send to the CA. </a:t>
            </a:r>
            <a:r>
              <a:rPr lang="en-US" dirty="0">
                <a:solidFill>
                  <a:srgbClr val="00B050"/>
                </a:solidFill>
                <a:latin typeface="Avenir Next LT Pro" panose="020B0504020202020204" pitchFamily="34" charset="0"/>
              </a:rPr>
              <a:t>Remember to </a:t>
            </a:r>
            <a:r>
              <a:rPr lang="en-US" b="1" dirty="0">
                <a:solidFill>
                  <a:srgbClr val="00B050"/>
                </a:solidFill>
                <a:latin typeface="Avenir Next LT Pro" panose="020B0504020202020204" pitchFamily="34" charset="0"/>
              </a:rPr>
              <a:t>make copies of all </a:t>
            </a:r>
            <a:r>
              <a:rPr lang="en-US" dirty="0">
                <a:solidFill>
                  <a:srgbClr val="00B050"/>
                </a:solidFill>
                <a:latin typeface="Avenir Next LT Pro" panose="020B0504020202020204" pitchFamily="34" charset="0"/>
              </a:rPr>
              <a:t>forms you submit and keep them for your files.</a:t>
            </a:r>
            <a:endParaRPr lang="en-US" dirty="0">
              <a:solidFill>
                <a:srgbClr val="00B050"/>
              </a:solidFill>
            </a:endParaRPr>
          </a:p>
          <a:p>
            <a:pPr>
              <a:spcBef>
                <a:spcPts val="1800"/>
              </a:spcBef>
              <a:buNone/>
            </a:pPr>
            <a:endParaRPr lang="en-US" dirty="0"/>
          </a:p>
        </p:txBody>
      </p:sp>
    </p:spTree>
    <p:extLst>
      <p:ext uri="{BB962C8B-B14F-4D97-AF65-F5344CB8AC3E}">
        <p14:creationId xmlns:p14="http://schemas.microsoft.com/office/powerpoint/2010/main" val="287469627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1825307" y="2017347"/>
            <a:ext cx="8167779" cy="2823305"/>
          </a:xfrm>
          <a:prstGeom prst="rect">
            <a:avLst/>
          </a:prstGeom>
          <a:noFill/>
          <a:ln w="0" cmpd="sng">
            <a:noFill/>
            <a:prstDash val="solid"/>
          </a:ln>
        </p:spPr>
        <p:txBody>
          <a:bodyPr vert="horz" lIns="0" tIns="0" rIns="0" bIns="0" rtlCol="0" anchor="t">
            <a:normAutofit/>
          </a:bodyPr>
          <a:lstStyle/>
          <a:p>
            <a:pPr marL="117702" algn="ctr">
              <a:lnSpc>
                <a:spcPts val="3347"/>
              </a:lnSpc>
              <a:spcAft>
                <a:spcPts val="0"/>
              </a:spcAft>
              <a:buNone/>
            </a:pPr>
            <a:r>
              <a:rPr lang="en-US" sz="3089" b="1" dirty="0">
                <a:solidFill>
                  <a:srgbClr val="FF0000"/>
                </a:solidFill>
                <a:latin typeface="Algerian" panose="04020705040A02060702" pitchFamily="82" charset="0"/>
                <a:ea typeface="Tahoma" panose="020B0604030504040204" pitchFamily="34" charset="0"/>
                <a:cs typeface="Tahoma" panose="020B0604030504040204" pitchFamily="34" charset="0"/>
              </a:rPr>
              <a:t>Rule #1</a:t>
            </a:r>
          </a:p>
          <a:p>
            <a:pPr marL="117702" algn="ctr">
              <a:lnSpc>
                <a:spcPts val="3347"/>
              </a:lnSpc>
              <a:spcAft>
                <a:spcPts val="0"/>
              </a:spcAft>
              <a:buNone/>
            </a:pPr>
            <a:endParaRPr lang="en-US" sz="2381" u="sng" dirty="0">
              <a:solidFill>
                <a:srgbClr val="0070C0"/>
              </a:solidFill>
              <a:latin typeface="Avenir Next LT Pro" panose="020B0504020202020204" pitchFamily="34" charset="0"/>
              <a:ea typeface="Tahoma" panose="020B0604030504040204" pitchFamily="34" charset="0"/>
              <a:cs typeface="Tahoma" panose="020B0604030504040204" pitchFamily="34" charset="0"/>
            </a:endParaRPr>
          </a:p>
          <a:p>
            <a:pPr marL="117702" algn="ctr">
              <a:lnSpc>
                <a:spcPts val="3347"/>
              </a:lnSpc>
              <a:spcAft>
                <a:spcPts val="0"/>
              </a:spcAft>
              <a:buNone/>
            </a:pPr>
            <a:r>
              <a:rPr lang="en-US" sz="2574" b="1" dirty="0">
                <a:solidFill>
                  <a:srgbClr val="FF0000"/>
                </a:solidFill>
                <a:latin typeface="Avenir Next LT Pro" panose="020B0504020202020204" pitchFamily="34" charset="0"/>
                <a:ea typeface="Tahoma" panose="020B0604030504040204" pitchFamily="34" charset="0"/>
                <a:cs typeface="Tahoma" panose="020B0604030504040204" pitchFamily="34" charset="0"/>
              </a:rPr>
              <a:t>Don’t Do the </a:t>
            </a:r>
            <a:r>
              <a:rPr lang="en-US" sz="2574" b="1" spc="26" dirty="0">
                <a:solidFill>
                  <a:srgbClr val="FF0000"/>
                </a:solidFill>
                <a:latin typeface="Avenir Next LT Pro" panose="020B0504020202020204" pitchFamily="34" charset="0"/>
                <a:ea typeface="Tahoma" panose="020B0604030504040204" pitchFamily="34" charset="0"/>
                <a:cs typeface="Tahoma" panose="020B0604030504040204" pitchFamily="34" charset="0"/>
              </a:rPr>
              <a:t>Function Report </a:t>
            </a:r>
            <a:r>
              <a:rPr lang="en-US" sz="2574" b="1" dirty="0">
                <a:solidFill>
                  <a:srgbClr val="FF0000"/>
                </a:solidFill>
                <a:latin typeface="Avenir Next LT Pro" panose="020B0504020202020204" pitchFamily="34" charset="0"/>
                <a:ea typeface="Tahoma" panose="020B0604030504040204" pitchFamily="34" charset="0"/>
                <a:cs typeface="Tahoma" panose="020B0604030504040204" pitchFamily="34" charset="0"/>
              </a:rPr>
              <a:t>for your Adult Child!  </a:t>
            </a:r>
          </a:p>
          <a:p>
            <a:pPr marL="117702" algn="l">
              <a:spcAft>
                <a:spcPts val="0"/>
              </a:spcAft>
              <a:buNone/>
            </a:pPr>
            <a:endParaRPr lang="en-US" sz="1931" spc="39" dirty="0">
              <a:solidFill>
                <a:srgbClr val="0070C0"/>
              </a:solidFill>
              <a:latin typeface="Avenir Next LT Pro" panose="020B0504020202020204" pitchFamily="34" charset="0"/>
            </a:endParaRPr>
          </a:p>
          <a:p>
            <a:pPr marL="117702" algn="l">
              <a:spcAft>
                <a:spcPts val="0"/>
              </a:spcAft>
              <a:buNone/>
            </a:pPr>
            <a:r>
              <a:rPr lang="en-US" sz="2000" spc="39" dirty="0">
                <a:solidFill>
                  <a:srgbClr val="0070C0"/>
                </a:solidFill>
              </a:rPr>
              <a:t>For many legitimate reasons, you will be tempted to do the       Function Report for your son or daughter</a:t>
            </a:r>
            <a:r>
              <a:rPr lang="en-US" sz="2000" spc="39" dirty="0">
                <a:solidFill>
                  <a:srgbClr val="000000"/>
                </a:solidFill>
              </a:rPr>
              <a:t>. </a:t>
            </a:r>
          </a:p>
        </p:txBody>
      </p:sp>
      <p:sp>
        <p:nvSpPr>
          <p:cNvPr id="5" name="TextBox 4">
            <a:extLst>
              <a:ext uri="{FF2B5EF4-FFF2-40B4-BE49-F238E27FC236}">
                <a16:creationId xmlns="" xmlns:a16="http://schemas.microsoft.com/office/drawing/2014/main" id="{B27F7779-D91A-9F0E-3DD3-B17F0EA1752B}"/>
              </a:ext>
            </a:extLst>
          </p:cNvPr>
          <p:cNvSpPr txBox="1"/>
          <p:nvPr/>
        </p:nvSpPr>
        <p:spPr>
          <a:xfrm>
            <a:off x="3269728" y="2646391"/>
            <a:ext cx="4610248" cy="3301481"/>
          </a:xfrm>
          <a:prstGeom prst="rect">
            <a:avLst/>
          </a:prstGeom>
          <a:noFill/>
        </p:spPr>
        <p:txBody>
          <a:bodyPr wrap="square">
            <a:spAutoFit/>
          </a:bodyPr>
          <a:lstStyle/>
          <a:p>
            <a:endParaRPr lang="en-US" sz="2317" b="1" u="sng" spc="64" dirty="0">
              <a:ln w="9525" cap="flat" cmpd="sng" algn="ctr">
                <a:solidFill>
                  <a:srgbClr val="4472C4"/>
                </a:solidFill>
                <a:prstDash val="solid"/>
                <a:round/>
              </a:ln>
              <a:solidFill>
                <a:srgbClr val="FF0000"/>
              </a:solidFill>
              <a:effectLst>
                <a:glow rad="38100">
                  <a:schemeClr val="accent1">
                    <a:alpha val="40000"/>
                  </a:schemeClr>
                </a:glow>
              </a:effectLst>
              <a:latin typeface="Chiller" panose="04020404031007020602" pitchFamily="82" charset="0"/>
              <a:ea typeface="Calibri" panose="020F0502020204030204" pitchFamily="34" charset="0"/>
              <a:cs typeface="Times New Roman" panose="02020603050405020304" pitchFamily="18" charset="0"/>
            </a:endParaRPr>
          </a:p>
          <a:p>
            <a:endParaRPr lang="en-US" sz="2317" b="1" u="sng" spc="64" dirty="0">
              <a:ln w="9525" cap="flat" cmpd="sng" algn="ctr">
                <a:solidFill>
                  <a:srgbClr val="4472C4"/>
                </a:solidFill>
                <a:prstDash val="solid"/>
                <a:round/>
              </a:ln>
              <a:solidFill>
                <a:srgbClr val="FF0000"/>
              </a:solidFill>
              <a:effectLst>
                <a:glow rad="38100">
                  <a:schemeClr val="accent1">
                    <a:alpha val="40000"/>
                  </a:schemeClr>
                </a:glow>
              </a:effectLst>
              <a:latin typeface="Chiller" panose="04020404031007020602" pitchFamily="82" charset="0"/>
              <a:ea typeface="Calibri" panose="020F0502020204030204" pitchFamily="34" charset="0"/>
              <a:cs typeface="Times New Roman" panose="02020603050405020304" pitchFamily="18" charset="0"/>
            </a:endParaRPr>
          </a:p>
          <a:p>
            <a:endParaRPr lang="en-US" sz="2317" b="1" u="sng" spc="64" dirty="0">
              <a:ln w="9525" cap="flat" cmpd="sng" algn="ctr">
                <a:solidFill>
                  <a:srgbClr val="4472C4"/>
                </a:solidFill>
                <a:prstDash val="solid"/>
                <a:round/>
              </a:ln>
              <a:solidFill>
                <a:srgbClr val="FF0000"/>
              </a:solidFill>
              <a:effectLst>
                <a:glow rad="38100">
                  <a:schemeClr val="accent1">
                    <a:alpha val="40000"/>
                  </a:schemeClr>
                </a:glow>
              </a:effectLst>
              <a:latin typeface="Chiller" panose="04020404031007020602" pitchFamily="82" charset="0"/>
              <a:ea typeface="Calibri" panose="020F0502020204030204" pitchFamily="34" charset="0"/>
              <a:cs typeface="Times New Roman" panose="02020603050405020304" pitchFamily="18" charset="0"/>
            </a:endParaRPr>
          </a:p>
          <a:p>
            <a:r>
              <a:rPr lang="en-US" sz="2317" b="1" spc="64" dirty="0">
                <a:ln w="9525" cap="flat" cmpd="sng" algn="ctr">
                  <a:solidFill>
                    <a:srgbClr val="4472C4"/>
                  </a:solidFill>
                  <a:prstDash val="solid"/>
                  <a:round/>
                </a:ln>
                <a:solidFill>
                  <a:srgbClr val="FF0000"/>
                </a:solidFill>
                <a:effectLst>
                  <a:glow rad="38100">
                    <a:schemeClr val="accent1">
                      <a:alpha val="40000"/>
                    </a:schemeClr>
                  </a:glow>
                </a:effectLst>
                <a:latin typeface="Chiller" panose="04020404031007020602" pitchFamily="82" charset="0"/>
                <a:ea typeface="Calibri" panose="020F0502020204030204" pitchFamily="34" charset="0"/>
                <a:cs typeface="Times New Roman" panose="02020603050405020304" pitchFamily="18" charset="0"/>
              </a:rPr>
              <a:t>	</a:t>
            </a:r>
          </a:p>
          <a:p>
            <a:endParaRPr lang="en-US" sz="2317" b="1" spc="64" dirty="0">
              <a:ln w="9525" cap="flat" cmpd="sng" algn="ctr">
                <a:solidFill>
                  <a:srgbClr val="4472C4"/>
                </a:solidFill>
                <a:prstDash val="solid"/>
                <a:round/>
              </a:ln>
              <a:solidFill>
                <a:srgbClr val="FF0000"/>
              </a:solidFill>
              <a:effectLst>
                <a:glow rad="38100">
                  <a:schemeClr val="accent1">
                    <a:alpha val="40000"/>
                  </a:schemeClr>
                </a:glow>
              </a:effectLst>
              <a:latin typeface="Chiller" panose="04020404031007020602" pitchFamily="82" charset="0"/>
              <a:ea typeface="Calibri" panose="020F0502020204030204" pitchFamily="34" charset="0"/>
              <a:cs typeface="Times New Roman" panose="02020603050405020304" pitchFamily="18" charset="0"/>
            </a:endParaRPr>
          </a:p>
          <a:p>
            <a:pPr algn="ctr"/>
            <a:r>
              <a:rPr lang="en-US" sz="2317" b="1" spc="64" dirty="0">
                <a:ln w="9525" cap="flat" cmpd="sng" algn="ctr">
                  <a:solidFill>
                    <a:srgbClr val="4472C4"/>
                  </a:solidFill>
                  <a:prstDash val="solid"/>
                  <a:round/>
                </a:ln>
                <a:solidFill>
                  <a:srgbClr val="FF0000"/>
                </a:solidFill>
                <a:effectLst>
                  <a:glow rad="38100">
                    <a:schemeClr val="accent1">
                      <a:alpha val="40000"/>
                    </a:schemeClr>
                  </a:glow>
                </a:effectLst>
                <a:latin typeface="Chiller" panose="04020404031007020602" pitchFamily="82" charset="0"/>
                <a:ea typeface="Calibri" panose="020F0502020204030204" pitchFamily="34" charset="0"/>
                <a:cs typeface="Times New Roman" panose="02020603050405020304" pitchFamily="18" charset="0"/>
              </a:rPr>
              <a:t> </a:t>
            </a:r>
          </a:p>
          <a:p>
            <a:pPr algn="ctr"/>
            <a:endParaRPr lang="en-US" sz="2317" b="1" u="sng" spc="64" dirty="0">
              <a:ln w="9525" cap="flat" cmpd="sng" algn="ctr">
                <a:solidFill>
                  <a:srgbClr val="4472C4"/>
                </a:solidFill>
                <a:prstDash val="solid"/>
                <a:round/>
              </a:ln>
              <a:solidFill>
                <a:srgbClr val="FF0000"/>
              </a:solidFill>
              <a:effectLst>
                <a:glow rad="38100">
                  <a:schemeClr val="accent1">
                    <a:alpha val="40000"/>
                  </a:schemeClr>
                </a:glow>
              </a:effectLst>
              <a:latin typeface="Chiller" panose="04020404031007020602" pitchFamily="82" charset="0"/>
              <a:ea typeface="Calibri" panose="020F0502020204030204" pitchFamily="34" charset="0"/>
              <a:cs typeface="Times New Roman" panose="02020603050405020304" pitchFamily="18" charset="0"/>
            </a:endParaRPr>
          </a:p>
          <a:p>
            <a:pPr algn="ctr"/>
            <a:r>
              <a:rPr lang="en-US" sz="4634" b="1" u="sng" spc="64" dirty="0">
                <a:ln w="9525" cap="flat" cmpd="sng" algn="ctr">
                  <a:solidFill>
                    <a:srgbClr val="4472C4"/>
                  </a:solidFill>
                  <a:prstDash val="solid"/>
                  <a:round/>
                </a:ln>
                <a:solidFill>
                  <a:srgbClr val="FF0000"/>
                </a:solidFill>
                <a:effectLst>
                  <a:glow rad="38100">
                    <a:schemeClr val="accent1">
                      <a:alpha val="40000"/>
                    </a:schemeClr>
                  </a:glow>
                </a:effectLst>
                <a:latin typeface="Chiller" panose="04020404031007020602" pitchFamily="82" charset="0"/>
                <a:ea typeface="Calibri" panose="020F0502020204030204" pitchFamily="34" charset="0"/>
                <a:cs typeface="Times New Roman" panose="02020603050405020304" pitchFamily="18" charset="0"/>
              </a:rPr>
              <a:t>Don’t Do It! </a:t>
            </a:r>
            <a:endParaRPr lang="en-US" sz="4634" u="sng" dirty="0">
              <a:solidFill>
                <a:srgbClr val="FF0000"/>
              </a:solidFill>
            </a:endParaRPr>
          </a:p>
        </p:txBody>
      </p:sp>
      <p:sp>
        <p:nvSpPr>
          <p:cNvPr id="6" name="Rectangle 5">
            <a:extLst>
              <a:ext uri="{FF2B5EF4-FFF2-40B4-BE49-F238E27FC236}">
                <a16:creationId xmlns="" xmlns:a16="http://schemas.microsoft.com/office/drawing/2014/main" id="{E1A79361-47D3-BB33-E219-B3FB82247CC9}"/>
              </a:ext>
            </a:extLst>
          </p:cNvPr>
          <p:cNvSpPr/>
          <p:nvPr/>
        </p:nvSpPr>
        <p:spPr>
          <a:xfrm>
            <a:off x="799011" y="757125"/>
            <a:ext cx="10593977" cy="1006361"/>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7000"/>
              </a:lnSpc>
              <a:spcAft>
                <a:spcPts val="1030"/>
              </a:spcAft>
            </a:pPr>
            <a:r>
              <a:rPr lang="en-US" sz="2800" b="1" dirty="0">
                <a:ln w="9525" cap="flat" cmpd="sng" algn="ctr">
                  <a:solidFill>
                    <a:srgbClr val="FFFFFF"/>
                  </a:solidFill>
                  <a:prstDash val="solid"/>
                  <a:round/>
                </a:ln>
                <a:solidFill>
                  <a:srgbClr val="0070C0"/>
                </a:solidFill>
                <a:latin typeface="Avenir Next LT Pro" panose="020B0504020202020204" pitchFamily="34" charset="0"/>
                <a:ea typeface="Calibri" panose="020F0502020204030204" pitchFamily="34" charset="0"/>
                <a:cs typeface="Times New Roman" panose="02020603050405020304" pitchFamily="18" charset="0"/>
              </a:rPr>
              <a:t>The Function Report Adult (SSA-3373)</a:t>
            </a:r>
            <a:endParaRPr lang="en-US" sz="2800" b="1" dirty="0">
              <a:solidFill>
                <a:srgbClr val="0070C0"/>
              </a:solidFill>
              <a:latin typeface="Avenir Next LT Pro" panose="020B0504020202020204" pitchFamily="34" charset="0"/>
              <a:ea typeface="Calibri" panose="020F050202020403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idx="10"/>
          </p:nvPr>
        </p:nvSpPr>
        <p:spPr>
          <a:xfrm>
            <a:off x="1018904" y="971550"/>
            <a:ext cx="8934722" cy="1647825"/>
          </a:xfrm>
          <a:prstGeom prst="rect">
            <a:avLst/>
          </a:prstGeom>
          <a:noFill/>
          <a:ln w="0" cmpd="sng">
            <a:noFill/>
            <a:prstDash val="solid"/>
          </a:ln>
        </p:spPr>
        <p:txBody>
          <a:bodyPr vert="horz" lIns="0" tIns="0" rIns="0" bIns="0" rtlCol="0" anchor="t">
            <a:noAutofit/>
          </a:bodyPr>
          <a:lstStyle/>
          <a:p>
            <a:pPr marR="117702">
              <a:lnSpc>
                <a:spcPts val="2703"/>
              </a:lnSpc>
            </a:pPr>
            <a:endParaRPr lang="en-US" sz="2400" dirty="0">
              <a:solidFill>
                <a:srgbClr val="0070C0"/>
              </a:solidFill>
              <a:latin typeface="Avenir Next LT Pro" panose="020B0504020202020204" pitchFamily="34" charset="0"/>
            </a:endParaRPr>
          </a:p>
          <a:p>
            <a:pPr>
              <a:buNone/>
            </a:pPr>
            <a:r>
              <a:rPr lang="en-US" sz="2400" dirty="0">
                <a:solidFill>
                  <a:srgbClr val="0070C0"/>
                </a:solidFill>
                <a:latin typeface="Avenir Next LT Pro" panose="020B0504020202020204" pitchFamily="34" charset="0"/>
              </a:rPr>
              <a:t>If you do it for them, the Claims Adjudicator will have no choice but to credit </a:t>
            </a:r>
            <a:r>
              <a:rPr lang="en-US" sz="2400" dirty="0">
                <a:solidFill>
                  <a:srgbClr val="FF0000"/>
                </a:solidFill>
                <a:latin typeface="Avenir Next LT Pro" panose="020B0504020202020204" pitchFamily="34" charset="0"/>
              </a:rPr>
              <a:t>your Adult Child </a:t>
            </a:r>
            <a:r>
              <a:rPr lang="en-US" sz="2400" dirty="0">
                <a:solidFill>
                  <a:srgbClr val="0070C0"/>
                </a:solidFill>
                <a:latin typeface="Avenir Next LT Pro" panose="020B0504020202020204" pitchFamily="34" charset="0"/>
              </a:rPr>
              <a:t>with: </a:t>
            </a:r>
          </a:p>
        </p:txBody>
      </p:sp>
      <p:sp>
        <p:nvSpPr>
          <p:cNvPr id="5" name="Text Placeholder 4"/>
          <p:cNvSpPr>
            <a:spLocks noGrp="1"/>
          </p:cNvSpPr>
          <p:nvPr>
            <p:ph type="body" idx="10"/>
          </p:nvPr>
        </p:nvSpPr>
        <p:spPr>
          <a:xfrm>
            <a:off x="1018903" y="2619376"/>
            <a:ext cx="9091747" cy="2909850"/>
          </a:xfrm>
          <a:prstGeom prst="rect">
            <a:avLst/>
          </a:prstGeom>
          <a:noFill/>
          <a:ln w="0" cmpd="sng">
            <a:noFill/>
            <a:prstDash val="solid"/>
          </a:ln>
        </p:spPr>
        <p:txBody>
          <a:bodyPr vert="horz" lIns="0" tIns="225603" rIns="0" bIns="0" rtlCol="0" anchor="t">
            <a:normAutofit/>
          </a:bodyPr>
          <a:lstStyle/>
          <a:p>
            <a:pPr marL="1132878" marR="0" indent="-367817">
              <a:lnSpc>
                <a:spcPts val="2446"/>
              </a:lnSpc>
              <a:spcBef>
                <a:spcPts val="772"/>
              </a:spcBef>
              <a:buClr>
                <a:schemeClr val="accent1"/>
              </a:buClr>
              <a:buSzPct val="100000"/>
              <a:buFont typeface="Arial" panose="020B0604020202020204" pitchFamily="34" charset="0"/>
              <a:buChar char="•"/>
            </a:pPr>
            <a:r>
              <a:rPr lang="en-US" sz="2400" spc="39" dirty="0">
                <a:solidFill>
                  <a:srgbClr val="0070C0"/>
                </a:solidFill>
                <a:latin typeface="Avenir Next LT Pro" panose="020B0504020202020204" pitchFamily="34" charset="0"/>
              </a:rPr>
              <a:t>a vocabulary that they don’t have, </a:t>
            </a:r>
          </a:p>
          <a:p>
            <a:pPr marL="1132878" marR="0" indent="-367817">
              <a:lnSpc>
                <a:spcPts val="2317"/>
              </a:lnSpc>
              <a:spcBef>
                <a:spcPts val="772"/>
              </a:spcBef>
              <a:buClr>
                <a:schemeClr val="accent1"/>
              </a:buClr>
              <a:buSzPct val="100000"/>
              <a:buFont typeface="Arial" panose="020B0604020202020204" pitchFamily="34" charset="0"/>
              <a:buChar char="•"/>
            </a:pPr>
            <a:r>
              <a:rPr lang="en-US" sz="2400" spc="19" dirty="0">
                <a:solidFill>
                  <a:srgbClr val="0070C0"/>
                </a:solidFill>
                <a:latin typeface="Avenir Next LT Pro" panose="020B0504020202020204" pitchFamily="34" charset="0"/>
              </a:rPr>
              <a:t>a processing speed that is not their own, and </a:t>
            </a:r>
          </a:p>
          <a:p>
            <a:pPr marL="1132878" marR="529657" indent="-367817">
              <a:spcBef>
                <a:spcPts val="772"/>
              </a:spcBef>
              <a:buClr>
                <a:schemeClr val="accent1"/>
              </a:buClr>
              <a:buSzPct val="100000"/>
              <a:buFont typeface="Arial" panose="020B0604020202020204" pitchFamily="34" charset="0"/>
              <a:buChar char="•"/>
            </a:pPr>
            <a:r>
              <a:rPr lang="en-US" sz="2400" dirty="0">
                <a:solidFill>
                  <a:srgbClr val="0070C0"/>
                </a:solidFill>
                <a:latin typeface="Avenir Next LT Pro" panose="020B0504020202020204" pitchFamily="34" charset="0"/>
              </a:rPr>
              <a:t>handwriting or typing abilities that do not reflect their abilities</a:t>
            </a:r>
            <a:r>
              <a:rPr lang="en-US" sz="2000" dirty="0">
                <a:solidFill>
                  <a:srgbClr val="0070C0"/>
                </a:solidFill>
                <a:latin typeface="Avenir Next LT Pro" panose="020B0504020202020204" pitchFamily="34" charset="0"/>
              </a:rPr>
              <a:t>.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844951-7827-47D4-8276-7DDE1FA7D85A}" type="slidenum">
              <a:rPr lang="en-US" smtClean="0"/>
              <a:t>4</a:t>
            </a:fld>
            <a:endParaRPr lang="en-US" dirty="0"/>
          </a:p>
        </p:txBody>
      </p:sp>
      <p:sp>
        <p:nvSpPr>
          <p:cNvPr id="4" name="Rectangle 3"/>
          <p:cNvSpPr/>
          <p:nvPr/>
        </p:nvSpPr>
        <p:spPr>
          <a:xfrm>
            <a:off x="1190336" y="867256"/>
            <a:ext cx="9811327" cy="5770811"/>
          </a:xfrm>
          <a:prstGeom prst="rect">
            <a:avLst/>
          </a:prstGeom>
        </p:spPr>
        <p:txBody>
          <a:bodyPr wrap="square">
            <a:spAutoFit/>
          </a:bodyPr>
          <a:lstStyle/>
          <a:p>
            <a:endParaRPr lang="en-US" sz="1100" b="1" dirty="0">
              <a:latin typeface="+mj-lt"/>
            </a:endParaRPr>
          </a:p>
          <a:p>
            <a:endParaRPr lang="en-US" sz="1200" b="1" dirty="0">
              <a:latin typeface="+mj-lt"/>
            </a:endParaRPr>
          </a:p>
          <a:p>
            <a:r>
              <a:rPr lang="en-US" sz="2800" b="1" dirty="0">
                <a:solidFill>
                  <a:srgbClr val="002060"/>
                </a:solidFill>
              </a:rPr>
              <a:t>“Medical” Qualification for </a:t>
            </a:r>
            <a:r>
              <a:rPr lang="en-US" sz="2800" b="1" dirty="0" smtClean="0">
                <a:solidFill>
                  <a:srgbClr val="002060"/>
                </a:solidFill>
              </a:rPr>
              <a:t>all SS disability programs</a:t>
            </a:r>
            <a:endParaRPr lang="en-US" sz="2800" b="1" dirty="0">
              <a:solidFill>
                <a:srgbClr val="002060"/>
              </a:solidFill>
            </a:endParaRPr>
          </a:p>
          <a:p>
            <a:endParaRPr lang="en-US" sz="2400" b="1"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venir Next LT Pro"/>
                <a:ea typeface="+mn-ea"/>
                <a:cs typeface="+mn-cs"/>
              </a:rPr>
              <a:t>   </a:t>
            </a:r>
            <a:r>
              <a:rPr kumimoji="0" lang="en-US" sz="2800" b="0" i="0" u="none" strike="noStrike" kern="1200" cap="none" spc="0" normalizeH="0" baseline="0" noProof="0" dirty="0">
                <a:ln>
                  <a:noFill/>
                </a:ln>
                <a:solidFill>
                  <a:srgbClr val="002060"/>
                </a:solidFill>
                <a:effectLst/>
                <a:uLnTx/>
                <a:uFillTx/>
              </a:rPr>
              <a:t>Unable to </a:t>
            </a:r>
            <a:r>
              <a:rPr kumimoji="0" lang="en-US" sz="2800" b="0" i="0" u="none" strike="noStrike" kern="1200" cap="none" spc="0" normalizeH="0" baseline="0" noProof="0" dirty="0">
                <a:ln>
                  <a:noFill/>
                </a:ln>
                <a:solidFill>
                  <a:srgbClr val="002060"/>
                </a:solidFill>
                <a:effectLst/>
                <a:highlight>
                  <a:srgbClr val="FFFF00"/>
                </a:highlight>
                <a:uLnTx/>
                <a:uFillTx/>
              </a:rPr>
              <a:t>WORK</a:t>
            </a:r>
            <a:r>
              <a:rPr kumimoji="0" lang="en-US" sz="2800" b="0" i="0" u="none" strike="noStrike" kern="1200" cap="none" spc="0" normalizeH="0" baseline="0" noProof="0" dirty="0">
                <a:ln>
                  <a:noFill/>
                </a:ln>
                <a:solidFill>
                  <a:srgbClr val="002060"/>
                </a:solidFill>
                <a:effectLst/>
                <a:uLnTx/>
                <a:uFillTx/>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2800" dirty="0">
                <a:solidFill>
                  <a:srgbClr val="002060"/>
                </a:solidFill>
              </a:rPr>
              <a:t>   </a:t>
            </a:r>
            <a:r>
              <a:rPr kumimoji="0" lang="en-US" sz="2800" b="0" i="0" u="none" strike="noStrike" kern="1200" cap="none" spc="0" normalizeH="0" baseline="0" noProof="0" dirty="0">
                <a:ln>
                  <a:noFill/>
                </a:ln>
                <a:solidFill>
                  <a:srgbClr val="002060"/>
                </a:solidFill>
                <a:effectLst/>
                <a:uLnTx/>
                <a:uFillTx/>
              </a:rPr>
              <a:t>at a competitive</a:t>
            </a:r>
            <a:r>
              <a:rPr kumimoji="0" lang="en-US" sz="2800" b="0" i="0" u="none" strike="noStrike" kern="1200" cap="none" spc="0" normalizeH="0" noProof="0" dirty="0">
                <a:ln>
                  <a:noFill/>
                </a:ln>
                <a:solidFill>
                  <a:srgbClr val="002060"/>
                </a:solidFill>
                <a:effectLst/>
                <a:uLnTx/>
                <a:uFillTx/>
              </a:rPr>
              <a:t> job</a:t>
            </a:r>
            <a:r>
              <a:rPr lang="en-US" sz="2800" dirty="0">
                <a:solidFill>
                  <a:srgbClr val="002060"/>
                </a:solidFill>
              </a:rPr>
              <a:t> </a:t>
            </a:r>
            <a:r>
              <a:rPr lang="en-US" sz="2800" i="1" dirty="0">
                <a:solidFill>
                  <a:srgbClr val="002060"/>
                </a:solidFill>
              </a:rPr>
              <a:t>on a sustained basis</a:t>
            </a:r>
            <a:r>
              <a:rPr lang="en-US" sz="2800" dirty="0">
                <a:solidFill>
                  <a:srgbClr val="002060"/>
                </a:solidFill>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noProof="0" dirty="0">
                <a:ln>
                  <a:noFill/>
                </a:ln>
                <a:solidFill>
                  <a:srgbClr val="002060"/>
                </a:solidFill>
                <a:effectLst/>
                <a:uLnTx/>
                <a:uFillTx/>
              </a:rPr>
              <a:t>   &amp; </a:t>
            </a:r>
            <a:r>
              <a:rPr kumimoji="0" lang="en-US" sz="2800" b="0" i="0" u="none" strike="noStrike" kern="1200" cap="none" spc="0" normalizeH="0" baseline="0" noProof="0" dirty="0">
                <a:ln>
                  <a:noFill/>
                </a:ln>
                <a:solidFill>
                  <a:srgbClr val="002060"/>
                </a:solidFill>
                <a:effectLst/>
                <a:uLnTx/>
                <a:uFillTx/>
              </a:rPr>
              <a:t>earn </a:t>
            </a:r>
            <a:r>
              <a:rPr lang="en-US" sz="2800" dirty="0">
                <a:solidFill>
                  <a:srgbClr val="002060"/>
                </a:solidFill>
              </a:rPr>
              <a:t>the “substantial gainful activity” rate for that year</a:t>
            </a:r>
            <a:endParaRPr kumimoji="0" lang="en-US" sz="2800" b="0" i="0" u="none" strike="noStrike" kern="1200" cap="none" spc="0" normalizeH="0" baseline="0" noProof="0" dirty="0">
              <a:ln>
                <a:noFill/>
              </a:ln>
              <a:solidFill>
                <a:srgbClr val="002060"/>
              </a:solidFill>
              <a:effectLst/>
              <a:uLnTx/>
              <a:uFillTx/>
            </a:endParaRPr>
          </a:p>
          <a:p>
            <a:endParaRPr lang="en-US" dirty="0">
              <a:solidFill>
                <a:srgbClr val="002060"/>
              </a:solidFill>
            </a:endParaRPr>
          </a:p>
          <a:p>
            <a:endParaRPr lang="en-US" dirty="0">
              <a:solidFill>
                <a:srgbClr val="002060"/>
              </a:solidFill>
            </a:endParaRPr>
          </a:p>
          <a:p>
            <a:r>
              <a:rPr lang="en-US" sz="2800" dirty="0">
                <a:solidFill>
                  <a:srgbClr val="7030A0"/>
                </a:solidFill>
              </a:rPr>
              <a:t>Competitive job: </a:t>
            </a:r>
            <a:r>
              <a:rPr lang="en-US" sz="2400" dirty="0">
                <a:solidFill>
                  <a:srgbClr val="7030A0"/>
                </a:solidFill>
              </a:rPr>
              <a:t>no unusual accommodations, no extra breaks, no extra help, acceptable level of productivity and quality …</a:t>
            </a:r>
            <a:r>
              <a:rPr lang="en-US" sz="2800" dirty="0">
                <a:solidFill>
                  <a:srgbClr val="0070C0"/>
                </a:solidFill>
              </a:rPr>
              <a:t/>
            </a:r>
            <a:br>
              <a:rPr lang="en-US" sz="2800" dirty="0">
                <a:solidFill>
                  <a:srgbClr val="0070C0"/>
                </a:solidFill>
              </a:rPr>
            </a:br>
            <a:endParaRPr lang="en-US" sz="2800" dirty="0">
              <a:solidFill>
                <a:srgbClr val="0070C0"/>
              </a:solidFill>
            </a:endParaRPr>
          </a:p>
          <a:p>
            <a:r>
              <a:rPr lang="en-US" sz="2800" dirty="0">
                <a:solidFill>
                  <a:srgbClr val="7030A0"/>
                </a:solidFill>
              </a:rPr>
              <a:t>Substantial Gainful Activity: </a:t>
            </a:r>
            <a:r>
              <a:rPr lang="en-US" sz="2400" dirty="0">
                <a:solidFill>
                  <a:srgbClr val="7030A0"/>
                </a:solidFill>
              </a:rPr>
              <a:t>a monthly/annual amount designated by the </a:t>
            </a:r>
            <a:r>
              <a:rPr lang="en-US" sz="2400" dirty="0" err="1">
                <a:solidFill>
                  <a:srgbClr val="7030A0"/>
                </a:solidFill>
              </a:rPr>
              <a:t>SSA</a:t>
            </a:r>
            <a:r>
              <a:rPr lang="en-US" sz="2400" dirty="0">
                <a:solidFill>
                  <a:srgbClr val="7030A0"/>
                </a:solidFill>
              </a:rPr>
              <a:t> each year. </a:t>
            </a:r>
          </a:p>
          <a:p>
            <a:r>
              <a:rPr lang="en-US" sz="2400" dirty="0"/>
              <a:t>(2024 non-blind applicant = $1550/month)</a:t>
            </a:r>
            <a:r>
              <a:rPr lang="en-US" dirty="0"/>
              <a:t/>
            </a:r>
            <a:br>
              <a:rPr lang="en-US" dirty="0"/>
            </a:br>
            <a:endParaRPr lang="en-US" dirty="0"/>
          </a:p>
        </p:txBody>
      </p:sp>
    </p:spTree>
    <p:extLst>
      <p:ext uri="{BB962C8B-B14F-4D97-AF65-F5344CB8AC3E}">
        <p14:creationId xmlns:p14="http://schemas.microsoft.com/office/powerpoint/2010/main" val="77619661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718457" y="704559"/>
            <a:ext cx="10136777" cy="5199851"/>
          </a:xfrm>
          <a:prstGeom prst="rect">
            <a:avLst/>
          </a:prstGeom>
          <a:noFill/>
          <a:ln w="0" cmpd="sng">
            <a:noFill/>
            <a:prstDash val="solid"/>
          </a:ln>
        </p:spPr>
        <p:txBody>
          <a:bodyPr vert="horz" lIns="0" tIns="0" rIns="0" bIns="0" rtlCol="0" anchor="t">
            <a:normAutofit/>
          </a:bodyPr>
          <a:lstStyle/>
          <a:p>
            <a:pPr marL="117702" marR="117702" algn="l">
              <a:lnSpc>
                <a:spcPts val="2832"/>
              </a:lnSpc>
              <a:spcBef>
                <a:spcPts val="1030"/>
              </a:spcBef>
              <a:spcAft>
                <a:spcPts val="0"/>
              </a:spcAft>
              <a:buNone/>
            </a:pPr>
            <a:endParaRPr lang="en-US" sz="1995" dirty="0">
              <a:solidFill>
                <a:srgbClr val="0070C0"/>
              </a:solidFill>
              <a:latin typeface="Avenir Next LT Pro" panose="020B0504020202020204" pitchFamily="34" charset="0"/>
            </a:endParaRPr>
          </a:p>
          <a:p>
            <a:pPr marL="117702" marR="117702" algn="l">
              <a:lnSpc>
                <a:spcPts val="2832"/>
              </a:lnSpc>
              <a:spcBef>
                <a:spcPts val="1030"/>
              </a:spcBef>
              <a:spcAft>
                <a:spcPts val="0"/>
              </a:spcAft>
              <a:buNone/>
            </a:pPr>
            <a:r>
              <a:rPr lang="en-US" sz="2400" dirty="0">
                <a:solidFill>
                  <a:srgbClr val="0070C0"/>
                </a:solidFill>
                <a:latin typeface="Avenir Next LT Pro" panose="020B0504020202020204" pitchFamily="34" charset="0"/>
              </a:rPr>
              <a:t>If your Adult Child can read and write, explain to them that they need to do the form because of the SSA claim and ask them to do it to the best of their ability. </a:t>
            </a:r>
          </a:p>
          <a:p>
            <a:pPr marL="117702" marR="117702" algn="l">
              <a:lnSpc>
                <a:spcPts val="2832"/>
              </a:lnSpc>
              <a:spcBef>
                <a:spcPts val="1030"/>
              </a:spcBef>
              <a:spcAft>
                <a:spcPts val="0"/>
              </a:spcAft>
              <a:buNone/>
            </a:pPr>
            <a:endParaRPr lang="en-US" sz="2400" dirty="0">
              <a:solidFill>
                <a:srgbClr val="0070C0"/>
              </a:solidFill>
              <a:latin typeface="Avenir Next LT Pro" panose="020B0504020202020204" pitchFamily="34" charset="0"/>
            </a:endParaRPr>
          </a:p>
          <a:p>
            <a:pPr marL="117702" marR="117702" algn="l">
              <a:lnSpc>
                <a:spcPts val="2832"/>
              </a:lnSpc>
              <a:spcBef>
                <a:spcPts val="1030"/>
              </a:spcBef>
              <a:spcAft>
                <a:spcPts val="0"/>
              </a:spcAft>
              <a:buNone/>
            </a:pPr>
            <a:r>
              <a:rPr lang="en-US" sz="2400" dirty="0">
                <a:solidFill>
                  <a:srgbClr val="0070C0"/>
                </a:solidFill>
                <a:latin typeface="Avenir Next LT Pro" panose="020B0504020202020204" pitchFamily="34" charset="0"/>
              </a:rPr>
              <a:t>Some will have no trouble with that.  They’ll take the form, answer the questions, sign it and be done with it.    </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1018903" y="980882"/>
            <a:ext cx="9718766" cy="4828471"/>
          </a:xfrm>
          <a:prstGeom prst="rect">
            <a:avLst/>
          </a:prstGeom>
          <a:noFill/>
          <a:ln w="0" cmpd="sng">
            <a:noFill/>
            <a:prstDash val="solid"/>
          </a:ln>
        </p:spPr>
        <p:txBody>
          <a:bodyPr vert="horz" lIns="0" tIns="8174" rIns="0" bIns="0" rtlCol="0" anchor="t">
            <a:normAutofit/>
          </a:bodyPr>
          <a:lstStyle/>
          <a:p>
            <a:pPr marL="294254" algn="l">
              <a:lnSpc>
                <a:spcPts val="2832"/>
              </a:lnSpc>
              <a:spcBef>
                <a:spcPts val="772"/>
              </a:spcBef>
              <a:spcAft>
                <a:spcPts val="0"/>
              </a:spcAft>
              <a:buNone/>
            </a:pPr>
            <a:r>
              <a:rPr lang="en-US" sz="2800" dirty="0">
                <a:solidFill>
                  <a:srgbClr val="0070C0"/>
                </a:solidFill>
                <a:latin typeface="Avenir Next LT Pro" panose="020B0504020202020204" pitchFamily="34" charset="0"/>
              </a:rPr>
              <a:t>More likely, your Adult Child will find the form overwhelming and get through a couple of questions before getting upset. </a:t>
            </a:r>
          </a:p>
          <a:p>
            <a:pPr marL="294254" algn="l">
              <a:lnSpc>
                <a:spcPts val="2832"/>
              </a:lnSpc>
              <a:spcBef>
                <a:spcPts val="772"/>
              </a:spcBef>
              <a:spcAft>
                <a:spcPts val="0"/>
              </a:spcAft>
              <a:buNone/>
            </a:pPr>
            <a:endParaRPr lang="en-US" sz="2400" dirty="0">
              <a:solidFill>
                <a:srgbClr val="0070C0"/>
              </a:solidFill>
              <a:latin typeface="Avenir Next LT Pro" panose="020B0504020202020204" pitchFamily="34" charset="0"/>
            </a:endParaRPr>
          </a:p>
          <a:p>
            <a:pPr marL="294254" algn="l">
              <a:lnSpc>
                <a:spcPts val="2832"/>
              </a:lnSpc>
              <a:spcBef>
                <a:spcPts val="772"/>
              </a:spcBef>
              <a:spcAft>
                <a:spcPts val="0"/>
              </a:spcAft>
              <a:buNone/>
            </a:pPr>
            <a:r>
              <a:rPr lang="en-US" sz="2400" dirty="0">
                <a:solidFill>
                  <a:srgbClr val="0070C0"/>
                </a:solidFill>
                <a:latin typeface="Avenir Next LT Pro" panose="020B0504020202020204" pitchFamily="34" charset="0"/>
              </a:rPr>
              <a:t>If the form is left largely undone, you should explain your child’s experience with the form in the </a:t>
            </a:r>
            <a:r>
              <a:rPr lang="en-US" sz="2400" b="1" dirty="0">
                <a:solidFill>
                  <a:srgbClr val="0070C0"/>
                </a:solidFill>
                <a:latin typeface="Avenir Next LT Pro" panose="020B0504020202020204" pitchFamily="34" charset="0"/>
              </a:rPr>
              <a:t>Remarks Section </a:t>
            </a:r>
            <a:r>
              <a:rPr lang="en-US" sz="2400" dirty="0">
                <a:solidFill>
                  <a:srgbClr val="0070C0"/>
                </a:solidFill>
                <a:latin typeface="Avenir Next LT Pro" panose="020B0504020202020204" pitchFamily="34" charset="0"/>
              </a:rPr>
              <a:t>at the end of the document, and return it to the Claims Adjudicator as is. </a:t>
            </a:r>
          </a:p>
          <a:p>
            <a:pPr marL="294254" algn="l">
              <a:lnSpc>
                <a:spcPts val="2832"/>
              </a:lnSpc>
              <a:spcBef>
                <a:spcPts val="772"/>
              </a:spcBef>
              <a:spcAft>
                <a:spcPts val="0"/>
              </a:spcAft>
              <a:buNone/>
            </a:pPr>
            <a:endParaRPr lang="en-US" sz="2060" dirty="0">
              <a:solidFill>
                <a:srgbClr val="0070C0"/>
              </a:solidFill>
              <a:latin typeface="Avenir Next LT Pro" panose="020B0504020202020204" pitchFamily="34"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783771" y="696052"/>
            <a:ext cx="10789920" cy="4999898"/>
          </a:xfrm>
          <a:prstGeom prst="rect">
            <a:avLst/>
          </a:prstGeom>
          <a:noFill/>
          <a:ln w="0" cmpd="sng">
            <a:noFill/>
            <a:prstDash val="solid"/>
          </a:ln>
        </p:spPr>
        <p:txBody>
          <a:bodyPr vert="horz" lIns="0" tIns="8174" rIns="0" bIns="0" rtlCol="0" anchor="t">
            <a:normAutofit/>
          </a:bodyPr>
          <a:lstStyle/>
          <a:p>
            <a:pPr algn="l">
              <a:lnSpc>
                <a:spcPts val="2832"/>
              </a:lnSpc>
              <a:spcAft>
                <a:spcPts val="0"/>
              </a:spcAft>
              <a:buNone/>
            </a:pPr>
            <a:r>
              <a:rPr lang="en-US" sz="2400" b="1" dirty="0">
                <a:solidFill>
                  <a:srgbClr val="0070C0"/>
                </a:solidFill>
                <a:latin typeface="Avenir Next LT Pro" panose="020B0504020202020204" pitchFamily="34" charset="0"/>
              </a:rPr>
              <a:t>If your Adult Child does ask you to sit down and assist, that’s okay. </a:t>
            </a:r>
          </a:p>
          <a:p>
            <a:pPr algn="l">
              <a:lnSpc>
                <a:spcPts val="2832"/>
              </a:lnSpc>
              <a:spcBef>
                <a:spcPts val="0"/>
              </a:spcBef>
              <a:spcAft>
                <a:spcPts val="0"/>
              </a:spcAft>
              <a:buNone/>
            </a:pPr>
            <a:r>
              <a:rPr lang="en-US" sz="2000" b="1" dirty="0">
                <a:solidFill>
                  <a:srgbClr val="0070C0"/>
                </a:solidFill>
                <a:latin typeface="Avenir Next LT Pro" panose="020B0504020202020204" pitchFamily="34" charset="0"/>
              </a:rPr>
              <a:t>Just make sure that the responses are theirs and </a:t>
            </a:r>
            <a:r>
              <a:rPr lang="en-US" sz="2000" b="1" dirty="0">
                <a:solidFill>
                  <a:srgbClr val="FF0000"/>
                </a:solidFill>
                <a:latin typeface="Avenir Next LT Pro" panose="020B0504020202020204" pitchFamily="34" charset="0"/>
              </a:rPr>
              <a:t>WRITE ABOUT THE ASSISTANCE YOU GAVE AND WHY IT WAS NECESSARY IN THE REMARKS SECTION.</a:t>
            </a:r>
            <a:endParaRPr lang="en-US" sz="2000" dirty="0">
              <a:solidFill>
                <a:srgbClr val="0070C0"/>
              </a:solidFill>
              <a:latin typeface="Avenir Next LT Pro" panose="020B0504020202020204" pitchFamily="34" charset="0"/>
            </a:endParaRPr>
          </a:p>
          <a:p>
            <a:pPr algn="l">
              <a:lnSpc>
                <a:spcPts val="2832"/>
              </a:lnSpc>
              <a:spcBef>
                <a:spcPts val="0"/>
              </a:spcBef>
              <a:spcAft>
                <a:spcPts val="0"/>
              </a:spcAft>
              <a:buNone/>
            </a:pPr>
            <a:endParaRPr lang="en-US" sz="1995" u="sng" spc="13" dirty="0">
              <a:solidFill>
                <a:srgbClr val="0070C0"/>
              </a:solidFill>
              <a:latin typeface="Avenir Next LT Pro" panose="020B0504020202020204" pitchFamily="34" charset="0"/>
            </a:endParaRPr>
          </a:p>
          <a:p>
            <a:pPr algn="l">
              <a:lnSpc>
                <a:spcPts val="2832"/>
              </a:lnSpc>
              <a:spcBef>
                <a:spcPts val="0"/>
              </a:spcBef>
              <a:spcAft>
                <a:spcPts val="0"/>
              </a:spcAft>
              <a:buNone/>
            </a:pPr>
            <a:r>
              <a:rPr lang="en-US" sz="1995" u="sng" spc="13" dirty="0">
                <a:solidFill>
                  <a:srgbClr val="0070C0"/>
                </a:solidFill>
                <a:latin typeface="Avenir Next LT Pro" panose="020B0504020202020204" pitchFamily="34" charset="0"/>
              </a:rPr>
              <a:t>For instance:  </a:t>
            </a:r>
          </a:p>
          <a:p>
            <a:pPr marL="588508" indent="294254" algn="l">
              <a:lnSpc>
                <a:spcPts val="2446"/>
              </a:lnSpc>
              <a:spcBef>
                <a:spcPts val="772"/>
              </a:spcBef>
              <a:spcAft>
                <a:spcPts val="0"/>
              </a:spcAft>
              <a:buClr>
                <a:schemeClr val="accent1"/>
              </a:buClr>
              <a:buFont typeface="Courier New"/>
              <a:buChar char="o"/>
            </a:pPr>
            <a:r>
              <a:rPr lang="en-US" sz="1995" spc="6" dirty="0">
                <a:solidFill>
                  <a:srgbClr val="0070C0"/>
                </a:solidFill>
                <a:latin typeface="Avenir Next LT Pro" panose="020B0504020202020204" pitchFamily="34" charset="0"/>
              </a:rPr>
              <a:t>If you had to read the questions to the Adult Child </a:t>
            </a:r>
          </a:p>
          <a:p>
            <a:pPr marL="588508" indent="294254" algn="l">
              <a:lnSpc>
                <a:spcPts val="2446"/>
              </a:lnSpc>
              <a:spcBef>
                <a:spcPts val="772"/>
              </a:spcBef>
              <a:spcAft>
                <a:spcPts val="0"/>
              </a:spcAft>
              <a:buClr>
                <a:schemeClr val="accent1"/>
              </a:buClr>
              <a:buFont typeface="Courier New"/>
              <a:buChar char="o"/>
            </a:pPr>
            <a:r>
              <a:rPr lang="en-US" sz="1995" spc="13" dirty="0">
                <a:solidFill>
                  <a:srgbClr val="0070C0"/>
                </a:solidFill>
                <a:latin typeface="Avenir Next LT Pro" panose="020B0504020202020204" pitchFamily="34" charset="0"/>
              </a:rPr>
              <a:t>If the Adult Child had to do it over a course of days </a:t>
            </a:r>
          </a:p>
          <a:p>
            <a:pPr marL="588508" marR="117702" indent="294254" algn="l">
              <a:lnSpc>
                <a:spcPts val="2832"/>
              </a:lnSpc>
              <a:spcBef>
                <a:spcPts val="772"/>
              </a:spcBef>
              <a:spcAft>
                <a:spcPts val="0"/>
              </a:spcAft>
              <a:buClr>
                <a:schemeClr val="accent1"/>
              </a:buClr>
              <a:buFont typeface="Courier New"/>
              <a:buChar char="o"/>
            </a:pPr>
            <a:r>
              <a:rPr lang="en-US" sz="1995" dirty="0">
                <a:solidFill>
                  <a:srgbClr val="0070C0"/>
                </a:solidFill>
                <a:latin typeface="Avenir Next LT Pro" panose="020B0504020202020204" pitchFamily="34" charset="0"/>
              </a:rPr>
              <a:t>If you had to write your Adult Child</a:t>
            </a:r>
            <a:r>
              <a:rPr lang="en-US" sz="1673" dirty="0">
                <a:solidFill>
                  <a:srgbClr val="0070C0"/>
                </a:solidFill>
                <a:latin typeface="Avenir Next LT Pro" panose="020B0504020202020204" pitchFamily="34" charset="0"/>
              </a:rPr>
              <a:t>’</a:t>
            </a:r>
            <a:r>
              <a:rPr lang="en-US" sz="1995" dirty="0">
                <a:solidFill>
                  <a:srgbClr val="0070C0"/>
                </a:solidFill>
                <a:latin typeface="Avenir Next LT Pro" panose="020B0504020202020204" pitchFamily="34" charset="0"/>
              </a:rPr>
              <a:t>s answers in the form</a:t>
            </a:r>
            <a:r>
              <a:rPr lang="en-US" sz="1995" b="1" dirty="0">
                <a:solidFill>
                  <a:srgbClr val="0070C0"/>
                </a:solidFill>
                <a:latin typeface="Avenir Next LT Pro" panose="020B0504020202020204" pitchFamily="34" charset="0"/>
              </a:rPr>
              <a:t> </a:t>
            </a:r>
          </a:p>
          <a:p>
            <a:r>
              <a:rPr lang="en-US" sz="2000" b="1" dirty="0">
                <a:solidFill>
                  <a:srgbClr val="0070C0"/>
                </a:solidFill>
                <a:latin typeface="Avenir Next LT Pro" panose="020B0504020202020204" pitchFamily="34" charset="0"/>
              </a:rPr>
              <a:t>If you had to do any of this, or provide any other assistance, make sure you share the help you had to give your child with the Claims Adjudicator. </a:t>
            </a:r>
          </a:p>
          <a:p>
            <a:endParaRPr lang="en-US" sz="2000" dirty="0">
              <a:solidFill>
                <a:srgbClr val="0070C0"/>
              </a:solidFill>
              <a:latin typeface="Avenir Next LT Pro" panose="020B0504020202020204" pitchFamily="34" charset="0"/>
            </a:endParaRPr>
          </a:p>
          <a:p>
            <a:r>
              <a:rPr lang="en-US" sz="2000" dirty="0">
                <a:solidFill>
                  <a:srgbClr val="0070C0"/>
                </a:solidFill>
                <a:latin typeface="Avenir Next LT Pro" panose="020B0504020202020204" pitchFamily="34" charset="0"/>
              </a:rPr>
              <a:t>Where the forms asks for “Name of the person completing this form,” </a:t>
            </a:r>
            <a:r>
              <a:rPr lang="en-US" sz="2000" b="1" dirty="0">
                <a:solidFill>
                  <a:srgbClr val="0070C0"/>
                </a:solidFill>
                <a:latin typeface="Avenir Next LT Pro" panose="020B0504020202020204" pitchFamily="34" charset="0"/>
              </a:rPr>
              <a:t> write that you and your Adult Child completed the form together, make a copy of the form</a:t>
            </a:r>
            <a:r>
              <a:rPr lang="en-US" sz="2000" dirty="0">
                <a:solidFill>
                  <a:srgbClr val="0070C0"/>
                </a:solidFill>
                <a:latin typeface="Avenir Next LT Pro" panose="020B0504020202020204" pitchFamily="34" charset="0"/>
              </a:rPr>
              <a:t> </a:t>
            </a:r>
            <a:r>
              <a:rPr lang="en-US" sz="1800" dirty="0">
                <a:solidFill>
                  <a:srgbClr val="0070C0"/>
                </a:solidFill>
                <a:latin typeface="Avenir Next LT Pro" panose="020B0504020202020204" pitchFamily="34" charset="0"/>
              </a:rPr>
              <a:t>and then return it to the CA. </a:t>
            </a:r>
          </a:p>
          <a:p>
            <a:pPr marL="588508" marR="117702" indent="294254" algn="l">
              <a:lnSpc>
                <a:spcPts val="2832"/>
              </a:lnSpc>
              <a:spcBef>
                <a:spcPts val="772"/>
              </a:spcBef>
              <a:spcAft>
                <a:spcPts val="0"/>
              </a:spcAft>
              <a:buClr>
                <a:schemeClr val="accent1"/>
              </a:buClr>
              <a:buFont typeface="Courier New"/>
              <a:buChar char="o"/>
            </a:pPr>
            <a:endParaRPr lang="en-US" sz="1995" dirty="0">
              <a:solidFill>
                <a:srgbClr val="0070C0"/>
              </a:solidFill>
              <a:latin typeface="Avenir Next LT Pro" panose="020B0504020202020204" pitchFamily="34"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0"/>
          </p:nvPr>
        </p:nvSpPr>
        <p:spPr>
          <a:xfrm>
            <a:off x="3806663" y="5275510"/>
            <a:ext cx="98088" cy="299169"/>
          </a:xfrm>
          <a:prstGeom prst="rect">
            <a:avLst/>
          </a:prstGeom>
          <a:noFill/>
          <a:ln w="0" cmpd="sng">
            <a:noFill/>
            <a:prstDash val="solid"/>
          </a:ln>
        </p:spPr>
        <p:txBody>
          <a:bodyPr vert="horz" lIns="0" tIns="3270" rIns="0" bIns="0" rtlCol="0" anchor="t">
            <a:normAutofit/>
          </a:bodyPr>
          <a:lstStyle/>
          <a:p>
            <a:pPr marL="0">
              <a:lnSpc>
                <a:spcPts val="2317"/>
              </a:lnSpc>
              <a:spcAft>
                <a:spcPts val="0"/>
              </a:spcAft>
            </a:pPr>
            <a:r>
              <a:rPr lang="en-US" sz="1931" dirty="0">
                <a:solidFill>
                  <a:srgbClr val="000000"/>
                </a:solidFill>
                <a:latin typeface="Tahoma" panose="02020603050405020304" pitchFamily="2"/>
              </a:rPr>
              <a:t>. </a:t>
            </a:r>
          </a:p>
        </p:txBody>
      </p:sp>
      <p:sp>
        <p:nvSpPr>
          <p:cNvPr id="3" name="TextBox 2">
            <a:extLst>
              <a:ext uri="{FF2B5EF4-FFF2-40B4-BE49-F238E27FC236}">
                <a16:creationId xmlns="" xmlns:a16="http://schemas.microsoft.com/office/drawing/2014/main" id="{C4F65A71-5396-ADA9-3730-BBF0ADF2A999}"/>
              </a:ext>
            </a:extLst>
          </p:cNvPr>
          <p:cNvSpPr txBox="1"/>
          <p:nvPr/>
        </p:nvSpPr>
        <p:spPr>
          <a:xfrm>
            <a:off x="783771" y="1045611"/>
            <a:ext cx="9611089" cy="2231765"/>
          </a:xfrm>
          <a:prstGeom prst="rect">
            <a:avLst/>
          </a:prstGeom>
          <a:noFill/>
        </p:spPr>
        <p:txBody>
          <a:bodyPr wrap="square" rtlCol="0">
            <a:spAutoFit/>
          </a:bodyPr>
          <a:lstStyle/>
          <a:p>
            <a:r>
              <a:rPr lang="en-US" sz="2317" dirty="0">
                <a:solidFill>
                  <a:srgbClr val="0070C0"/>
                </a:solidFill>
                <a:latin typeface="Avenir Next LT Pro" panose="020B0504020202020204" pitchFamily="34" charset="0"/>
              </a:rPr>
              <a:t>Please remember, </a:t>
            </a:r>
            <a:r>
              <a:rPr lang="en-US" sz="2317" dirty="0">
                <a:solidFill>
                  <a:srgbClr val="FF0000"/>
                </a:solidFill>
                <a:latin typeface="Avenir Next LT Pro" panose="020B0504020202020204" pitchFamily="34" charset="0"/>
              </a:rPr>
              <a:t>neatness does not count</a:t>
            </a:r>
            <a:r>
              <a:rPr lang="en-US" sz="2317" dirty="0">
                <a:solidFill>
                  <a:srgbClr val="0070C0"/>
                </a:solidFill>
                <a:latin typeface="Avenir Next LT Pro" panose="020B0504020202020204" pitchFamily="34" charset="0"/>
              </a:rPr>
              <a:t>.</a:t>
            </a:r>
          </a:p>
          <a:p>
            <a:endParaRPr lang="en-US" sz="2317" dirty="0">
              <a:solidFill>
                <a:srgbClr val="0070C0"/>
              </a:solidFill>
              <a:latin typeface="Avenir Next LT Pro" panose="020B0504020202020204" pitchFamily="34" charset="0"/>
            </a:endParaRPr>
          </a:p>
          <a:p>
            <a:r>
              <a:rPr lang="en-US" sz="2317" dirty="0">
                <a:solidFill>
                  <a:srgbClr val="0070C0"/>
                </a:solidFill>
                <a:latin typeface="Avenir Next LT Pro" panose="020B0504020202020204" pitchFamily="34" charset="0"/>
              </a:rPr>
              <a:t>If your Adult Child’s handwriting is horrible, </a:t>
            </a:r>
          </a:p>
          <a:p>
            <a:r>
              <a:rPr lang="en-US" sz="2317" dirty="0">
                <a:solidFill>
                  <a:srgbClr val="0070C0"/>
                </a:solidFill>
                <a:latin typeface="Avenir Next LT Pro" panose="020B0504020202020204" pitchFamily="34" charset="0"/>
              </a:rPr>
              <a:t>do not make them rewrite the form, </a:t>
            </a:r>
          </a:p>
          <a:p>
            <a:r>
              <a:rPr lang="en-US" sz="2317" dirty="0">
                <a:solidFill>
                  <a:srgbClr val="0070C0"/>
                </a:solidFill>
                <a:latin typeface="Avenir Next LT Pro" panose="020B0504020202020204" pitchFamily="34" charset="0"/>
              </a:rPr>
              <a:t>and do not write it out for them. </a:t>
            </a:r>
          </a:p>
          <a:p>
            <a:r>
              <a:rPr lang="en-US" sz="2317" dirty="0">
                <a:solidFill>
                  <a:srgbClr val="0070C0"/>
                </a:solidFill>
                <a:latin typeface="Avenir Next LT Pro" panose="020B0504020202020204" pitchFamily="34" charset="0"/>
              </a:rPr>
              <a:t>That goes for bad spelling too.  Just leave it alone.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idx="10"/>
          </p:nvPr>
        </p:nvSpPr>
        <p:spPr>
          <a:xfrm>
            <a:off x="858591" y="2480331"/>
            <a:ext cx="10474815" cy="3830344"/>
          </a:xfrm>
          <a:prstGeom prst="rect">
            <a:avLst/>
          </a:prstGeom>
          <a:noFill/>
          <a:ln w="0" cmpd="sng">
            <a:noFill/>
            <a:prstDash val="solid"/>
          </a:ln>
        </p:spPr>
        <p:txBody>
          <a:bodyPr vert="horz" lIns="0" tIns="0" rIns="0" bIns="0" rtlCol="0" anchor="t">
            <a:normAutofit/>
          </a:bodyPr>
          <a:lstStyle/>
          <a:p>
            <a:pPr marL="58851" marR="235403" algn="l">
              <a:spcAft>
                <a:spcPts val="0"/>
              </a:spcAft>
              <a:buNone/>
            </a:pPr>
            <a:r>
              <a:rPr lang="en-US" sz="1931" dirty="0">
                <a:solidFill>
                  <a:srgbClr val="0070C0"/>
                </a:solidFill>
                <a:latin typeface="Avenir Next LT Pro" panose="020B0504020202020204" pitchFamily="34" charset="0"/>
              </a:rPr>
              <a:t>The </a:t>
            </a:r>
            <a:r>
              <a:rPr lang="en-US" sz="1931" b="1" dirty="0">
                <a:solidFill>
                  <a:srgbClr val="0070C0"/>
                </a:solidFill>
                <a:latin typeface="Avenir Next LT Pro" panose="020B0504020202020204" pitchFamily="34" charset="0"/>
              </a:rPr>
              <a:t>Third Party Function Report </a:t>
            </a:r>
            <a:r>
              <a:rPr lang="en-US" sz="1931" dirty="0">
                <a:solidFill>
                  <a:srgbClr val="0070C0"/>
                </a:solidFill>
                <a:latin typeface="Avenir Next LT Pro" panose="020B0504020202020204" pitchFamily="34" charset="0"/>
              </a:rPr>
              <a:t>is sent to an identified trusted contact of the applicant.</a:t>
            </a:r>
          </a:p>
          <a:p>
            <a:pPr marL="58851" marR="235403" algn="l">
              <a:spcAft>
                <a:spcPts val="0"/>
              </a:spcAft>
              <a:buNone/>
            </a:pPr>
            <a:r>
              <a:rPr lang="en-US" sz="1931" dirty="0">
                <a:solidFill>
                  <a:srgbClr val="0070C0"/>
                </a:solidFill>
                <a:latin typeface="Avenir Next LT Pro" panose="020B0504020202020204" pitchFamily="34" charset="0"/>
              </a:rPr>
              <a:t> </a:t>
            </a:r>
          </a:p>
          <a:p>
            <a:pPr marL="58851" marR="58851" algn="l">
              <a:lnSpc>
                <a:spcPts val="2832"/>
              </a:lnSpc>
              <a:spcBef>
                <a:spcPts val="1062"/>
              </a:spcBef>
              <a:spcAft>
                <a:spcPts val="0"/>
              </a:spcAft>
              <a:buNone/>
            </a:pPr>
            <a:r>
              <a:rPr lang="en-US" sz="1931" dirty="0">
                <a:solidFill>
                  <a:srgbClr val="0070C0"/>
                </a:solidFill>
                <a:latin typeface="Avenir Next LT Pro" panose="020B0504020202020204" pitchFamily="34" charset="0"/>
              </a:rPr>
              <a:t>In your Adult Child’s case, it will likely be the </a:t>
            </a:r>
            <a:r>
              <a:rPr lang="en-US" sz="1931" b="1" dirty="0">
                <a:solidFill>
                  <a:srgbClr val="0070C0"/>
                </a:solidFill>
                <a:latin typeface="Avenir Next LT Pro" panose="020B0504020202020204" pitchFamily="34" charset="0"/>
              </a:rPr>
              <a:t>Third Party Function Report </a:t>
            </a:r>
            <a:r>
              <a:rPr lang="en-US" sz="1931" dirty="0">
                <a:solidFill>
                  <a:srgbClr val="0070C0"/>
                </a:solidFill>
                <a:latin typeface="Avenir Next LT Pro" panose="020B0504020202020204" pitchFamily="34" charset="0"/>
              </a:rPr>
              <a:t>that will be the more detailed account.</a:t>
            </a:r>
          </a:p>
          <a:p>
            <a:pPr marL="58851" marR="58851" algn="l">
              <a:lnSpc>
                <a:spcPts val="2832"/>
              </a:lnSpc>
              <a:spcBef>
                <a:spcPts val="1062"/>
              </a:spcBef>
              <a:spcAft>
                <a:spcPts val="0"/>
              </a:spcAft>
              <a:buNone/>
            </a:pPr>
            <a:r>
              <a:rPr lang="en-US" sz="1931" dirty="0">
                <a:solidFill>
                  <a:srgbClr val="0070C0"/>
                </a:solidFill>
                <a:latin typeface="Avenir Next LT Pro" panose="020B0504020202020204" pitchFamily="34" charset="0"/>
              </a:rPr>
              <a:t> The Function Report and Third Party Function Report are </a:t>
            </a:r>
            <a:r>
              <a:rPr lang="en-US" sz="1995" dirty="0">
                <a:solidFill>
                  <a:srgbClr val="0070C0"/>
                </a:solidFill>
                <a:latin typeface="Avenir Next LT Pro" panose="020B0504020202020204" pitchFamily="34" charset="0"/>
              </a:rPr>
              <a:t>nearly identical. However, your answers may be vastly different from those of your Adult Child, and that is fine. </a:t>
            </a:r>
          </a:p>
        </p:txBody>
      </p:sp>
      <p:sp>
        <p:nvSpPr>
          <p:cNvPr id="6" name="Rectangle 5">
            <a:extLst>
              <a:ext uri="{FF2B5EF4-FFF2-40B4-BE49-F238E27FC236}">
                <a16:creationId xmlns="" xmlns:a16="http://schemas.microsoft.com/office/drawing/2014/main" id="{962872D7-D431-15F4-C3C2-FDF80DF15E82}"/>
              </a:ext>
            </a:extLst>
          </p:cNvPr>
          <p:cNvSpPr/>
          <p:nvPr/>
        </p:nvSpPr>
        <p:spPr>
          <a:xfrm>
            <a:off x="799011" y="757125"/>
            <a:ext cx="10593977" cy="1281475"/>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7000"/>
              </a:lnSpc>
              <a:spcAft>
                <a:spcPts val="1030"/>
              </a:spcAft>
            </a:pPr>
            <a:r>
              <a:rPr lang="en-US" sz="2800" b="1" dirty="0">
                <a:ln w="9525" cap="flat" cmpd="sng" algn="ctr">
                  <a:solidFill>
                    <a:srgbClr val="FFFFFF"/>
                  </a:solidFill>
                  <a:prstDash val="solid"/>
                  <a:round/>
                </a:ln>
                <a:solidFill>
                  <a:srgbClr val="0070C0"/>
                </a:solidFill>
                <a:latin typeface="Avenir Next LT Pro" panose="020B0504020202020204" pitchFamily="34" charset="0"/>
                <a:ea typeface="Calibri" panose="020F0502020204030204" pitchFamily="34" charset="0"/>
                <a:cs typeface="Times New Roman" panose="02020603050405020304" pitchFamily="18" charset="0"/>
              </a:rPr>
              <a:t>The Function Report Adult - Third Party Form (SSA-3380)</a:t>
            </a:r>
            <a:endParaRPr lang="en-US" sz="2800" b="1" dirty="0">
              <a:solidFill>
                <a:srgbClr val="0070C0"/>
              </a:solidFill>
              <a:latin typeface="Avenir Next LT Pro" panose="020B050402020202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1085851" y="960447"/>
            <a:ext cx="8955204" cy="4937106"/>
          </a:xfrm>
          <a:prstGeom prst="rect">
            <a:avLst/>
          </a:prstGeom>
          <a:noFill/>
          <a:ln w="0" cmpd="sng">
            <a:noFill/>
            <a:prstDash val="solid"/>
          </a:ln>
        </p:spPr>
        <p:txBody>
          <a:bodyPr vert="horz" lIns="0" tIns="17983" rIns="0" bIns="0" rtlCol="0" anchor="t">
            <a:normAutofit fontScale="55000" lnSpcReduction="20000"/>
          </a:bodyPr>
          <a:lstStyle/>
          <a:p>
            <a:pPr algn="ctr">
              <a:lnSpc>
                <a:spcPts val="2317"/>
              </a:lnSpc>
              <a:spcAft>
                <a:spcPts val="0"/>
              </a:spcAft>
              <a:buNone/>
            </a:pPr>
            <a:r>
              <a:rPr lang="en-US" sz="3300" b="1" dirty="0">
                <a:solidFill>
                  <a:srgbClr val="0070C0"/>
                </a:solidFill>
                <a:latin typeface="Avenir Next LT Pro" panose="020B0504020202020204" pitchFamily="34" charset="0"/>
              </a:rPr>
              <a:t>How to Answer Third Party Function Report Questions – Remember the previously mentioned rules. </a:t>
            </a:r>
            <a:endParaRPr lang="en-US" sz="3300" dirty="0">
              <a:solidFill>
                <a:srgbClr val="0070C0"/>
              </a:solidFill>
              <a:latin typeface="Avenir Next LT Pro" panose="020B0504020202020204" pitchFamily="34" charset="0"/>
            </a:endParaRPr>
          </a:p>
          <a:p>
            <a:pPr algn="l">
              <a:lnSpc>
                <a:spcPts val="2317"/>
              </a:lnSpc>
              <a:spcBef>
                <a:spcPts val="1512"/>
              </a:spcBef>
              <a:buNone/>
            </a:pPr>
            <a:endParaRPr lang="en-US" sz="2060" b="1" dirty="0">
              <a:solidFill>
                <a:srgbClr val="0070C0"/>
              </a:solidFill>
              <a:latin typeface="Avenir Next LT Pro" panose="020B0504020202020204" pitchFamily="34" charset="0"/>
              <a:ea typeface="Tahoma" panose="020B0604030504040204" pitchFamily="34" charset="0"/>
              <a:cs typeface="Tahoma" panose="020B0604030504040204" pitchFamily="34" charset="0"/>
            </a:endParaRPr>
          </a:p>
          <a:p>
            <a:pPr algn="ctr">
              <a:lnSpc>
                <a:spcPts val="2317"/>
              </a:lnSpc>
              <a:spcBef>
                <a:spcPts val="1512"/>
              </a:spcBef>
              <a:buNone/>
            </a:pPr>
            <a:r>
              <a:rPr lang="en-US" sz="4400" b="1" dirty="0">
                <a:solidFill>
                  <a:srgbClr val="FF0000"/>
                </a:solidFill>
                <a:latin typeface="Algerian" panose="04020705040A02060702" pitchFamily="82" charset="0"/>
                <a:ea typeface="Tahoma" panose="020B0604030504040204" pitchFamily="34" charset="0"/>
                <a:cs typeface="Tahoma" panose="020B0604030504040204" pitchFamily="34" charset="0"/>
              </a:rPr>
              <a:t>Rule #2</a:t>
            </a:r>
          </a:p>
          <a:p>
            <a:pPr algn="ctr">
              <a:lnSpc>
                <a:spcPts val="2317"/>
              </a:lnSpc>
              <a:spcBef>
                <a:spcPts val="1512"/>
              </a:spcBef>
              <a:buNone/>
            </a:pPr>
            <a:endParaRPr lang="en-US" sz="3089" b="1" dirty="0">
              <a:solidFill>
                <a:srgbClr val="FF0000"/>
              </a:solidFill>
              <a:latin typeface="Algerian" panose="04020705040A02060702" pitchFamily="82" charset="0"/>
              <a:ea typeface="Tahoma" panose="020B0604030504040204" pitchFamily="34" charset="0"/>
              <a:cs typeface="Tahoma" panose="020B0604030504040204" pitchFamily="34" charset="0"/>
            </a:endParaRPr>
          </a:p>
          <a:p>
            <a:pPr algn="ctr">
              <a:lnSpc>
                <a:spcPts val="2317"/>
              </a:lnSpc>
              <a:spcBef>
                <a:spcPts val="0"/>
              </a:spcBef>
              <a:spcAft>
                <a:spcPts val="0"/>
              </a:spcAft>
              <a:buNone/>
            </a:pPr>
            <a:r>
              <a:rPr lang="en-US" sz="3300" b="1" dirty="0">
                <a:solidFill>
                  <a:srgbClr val="FF0000"/>
                </a:solidFill>
              </a:rPr>
              <a:t>Answer </a:t>
            </a:r>
            <a:r>
              <a:rPr lang="en-US" sz="3600" b="1" dirty="0">
                <a:solidFill>
                  <a:srgbClr val="FF0000"/>
                </a:solidFill>
              </a:rPr>
              <a:t>HONESTLY, </a:t>
            </a:r>
            <a:endParaRPr lang="en-US" sz="3300" b="1" dirty="0">
              <a:solidFill>
                <a:srgbClr val="FF0000"/>
              </a:solidFill>
            </a:endParaRPr>
          </a:p>
          <a:p>
            <a:pPr algn="ctr">
              <a:lnSpc>
                <a:spcPts val="2317"/>
              </a:lnSpc>
              <a:spcBef>
                <a:spcPts val="0"/>
              </a:spcBef>
              <a:spcAft>
                <a:spcPts val="0"/>
              </a:spcAft>
              <a:buNone/>
            </a:pPr>
            <a:endParaRPr lang="en-US" sz="3300" b="1" dirty="0">
              <a:solidFill>
                <a:srgbClr val="FF0000"/>
              </a:solidFill>
            </a:endParaRPr>
          </a:p>
          <a:p>
            <a:pPr algn="ctr">
              <a:lnSpc>
                <a:spcPts val="2317"/>
              </a:lnSpc>
              <a:spcBef>
                <a:spcPts val="0"/>
              </a:spcBef>
              <a:spcAft>
                <a:spcPts val="0"/>
              </a:spcAft>
              <a:buNone/>
            </a:pPr>
            <a:r>
              <a:rPr lang="en-US" sz="3600" b="1" dirty="0">
                <a:solidFill>
                  <a:srgbClr val="FF0000"/>
                </a:solidFill>
              </a:rPr>
              <a:t>AS IF UNDER OATH, </a:t>
            </a:r>
          </a:p>
          <a:p>
            <a:pPr algn="ctr">
              <a:lnSpc>
                <a:spcPts val="2317"/>
              </a:lnSpc>
              <a:spcBef>
                <a:spcPts val="0"/>
              </a:spcBef>
              <a:spcAft>
                <a:spcPts val="0"/>
              </a:spcAft>
              <a:buNone/>
            </a:pPr>
            <a:endParaRPr lang="en-US" sz="3300" b="1" dirty="0">
              <a:solidFill>
                <a:srgbClr val="FF0000"/>
              </a:solidFill>
            </a:endParaRPr>
          </a:p>
          <a:p>
            <a:pPr algn="ctr">
              <a:lnSpc>
                <a:spcPts val="2317"/>
              </a:lnSpc>
              <a:spcBef>
                <a:spcPts val="0"/>
              </a:spcBef>
              <a:spcAft>
                <a:spcPts val="0"/>
              </a:spcAft>
              <a:buNone/>
            </a:pPr>
            <a:r>
              <a:rPr lang="en-US" sz="3300" b="1" dirty="0">
                <a:solidFill>
                  <a:srgbClr val="FF0000"/>
                </a:solidFill>
              </a:rPr>
              <a:t>and </a:t>
            </a:r>
          </a:p>
          <a:p>
            <a:pPr algn="ctr">
              <a:lnSpc>
                <a:spcPts val="2317"/>
              </a:lnSpc>
              <a:spcBef>
                <a:spcPts val="0"/>
              </a:spcBef>
              <a:spcAft>
                <a:spcPts val="0"/>
              </a:spcAft>
              <a:buNone/>
            </a:pPr>
            <a:endParaRPr lang="en-US" sz="3300" b="1" dirty="0">
              <a:solidFill>
                <a:srgbClr val="FF0000"/>
              </a:solidFill>
            </a:endParaRPr>
          </a:p>
          <a:p>
            <a:pPr algn="ctr">
              <a:lnSpc>
                <a:spcPts val="2317"/>
              </a:lnSpc>
              <a:spcBef>
                <a:spcPts val="0"/>
              </a:spcBef>
              <a:spcAft>
                <a:spcPts val="0"/>
              </a:spcAft>
              <a:buNone/>
            </a:pPr>
            <a:r>
              <a:rPr lang="en-US" sz="5100" b="1" dirty="0">
                <a:solidFill>
                  <a:srgbClr val="FF0000"/>
                </a:solidFill>
              </a:rPr>
              <a:t>WITH KEEN INSIGHT!</a:t>
            </a:r>
            <a:r>
              <a:rPr lang="en-US" sz="5100" b="1" dirty="0">
                <a:solidFill>
                  <a:schemeClr val="accent2">
                    <a:lumMod val="75000"/>
                  </a:schemeClr>
                </a:solidFill>
              </a:rPr>
              <a:t> </a:t>
            </a:r>
          </a:p>
          <a:p>
            <a:pPr algn="ctr">
              <a:lnSpc>
                <a:spcPts val="2317"/>
              </a:lnSpc>
              <a:spcBef>
                <a:spcPts val="0"/>
              </a:spcBef>
              <a:spcAft>
                <a:spcPts val="0"/>
              </a:spcAft>
              <a:buNone/>
            </a:pPr>
            <a:endParaRPr lang="en-US" sz="2800" b="1" dirty="0">
              <a:solidFill>
                <a:schemeClr val="accent2">
                  <a:lumMod val="75000"/>
                </a:schemeClr>
              </a:solidFill>
            </a:endParaRPr>
          </a:p>
          <a:p>
            <a:pPr algn="ctr">
              <a:lnSpc>
                <a:spcPts val="2317"/>
              </a:lnSpc>
              <a:spcBef>
                <a:spcPts val="0"/>
              </a:spcBef>
              <a:spcAft>
                <a:spcPts val="0"/>
              </a:spcAft>
              <a:buNone/>
            </a:pPr>
            <a:r>
              <a:rPr lang="en-US" sz="2800" b="1" dirty="0">
                <a:solidFill>
                  <a:schemeClr val="accent2">
                    <a:lumMod val="75000"/>
                  </a:schemeClr>
                </a:solidFill>
              </a:rPr>
              <a:t>The goal is to accurately inform the SSA about your Adult Child’s ability to function.</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2172000" y="952273"/>
            <a:ext cx="8442961" cy="4953454"/>
          </a:xfrm>
          <a:prstGeom prst="rect">
            <a:avLst/>
          </a:prstGeom>
          <a:noFill/>
          <a:ln w="0" cmpd="sng">
            <a:noFill/>
            <a:prstDash val="solid"/>
          </a:ln>
        </p:spPr>
        <p:txBody>
          <a:bodyPr vert="horz" lIns="0" tIns="22070" rIns="0" bIns="0" rtlCol="0" anchor="t">
            <a:normAutofit/>
          </a:bodyPr>
          <a:lstStyle/>
          <a:p>
            <a:pPr marL="58851" marR="58851" algn="l">
              <a:lnSpc>
                <a:spcPts val="2832"/>
              </a:lnSpc>
              <a:spcBef>
                <a:spcPts val="4904"/>
              </a:spcBef>
              <a:spcAft>
                <a:spcPts val="0"/>
              </a:spcAft>
              <a:buNone/>
            </a:pPr>
            <a:r>
              <a:rPr lang="en-US" sz="1995" dirty="0">
                <a:solidFill>
                  <a:srgbClr val="0070C0"/>
                </a:solidFill>
                <a:latin typeface="Avenir Next LT Pro" panose="020B0504020202020204" pitchFamily="34" charset="0"/>
              </a:rPr>
              <a:t>Below are some of the Third Party Function Report questions that people often have difficulty with. </a:t>
            </a:r>
          </a:p>
          <a:p>
            <a:pPr marL="58851" marR="58851" algn="l">
              <a:lnSpc>
                <a:spcPts val="2832"/>
              </a:lnSpc>
              <a:spcBef>
                <a:spcPts val="4904"/>
              </a:spcBef>
              <a:spcAft>
                <a:spcPts val="0"/>
              </a:spcAft>
              <a:buNone/>
            </a:pPr>
            <a:r>
              <a:rPr lang="en-US" sz="1995" i="1" dirty="0">
                <a:solidFill>
                  <a:srgbClr val="0070C0"/>
                </a:solidFill>
                <a:latin typeface="Avenir Next LT Pro" panose="020B0504020202020204" pitchFamily="34" charset="0"/>
              </a:rPr>
              <a:t>While your Adult Child’s situation is unique, I am offering some example answers based on a hypothetical claimant, Danny Doe. </a:t>
            </a:r>
            <a:r>
              <a:rPr lang="en-US" sz="1995" dirty="0">
                <a:solidFill>
                  <a:srgbClr val="0070C0"/>
                </a:solidFill>
                <a:latin typeface="Avenir Next LT Pro" panose="020B0504020202020204" pitchFamily="34" charset="0"/>
              </a:rPr>
              <a:t>Danny is a 20-year-old male who has a borderline FSIQ, is on the autism spectrum and has been diagnosed with generalized anxiety disorder. </a:t>
            </a:r>
          </a:p>
          <a:p>
            <a:pPr marL="58851" marR="58851" algn="l">
              <a:lnSpc>
                <a:spcPts val="2832"/>
              </a:lnSpc>
              <a:spcBef>
                <a:spcPts val="4904"/>
              </a:spcBef>
              <a:spcAft>
                <a:spcPts val="0"/>
              </a:spcAft>
              <a:buNone/>
            </a:pPr>
            <a:r>
              <a:rPr lang="en-US" sz="1995" dirty="0">
                <a:solidFill>
                  <a:srgbClr val="FF0000"/>
                </a:solidFill>
                <a:latin typeface="Tahoma" panose="02020603050405020304" pitchFamily="2"/>
              </a:rPr>
              <a:t>Please note, NO MATTER WHAT I HAVE WRITTEN, your responses must be based on your Adult Child, not Danny Doe. </a:t>
            </a:r>
          </a:p>
          <a:p>
            <a:pPr marL="58851" marR="58851" algn="l">
              <a:lnSpc>
                <a:spcPts val="2832"/>
              </a:lnSpc>
              <a:spcBef>
                <a:spcPts val="4904"/>
              </a:spcBef>
              <a:spcAft>
                <a:spcPts val="0"/>
              </a:spcAft>
              <a:buNone/>
            </a:pPr>
            <a:endParaRPr lang="en-US" sz="1995" dirty="0">
              <a:solidFill>
                <a:srgbClr val="0070C0"/>
              </a:solidFill>
              <a:latin typeface="Avenir Next LT Pro" panose="020B0504020202020204" pitchFamily="34"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3443659A-F40D-0EA6-D717-629ADA102D7A}"/>
              </a:ext>
            </a:extLst>
          </p:cNvPr>
          <p:cNvSpPr>
            <a:spLocks noGrp="1"/>
          </p:cNvSpPr>
          <p:nvPr>
            <p:ph type="body" idx="10"/>
          </p:nvPr>
        </p:nvSpPr>
        <p:spPr>
          <a:xfrm>
            <a:off x="1635862" y="808568"/>
            <a:ext cx="6866174" cy="5240863"/>
          </a:xfrm>
        </p:spPr>
        <p:txBody>
          <a:bodyPr>
            <a:normAutofit fontScale="77500" lnSpcReduction="20000"/>
          </a:bodyPr>
          <a:lstStyle/>
          <a:p>
            <a:pPr>
              <a:buNone/>
            </a:pPr>
            <a:r>
              <a:rPr lang="en-US" sz="2000" b="1" dirty="0">
                <a:solidFill>
                  <a:schemeClr val="tx1">
                    <a:alpha val="70000"/>
                  </a:schemeClr>
                </a:solidFill>
              </a:rPr>
              <a:t>SSA-3380 page 3</a:t>
            </a:r>
          </a:p>
          <a:p>
            <a:pPr>
              <a:buNone/>
            </a:pPr>
            <a:endParaRPr lang="en-US" dirty="0"/>
          </a:p>
          <a:p>
            <a:pPr>
              <a:buNone/>
            </a:pPr>
            <a:endParaRPr lang="en-US" dirty="0"/>
          </a:p>
          <a:p>
            <a:pPr>
              <a:buNone/>
            </a:pPr>
            <a:endParaRPr lang="en-US" dirty="0"/>
          </a:p>
          <a:p>
            <a:pPr>
              <a:buNone/>
            </a:pPr>
            <a:endParaRPr lang="en-US" dirty="0"/>
          </a:p>
          <a:p>
            <a:pPr>
              <a:buNone/>
            </a:pPr>
            <a:endParaRPr lang="en-US" dirty="0"/>
          </a:p>
          <a:p>
            <a:pPr>
              <a:buNone/>
            </a:pPr>
            <a:endParaRPr lang="en-US" dirty="0"/>
          </a:p>
          <a:p>
            <a:pPr>
              <a:buNone/>
            </a:pPr>
            <a:endParaRPr lang="en-US" dirty="0"/>
          </a:p>
          <a:p>
            <a:pPr>
              <a:buNone/>
            </a:pPr>
            <a:endParaRPr lang="en-US" dirty="0"/>
          </a:p>
          <a:p>
            <a:pPr>
              <a:buNone/>
            </a:pPr>
            <a:endParaRPr lang="en-US" dirty="0"/>
          </a:p>
          <a:p>
            <a:pPr>
              <a:buNone/>
            </a:pPr>
            <a:r>
              <a:rPr lang="en-US" sz="2060" dirty="0">
                <a:solidFill>
                  <a:srgbClr val="0070C0"/>
                </a:solidFill>
                <a:latin typeface="Roboto" panose="02000000000000000000" pitchFamily="2" charset="0"/>
                <a:ea typeface="Calibri" panose="020F0502020204030204" pitchFamily="34" charset="0"/>
                <a:cs typeface="Times New Roman" panose="02020603050405020304" pitchFamily="18" charset="0"/>
              </a:rPr>
              <a:t>Comment:  This is actually a reasonably good question.  There will be more specific questions later on, but your response to this one can set the tone for the reader.  </a:t>
            </a:r>
            <a:endParaRPr lang="en-US" sz="2060" dirty="0">
              <a:solidFill>
                <a:srgbClr val="0070C0"/>
              </a:solidFill>
              <a:latin typeface="Calibri" panose="020F0502020204030204" pitchFamily="34" charset="0"/>
              <a:ea typeface="Calibri" panose="020F0502020204030204" pitchFamily="34" charset="0"/>
              <a:cs typeface="Times New Roman" panose="02020603050405020304" pitchFamily="18" charset="0"/>
            </a:endParaRPr>
          </a:p>
          <a:p>
            <a:pPr>
              <a:buNone/>
            </a:pPr>
            <a:endParaRPr lang="en-US" dirty="0">
              <a:solidFill>
                <a:srgbClr val="0070C0"/>
              </a:solidFill>
            </a:endParaRPr>
          </a:p>
          <a:p>
            <a:pPr>
              <a:buNone/>
            </a:pPr>
            <a:endParaRPr lang="en-US" dirty="0"/>
          </a:p>
        </p:txBody>
      </p:sp>
      <p:pic>
        <p:nvPicPr>
          <p:cNvPr id="4" name="Picture 3">
            <a:extLst>
              <a:ext uri="{FF2B5EF4-FFF2-40B4-BE49-F238E27FC236}">
                <a16:creationId xmlns="" xmlns:a16="http://schemas.microsoft.com/office/drawing/2014/main" id="{489180F1-C6AE-DC88-C0CE-CEF5B32F70FB}"/>
              </a:ext>
            </a:extLst>
          </p:cNvPr>
          <p:cNvPicPr>
            <a:picLocks noChangeAspect="1"/>
          </p:cNvPicPr>
          <p:nvPr/>
        </p:nvPicPr>
        <p:blipFill>
          <a:blip r:embed="rId2"/>
          <a:stretch>
            <a:fillRect/>
          </a:stretch>
        </p:blipFill>
        <p:spPr>
          <a:xfrm>
            <a:off x="1466442" y="2286279"/>
            <a:ext cx="9259118" cy="2421955"/>
          </a:xfrm>
          <a:prstGeom prst="rect">
            <a:avLst/>
          </a:prstGeom>
        </p:spPr>
      </p:pic>
    </p:spTree>
    <p:extLst>
      <p:ext uri="{BB962C8B-B14F-4D97-AF65-F5344CB8AC3E}">
        <p14:creationId xmlns:p14="http://schemas.microsoft.com/office/powerpoint/2010/main" val="348106429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1675276" y="964534"/>
            <a:ext cx="8486210" cy="4642841"/>
          </a:xfrm>
          <a:prstGeom prst="rect">
            <a:avLst/>
          </a:prstGeom>
          <a:noFill/>
          <a:ln w="0" cmpd="sng">
            <a:noFill/>
            <a:prstDash val="solid"/>
          </a:ln>
        </p:spPr>
        <p:txBody>
          <a:bodyPr vert="horz" lIns="0" tIns="9809" rIns="0" bIns="0" rtlCol="0" anchor="t">
            <a:normAutofit/>
          </a:bodyPr>
          <a:lstStyle/>
          <a:p>
            <a:pPr algn="l">
              <a:lnSpc>
                <a:spcPts val="2317"/>
              </a:lnSpc>
              <a:spcBef>
                <a:spcPts val="13271"/>
              </a:spcBef>
              <a:spcAft>
                <a:spcPts val="0"/>
              </a:spcAft>
              <a:buNone/>
            </a:pPr>
            <a:r>
              <a:rPr lang="en-US" sz="1995" b="1" u="sng" spc="-64" dirty="0">
                <a:solidFill>
                  <a:srgbClr val="0070C0"/>
                </a:solidFill>
                <a:latin typeface="Arial" panose="02020603050405020304" pitchFamily="2"/>
              </a:rPr>
              <a:t>EXAMPLE REPONSE:  </a:t>
            </a:r>
          </a:p>
          <a:p>
            <a:pPr algn="l">
              <a:lnSpc>
                <a:spcPts val="2317"/>
              </a:lnSpc>
              <a:spcBef>
                <a:spcPts val="13271"/>
              </a:spcBef>
              <a:spcAft>
                <a:spcPts val="0"/>
              </a:spcAft>
            </a:pPr>
            <a:endParaRPr lang="en-US" sz="1995" b="1" u="sng" spc="-64" dirty="0">
              <a:solidFill>
                <a:srgbClr val="000000"/>
              </a:solidFill>
              <a:latin typeface="Arial" panose="02020603050405020304" pitchFamily="2"/>
            </a:endParaRPr>
          </a:p>
          <a:p>
            <a:pPr algn="l">
              <a:lnSpc>
                <a:spcPts val="2317"/>
              </a:lnSpc>
              <a:spcBef>
                <a:spcPts val="13271"/>
              </a:spcBef>
              <a:spcAft>
                <a:spcPts val="0"/>
              </a:spcAft>
            </a:pPr>
            <a:endParaRPr lang="en-US" sz="1995" b="1" u="sng" spc="-64" dirty="0">
              <a:solidFill>
                <a:srgbClr val="000000"/>
              </a:solidFill>
              <a:latin typeface="Arial" panose="02020603050405020304" pitchFamily="2"/>
            </a:endParaRPr>
          </a:p>
        </p:txBody>
      </p:sp>
      <p:pic>
        <p:nvPicPr>
          <p:cNvPr id="4" name="Picture 3">
            <a:extLst>
              <a:ext uri="{FF2B5EF4-FFF2-40B4-BE49-F238E27FC236}">
                <a16:creationId xmlns="" xmlns:a16="http://schemas.microsoft.com/office/drawing/2014/main" id="{7B3A9E10-C0F6-320C-C848-6206AD6E3520}"/>
              </a:ext>
            </a:extLst>
          </p:cNvPr>
          <p:cNvPicPr>
            <a:picLocks noChangeAspect="1"/>
          </p:cNvPicPr>
          <p:nvPr/>
        </p:nvPicPr>
        <p:blipFill>
          <a:blip r:embed="rId2"/>
          <a:stretch>
            <a:fillRect/>
          </a:stretch>
        </p:blipFill>
        <p:spPr>
          <a:xfrm>
            <a:off x="1466441" y="2399203"/>
            <a:ext cx="9259118" cy="2059595"/>
          </a:xfrm>
          <a:prstGeom prst="rect">
            <a:avLst/>
          </a:prstGeom>
        </p:spPr>
      </p:pic>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C3177F17-4F5B-9CC4-3B9A-6413FFE0F196}"/>
              </a:ext>
            </a:extLst>
          </p:cNvPr>
          <p:cNvSpPr>
            <a:spLocks noGrp="1"/>
          </p:cNvSpPr>
          <p:nvPr>
            <p:ph type="body" idx="10"/>
          </p:nvPr>
        </p:nvSpPr>
        <p:spPr>
          <a:xfrm>
            <a:off x="2088465" y="964534"/>
            <a:ext cx="8579535" cy="4642841"/>
          </a:xfrm>
        </p:spPr>
        <p:txBody>
          <a:bodyPr/>
          <a:lstStyle/>
          <a:p>
            <a:pPr>
              <a:buNone/>
            </a:pPr>
            <a:r>
              <a:rPr lang="en-US" sz="2400" dirty="0">
                <a:solidFill>
                  <a:srgbClr val="0070C0"/>
                </a:solidFill>
                <a:latin typeface="Avenir Next LT Pro" panose="020B0504020202020204" pitchFamily="34" charset="0"/>
              </a:rPr>
              <a:t>With this answer, I am telling the Claims Adjudicator that if Danny were in a job, he would take other workers off task to give him the attention he needs to accomplish his work. </a:t>
            </a:r>
          </a:p>
          <a:p>
            <a:pPr>
              <a:buNone/>
            </a:pPr>
            <a:endParaRPr lang="en-US" dirty="0">
              <a:solidFill>
                <a:srgbClr val="0070C0"/>
              </a:solidFill>
              <a:latin typeface="Avenir Next LT Pro" panose="020B0504020202020204" pitchFamily="34" charset="0"/>
            </a:endParaRPr>
          </a:p>
          <a:p>
            <a:pPr>
              <a:buNone/>
            </a:pPr>
            <a:r>
              <a:rPr lang="en-US" sz="2060" dirty="0">
                <a:solidFill>
                  <a:srgbClr val="0070C0"/>
                </a:solidFill>
                <a:latin typeface="Avenir Next LT Pro" panose="020B0504020202020204" pitchFamily="34" charset="0"/>
              </a:rPr>
              <a:t>That would not be tolerated in a competitive work environment.  </a:t>
            </a:r>
          </a:p>
          <a:p>
            <a:pPr>
              <a:buNone/>
            </a:pPr>
            <a:endParaRPr lang="en-US" i="1" u="sng" dirty="0">
              <a:solidFill>
                <a:srgbClr val="0070C0"/>
              </a:solidFill>
              <a:latin typeface="Avenir Next LT Pro" panose="020B0504020202020204" pitchFamily="34" charset="0"/>
            </a:endParaRPr>
          </a:p>
          <a:p>
            <a:pPr>
              <a:buNone/>
            </a:pPr>
            <a:r>
              <a:rPr lang="en-US" sz="2060" i="1" u="sng" dirty="0">
                <a:solidFill>
                  <a:srgbClr val="0070C0"/>
                </a:solidFill>
                <a:latin typeface="Avenir Next LT Pro" panose="020B0504020202020204" pitchFamily="34" charset="0"/>
              </a:rPr>
              <a:t>If</a:t>
            </a:r>
            <a:r>
              <a:rPr lang="en-US" sz="2060" dirty="0">
                <a:solidFill>
                  <a:srgbClr val="0070C0"/>
                </a:solidFill>
                <a:latin typeface="Avenir Next LT Pro" panose="020B0504020202020204" pitchFamily="34" charset="0"/>
              </a:rPr>
              <a:t> my responses are supported by educational and/or medical records, Danny’s disability case will be more likely to prevail. </a:t>
            </a:r>
          </a:p>
        </p:txBody>
      </p:sp>
    </p:spTree>
    <p:extLst>
      <p:ext uri="{BB962C8B-B14F-4D97-AF65-F5344CB8AC3E}">
        <p14:creationId xmlns:p14="http://schemas.microsoft.com/office/powerpoint/2010/main" val="22904909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844951-7827-47D4-8276-7DDE1FA7D85A}" type="slidenum">
              <a:rPr lang="en-US" smtClean="0"/>
              <a:t>5</a:t>
            </a:fld>
            <a:endParaRPr lang="en-US" dirty="0"/>
          </a:p>
        </p:txBody>
      </p:sp>
      <p:sp>
        <p:nvSpPr>
          <p:cNvPr id="4" name="Rectangle 3"/>
          <p:cNvSpPr/>
          <p:nvPr/>
        </p:nvSpPr>
        <p:spPr>
          <a:xfrm>
            <a:off x="1190336" y="867256"/>
            <a:ext cx="9811327" cy="6093976"/>
          </a:xfrm>
          <a:prstGeom prst="rect">
            <a:avLst/>
          </a:prstGeom>
        </p:spPr>
        <p:txBody>
          <a:bodyPr wrap="square">
            <a:spAutoFit/>
          </a:bodyPr>
          <a:lstStyle/>
          <a:p>
            <a:r>
              <a:rPr lang="en-US" sz="3600" b="1" dirty="0">
                <a:latin typeface="+mj-lt"/>
              </a:rPr>
              <a:t>2 other Disability programs</a:t>
            </a:r>
          </a:p>
          <a:p>
            <a:endParaRPr lang="en-US" sz="3600" b="1" dirty="0">
              <a:latin typeface="+mj-lt"/>
            </a:endParaRPr>
          </a:p>
          <a:p>
            <a:r>
              <a:rPr lang="en-US" sz="2400" b="1" u="sng" dirty="0"/>
              <a:t>DAC = Disabled Adult Child</a:t>
            </a:r>
          </a:p>
          <a:p>
            <a:r>
              <a:rPr lang="en-US" sz="2400" dirty="0"/>
              <a:t> </a:t>
            </a:r>
          </a:p>
          <a:p>
            <a:r>
              <a:rPr lang="en-US" sz="2400" dirty="0"/>
              <a:t>Qualification: Disability started </a:t>
            </a:r>
            <a:r>
              <a:rPr lang="en-US" sz="2400" b="1" dirty="0"/>
              <a:t>prior to age 22</a:t>
            </a:r>
            <a:r>
              <a:rPr lang="en-US" sz="1100" b="1" dirty="0"/>
              <a:t>         </a:t>
            </a:r>
            <a:r>
              <a:rPr lang="en-US" sz="1100" dirty="0"/>
              <a:t/>
            </a:r>
            <a:br>
              <a:rPr lang="en-US" sz="1100" dirty="0"/>
            </a:br>
            <a:endParaRPr lang="en-US" sz="1100" dirty="0"/>
          </a:p>
          <a:p>
            <a:r>
              <a:rPr lang="en-US" sz="2000" b="1" dirty="0"/>
              <a:t>When to Apply</a:t>
            </a:r>
            <a:r>
              <a:rPr lang="en-US" sz="2000" dirty="0"/>
              <a:t>: </a:t>
            </a:r>
            <a:r>
              <a:rPr lang="en-US" sz="1100" dirty="0"/>
              <a:t> </a:t>
            </a:r>
            <a:r>
              <a:rPr lang="en-US" dirty="0"/>
              <a:t>when parent is receiving SS retirement, or SS disability, or is deceased</a:t>
            </a:r>
          </a:p>
          <a:p>
            <a:endParaRPr lang="en-US" sz="1100" dirty="0"/>
          </a:p>
          <a:p>
            <a:endParaRPr lang="en-US" sz="1100" dirty="0"/>
          </a:p>
          <a:p>
            <a:endParaRPr lang="en-US" sz="1100" dirty="0"/>
          </a:p>
          <a:p>
            <a:r>
              <a:rPr lang="en-US" sz="2400" b="1" u="sng" dirty="0"/>
              <a:t>SSD = Social Security Disability</a:t>
            </a:r>
          </a:p>
          <a:p>
            <a:endParaRPr lang="en-US" sz="1200" b="1" dirty="0">
              <a:latin typeface="+mj-lt"/>
            </a:endParaRPr>
          </a:p>
          <a:p>
            <a:r>
              <a:rPr lang="en-US" sz="2400" dirty="0"/>
              <a:t>Qualification: sufficient </a:t>
            </a:r>
            <a:r>
              <a:rPr lang="en-US" sz="2400" b="1" dirty="0"/>
              <a:t>credits</a:t>
            </a:r>
            <a:r>
              <a:rPr lang="en-US" sz="2400" dirty="0"/>
              <a:t> under own work history </a:t>
            </a:r>
          </a:p>
          <a:p>
            <a:r>
              <a:rPr lang="en-US" sz="2400" dirty="0"/>
              <a:t>                         (must report on tax return)</a:t>
            </a:r>
          </a:p>
          <a:p>
            <a:endParaRPr lang="en-US" dirty="0"/>
          </a:p>
          <a:p>
            <a:r>
              <a:rPr lang="en-US" sz="2800" dirty="0"/>
              <a:t/>
            </a:r>
            <a:br>
              <a:rPr lang="en-US" sz="2800" dirty="0"/>
            </a:br>
            <a:r>
              <a:rPr lang="en-US" sz="1600" dirty="0"/>
              <a:t/>
            </a:r>
            <a:br>
              <a:rPr lang="en-US" sz="1600" dirty="0"/>
            </a:br>
            <a:r>
              <a:rPr lang="en-US" dirty="0"/>
              <a:t/>
            </a:r>
            <a:br>
              <a:rPr lang="en-US" dirty="0"/>
            </a:br>
            <a:endParaRPr lang="en-US" dirty="0"/>
          </a:p>
        </p:txBody>
      </p:sp>
    </p:spTree>
    <p:extLst>
      <p:ext uri="{BB962C8B-B14F-4D97-AF65-F5344CB8AC3E}">
        <p14:creationId xmlns:p14="http://schemas.microsoft.com/office/powerpoint/2010/main" val="804659255"/>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BF4EC182-18CE-0608-8218-203DAE514630}"/>
              </a:ext>
            </a:extLst>
          </p:cNvPr>
          <p:cNvSpPr>
            <a:spLocks noGrp="1"/>
          </p:cNvSpPr>
          <p:nvPr>
            <p:ph type="body" idx="10"/>
          </p:nvPr>
        </p:nvSpPr>
        <p:spPr>
          <a:xfrm>
            <a:off x="2600178" y="1013578"/>
            <a:ext cx="7574582" cy="3182066"/>
          </a:xfrm>
        </p:spPr>
        <p:txBody>
          <a:bodyPr/>
          <a:lstStyle/>
          <a:p>
            <a:pPr marL="58851" algn="l">
              <a:lnSpc>
                <a:spcPts val="2188"/>
              </a:lnSpc>
              <a:spcBef>
                <a:spcPts val="1577"/>
              </a:spcBef>
              <a:spcAft>
                <a:spcPts val="0"/>
              </a:spcAft>
            </a:pPr>
            <a:r>
              <a:rPr lang="en-US" sz="2317" u="sng" spc="-26" dirty="0">
                <a:solidFill>
                  <a:srgbClr val="000000"/>
                </a:solidFill>
                <a:latin typeface="Arial" panose="02020603050405020304" pitchFamily="2"/>
              </a:rPr>
              <a:t>SSA-3380 - QUESTION 13:  </a:t>
            </a:r>
          </a:p>
          <a:p>
            <a:endParaRPr lang="en-US" dirty="0"/>
          </a:p>
          <a:p>
            <a:endParaRPr lang="en-US" dirty="0"/>
          </a:p>
          <a:p>
            <a:endParaRPr lang="en-US" dirty="0"/>
          </a:p>
          <a:p>
            <a:endParaRPr lang="en-US" dirty="0"/>
          </a:p>
          <a:p>
            <a:endParaRPr lang="en-US" sz="2317" dirty="0">
              <a:solidFill>
                <a:srgbClr val="000000"/>
              </a:solidFill>
              <a:latin typeface="Tahoma" panose="02020603050405020304" pitchFamily="2"/>
            </a:endParaRPr>
          </a:p>
          <a:p>
            <a:pPr>
              <a:buNone/>
            </a:pPr>
            <a:r>
              <a:rPr lang="en-US" sz="2317" dirty="0">
                <a:solidFill>
                  <a:srgbClr val="0070C0"/>
                </a:solidFill>
                <a:latin typeface="Avenir Next LT Pro" panose="020B0504020202020204" pitchFamily="34" charset="0"/>
              </a:rPr>
              <a:t>Comment: This question may seem difficult, but it isn’t.</a:t>
            </a:r>
          </a:p>
          <a:p>
            <a:pPr>
              <a:buNone/>
            </a:pPr>
            <a:r>
              <a:rPr lang="en-US" dirty="0">
                <a:solidFill>
                  <a:srgbClr val="0070C0"/>
                </a:solidFill>
                <a:latin typeface="Avenir Next LT Pro" panose="020B0504020202020204" pitchFamily="34" charset="0"/>
              </a:rPr>
              <a:t>Example response:</a:t>
            </a:r>
            <a:r>
              <a:rPr lang="en-US" sz="2317" dirty="0">
                <a:solidFill>
                  <a:srgbClr val="0070C0"/>
                </a:solidFill>
                <a:latin typeface="Avenir Next LT Pro" panose="020B0504020202020204" pitchFamily="34" charset="0"/>
              </a:rPr>
              <a:t>  </a:t>
            </a:r>
          </a:p>
          <a:p>
            <a:endParaRPr lang="en-US" dirty="0">
              <a:solidFill>
                <a:srgbClr val="000000"/>
              </a:solidFill>
              <a:latin typeface="Avenir Next LT Pro" panose="020B0504020202020204" pitchFamily="34" charset="0"/>
            </a:endParaRPr>
          </a:p>
          <a:p>
            <a:endParaRPr lang="en-US" sz="2317" dirty="0">
              <a:solidFill>
                <a:srgbClr val="000000"/>
              </a:solidFill>
              <a:latin typeface="Tahoma" panose="02020603050405020304" pitchFamily="2"/>
            </a:endParaRPr>
          </a:p>
          <a:p>
            <a:endParaRPr lang="en-US" dirty="0"/>
          </a:p>
        </p:txBody>
      </p:sp>
      <p:pic>
        <p:nvPicPr>
          <p:cNvPr id="4" name="Picture 3">
            <a:extLst>
              <a:ext uri="{FF2B5EF4-FFF2-40B4-BE49-F238E27FC236}">
                <a16:creationId xmlns="" xmlns:a16="http://schemas.microsoft.com/office/drawing/2014/main" id="{DDC82C19-3EC3-0F82-AB9A-51F2B7B640E0}"/>
              </a:ext>
            </a:extLst>
          </p:cNvPr>
          <p:cNvPicPr>
            <a:picLocks noChangeAspect="1"/>
          </p:cNvPicPr>
          <p:nvPr/>
        </p:nvPicPr>
        <p:blipFill>
          <a:blip r:embed="rId2"/>
          <a:stretch>
            <a:fillRect/>
          </a:stretch>
        </p:blipFill>
        <p:spPr>
          <a:xfrm>
            <a:off x="1466442" y="1347922"/>
            <a:ext cx="9259118" cy="1471323"/>
          </a:xfrm>
          <a:prstGeom prst="rect">
            <a:avLst/>
          </a:prstGeom>
        </p:spPr>
      </p:pic>
      <p:pic>
        <p:nvPicPr>
          <p:cNvPr id="7" name="Picture 6">
            <a:extLst>
              <a:ext uri="{FF2B5EF4-FFF2-40B4-BE49-F238E27FC236}">
                <a16:creationId xmlns="" xmlns:a16="http://schemas.microsoft.com/office/drawing/2014/main" id="{D45B6757-069D-EE56-BBA0-03D77ACC8C53}"/>
              </a:ext>
            </a:extLst>
          </p:cNvPr>
          <p:cNvPicPr>
            <a:picLocks noChangeAspect="1"/>
          </p:cNvPicPr>
          <p:nvPr/>
        </p:nvPicPr>
        <p:blipFill>
          <a:blip r:embed="rId3"/>
          <a:stretch>
            <a:fillRect/>
          </a:stretch>
        </p:blipFill>
        <p:spPr>
          <a:xfrm>
            <a:off x="1599335" y="4328539"/>
            <a:ext cx="9126225" cy="1670663"/>
          </a:xfrm>
          <a:prstGeom prst="rect">
            <a:avLst/>
          </a:prstGeom>
        </p:spPr>
      </p:pic>
    </p:spTree>
    <p:extLst>
      <p:ext uri="{BB962C8B-B14F-4D97-AF65-F5344CB8AC3E}">
        <p14:creationId xmlns:p14="http://schemas.microsoft.com/office/powerpoint/2010/main" val="121469002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2619796" y="1013578"/>
            <a:ext cx="6913583" cy="4381273"/>
          </a:xfrm>
          <a:prstGeom prst="rect">
            <a:avLst/>
          </a:prstGeom>
          <a:noFill/>
          <a:ln w="0" cmpd="sng">
            <a:noFill/>
            <a:prstDash val="solid"/>
          </a:ln>
        </p:spPr>
        <p:txBody>
          <a:bodyPr vert="horz" lIns="0" tIns="0" rIns="0" bIns="0" rtlCol="0" anchor="t">
            <a:normAutofit/>
          </a:bodyPr>
          <a:lstStyle/>
          <a:p>
            <a:pPr marR="882762" algn="l">
              <a:lnSpc>
                <a:spcPts val="3218"/>
              </a:lnSpc>
              <a:spcAft>
                <a:spcPts val="0"/>
              </a:spcAft>
            </a:pPr>
            <a:endParaRPr lang="en-US" sz="1995" dirty="0">
              <a:solidFill>
                <a:srgbClr val="000000"/>
              </a:solidFill>
              <a:latin typeface="Tahoma" panose="02020603050405020304" pitchFamily="2"/>
            </a:endParaRPr>
          </a:p>
          <a:p>
            <a:pPr marR="882762" algn="l">
              <a:lnSpc>
                <a:spcPts val="3218"/>
              </a:lnSpc>
              <a:spcAft>
                <a:spcPts val="0"/>
              </a:spcAft>
            </a:pPr>
            <a:endParaRPr lang="en-US" sz="1995" dirty="0">
              <a:solidFill>
                <a:srgbClr val="000000"/>
              </a:solidFill>
              <a:latin typeface="Tahoma" panose="02020603050405020304" pitchFamily="2"/>
            </a:endParaRPr>
          </a:p>
          <a:p>
            <a:pPr marR="882762" algn="l">
              <a:lnSpc>
                <a:spcPts val="3218"/>
              </a:lnSpc>
              <a:spcAft>
                <a:spcPts val="0"/>
              </a:spcAft>
            </a:pPr>
            <a:endParaRPr lang="en-US" sz="1995" dirty="0">
              <a:solidFill>
                <a:srgbClr val="000000"/>
              </a:solidFill>
              <a:latin typeface="Tahoma" panose="02020603050405020304" pitchFamily="2"/>
            </a:endParaRPr>
          </a:p>
          <a:p>
            <a:pPr marR="882762" algn="l">
              <a:lnSpc>
                <a:spcPts val="3218"/>
              </a:lnSpc>
              <a:spcAft>
                <a:spcPts val="0"/>
              </a:spcAft>
            </a:pPr>
            <a:endParaRPr lang="en-US" sz="1995" dirty="0">
              <a:solidFill>
                <a:srgbClr val="000000"/>
              </a:solidFill>
              <a:latin typeface="Tahoma" panose="02020603050405020304" pitchFamily="2"/>
            </a:endParaRPr>
          </a:p>
        </p:txBody>
      </p:sp>
      <p:pic>
        <p:nvPicPr>
          <p:cNvPr id="6" name="Picture 5">
            <a:extLst>
              <a:ext uri="{FF2B5EF4-FFF2-40B4-BE49-F238E27FC236}">
                <a16:creationId xmlns="" xmlns:a16="http://schemas.microsoft.com/office/drawing/2014/main" id="{91040399-60A8-3034-9534-360F2B2544BD}"/>
              </a:ext>
            </a:extLst>
          </p:cNvPr>
          <p:cNvPicPr>
            <a:picLocks noChangeAspect="1"/>
          </p:cNvPicPr>
          <p:nvPr/>
        </p:nvPicPr>
        <p:blipFill>
          <a:blip r:embed="rId2"/>
          <a:stretch>
            <a:fillRect/>
          </a:stretch>
        </p:blipFill>
        <p:spPr>
          <a:xfrm>
            <a:off x="1979032" y="569546"/>
            <a:ext cx="8125500" cy="5192344"/>
          </a:xfrm>
          <a:prstGeom prst="rect">
            <a:avLst/>
          </a:prstGeom>
        </p:spPr>
      </p:pic>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AA51EA03-001B-9EC9-2799-FE9F00AAB636}"/>
              </a:ext>
            </a:extLst>
          </p:cNvPr>
          <p:cNvSpPr>
            <a:spLocks noGrp="1"/>
          </p:cNvSpPr>
          <p:nvPr>
            <p:ph type="body" idx="10"/>
          </p:nvPr>
        </p:nvSpPr>
        <p:spPr>
          <a:xfrm>
            <a:off x="2592821" y="835333"/>
            <a:ext cx="6904197" cy="5144884"/>
          </a:xfrm>
        </p:spPr>
        <p:txBody>
          <a:bodyPr/>
          <a:lstStyle/>
          <a:p>
            <a:pPr marL="58851" algn="l">
              <a:lnSpc>
                <a:spcPts val="2317"/>
              </a:lnSpc>
              <a:spcBef>
                <a:spcPts val="5483"/>
              </a:spcBef>
              <a:spcAft>
                <a:spcPts val="0"/>
              </a:spcAft>
              <a:buNone/>
            </a:pPr>
            <a:r>
              <a:rPr lang="en-US" sz="2060" b="1" u="sng" spc="-45" dirty="0">
                <a:solidFill>
                  <a:srgbClr val="0070C0"/>
                </a:solidFill>
                <a:latin typeface="Avenir Next LT Pro" panose="020B0504020202020204" pitchFamily="34" charset="0"/>
              </a:rPr>
              <a:t>Example Responses:  </a:t>
            </a:r>
          </a:p>
          <a:p>
            <a:pPr marL="58851" marR="58851" algn="l">
              <a:spcBef>
                <a:spcPts val="1538"/>
              </a:spcBef>
              <a:spcAft>
                <a:spcPts val="90"/>
              </a:spcAft>
              <a:buNone/>
            </a:pPr>
            <a:r>
              <a:rPr lang="en-US" sz="2060" b="1" u="sng" dirty="0">
                <a:solidFill>
                  <a:srgbClr val="0070C0"/>
                </a:solidFill>
                <a:latin typeface="Avenir Next LT Pro" panose="020B0504020202020204" pitchFamily="34" charset="0"/>
              </a:rPr>
              <a:t>Dress:</a:t>
            </a:r>
            <a:r>
              <a:rPr lang="en-US" sz="2060" dirty="0">
                <a:solidFill>
                  <a:srgbClr val="0070C0"/>
                </a:solidFill>
                <a:latin typeface="Avenir Next LT Pro" panose="020B0504020202020204" pitchFamily="34" charset="0"/>
              </a:rPr>
              <a:t> Danny likes to wear the same clothing several days in a row. He feels comfortable in them and he likes the smells. If the dirty clothing has been taken away, he will be confused and have a hard time figuring out what to wear.</a:t>
            </a:r>
          </a:p>
          <a:p>
            <a:pPr marL="58851" marR="58851" algn="l">
              <a:spcBef>
                <a:spcPts val="1538"/>
              </a:spcBef>
              <a:spcAft>
                <a:spcPts val="90"/>
              </a:spcAft>
              <a:buNone/>
            </a:pPr>
            <a:endParaRPr lang="en-US" sz="2060" dirty="0">
              <a:solidFill>
                <a:srgbClr val="0070C0"/>
              </a:solidFill>
              <a:latin typeface="Avenir Next LT Pro" panose="020B0504020202020204" pitchFamily="34" charset="0"/>
            </a:endParaRPr>
          </a:p>
          <a:p>
            <a:pPr marL="58851" marR="58851" algn="l">
              <a:spcBef>
                <a:spcPts val="1538"/>
              </a:spcBef>
              <a:spcAft>
                <a:spcPts val="90"/>
              </a:spcAft>
              <a:buNone/>
            </a:pPr>
            <a:r>
              <a:rPr lang="en-US" sz="2060" b="1" u="sng" dirty="0">
                <a:solidFill>
                  <a:srgbClr val="0070C0"/>
                </a:solidFill>
                <a:latin typeface="Avenir Next LT Pro" panose="020B0504020202020204" pitchFamily="34" charset="0"/>
              </a:rPr>
              <a:t>Bathe</a:t>
            </a:r>
            <a:r>
              <a:rPr lang="en-US" sz="2060" b="1" u="sng" dirty="0">
                <a:solidFill>
                  <a:srgbClr val="0070C0"/>
                </a:solidFill>
                <a:latin typeface="Avenir Next LT Pro" panose="020B0504020202020204" pitchFamily="34" charset="0"/>
                <a:ea typeface="Tahoma" panose="020B0604030504040204" pitchFamily="34" charset="0"/>
                <a:cs typeface="Tahoma" panose="020B0604030504040204" pitchFamily="34" charset="0"/>
              </a:rPr>
              <a:t>: </a:t>
            </a:r>
            <a:r>
              <a:rPr lang="en-US" sz="2060" b="1" dirty="0">
                <a:solidFill>
                  <a:srgbClr val="0070C0"/>
                </a:solidFill>
                <a:latin typeface="Avenir Next LT Pro" panose="020B0504020202020204" pitchFamily="34" charset="0"/>
                <a:ea typeface="Tahoma" panose="020B0604030504040204" pitchFamily="34" charset="0"/>
                <a:cs typeface="Tahoma" panose="020B0604030504040204" pitchFamily="34" charset="0"/>
              </a:rPr>
              <a:t> </a:t>
            </a:r>
            <a:r>
              <a:rPr lang="en-US" sz="2060" dirty="0">
                <a:solidFill>
                  <a:srgbClr val="0070C0"/>
                </a:solidFill>
                <a:latin typeface="Avenir Next LT Pro" panose="020B0504020202020204" pitchFamily="34" charset="0"/>
                <a:ea typeface="Tahoma" panose="020B0604030504040204" pitchFamily="34" charset="0"/>
                <a:cs typeface="Tahoma" panose="020B0604030504040204" pitchFamily="34" charset="0"/>
              </a:rPr>
              <a:t>I get Danny to shower 3 days a week. On shower days, he needs me to stand by the bathroom door and remind him of what he needs to do. About </a:t>
            </a:r>
            <a:r>
              <a:rPr lang="en-US" sz="2060" baseline="30000" dirty="0">
                <a:solidFill>
                  <a:srgbClr val="0070C0"/>
                </a:solidFill>
                <a:latin typeface="Avenir Next LT Pro" panose="020B0504020202020204" pitchFamily="34" charset="0"/>
                <a:ea typeface="Tahoma" panose="020B0604030504040204" pitchFamily="34" charset="0"/>
                <a:cs typeface="Tahoma" panose="020B0604030504040204" pitchFamily="34" charset="0"/>
              </a:rPr>
              <a:t>1</a:t>
            </a:r>
            <a:r>
              <a:rPr lang="en-US" sz="2060" dirty="0">
                <a:solidFill>
                  <a:srgbClr val="0070C0"/>
                </a:solidFill>
                <a:latin typeface="Avenir Next LT Pro" panose="020B0504020202020204" pitchFamily="34" charset="0"/>
                <a:ea typeface="Tahoma" panose="020B0604030504040204" pitchFamily="34" charset="0"/>
                <a:cs typeface="Tahoma" panose="020B0604030504040204" pitchFamily="34" charset="0"/>
              </a:rPr>
              <a:t>/</a:t>
            </a:r>
            <a:r>
              <a:rPr lang="en-US" sz="2060" baseline="-25000" dirty="0">
                <a:solidFill>
                  <a:srgbClr val="0070C0"/>
                </a:solidFill>
                <a:latin typeface="Avenir Next LT Pro" panose="020B0504020202020204" pitchFamily="34" charset="0"/>
                <a:ea typeface="Tahoma" panose="020B0604030504040204" pitchFamily="34" charset="0"/>
                <a:cs typeface="Tahoma" panose="020B0604030504040204" pitchFamily="34" charset="0"/>
              </a:rPr>
              <a:t>2</a:t>
            </a:r>
            <a:r>
              <a:rPr lang="en-US" sz="2060" dirty="0">
                <a:solidFill>
                  <a:srgbClr val="0070C0"/>
                </a:solidFill>
                <a:latin typeface="Avenir Next LT Pro" panose="020B0504020202020204" pitchFamily="34" charset="0"/>
                <a:ea typeface="Tahoma" panose="020B0604030504040204" pitchFamily="34" charset="0"/>
                <a:cs typeface="Tahoma" panose="020B0604030504040204" pitchFamily="34" charset="0"/>
              </a:rPr>
              <a:t> the time, I need to get him back into the shower to get the remnants of shampoo out of his hair. </a:t>
            </a:r>
          </a:p>
          <a:p>
            <a:pPr marL="58851" marR="58851" algn="l">
              <a:spcBef>
                <a:spcPts val="1538"/>
              </a:spcBef>
              <a:spcAft>
                <a:spcPts val="90"/>
              </a:spcAft>
            </a:pPr>
            <a:endParaRPr lang="en-US" sz="2317" dirty="0">
              <a:solidFill>
                <a:srgbClr val="000000"/>
              </a:solidFill>
              <a:latin typeface="Tahoma" panose="02020603050405020304" pitchFamily="2"/>
            </a:endParaRPr>
          </a:p>
          <a:p>
            <a:pPr marL="58851" marR="58851" algn="l">
              <a:spcBef>
                <a:spcPts val="1538"/>
              </a:spcBef>
              <a:spcAft>
                <a:spcPts val="90"/>
              </a:spcAft>
            </a:pPr>
            <a:endParaRPr lang="en-US" dirty="0">
              <a:solidFill>
                <a:srgbClr val="000000"/>
              </a:solidFill>
              <a:latin typeface="Tahoma" panose="02020603050405020304" pitchFamily="2"/>
            </a:endParaRPr>
          </a:p>
          <a:p>
            <a:pPr marL="58851" marR="58851" algn="l">
              <a:spcBef>
                <a:spcPts val="1538"/>
              </a:spcBef>
              <a:spcAft>
                <a:spcPts val="90"/>
              </a:spcAft>
            </a:pPr>
            <a:endParaRPr lang="en-US" sz="2317" dirty="0">
              <a:solidFill>
                <a:srgbClr val="000000"/>
              </a:solidFill>
              <a:latin typeface="Tahoma" panose="02020603050405020304" pitchFamily="2"/>
            </a:endParaRPr>
          </a:p>
        </p:txBody>
      </p:sp>
    </p:spTree>
    <p:extLst>
      <p:ext uri="{BB962C8B-B14F-4D97-AF65-F5344CB8AC3E}">
        <p14:creationId xmlns:p14="http://schemas.microsoft.com/office/powerpoint/2010/main" val="243688188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2605900" y="964534"/>
            <a:ext cx="6913583" cy="4953454"/>
          </a:xfrm>
          <a:prstGeom prst="rect">
            <a:avLst/>
          </a:prstGeom>
          <a:noFill/>
          <a:ln w="0" cmpd="sng">
            <a:noFill/>
            <a:prstDash val="solid"/>
          </a:ln>
        </p:spPr>
        <p:txBody>
          <a:bodyPr vert="horz" lIns="0" tIns="16348" rIns="0" bIns="0" rtlCol="0" anchor="t">
            <a:normAutofit/>
          </a:bodyPr>
          <a:lstStyle/>
          <a:p>
            <a:pPr marR="58851" algn="l">
              <a:spcBef>
                <a:spcPts val="1500"/>
              </a:spcBef>
              <a:spcAft>
                <a:spcPts val="0"/>
              </a:spcAft>
              <a:buNone/>
            </a:pPr>
            <a:r>
              <a:rPr lang="en-US" sz="1802" b="1" u="sng" dirty="0">
                <a:solidFill>
                  <a:srgbClr val="0070C0"/>
                </a:solidFill>
                <a:latin typeface="Avenir Next LT Pro" panose="020B0504020202020204" pitchFamily="34" charset="0"/>
              </a:rPr>
              <a:t>Care for hair:</a:t>
            </a:r>
            <a:r>
              <a:rPr lang="en-US" sz="1802" b="1" dirty="0">
                <a:solidFill>
                  <a:srgbClr val="0070C0"/>
                </a:solidFill>
                <a:latin typeface="Avenir Next LT Pro" panose="020B0504020202020204" pitchFamily="34" charset="0"/>
              </a:rPr>
              <a:t> </a:t>
            </a:r>
            <a:r>
              <a:rPr lang="en-US" sz="1802" dirty="0">
                <a:solidFill>
                  <a:srgbClr val="0070C0"/>
                </a:solidFill>
                <a:latin typeface="Avenir Next LT Pro" panose="020B0504020202020204" pitchFamily="34" charset="0"/>
              </a:rPr>
              <a:t>It gets greasy and knotty because he doesn’t like to shampoo.</a:t>
            </a:r>
            <a:r>
              <a:rPr lang="en-US" sz="1802" b="1" dirty="0">
                <a:solidFill>
                  <a:srgbClr val="0070C0"/>
                </a:solidFill>
                <a:latin typeface="Avenir Next LT Pro" panose="020B0504020202020204" pitchFamily="34" charset="0"/>
              </a:rPr>
              <a:t> </a:t>
            </a:r>
          </a:p>
          <a:p>
            <a:pPr marR="353105" algn="l">
              <a:lnSpc>
                <a:spcPts val="2832"/>
              </a:lnSpc>
              <a:spcBef>
                <a:spcPts val="1538"/>
              </a:spcBef>
              <a:spcAft>
                <a:spcPts val="0"/>
              </a:spcAft>
              <a:buNone/>
            </a:pPr>
            <a:r>
              <a:rPr lang="en-US" sz="1802" b="1" u="sng" dirty="0">
                <a:solidFill>
                  <a:srgbClr val="0070C0"/>
                </a:solidFill>
                <a:latin typeface="Avenir Next LT Pro" panose="020B0504020202020204" pitchFamily="34" charset="0"/>
              </a:rPr>
              <a:t>Shave: </a:t>
            </a:r>
            <a:r>
              <a:rPr lang="en-US" sz="1802" dirty="0">
                <a:solidFill>
                  <a:srgbClr val="0070C0"/>
                </a:solidFill>
                <a:latin typeface="Avenir Next LT Pro" panose="020B0504020202020204" pitchFamily="34" charset="0"/>
              </a:rPr>
              <a:t> His dad shaves him because he is scared to use any kind of razor himself. </a:t>
            </a:r>
          </a:p>
          <a:p>
            <a:pPr marR="58851" algn="l">
              <a:lnSpc>
                <a:spcPts val="2832"/>
              </a:lnSpc>
              <a:spcBef>
                <a:spcPts val="1558"/>
              </a:spcBef>
              <a:spcAft>
                <a:spcPts val="0"/>
              </a:spcAft>
              <a:buNone/>
            </a:pPr>
            <a:r>
              <a:rPr lang="en-US" sz="1802" b="1" u="sng" dirty="0">
                <a:solidFill>
                  <a:srgbClr val="0070C0"/>
                </a:solidFill>
                <a:latin typeface="Avenir Next LT Pro" panose="020B0504020202020204" pitchFamily="34" charset="0"/>
              </a:rPr>
              <a:t>Feed Self:</a:t>
            </a:r>
            <a:r>
              <a:rPr lang="en-US" sz="1802" dirty="0">
                <a:solidFill>
                  <a:srgbClr val="0070C0"/>
                </a:solidFill>
                <a:latin typeface="Avenir Next LT Pro" panose="020B0504020202020204" pitchFamily="34" charset="0"/>
              </a:rPr>
              <a:t> He can feed himself, but does not know how to handle a fork correctly. </a:t>
            </a:r>
          </a:p>
          <a:p>
            <a:pPr marR="58851" algn="l">
              <a:lnSpc>
                <a:spcPts val="2832"/>
              </a:lnSpc>
              <a:spcBef>
                <a:spcPts val="1558"/>
              </a:spcBef>
              <a:buNone/>
            </a:pPr>
            <a:r>
              <a:rPr lang="en-US" sz="1802" b="1" u="sng" dirty="0">
                <a:solidFill>
                  <a:srgbClr val="0070C0"/>
                </a:solidFill>
                <a:latin typeface="Avenir Next LT Pro" panose="020B0504020202020204" pitchFamily="34" charset="0"/>
              </a:rPr>
              <a:t>Use the toilet:</a:t>
            </a:r>
            <a:r>
              <a:rPr lang="en-US" sz="1802" dirty="0">
                <a:solidFill>
                  <a:srgbClr val="0070C0"/>
                </a:solidFill>
                <a:latin typeface="Avenir Next LT Pro" panose="020B0504020202020204" pitchFamily="34" charset="0"/>
              </a:rPr>
              <a:t> Danny is getting better about wiping himself, but at times he gets frustrated with that situation and makes a mess on himself. (Lately, that’s been happening 2-3 times a month.) </a:t>
            </a:r>
          </a:p>
          <a:p>
            <a:pPr marR="58851" algn="l">
              <a:lnSpc>
                <a:spcPts val="2832"/>
              </a:lnSpc>
              <a:spcBef>
                <a:spcPts val="1558"/>
              </a:spcBef>
              <a:spcAft>
                <a:spcPts val="0"/>
              </a:spcAft>
              <a:buNone/>
            </a:pPr>
            <a:r>
              <a:rPr lang="en-US" sz="1802" b="1" spc="26" dirty="0">
                <a:solidFill>
                  <a:srgbClr val="0070C0"/>
                </a:solidFill>
                <a:latin typeface="Avenir Next LT Pro" panose="020B0504020202020204" pitchFamily="34" charset="0"/>
              </a:rPr>
              <a:t>Other: </a:t>
            </a:r>
            <a:r>
              <a:rPr lang="en-US" sz="1802" spc="26" dirty="0">
                <a:solidFill>
                  <a:srgbClr val="0070C0"/>
                </a:solidFill>
                <a:latin typeface="Avenir Next LT Pro" panose="020B0504020202020204" pitchFamily="34" charset="0"/>
              </a:rPr>
              <a:t>He won’t brush his teeth unless someone watches him</a:t>
            </a:r>
            <a:r>
              <a:rPr lang="en-US" sz="1802" spc="26" dirty="0">
                <a:solidFill>
                  <a:srgbClr val="000000"/>
                </a:solidFill>
                <a:latin typeface="Tahoma" panose="02020603050405020304" pitchFamily="2"/>
              </a:rPr>
              <a:t>.</a:t>
            </a:r>
            <a:endParaRPr lang="en-US" sz="1802" dirty="0">
              <a:solidFill>
                <a:srgbClr val="000000"/>
              </a:solidFill>
              <a:latin typeface="Tahoma" panose="02020603050405020304" pitchFamily="2"/>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445BC631-6A6A-35F1-A1AA-45FAC640487C}"/>
              </a:ext>
            </a:extLst>
          </p:cNvPr>
          <p:cNvSpPr>
            <a:spLocks noGrp="1"/>
          </p:cNvSpPr>
          <p:nvPr>
            <p:ph type="body" idx="10"/>
          </p:nvPr>
        </p:nvSpPr>
        <p:spPr>
          <a:xfrm>
            <a:off x="2605899" y="964534"/>
            <a:ext cx="7645417" cy="4953454"/>
          </a:xfrm>
        </p:spPr>
        <p:txBody>
          <a:bodyPr>
            <a:normAutofit/>
          </a:bodyPr>
          <a:lstStyle/>
          <a:p>
            <a:pPr>
              <a:buNone/>
            </a:pPr>
            <a:r>
              <a:rPr lang="en-US" dirty="0">
                <a:solidFill>
                  <a:srgbClr val="0070C0"/>
                </a:solidFill>
                <a:latin typeface="Avenir Next LT Pro" panose="020B0504020202020204" pitchFamily="34" charset="0"/>
              </a:rPr>
              <a:t>I wrote a lot here.  </a:t>
            </a:r>
          </a:p>
          <a:p>
            <a:pPr>
              <a:buNone/>
            </a:pPr>
            <a:endParaRPr lang="en-US" dirty="0">
              <a:solidFill>
                <a:srgbClr val="0070C0"/>
              </a:solidFill>
              <a:latin typeface="Avenir Next LT Pro" panose="020B0504020202020204" pitchFamily="34" charset="0"/>
            </a:endParaRPr>
          </a:p>
          <a:p>
            <a:pPr>
              <a:buNone/>
            </a:pPr>
            <a:r>
              <a:rPr lang="en-US" dirty="0">
                <a:solidFill>
                  <a:srgbClr val="0070C0"/>
                </a:solidFill>
                <a:latin typeface="Avenir Next LT Pro" panose="020B0504020202020204" pitchFamily="34" charset="0"/>
              </a:rPr>
              <a:t>Your Adult Child may have far fewer issues than Danny Doe.  </a:t>
            </a:r>
          </a:p>
          <a:p>
            <a:pPr>
              <a:buNone/>
            </a:pPr>
            <a:endParaRPr lang="en-US" dirty="0">
              <a:solidFill>
                <a:srgbClr val="0070C0"/>
              </a:solidFill>
              <a:latin typeface="Avenir Next LT Pro" panose="020B0504020202020204" pitchFamily="34" charset="0"/>
            </a:endParaRPr>
          </a:p>
          <a:p>
            <a:pPr>
              <a:lnSpc>
                <a:spcPts val="3100"/>
              </a:lnSpc>
              <a:buNone/>
            </a:pPr>
            <a:r>
              <a:rPr lang="en-US" dirty="0">
                <a:solidFill>
                  <a:srgbClr val="0070C0"/>
                </a:solidFill>
                <a:latin typeface="Avenir Next LT Pro" panose="020B0504020202020204" pitchFamily="34" charset="0"/>
              </a:rPr>
              <a:t>If the Adult Child has no issues with some or all of these personal hygiene issues, you need to leave those areas blank.  </a:t>
            </a:r>
          </a:p>
        </p:txBody>
      </p:sp>
    </p:spTree>
    <p:extLst>
      <p:ext uri="{BB962C8B-B14F-4D97-AF65-F5344CB8AC3E}">
        <p14:creationId xmlns:p14="http://schemas.microsoft.com/office/powerpoint/2010/main" val="250951700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1384497" y="641064"/>
            <a:ext cx="6902879" cy="859323"/>
          </a:xfrm>
          <a:prstGeom prst="rect">
            <a:avLst/>
          </a:prstGeom>
          <a:noFill/>
          <a:ln w="0" cmpd="sng">
            <a:noFill/>
            <a:prstDash val="solid"/>
          </a:ln>
        </p:spPr>
        <p:txBody>
          <a:bodyPr vert="horz" lIns="0" tIns="0" rIns="0" bIns="0" rtlCol="0" anchor="t">
            <a:normAutofit/>
          </a:bodyPr>
          <a:lstStyle/>
          <a:p>
            <a:pPr>
              <a:buNone/>
            </a:pPr>
            <a:r>
              <a:rPr lang="en-US" sz="1995" spc="26" dirty="0">
                <a:solidFill>
                  <a:srgbClr val="0070C0"/>
                </a:solidFill>
                <a:latin typeface="Avenir Next LT Pro" panose="020B0504020202020204" pitchFamily="34" charset="0"/>
              </a:rPr>
              <a:t>This is how my answers for the hypothetical claimant look typed out.  Not neat, but readable, and it does give a lot of information about Danny’s functioning</a:t>
            </a:r>
            <a:r>
              <a:rPr lang="en-US" sz="1995" spc="26" dirty="0">
                <a:solidFill>
                  <a:srgbClr val="000000"/>
                </a:solidFill>
                <a:latin typeface="Tahoma" panose="02020603050405020304" pitchFamily="2"/>
              </a:rPr>
              <a:t>. </a:t>
            </a:r>
          </a:p>
          <a:p>
            <a:endParaRPr lang="en-US" sz="1995" spc="26" dirty="0">
              <a:solidFill>
                <a:srgbClr val="000000"/>
              </a:solidFill>
              <a:latin typeface="Tahoma" panose="02020603050405020304" pitchFamily="2"/>
            </a:endParaRPr>
          </a:p>
          <a:p>
            <a:endParaRPr lang="en-US" sz="1995" spc="26" dirty="0">
              <a:solidFill>
                <a:srgbClr val="000000"/>
              </a:solidFill>
              <a:latin typeface="Tahoma" panose="02020603050405020304" pitchFamily="2"/>
            </a:endParaRPr>
          </a:p>
        </p:txBody>
      </p:sp>
      <p:pic>
        <p:nvPicPr>
          <p:cNvPr id="6" name="Picture 5">
            <a:extLst>
              <a:ext uri="{FF2B5EF4-FFF2-40B4-BE49-F238E27FC236}">
                <a16:creationId xmlns="" xmlns:a16="http://schemas.microsoft.com/office/drawing/2014/main" id="{30192F77-713D-489D-672E-8245E6A07358}"/>
              </a:ext>
            </a:extLst>
          </p:cNvPr>
          <p:cNvPicPr>
            <a:picLocks noChangeAspect="1"/>
          </p:cNvPicPr>
          <p:nvPr/>
        </p:nvPicPr>
        <p:blipFill>
          <a:blip r:embed="rId3"/>
          <a:stretch>
            <a:fillRect/>
          </a:stretch>
        </p:blipFill>
        <p:spPr>
          <a:xfrm>
            <a:off x="1466442" y="1686882"/>
            <a:ext cx="9259118" cy="4777448"/>
          </a:xfrm>
          <a:prstGeom prst="rect">
            <a:avLst/>
          </a:prstGeom>
        </p:spPr>
      </p:pic>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FD5F61FD-50B7-845E-C6E8-B94CECDFA6E1}"/>
              </a:ext>
            </a:extLst>
          </p:cNvPr>
          <p:cNvSpPr>
            <a:spLocks noGrp="1"/>
          </p:cNvSpPr>
          <p:nvPr>
            <p:ph type="body" idx="10"/>
          </p:nvPr>
        </p:nvSpPr>
        <p:spPr>
          <a:xfrm>
            <a:off x="2539084" y="341726"/>
            <a:ext cx="6951790" cy="6217527"/>
          </a:xfrm>
        </p:spPr>
        <p:txBody>
          <a:bodyPr>
            <a:normAutofit/>
          </a:bodyPr>
          <a:lstStyle/>
          <a:p>
            <a:pPr algn="l"/>
            <a:endParaRPr lang="en-US" sz="2317" dirty="0">
              <a:solidFill>
                <a:srgbClr val="000000"/>
              </a:solidFill>
              <a:latin typeface="Tahoma" panose="02020603050405020304" pitchFamily="2"/>
            </a:endParaRPr>
          </a:p>
          <a:p>
            <a:pPr algn="l"/>
            <a:endParaRPr lang="en-US" sz="2317" dirty="0">
              <a:solidFill>
                <a:srgbClr val="000000"/>
              </a:solidFill>
              <a:latin typeface="Tahoma" panose="02020603050405020304" pitchFamily="2"/>
            </a:endParaRPr>
          </a:p>
          <a:p>
            <a:pPr algn="l"/>
            <a:endParaRPr lang="en-US" sz="2317" dirty="0">
              <a:solidFill>
                <a:srgbClr val="000000"/>
              </a:solidFill>
              <a:latin typeface="Tahoma" panose="02020603050405020304" pitchFamily="2"/>
            </a:endParaRPr>
          </a:p>
          <a:p>
            <a:pPr algn="l"/>
            <a:endParaRPr lang="en-US" dirty="0">
              <a:solidFill>
                <a:srgbClr val="000000"/>
              </a:solidFill>
              <a:latin typeface="Tahoma" panose="02020603050405020304" pitchFamily="2"/>
            </a:endParaRPr>
          </a:p>
          <a:p>
            <a:pPr algn="l"/>
            <a:endParaRPr lang="en-US" sz="2317" dirty="0">
              <a:solidFill>
                <a:srgbClr val="000000"/>
              </a:solidFill>
              <a:latin typeface="Tahoma" panose="02020603050405020304" pitchFamily="2"/>
            </a:endParaRPr>
          </a:p>
          <a:p>
            <a:pPr algn="l"/>
            <a:endParaRPr lang="en-US" dirty="0">
              <a:solidFill>
                <a:srgbClr val="000000"/>
              </a:solidFill>
              <a:latin typeface="Tahoma" panose="02020603050405020304" pitchFamily="2"/>
            </a:endParaRPr>
          </a:p>
          <a:p>
            <a:pPr algn="l"/>
            <a:endParaRPr lang="en-US" sz="2317" dirty="0">
              <a:solidFill>
                <a:srgbClr val="000000"/>
              </a:solidFill>
              <a:latin typeface="Tahoma" panose="02020603050405020304" pitchFamily="2"/>
            </a:endParaRPr>
          </a:p>
          <a:p>
            <a:pPr algn="l"/>
            <a:endParaRPr lang="en-US" dirty="0">
              <a:solidFill>
                <a:srgbClr val="000000"/>
              </a:solidFill>
              <a:latin typeface="Tahoma" panose="02020603050405020304" pitchFamily="2"/>
            </a:endParaRPr>
          </a:p>
          <a:p>
            <a:pPr algn="l"/>
            <a:endParaRPr lang="en-US" sz="2317" dirty="0">
              <a:solidFill>
                <a:srgbClr val="000000"/>
              </a:solidFill>
              <a:latin typeface="Tahoma" panose="02020603050405020304" pitchFamily="2"/>
            </a:endParaRPr>
          </a:p>
          <a:p>
            <a:pPr algn="l"/>
            <a:endParaRPr lang="en-US" dirty="0">
              <a:solidFill>
                <a:srgbClr val="000000"/>
              </a:solidFill>
              <a:latin typeface="Tahoma" panose="02020603050405020304" pitchFamily="2"/>
            </a:endParaRPr>
          </a:p>
          <a:p>
            <a:pPr marL="58851" marR="58851" algn="ctr">
              <a:spcBef>
                <a:spcPts val="1010"/>
              </a:spcBef>
              <a:spcAft>
                <a:spcPts val="122"/>
              </a:spcAft>
              <a:buNone/>
            </a:pPr>
            <a:endParaRPr lang="en-US" sz="1000" dirty="0">
              <a:solidFill>
                <a:srgbClr val="0070C0"/>
              </a:solidFill>
              <a:latin typeface="Avenir Next LT Pro" panose="020B0504020202020204" pitchFamily="34" charset="0"/>
            </a:endParaRPr>
          </a:p>
          <a:p>
            <a:pPr marL="58851" marR="58851" algn="l">
              <a:spcBef>
                <a:spcPts val="1010"/>
              </a:spcBef>
              <a:spcAft>
                <a:spcPts val="122"/>
              </a:spcAft>
              <a:buNone/>
            </a:pPr>
            <a:r>
              <a:rPr lang="en-US" sz="2000" dirty="0">
                <a:solidFill>
                  <a:srgbClr val="0070C0"/>
                </a:solidFill>
                <a:latin typeface="Avenir Next LT Pro" panose="020B0504020202020204" pitchFamily="34" charset="0"/>
              </a:rPr>
              <a:t>Remember Rule #3:  </a:t>
            </a:r>
          </a:p>
          <a:p>
            <a:pPr marL="58851" marR="58851" algn="l">
              <a:spcBef>
                <a:spcPts val="1010"/>
              </a:spcBef>
              <a:spcAft>
                <a:spcPts val="122"/>
              </a:spcAft>
              <a:buNone/>
            </a:pPr>
            <a:r>
              <a:rPr lang="en-US" sz="2000" dirty="0">
                <a:solidFill>
                  <a:srgbClr val="0070C0"/>
                </a:solidFill>
                <a:latin typeface="Avenir Next LT Pro" panose="020B0504020202020204" pitchFamily="34" charset="0"/>
              </a:rPr>
              <a:t>When the question does not ask for the information you want to give, </a:t>
            </a:r>
            <a:r>
              <a:rPr lang="en-US" sz="2000" b="1" u="sng" dirty="0">
                <a:solidFill>
                  <a:srgbClr val="0070C0"/>
                </a:solidFill>
                <a:latin typeface="Avenir Next LT Pro" panose="020B0504020202020204" pitchFamily="34" charset="0"/>
              </a:rPr>
              <a:t>answer the question as if it did. </a:t>
            </a:r>
          </a:p>
          <a:p>
            <a:endParaRPr lang="en-US" dirty="0"/>
          </a:p>
        </p:txBody>
      </p:sp>
      <p:pic>
        <p:nvPicPr>
          <p:cNvPr id="4" name="Picture 3">
            <a:extLst>
              <a:ext uri="{FF2B5EF4-FFF2-40B4-BE49-F238E27FC236}">
                <a16:creationId xmlns="" xmlns:a16="http://schemas.microsoft.com/office/drawing/2014/main" id="{46C84605-E884-97B8-7CAD-92E01276CA64}"/>
              </a:ext>
            </a:extLst>
          </p:cNvPr>
          <p:cNvPicPr>
            <a:picLocks noChangeAspect="1"/>
          </p:cNvPicPr>
          <p:nvPr/>
        </p:nvPicPr>
        <p:blipFill>
          <a:blip r:embed="rId2"/>
          <a:stretch>
            <a:fillRect/>
          </a:stretch>
        </p:blipFill>
        <p:spPr>
          <a:xfrm>
            <a:off x="2539084" y="562631"/>
            <a:ext cx="6719952" cy="4479740"/>
          </a:xfrm>
          <a:prstGeom prst="rect">
            <a:avLst/>
          </a:prstGeom>
        </p:spPr>
      </p:pic>
    </p:spTree>
    <p:extLst>
      <p:ext uri="{BB962C8B-B14F-4D97-AF65-F5344CB8AC3E}">
        <p14:creationId xmlns:p14="http://schemas.microsoft.com/office/powerpoint/2010/main" val="256340066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2563395" y="1013578"/>
            <a:ext cx="6913583" cy="4969802"/>
          </a:xfrm>
          <a:prstGeom prst="rect">
            <a:avLst/>
          </a:prstGeom>
          <a:noFill/>
          <a:ln w="0" cmpd="sng">
            <a:noFill/>
            <a:prstDash val="solid"/>
          </a:ln>
        </p:spPr>
        <p:txBody>
          <a:bodyPr vert="horz" lIns="0" tIns="0" rIns="0" bIns="0" rtlCol="0" anchor="t">
            <a:normAutofit/>
          </a:bodyPr>
          <a:lstStyle/>
          <a:p>
            <a:pPr marL="58851" marR="353105" algn="l">
              <a:lnSpc>
                <a:spcPts val="2832"/>
              </a:lnSpc>
              <a:spcBef>
                <a:spcPts val="1075"/>
              </a:spcBef>
              <a:spcAft>
                <a:spcPts val="0"/>
              </a:spcAft>
            </a:pPr>
            <a:endParaRPr lang="en-US" sz="1995" dirty="0">
              <a:solidFill>
                <a:srgbClr val="000000"/>
              </a:solidFill>
              <a:latin typeface="Tahoma" panose="02020603050405020304" pitchFamily="2"/>
            </a:endParaRPr>
          </a:p>
          <a:p>
            <a:pPr marL="58851" marR="58851" algn="l">
              <a:lnSpc>
                <a:spcPts val="2832"/>
              </a:lnSpc>
              <a:spcBef>
                <a:spcPts val="1030"/>
              </a:spcBef>
              <a:spcAft>
                <a:spcPts val="122"/>
              </a:spcAft>
            </a:pPr>
            <a:endParaRPr lang="en-US" sz="1995" dirty="0">
              <a:solidFill>
                <a:srgbClr val="000000"/>
              </a:solidFill>
              <a:latin typeface="Tahoma" panose="02020603050405020304" pitchFamily="2"/>
            </a:endParaRPr>
          </a:p>
        </p:txBody>
      </p:sp>
      <p:pic>
        <p:nvPicPr>
          <p:cNvPr id="4" name="Picture 3">
            <a:extLst>
              <a:ext uri="{FF2B5EF4-FFF2-40B4-BE49-F238E27FC236}">
                <a16:creationId xmlns="" xmlns:a16="http://schemas.microsoft.com/office/drawing/2014/main" id="{81E5D7E6-6CFA-6EF4-01BA-7321C1274DF7}"/>
              </a:ext>
            </a:extLst>
          </p:cNvPr>
          <p:cNvPicPr>
            <a:picLocks noChangeAspect="1"/>
          </p:cNvPicPr>
          <p:nvPr/>
        </p:nvPicPr>
        <p:blipFill>
          <a:blip r:embed="rId2"/>
          <a:stretch>
            <a:fillRect/>
          </a:stretch>
        </p:blipFill>
        <p:spPr>
          <a:xfrm>
            <a:off x="1390627" y="565325"/>
            <a:ext cx="9259118" cy="5866308"/>
          </a:xfrm>
          <a:prstGeom prst="rect">
            <a:avLst/>
          </a:prstGeom>
        </p:spPr>
      </p:pic>
      <p:sp>
        <p:nvSpPr>
          <p:cNvPr id="3" name="TextBox 2">
            <a:extLst>
              <a:ext uri="{FF2B5EF4-FFF2-40B4-BE49-F238E27FC236}">
                <a16:creationId xmlns="" xmlns:a16="http://schemas.microsoft.com/office/drawing/2014/main" id="{0547852A-6DCE-9031-55C0-21891D6075EC}"/>
              </a:ext>
            </a:extLst>
          </p:cNvPr>
          <p:cNvSpPr txBox="1"/>
          <p:nvPr/>
        </p:nvSpPr>
        <p:spPr>
          <a:xfrm>
            <a:off x="8304551" y="4931764"/>
            <a:ext cx="244691" cy="369332"/>
          </a:xfrm>
          <a:prstGeom prst="rect">
            <a:avLst/>
          </a:prstGeom>
          <a:noFill/>
        </p:spPr>
        <p:txBody>
          <a:bodyPr wrap="square" rtlCol="0">
            <a:spAutoFit/>
          </a:bodyPr>
          <a:lstStyle/>
          <a:p>
            <a:r>
              <a:rPr lang="en-US" dirty="0"/>
              <a:t>X</a:t>
            </a:r>
          </a:p>
        </p:txBody>
      </p:sp>
      <p:sp>
        <p:nvSpPr>
          <p:cNvPr id="5" name="TextBox 4"/>
          <p:cNvSpPr txBox="1"/>
          <p:nvPr/>
        </p:nvSpPr>
        <p:spPr>
          <a:xfrm>
            <a:off x="9852212" y="2689412"/>
            <a:ext cx="1021976" cy="369332"/>
          </a:xfrm>
          <a:prstGeom prst="rect">
            <a:avLst/>
          </a:prstGeom>
          <a:noFill/>
        </p:spPr>
        <p:txBody>
          <a:bodyPr wrap="square" rtlCol="0">
            <a:spAutoFit/>
          </a:bodyPr>
          <a:lstStyle/>
          <a:p>
            <a:r>
              <a:rPr lang="en-US" dirty="0"/>
              <a:t>hands</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B7C2B8A8-51A4-7429-7EC8-66B18166B8FB}"/>
              </a:ext>
            </a:extLst>
          </p:cNvPr>
          <p:cNvSpPr>
            <a:spLocks noGrp="1"/>
          </p:cNvSpPr>
          <p:nvPr>
            <p:ph type="body" idx="10"/>
          </p:nvPr>
        </p:nvSpPr>
        <p:spPr>
          <a:xfrm>
            <a:off x="2639413" y="1015689"/>
            <a:ext cx="6913583" cy="4297423"/>
          </a:xfrm>
        </p:spPr>
        <p:txBody>
          <a:bodyPr/>
          <a:lstStyle/>
          <a:p>
            <a:endParaRPr lang="en-US" dirty="0"/>
          </a:p>
          <a:p>
            <a:endParaRPr lang="en-US" dirty="0"/>
          </a:p>
        </p:txBody>
      </p:sp>
      <p:pic>
        <p:nvPicPr>
          <p:cNvPr id="4" name="Picture 3">
            <a:extLst>
              <a:ext uri="{FF2B5EF4-FFF2-40B4-BE49-F238E27FC236}">
                <a16:creationId xmlns="" xmlns:a16="http://schemas.microsoft.com/office/drawing/2014/main" id="{FFA6A462-EF84-511E-1C88-7D93C5EC6AC7}"/>
              </a:ext>
            </a:extLst>
          </p:cNvPr>
          <p:cNvPicPr>
            <a:picLocks noChangeAspect="1"/>
          </p:cNvPicPr>
          <p:nvPr/>
        </p:nvPicPr>
        <p:blipFill>
          <a:blip r:embed="rId2"/>
          <a:stretch>
            <a:fillRect/>
          </a:stretch>
        </p:blipFill>
        <p:spPr>
          <a:xfrm>
            <a:off x="1466442" y="465129"/>
            <a:ext cx="9259118" cy="1561332"/>
          </a:xfrm>
          <a:prstGeom prst="rect">
            <a:avLst/>
          </a:prstGeom>
        </p:spPr>
      </p:pic>
      <p:pic>
        <p:nvPicPr>
          <p:cNvPr id="9" name="Picture 8">
            <a:extLst>
              <a:ext uri="{FF2B5EF4-FFF2-40B4-BE49-F238E27FC236}">
                <a16:creationId xmlns="" xmlns:a16="http://schemas.microsoft.com/office/drawing/2014/main" id="{17D6CF50-DD00-9536-B689-FDD9A2EE2F60}"/>
              </a:ext>
            </a:extLst>
          </p:cNvPr>
          <p:cNvPicPr>
            <a:picLocks noChangeAspect="1"/>
          </p:cNvPicPr>
          <p:nvPr/>
        </p:nvPicPr>
        <p:blipFill>
          <a:blip r:embed="rId3"/>
          <a:stretch>
            <a:fillRect/>
          </a:stretch>
        </p:blipFill>
        <p:spPr>
          <a:xfrm>
            <a:off x="1466442" y="4100720"/>
            <a:ext cx="9259118" cy="2373101"/>
          </a:xfrm>
          <a:prstGeom prst="rect">
            <a:avLst/>
          </a:prstGeom>
        </p:spPr>
      </p:pic>
      <p:sp>
        <p:nvSpPr>
          <p:cNvPr id="8" name="TextBox 7">
            <a:extLst>
              <a:ext uri="{FF2B5EF4-FFF2-40B4-BE49-F238E27FC236}">
                <a16:creationId xmlns="" xmlns:a16="http://schemas.microsoft.com/office/drawing/2014/main" id="{3E5A8F84-47F4-FFEC-2951-1A9E80A978F2}"/>
              </a:ext>
            </a:extLst>
          </p:cNvPr>
          <p:cNvSpPr txBox="1"/>
          <p:nvPr/>
        </p:nvSpPr>
        <p:spPr>
          <a:xfrm>
            <a:off x="1387821" y="2292682"/>
            <a:ext cx="9550689" cy="1871474"/>
          </a:xfrm>
          <a:prstGeom prst="rect">
            <a:avLst/>
          </a:prstGeom>
          <a:noFill/>
        </p:spPr>
        <p:txBody>
          <a:bodyPr wrap="square">
            <a:spAutoFit/>
          </a:bodyPr>
          <a:lstStyle/>
          <a:p>
            <a:pPr marL="647359" marR="58851">
              <a:lnSpc>
                <a:spcPts val="2832"/>
              </a:lnSpc>
              <a:spcBef>
                <a:spcPts val="2864"/>
              </a:spcBef>
              <a:spcAft>
                <a:spcPts val="58"/>
              </a:spcAft>
            </a:pPr>
            <a:r>
              <a:rPr lang="en-US" sz="2317" dirty="0">
                <a:solidFill>
                  <a:srgbClr val="0070C0"/>
                </a:solidFill>
                <a:latin typeface="Avenir Next LT Pro" panose="020B0504020202020204" pitchFamily="34" charset="0"/>
              </a:rPr>
              <a:t>If I were to answer this question as it is written, my answer would be </a:t>
            </a:r>
            <a:r>
              <a:rPr lang="en-US" sz="2317" b="1" dirty="0">
                <a:solidFill>
                  <a:srgbClr val="FF0000"/>
                </a:solidFill>
                <a:latin typeface="Avenir Next LT Pro" panose="020B0504020202020204" pitchFamily="34" charset="0"/>
              </a:rPr>
              <a:t>Yes, and that’s it</a:t>
            </a:r>
            <a:r>
              <a:rPr lang="en-US" sz="2317" dirty="0">
                <a:solidFill>
                  <a:srgbClr val="0070C0"/>
                </a:solidFill>
                <a:latin typeface="Avenir Next LT Pro" panose="020B0504020202020204" pitchFamily="34" charset="0"/>
              </a:rPr>
              <a:t>.  Little to no relevant information would have been conveyed.  So, I ask that you use Rule #3:  When the question does not ask for the information you want to give, </a:t>
            </a:r>
            <a:r>
              <a:rPr lang="en-US" sz="2317" b="1" u="sng" dirty="0">
                <a:solidFill>
                  <a:srgbClr val="0070C0"/>
                </a:solidFill>
                <a:latin typeface="Avenir Next LT Pro" panose="020B0504020202020204" pitchFamily="34" charset="0"/>
              </a:rPr>
              <a:t>answer the question as if it did.</a:t>
            </a:r>
            <a:r>
              <a:rPr lang="en-US" sz="2317" dirty="0">
                <a:solidFill>
                  <a:srgbClr val="0070C0"/>
                </a:solidFill>
                <a:latin typeface="Avenir Next LT Pro" panose="020B0504020202020204" pitchFamily="34" charset="0"/>
              </a:rPr>
              <a:t>  </a:t>
            </a:r>
          </a:p>
        </p:txBody>
      </p:sp>
    </p:spTree>
    <p:extLst>
      <p:ext uri="{BB962C8B-B14F-4D97-AF65-F5344CB8AC3E}">
        <p14:creationId xmlns:p14="http://schemas.microsoft.com/office/powerpoint/2010/main" val="204489113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 xmlns:a16="http://schemas.microsoft.com/office/drawing/2014/main" id="{418B799D-E559-CEEB-2506-9BED9FFC9B2D}"/>
              </a:ext>
            </a:extLst>
          </p:cNvPr>
          <p:cNvPicPr>
            <a:picLocks noChangeAspect="1"/>
          </p:cNvPicPr>
          <p:nvPr/>
        </p:nvPicPr>
        <p:blipFill>
          <a:blip r:embed="rId2"/>
          <a:stretch>
            <a:fillRect/>
          </a:stretch>
        </p:blipFill>
        <p:spPr>
          <a:xfrm>
            <a:off x="1789184" y="1385892"/>
            <a:ext cx="8543166" cy="406275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DB6566BB-9632-4FD7-9FFC-FD3C43D3954E}"/>
              </a:ext>
            </a:extLst>
          </p:cNvPr>
          <p:cNvSpPr>
            <a:spLocks noGrp="1"/>
          </p:cNvSpPr>
          <p:nvPr>
            <p:ph idx="1"/>
          </p:nvPr>
        </p:nvSpPr>
        <p:spPr>
          <a:xfrm>
            <a:off x="709258" y="-109728"/>
            <a:ext cx="10958486" cy="6427401"/>
          </a:xfrm>
        </p:spPr>
        <p:txBody>
          <a:bodyPr>
            <a:normAutofit/>
          </a:bodyPr>
          <a:lstStyle/>
          <a:p>
            <a:pPr algn="ctr"/>
            <a:endParaRPr lang="en-US" sz="900" b="1" dirty="0">
              <a:latin typeface="+mj-lt"/>
            </a:endParaRPr>
          </a:p>
          <a:p>
            <a:pPr algn="ctr">
              <a:lnSpc>
                <a:spcPct val="200000"/>
              </a:lnSpc>
              <a:spcBef>
                <a:spcPts val="0"/>
              </a:spcBef>
              <a:buClr>
                <a:schemeClr val="accent1"/>
              </a:buClr>
            </a:pPr>
            <a:r>
              <a:rPr lang="en-US" sz="4000" b="1" u="sng" dirty="0">
                <a:solidFill>
                  <a:srgbClr val="0070C0"/>
                </a:solidFill>
                <a:effectLst/>
                <a:ea typeface="Times New Roman" panose="02020603050405020304" pitchFamily="18" charset="0"/>
              </a:rPr>
              <a:t>TOPICS</a:t>
            </a:r>
          </a:p>
          <a:p>
            <a:pPr marL="342900" indent="-342900">
              <a:lnSpc>
                <a:spcPct val="200000"/>
              </a:lnSpc>
              <a:spcBef>
                <a:spcPts val="0"/>
              </a:spcBef>
              <a:buClr>
                <a:schemeClr val="accent1"/>
              </a:buClr>
              <a:buFont typeface="Arial" panose="020B0604020202020204" pitchFamily="34" charset="0"/>
              <a:buChar char="•"/>
            </a:pPr>
            <a:r>
              <a:rPr lang="en-US" sz="3200" b="1" dirty="0">
                <a:solidFill>
                  <a:srgbClr val="0070C0"/>
                </a:solidFill>
                <a:ea typeface="Times New Roman" panose="02020603050405020304" pitchFamily="18" charset="0"/>
              </a:rPr>
              <a:t>Appealing denials </a:t>
            </a:r>
          </a:p>
          <a:p>
            <a:pPr marL="342900" indent="-342900">
              <a:lnSpc>
                <a:spcPct val="120000"/>
              </a:lnSpc>
              <a:spcBef>
                <a:spcPts val="0"/>
              </a:spcBef>
              <a:buClr>
                <a:schemeClr val="accent1"/>
              </a:buClr>
              <a:buFont typeface="Arial" panose="020B0604020202020204" pitchFamily="34" charset="0"/>
              <a:buChar char="•"/>
            </a:pPr>
            <a:r>
              <a:rPr lang="en-US" sz="3200" b="1" dirty="0">
                <a:solidFill>
                  <a:srgbClr val="0070C0"/>
                </a:solidFill>
                <a:effectLst/>
                <a:ea typeface="Times New Roman" panose="02020603050405020304" pitchFamily="18" charset="0"/>
              </a:rPr>
              <a:t>What do I need to do </a:t>
            </a:r>
            <a:r>
              <a:rPr lang="en-US" sz="3200" b="1" i="1" dirty="0">
                <a:solidFill>
                  <a:srgbClr val="0070C0"/>
                </a:solidFill>
                <a:effectLst/>
                <a:ea typeface="Times New Roman" panose="02020603050405020304" pitchFamily="18" charset="0"/>
              </a:rPr>
              <a:t>before </a:t>
            </a:r>
            <a:r>
              <a:rPr lang="en-US" sz="3200" b="1" dirty="0">
                <a:solidFill>
                  <a:srgbClr val="0070C0"/>
                </a:solidFill>
                <a:effectLst/>
                <a:ea typeface="Times New Roman" panose="02020603050405020304" pitchFamily="18" charset="0"/>
              </a:rPr>
              <a:t>applying for benefits for my Adult Child? </a:t>
            </a:r>
          </a:p>
          <a:p>
            <a:pPr>
              <a:lnSpc>
                <a:spcPct val="120000"/>
              </a:lnSpc>
              <a:spcBef>
                <a:spcPts val="0"/>
              </a:spcBef>
              <a:buClr>
                <a:schemeClr val="accent1"/>
              </a:buClr>
            </a:pPr>
            <a:endParaRPr lang="en-US" sz="1200" b="1" dirty="0">
              <a:solidFill>
                <a:srgbClr val="0070C0"/>
              </a:solidFill>
              <a:ea typeface="Times New Roman" panose="02020603050405020304" pitchFamily="18" charset="0"/>
            </a:endParaRPr>
          </a:p>
          <a:p>
            <a:pPr marL="457200" indent="-457200">
              <a:lnSpc>
                <a:spcPct val="120000"/>
              </a:lnSpc>
              <a:spcBef>
                <a:spcPts val="0"/>
              </a:spcBef>
              <a:buClr>
                <a:schemeClr val="accent1"/>
              </a:buClr>
              <a:buFont typeface="Arial" panose="020B0604020202020204" pitchFamily="34" charset="0"/>
              <a:buChar char="•"/>
            </a:pPr>
            <a:r>
              <a:rPr lang="en-US" sz="3200" b="1" dirty="0">
                <a:solidFill>
                  <a:srgbClr val="0070C0"/>
                </a:solidFill>
                <a:ea typeface="Times New Roman" panose="02020603050405020304" pitchFamily="18" charset="0"/>
              </a:rPr>
              <a:t>Applying for Benefits</a:t>
            </a:r>
          </a:p>
          <a:p>
            <a:pPr>
              <a:lnSpc>
                <a:spcPct val="120000"/>
              </a:lnSpc>
              <a:spcBef>
                <a:spcPts val="0"/>
              </a:spcBef>
              <a:buClr>
                <a:schemeClr val="accent1"/>
              </a:buClr>
            </a:pPr>
            <a:endParaRPr lang="en-US" sz="3200" b="1" dirty="0">
              <a:solidFill>
                <a:srgbClr val="0070C0"/>
              </a:solidFill>
              <a:effectLst/>
              <a:ea typeface="Times New Roman" panose="02020603050405020304" pitchFamily="18" charset="0"/>
            </a:endParaRPr>
          </a:p>
          <a:p>
            <a:pPr marL="342900" indent="-342900">
              <a:spcBef>
                <a:spcPts val="0"/>
              </a:spcBef>
              <a:buClr>
                <a:schemeClr val="accent1"/>
              </a:buClr>
              <a:buFont typeface="Arial" panose="020B0604020202020204" pitchFamily="34" charset="0"/>
              <a:buChar char="•"/>
            </a:pPr>
            <a:r>
              <a:rPr lang="en-US" sz="3200" b="1" dirty="0">
                <a:solidFill>
                  <a:srgbClr val="0070C0"/>
                </a:solidFill>
                <a:effectLst/>
                <a:ea typeface="Times New Roman" panose="02020603050405020304" pitchFamily="18" charset="0"/>
              </a:rPr>
              <a:t>What forms will Social Security ask us to complete? </a:t>
            </a:r>
          </a:p>
          <a:p>
            <a:pPr>
              <a:lnSpc>
                <a:spcPct val="100000"/>
              </a:lnSpc>
              <a:spcBef>
                <a:spcPts val="0"/>
              </a:spcBef>
              <a:buClr>
                <a:schemeClr val="accent1"/>
              </a:buClr>
            </a:pPr>
            <a:r>
              <a:rPr lang="en-US" sz="3200" b="1" dirty="0">
                <a:solidFill>
                  <a:srgbClr val="0070C0"/>
                </a:solidFill>
                <a:ea typeface="Times New Roman" panose="02020603050405020304" pitchFamily="18" charset="0"/>
              </a:rPr>
              <a:t>   </a:t>
            </a:r>
            <a:r>
              <a:rPr lang="en-US" sz="3200" b="1" dirty="0">
                <a:solidFill>
                  <a:srgbClr val="0070C0"/>
                </a:solidFill>
                <a:effectLst/>
                <a:ea typeface="Times New Roman" panose="02020603050405020304" pitchFamily="18" charset="0"/>
              </a:rPr>
              <a:t>How should we complete them?</a:t>
            </a:r>
          </a:p>
          <a:p>
            <a:pPr marL="457200" indent="-457200">
              <a:buFont typeface="Arial" panose="020B0604020202020204" pitchFamily="34" charset="0"/>
              <a:buChar char="•"/>
            </a:pPr>
            <a:endParaRPr lang="en-US" dirty="0"/>
          </a:p>
        </p:txBody>
      </p:sp>
      <p:sp>
        <p:nvSpPr>
          <p:cNvPr id="18" name="Slide Number Placeholder 17">
            <a:extLst>
              <a:ext uri="{FF2B5EF4-FFF2-40B4-BE49-F238E27FC236}">
                <a16:creationId xmlns="" xmlns:a16="http://schemas.microsoft.com/office/drawing/2014/main" id="{41898C30-E58E-4EC9-8A27-DF1822A9863B}"/>
              </a:ext>
            </a:extLst>
          </p:cNvPr>
          <p:cNvSpPr>
            <a:spLocks noGrp="1"/>
          </p:cNvSpPr>
          <p:nvPr>
            <p:ph type="sldNum" sz="quarter" idx="12"/>
          </p:nvPr>
        </p:nvSpPr>
        <p:spPr>
          <a:xfrm>
            <a:off x="8610600" y="6429375"/>
            <a:ext cx="2743200" cy="365125"/>
          </a:xfrm>
        </p:spPr>
        <p:txBody>
          <a:bodyPr/>
          <a:lstStyle/>
          <a:p>
            <a:fld id="{28844951-7827-47D4-8276-7DDE1FA7D85A}" type="slidenum">
              <a:rPr lang="en-US" smtClean="0"/>
              <a:pPr/>
              <a:t>6</a:t>
            </a:fld>
            <a:endParaRPr lang="en-US" dirty="0"/>
          </a:p>
        </p:txBody>
      </p:sp>
    </p:spTree>
    <p:extLst>
      <p:ext uri="{BB962C8B-B14F-4D97-AF65-F5344CB8AC3E}">
        <p14:creationId xmlns:p14="http://schemas.microsoft.com/office/powerpoint/2010/main" val="2262346778"/>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1015795" y="950976"/>
            <a:ext cx="9852660" cy="5316474"/>
          </a:xfrm>
          <a:prstGeom prst="rect">
            <a:avLst/>
          </a:prstGeom>
          <a:noFill/>
          <a:ln w="0" cmpd="sng">
            <a:noFill/>
            <a:prstDash val="solid"/>
          </a:ln>
        </p:spPr>
        <p:txBody>
          <a:bodyPr vert="horz" lIns="0" tIns="10626" rIns="0" bIns="0" rtlCol="0" anchor="t">
            <a:normAutofit/>
          </a:bodyPr>
          <a:lstStyle/>
          <a:p>
            <a:pPr algn="ctr">
              <a:lnSpc>
                <a:spcPts val="2832"/>
              </a:lnSpc>
              <a:spcBef>
                <a:spcPts val="1800"/>
              </a:spcBef>
              <a:spcAft>
                <a:spcPts val="0"/>
              </a:spcAft>
              <a:buNone/>
            </a:pPr>
            <a:endParaRPr lang="en-US" sz="3800" spc="39" dirty="0">
              <a:solidFill>
                <a:srgbClr val="FF0000"/>
              </a:solidFill>
              <a:latin typeface="Algerian" panose="04020705040A02060702" pitchFamily="82" charset="0"/>
            </a:endParaRPr>
          </a:p>
          <a:p>
            <a:pPr algn="ctr">
              <a:lnSpc>
                <a:spcPts val="2832"/>
              </a:lnSpc>
              <a:spcBef>
                <a:spcPts val="1800"/>
              </a:spcBef>
              <a:spcAft>
                <a:spcPts val="0"/>
              </a:spcAft>
              <a:buNone/>
            </a:pPr>
            <a:r>
              <a:rPr lang="en-US" sz="3800" spc="39" dirty="0">
                <a:solidFill>
                  <a:srgbClr val="FF0000"/>
                </a:solidFill>
                <a:latin typeface="Algerian" panose="04020705040A02060702" pitchFamily="82" charset="0"/>
              </a:rPr>
              <a:t>Rule #4  </a:t>
            </a:r>
          </a:p>
          <a:p>
            <a:pPr algn="l">
              <a:lnSpc>
                <a:spcPts val="2832"/>
              </a:lnSpc>
              <a:spcBef>
                <a:spcPts val="1800"/>
              </a:spcBef>
              <a:spcAft>
                <a:spcPts val="0"/>
              </a:spcAft>
              <a:buNone/>
            </a:pPr>
            <a:r>
              <a:rPr lang="en-US" sz="2400" u="sng" dirty="0">
                <a:solidFill>
                  <a:srgbClr val="7030A0"/>
                </a:solidFill>
                <a:latin typeface="Avenir Next LT Pro" panose="020B0504020202020204" pitchFamily="34" charset="0"/>
                <a:ea typeface="Calibri" panose="020F0502020204030204" pitchFamily="34" charset="0"/>
                <a:cs typeface="Times New Roman" panose="02020603050405020304" pitchFamily="18" charset="0"/>
              </a:rPr>
              <a:t>Rule #4:</a:t>
            </a:r>
            <a:r>
              <a:rPr lang="en-US" sz="2400" dirty="0">
                <a:solidFill>
                  <a:srgbClr val="7030A0"/>
                </a:solidFill>
                <a:latin typeface="Avenir Next LT Pro" panose="020B0504020202020204" pitchFamily="34" charset="0"/>
                <a:ea typeface="Calibri" panose="020F0502020204030204" pitchFamily="34" charset="0"/>
                <a:cs typeface="Times New Roman" panose="02020603050405020304" pitchFamily="18" charset="0"/>
              </a:rPr>
              <a:t> </a:t>
            </a:r>
            <a:r>
              <a:rPr lang="en-US" sz="2400" spc="39" dirty="0">
                <a:solidFill>
                  <a:srgbClr val="7030A0"/>
                </a:solidFill>
              </a:rPr>
              <a:t>Make sure you </a:t>
            </a:r>
            <a:r>
              <a:rPr lang="en-US" sz="2400" b="1" spc="39" dirty="0">
                <a:solidFill>
                  <a:srgbClr val="7030A0"/>
                </a:solidFill>
              </a:rPr>
              <a:t>inform the reader of all your Adult Child’s work-related limitations</a:t>
            </a:r>
            <a:r>
              <a:rPr lang="en-US" sz="2400" spc="39" dirty="0">
                <a:solidFill>
                  <a:srgbClr val="7030A0"/>
                </a:solidFill>
              </a:rPr>
              <a:t>, the non-exertional and the exertional ones.</a:t>
            </a:r>
          </a:p>
          <a:p>
            <a:pPr algn="l">
              <a:lnSpc>
                <a:spcPts val="2832"/>
              </a:lnSpc>
              <a:spcBef>
                <a:spcPts val="1800"/>
              </a:spcBef>
              <a:spcAft>
                <a:spcPts val="0"/>
              </a:spcAft>
              <a:buNone/>
            </a:pPr>
            <a:r>
              <a:rPr lang="en-US" sz="2400" b="1" spc="39" dirty="0">
                <a:solidFill>
                  <a:srgbClr val="0070C0"/>
                </a:solidFill>
                <a:latin typeface="Avenir Next LT Pro" panose="020B0504020202020204" pitchFamily="34" charset="0"/>
              </a:rPr>
              <a:t>Social Security is tasked to look at the whole person, not just the primary medical impairments.</a:t>
            </a:r>
            <a:r>
              <a:rPr lang="en-US" sz="2400" spc="39" dirty="0">
                <a:solidFill>
                  <a:srgbClr val="0070C0"/>
                </a:solidFill>
                <a:latin typeface="Avenir Next LT Pro" panose="020B0504020202020204" pitchFamily="34" charset="0"/>
              </a:rPr>
              <a:t>  So don’t hold back on any of it.</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1223010" y="964534"/>
            <a:ext cx="8743950" cy="5015682"/>
          </a:xfrm>
          <a:prstGeom prst="rect">
            <a:avLst/>
          </a:prstGeom>
          <a:noFill/>
          <a:ln w="0" cmpd="sng">
            <a:noFill/>
            <a:prstDash val="solid"/>
          </a:ln>
        </p:spPr>
        <p:txBody>
          <a:bodyPr vert="horz" lIns="0" tIns="11444" rIns="0" bIns="0" rtlCol="0" anchor="t">
            <a:normAutofit/>
          </a:bodyPr>
          <a:lstStyle/>
          <a:p>
            <a:pPr algn="l">
              <a:lnSpc>
                <a:spcPts val="2832"/>
              </a:lnSpc>
              <a:spcAft>
                <a:spcPts val="0"/>
              </a:spcAft>
              <a:buNone/>
            </a:pPr>
            <a:r>
              <a:rPr lang="en-US" sz="2400" b="1" dirty="0">
                <a:solidFill>
                  <a:srgbClr val="0070C0"/>
                </a:solidFill>
              </a:rPr>
              <a:t>The Remarks Section: </a:t>
            </a:r>
          </a:p>
          <a:p>
            <a:pPr algn="l">
              <a:lnSpc>
                <a:spcPts val="2832"/>
              </a:lnSpc>
              <a:spcAft>
                <a:spcPts val="0"/>
              </a:spcAft>
              <a:buNone/>
            </a:pPr>
            <a:endParaRPr lang="en-US" sz="1995" dirty="0">
              <a:solidFill>
                <a:srgbClr val="0070C0"/>
              </a:solidFill>
            </a:endParaRPr>
          </a:p>
          <a:p>
            <a:pPr algn="l">
              <a:lnSpc>
                <a:spcPts val="2832"/>
              </a:lnSpc>
              <a:spcAft>
                <a:spcPts val="0"/>
              </a:spcAft>
              <a:buNone/>
            </a:pPr>
            <a:r>
              <a:rPr lang="en-US" sz="1995" dirty="0">
                <a:solidFill>
                  <a:srgbClr val="0070C0"/>
                </a:solidFill>
              </a:rPr>
              <a:t>At the end of the form, you will have a page to add in your remarks. </a:t>
            </a:r>
          </a:p>
          <a:p>
            <a:pPr algn="l">
              <a:lnSpc>
                <a:spcPts val="2832"/>
              </a:lnSpc>
              <a:spcAft>
                <a:spcPts val="0"/>
              </a:spcAft>
              <a:buNone/>
            </a:pPr>
            <a:endParaRPr lang="en-US" sz="1995" dirty="0">
              <a:solidFill>
                <a:srgbClr val="0070C0"/>
              </a:solidFill>
            </a:endParaRPr>
          </a:p>
          <a:p>
            <a:pPr algn="l">
              <a:lnSpc>
                <a:spcPts val="2832"/>
              </a:lnSpc>
              <a:spcAft>
                <a:spcPts val="0"/>
              </a:spcAft>
              <a:buNone/>
            </a:pPr>
            <a:r>
              <a:rPr lang="en-US" sz="1995" dirty="0">
                <a:solidFill>
                  <a:srgbClr val="0070C0"/>
                </a:solidFill>
              </a:rPr>
              <a:t>This will give you the opportunity to further explain your Adult Child’s limitations. </a:t>
            </a:r>
          </a:p>
          <a:p>
            <a:pPr algn="l">
              <a:lnSpc>
                <a:spcPts val="2832"/>
              </a:lnSpc>
              <a:spcAft>
                <a:spcPts val="0"/>
              </a:spcAft>
              <a:buNone/>
            </a:pPr>
            <a:endParaRPr lang="en-US" sz="1995" dirty="0">
              <a:solidFill>
                <a:srgbClr val="0070C0"/>
              </a:solidFill>
            </a:endParaRPr>
          </a:p>
          <a:p>
            <a:pPr algn="l">
              <a:lnSpc>
                <a:spcPts val="2832"/>
              </a:lnSpc>
              <a:spcAft>
                <a:spcPts val="0"/>
              </a:spcAft>
              <a:buNone/>
            </a:pPr>
            <a:r>
              <a:rPr lang="en-US" sz="1995" dirty="0">
                <a:solidFill>
                  <a:srgbClr val="0070C0"/>
                </a:solidFill>
              </a:rPr>
              <a:t>You can also use this page to comment further on your Adult Child’s response, or lack of response, to the First Party Function Report, and/or</a:t>
            </a:r>
          </a:p>
          <a:p>
            <a:pPr algn="l">
              <a:lnSpc>
                <a:spcPts val="2832"/>
              </a:lnSpc>
              <a:spcAft>
                <a:spcPts val="0"/>
              </a:spcAft>
              <a:buNone/>
            </a:pPr>
            <a:r>
              <a:rPr lang="en-US" sz="1995" dirty="0">
                <a:solidFill>
                  <a:srgbClr val="0070C0"/>
                </a:solidFill>
              </a:rPr>
              <a:t>provide any other relevant facts the Claims Adjudicator should know</a:t>
            </a:r>
            <a:r>
              <a:rPr lang="en-US" sz="1995" dirty="0">
                <a:solidFill>
                  <a:srgbClr val="0070C0"/>
                </a:solidFill>
                <a:latin typeface="Tahoma" panose="02020603050405020304" pitchFamily="2"/>
              </a:rPr>
              <a:t>. </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E7760654-B9C0-F724-E82E-82CCCF1263D8}"/>
              </a:ext>
            </a:extLst>
          </p:cNvPr>
          <p:cNvSpPr>
            <a:spLocks noGrp="1"/>
          </p:cNvSpPr>
          <p:nvPr>
            <p:ph type="body" idx="10"/>
          </p:nvPr>
        </p:nvSpPr>
        <p:spPr/>
        <p:txBody>
          <a:bodyPr>
            <a:normAutofit fontScale="25000" lnSpcReduction="20000"/>
          </a:bodyPr>
          <a:lstStyle/>
          <a:p>
            <a:pPr algn="ctr">
              <a:buNone/>
            </a:pPr>
            <a:r>
              <a:rPr lang="en-US" sz="11200" dirty="0">
                <a:solidFill>
                  <a:srgbClr val="FF0000"/>
                </a:solidFill>
                <a:latin typeface="Algerian" panose="04020705040A02060702" pitchFamily="82" charset="0"/>
              </a:rPr>
              <a:t>Rule #5</a:t>
            </a:r>
          </a:p>
          <a:p>
            <a:pPr algn="ctr"/>
            <a:endParaRPr lang="en-US" sz="9600" dirty="0">
              <a:solidFill>
                <a:srgbClr val="FF0000"/>
              </a:solidFill>
              <a:latin typeface="Algerian" panose="04020705040A02060702" pitchFamily="82" charset="0"/>
            </a:endParaRPr>
          </a:p>
          <a:p>
            <a:pPr algn="l">
              <a:buNone/>
            </a:pPr>
            <a:r>
              <a:rPr lang="en-US" sz="9600" b="1" dirty="0">
                <a:solidFill>
                  <a:srgbClr val="FF0000"/>
                </a:solidFill>
                <a:latin typeface="Avenir Next LT Pro" panose="020B0504020202020204" pitchFamily="34" charset="0"/>
              </a:rPr>
              <a:t>Once completed, re-read the entire report. </a:t>
            </a:r>
          </a:p>
          <a:p>
            <a:pPr algn="l"/>
            <a:endParaRPr lang="en-US" dirty="0">
              <a:solidFill>
                <a:srgbClr val="000000"/>
              </a:solidFill>
              <a:latin typeface="Tahoma" panose="02020603050405020304" pitchFamily="2"/>
            </a:endParaRPr>
          </a:p>
          <a:p>
            <a:pPr algn="l">
              <a:buNone/>
            </a:pPr>
            <a:r>
              <a:rPr lang="en-US" sz="7200" dirty="0">
                <a:solidFill>
                  <a:srgbClr val="0070C0"/>
                </a:solidFill>
                <a:latin typeface="Avenir Next LT Pro" panose="020B0504020202020204" pitchFamily="34" charset="0"/>
              </a:rPr>
              <a:t>If it describes your Adult Child well, send it in. </a:t>
            </a:r>
          </a:p>
          <a:p>
            <a:pPr algn="l">
              <a:buNone/>
            </a:pPr>
            <a:endParaRPr lang="en-US" sz="7200" dirty="0">
              <a:solidFill>
                <a:srgbClr val="0070C0"/>
              </a:solidFill>
              <a:latin typeface="Avenir Next LT Pro" panose="020B0504020202020204" pitchFamily="34" charset="0"/>
            </a:endParaRPr>
          </a:p>
          <a:p>
            <a:pPr algn="l">
              <a:buNone/>
            </a:pPr>
            <a:r>
              <a:rPr lang="en-US" sz="7200" dirty="0">
                <a:solidFill>
                  <a:srgbClr val="0070C0"/>
                </a:solidFill>
                <a:latin typeface="Avenir Next LT Pro" panose="020B0504020202020204" pitchFamily="34" charset="0"/>
              </a:rPr>
              <a:t>If you are questioning it, try again or share it with someone who can give you some honest feedback. </a:t>
            </a:r>
          </a:p>
          <a:p>
            <a:pPr algn="l">
              <a:buNone/>
            </a:pPr>
            <a:endParaRPr lang="en-US" sz="7200" dirty="0">
              <a:solidFill>
                <a:srgbClr val="0070C0"/>
              </a:solidFill>
              <a:latin typeface="Avenir Next LT Pro" panose="020B0504020202020204" pitchFamily="34" charset="0"/>
            </a:endParaRPr>
          </a:p>
          <a:p>
            <a:pPr algn="l">
              <a:buNone/>
            </a:pPr>
            <a:r>
              <a:rPr lang="en-US" sz="7200" dirty="0">
                <a:solidFill>
                  <a:srgbClr val="0070C0"/>
                </a:solidFill>
                <a:latin typeface="Avenir Next LT Pro" panose="020B0504020202020204" pitchFamily="34" charset="0"/>
              </a:rPr>
              <a:t>Only once you are satisfied, fax it or mail it to the Claims Adjudicator (CA). Remember to </a:t>
            </a:r>
            <a:r>
              <a:rPr lang="en-US" sz="7200" b="1" dirty="0">
                <a:solidFill>
                  <a:srgbClr val="0070C0"/>
                </a:solidFill>
                <a:latin typeface="Avenir Next LT Pro" panose="020B0504020202020204" pitchFamily="34" charset="0"/>
              </a:rPr>
              <a:t>make a copy </a:t>
            </a:r>
            <a:r>
              <a:rPr lang="en-US" sz="7200" dirty="0">
                <a:solidFill>
                  <a:srgbClr val="0070C0"/>
                </a:solidFill>
                <a:latin typeface="Avenir Next LT Pro" panose="020B0504020202020204" pitchFamily="34" charset="0"/>
              </a:rPr>
              <a:t>of both the completed SSA-3373 and the completed SSA-3380 forms for your files.</a:t>
            </a:r>
            <a:endParaRPr lang="en-US" dirty="0"/>
          </a:p>
        </p:txBody>
      </p:sp>
    </p:spTree>
    <p:extLst>
      <p:ext uri="{BB962C8B-B14F-4D97-AF65-F5344CB8AC3E}">
        <p14:creationId xmlns:p14="http://schemas.microsoft.com/office/powerpoint/2010/main" val="286664228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902526" y="546265"/>
            <a:ext cx="10094026" cy="369332"/>
          </a:xfrm>
          <a:prstGeom prst="rect">
            <a:avLst/>
          </a:prstGeom>
          <a:noFill/>
        </p:spPr>
        <p:txBody>
          <a:bodyPr wrap="square" rtlCol="0">
            <a:spAutoFit/>
          </a:bodyPr>
          <a:lstStyle/>
          <a:p>
            <a:pPr algn="ctr"/>
            <a:r>
              <a:rPr lang="en-US" b="1" dirty="0">
                <a:latin typeface="Arial Black" panose="020B0A04020102020204" pitchFamily="34" charset="0"/>
              </a:rPr>
              <a:t>Public Service Announcement</a:t>
            </a:r>
          </a:p>
        </p:txBody>
      </p:sp>
      <p:sp>
        <p:nvSpPr>
          <p:cNvPr id="6" name="TextBox 5"/>
          <p:cNvSpPr txBox="1"/>
          <p:nvPr/>
        </p:nvSpPr>
        <p:spPr>
          <a:xfrm>
            <a:off x="657932" y="1253600"/>
            <a:ext cx="10984674" cy="646331"/>
          </a:xfrm>
          <a:prstGeom prst="rect">
            <a:avLst/>
          </a:prstGeom>
          <a:noFill/>
          <a:ln w="12700">
            <a:solidFill>
              <a:schemeClr val="tx1"/>
            </a:solidFill>
          </a:ln>
        </p:spPr>
        <p:txBody>
          <a:bodyPr wrap="square" rtlCol="0">
            <a:spAutoFit/>
          </a:bodyPr>
          <a:lstStyle/>
          <a:p>
            <a:pPr algn="ctr"/>
            <a:r>
              <a:rPr lang="en-US" dirty="0">
                <a:solidFill>
                  <a:srgbClr val="FF0000"/>
                </a:solidFill>
                <a:latin typeface="Arial Black" panose="020B0A04020102020204" pitchFamily="34" charset="0"/>
              </a:rPr>
              <a:t>CAREGIVERS</a:t>
            </a:r>
          </a:p>
          <a:p>
            <a:pPr algn="ctr"/>
            <a:r>
              <a:rPr lang="en-US" dirty="0">
                <a:solidFill>
                  <a:srgbClr val="FF0000"/>
                </a:solidFill>
                <a:latin typeface="Arial Black" panose="020B0A04020102020204" pitchFamily="34" charset="0"/>
              </a:rPr>
              <a:t>Protect Your Own Disability Eligibility</a:t>
            </a:r>
          </a:p>
        </p:txBody>
      </p:sp>
      <p:sp>
        <p:nvSpPr>
          <p:cNvPr id="7" name="TextBox 6"/>
          <p:cNvSpPr txBox="1"/>
          <p:nvPr/>
        </p:nvSpPr>
        <p:spPr>
          <a:xfrm>
            <a:off x="902526" y="2341186"/>
            <a:ext cx="11020299" cy="3970318"/>
          </a:xfrm>
          <a:prstGeom prst="rect">
            <a:avLst/>
          </a:prstGeom>
          <a:noFill/>
        </p:spPr>
        <p:txBody>
          <a:bodyPr wrap="square" rtlCol="0">
            <a:spAutoFit/>
          </a:bodyPr>
          <a:lstStyle/>
          <a:p>
            <a:r>
              <a:rPr lang="en-US" dirty="0"/>
              <a:t>“SSDI” “Regular” “Title II” Disability is available to people who have sufficient </a:t>
            </a:r>
            <a:r>
              <a:rPr lang="en-US" b="1" dirty="0"/>
              <a:t>CURRENT</a:t>
            </a:r>
            <a:r>
              <a:rPr lang="en-US" dirty="0"/>
              <a:t> work credits.</a:t>
            </a:r>
          </a:p>
          <a:p>
            <a:endParaRPr lang="en-US" dirty="0"/>
          </a:p>
          <a:p>
            <a:r>
              <a:rPr lang="en-US" dirty="0"/>
              <a:t> When you work (and pay taxes), you get SS retirement credits and SS disability credits.</a:t>
            </a:r>
          </a:p>
          <a:p>
            <a:endParaRPr lang="en-US" dirty="0"/>
          </a:p>
          <a:p>
            <a:r>
              <a:rPr lang="en-US" dirty="0"/>
              <a:t>Retirement credits do not expire.</a:t>
            </a:r>
          </a:p>
          <a:p>
            <a:r>
              <a:rPr lang="en-US" b="1" dirty="0"/>
              <a:t>Disability credits expire.</a:t>
            </a:r>
          </a:p>
          <a:p>
            <a:endParaRPr lang="en-US" b="1" dirty="0"/>
          </a:p>
          <a:p>
            <a:r>
              <a:rPr lang="en-US" dirty="0"/>
              <a:t>Generally, an applicant must have earned </a:t>
            </a:r>
            <a:r>
              <a:rPr lang="en-US" b="1" dirty="0"/>
              <a:t>20 quarters of credit in the last 40 quarters </a:t>
            </a:r>
            <a:r>
              <a:rPr lang="en-US" i="1" dirty="0"/>
              <a:t>before becoming disabled</a:t>
            </a:r>
            <a:r>
              <a:rPr lang="en-US" dirty="0"/>
              <a:t> to qualify for a SSDI application. </a:t>
            </a:r>
          </a:p>
          <a:p>
            <a:endParaRPr lang="en-US" b="1" dirty="0"/>
          </a:p>
          <a:p>
            <a:endParaRPr lang="en-US" b="1" dirty="0"/>
          </a:p>
          <a:p>
            <a:endParaRPr lang="en-US" b="1" dirty="0"/>
          </a:p>
          <a:p>
            <a:endParaRPr lang="en-US" b="1" dirty="0"/>
          </a:p>
          <a:p>
            <a:endParaRPr lang="en-US" b="1" dirty="0"/>
          </a:p>
        </p:txBody>
      </p:sp>
      <p:sp>
        <p:nvSpPr>
          <p:cNvPr id="8" name="TextBox 7"/>
          <p:cNvSpPr txBox="1"/>
          <p:nvPr/>
        </p:nvSpPr>
        <p:spPr>
          <a:xfrm>
            <a:off x="902526" y="5016403"/>
            <a:ext cx="10587386" cy="1477328"/>
          </a:xfrm>
          <a:prstGeom prst="rect">
            <a:avLst/>
          </a:prstGeom>
          <a:noFill/>
        </p:spPr>
        <p:txBody>
          <a:bodyPr wrap="none" rtlCol="0">
            <a:spAutoFit/>
          </a:bodyPr>
          <a:lstStyle/>
          <a:p>
            <a:r>
              <a:rPr lang="en-US" b="1" dirty="0">
                <a:solidFill>
                  <a:srgbClr val="FF0000"/>
                </a:solidFill>
              </a:rPr>
              <a:t>Stepping away from a paying job to take care of someone else (Adult Child, elderly parent, </a:t>
            </a:r>
          </a:p>
          <a:p>
            <a:r>
              <a:rPr lang="en-US" b="1" dirty="0">
                <a:solidFill>
                  <a:srgbClr val="FF0000"/>
                </a:solidFill>
              </a:rPr>
              <a:t>spouse) puts YOU at risk for not being eligible to apply for Social Security Disability and may </a:t>
            </a:r>
          </a:p>
          <a:p>
            <a:r>
              <a:rPr lang="en-US" b="1" dirty="0">
                <a:solidFill>
                  <a:srgbClr val="FF0000"/>
                </a:solidFill>
              </a:rPr>
              <a:t>Even impact retirement benefits later.  It isn’t easy, but try to protect yourself too.  </a:t>
            </a:r>
          </a:p>
          <a:p>
            <a:endParaRPr lang="en-US" dirty="0"/>
          </a:p>
          <a:p>
            <a:endParaRPr lang="en-US" dirty="0"/>
          </a:p>
        </p:txBody>
      </p:sp>
    </p:spTree>
    <p:extLst>
      <p:ext uri="{BB962C8B-B14F-4D97-AF65-F5344CB8AC3E}">
        <p14:creationId xmlns:p14="http://schemas.microsoft.com/office/powerpoint/2010/main" val="71730846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53365" y="1267650"/>
            <a:ext cx="11072470" cy="2710584"/>
          </a:xfrm>
        </p:spPr>
        <p:txBody>
          <a:bodyPr>
            <a:normAutofit fontScale="90000"/>
          </a:bodyPr>
          <a:lstStyle/>
          <a:p>
            <a:r>
              <a:rPr lang="en-US" b="1" dirty="0"/>
              <a:t/>
            </a:r>
            <a:br>
              <a:rPr lang="en-US" b="1" dirty="0"/>
            </a:br>
            <a:r>
              <a:rPr lang="en-US" b="1" dirty="0"/>
              <a:t/>
            </a:r>
            <a:br>
              <a:rPr lang="en-US" b="1" dirty="0"/>
            </a:br>
            <a:r>
              <a:rPr lang="en-US" b="1" dirty="0"/>
              <a:t/>
            </a:r>
            <a:br>
              <a:rPr lang="en-US" b="1" dirty="0"/>
            </a:br>
            <a:r>
              <a:rPr lang="en-US" sz="3600" b="1" dirty="0">
                <a:solidFill>
                  <a:srgbClr val="0070C0"/>
                </a:solidFill>
              </a:rPr>
              <a:t>Credits are earned by working &amp; </a:t>
            </a:r>
            <a:r>
              <a:rPr lang="en-US" sz="3600" b="1" i="1" dirty="0">
                <a:solidFill>
                  <a:srgbClr val="0070C0"/>
                </a:solidFill>
              </a:rPr>
              <a:t>paying taxes on your gross wage income</a:t>
            </a:r>
            <a:r>
              <a:rPr lang="en-US" sz="3600" b="1" dirty="0">
                <a:solidFill>
                  <a:srgbClr val="0070C0"/>
                </a:solidFill>
              </a:rPr>
              <a:t>.</a:t>
            </a:r>
            <a:br>
              <a:rPr lang="en-US" sz="3600" b="1" dirty="0">
                <a:solidFill>
                  <a:srgbClr val="0070C0"/>
                </a:solidFill>
              </a:rPr>
            </a:br>
            <a:r>
              <a:rPr lang="en-US" sz="3600" b="1" dirty="0">
                <a:solidFill>
                  <a:srgbClr val="0070C0"/>
                </a:solidFill>
              </a:rPr>
              <a:t/>
            </a:r>
            <a:br>
              <a:rPr lang="en-US" sz="3600" b="1" dirty="0">
                <a:solidFill>
                  <a:srgbClr val="0070C0"/>
                </a:solidFill>
              </a:rPr>
            </a:br>
            <a:r>
              <a:rPr lang="en-US" sz="3100" b="1" dirty="0">
                <a:solidFill>
                  <a:srgbClr val="0070C0"/>
                </a:solidFill>
              </a:rPr>
              <a:t>You can earn up to 4 credits in 1 year.</a:t>
            </a:r>
            <a:br>
              <a:rPr lang="en-US" sz="3100" b="1" dirty="0">
                <a:solidFill>
                  <a:srgbClr val="0070C0"/>
                </a:solidFill>
              </a:rPr>
            </a:br>
            <a:r>
              <a:rPr lang="en-US" sz="3100" b="1" dirty="0">
                <a:solidFill>
                  <a:srgbClr val="0070C0"/>
                </a:solidFill>
              </a:rPr>
              <a:t/>
            </a:r>
            <a:br>
              <a:rPr lang="en-US" sz="3100" b="1" dirty="0">
                <a:solidFill>
                  <a:srgbClr val="0070C0"/>
                </a:solidFill>
              </a:rPr>
            </a:br>
            <a:r>
              <a:rPr lang="en-US" sz="3100" b="1" dirty="0">
                <a:solidFill>
                  <a:srgbClr val="0070C0"/>
                </a:solidFill>
              </a:rPr>
              <a:t>In 2024, 1 credit   = $1730 gross</a:t>
            </a:r>
            <a:br>
              <a:rPr lang="en-US" sz="3100" b="1" dirty="0">
                <a:solidFill>
                  <a:srgbClr val="0070C0"/>
                </a:solidFill>
              </a:rPr>
            </a:br>
            <a:r>
              <a:rPr lang="en-US" sz="3100" b="1" dirty="0">
                <a:solidFill>
                  <a:srgbClr val="0070C0"/>
                </a:solidFill>
              </a:rPr>
              <a:t>              4 credits = $6920 gross</a:t>
            </a:r>
            <a:br>
              <a:rPr lang="en-US" sz="3100" b="1" dirty="0">
                <a:solidFill>
                  <a:srgbClr val="0070C0"/>
                </a:solidFill>
              </a:rPr>
            </a:br>
            <a:r>
              <a:rPr lang="en-US" sz="3100" b="1" dirty="0">
                <a:solidFill>
                  <a:srgbClr val="0070C0"/>
                </a:solidFill>
              </a:rPr>
              <a:t/>
            </a:r>
            <a:br>
              <a:rPr lang="en-US" sz="3100" b="1" dirty="0">
                <a:solidFill>
                  <a:srgbClr val="0070C0"/>
                </a:solidFill>
              </a:rPr>
            </a:br>
            <a:r>
              <a:rPr lang="en-US" sz="3600" b="1" i="1" dirty="0">
                <a:solidFill>
                  <a:srgbClr val="0070C0"/>
                </a:solidFill>
              </a:rPr>
              <a:t>Even if you can’t earn all 4 credits, </a:t>
            </a:r>
            <a:br>
              <a:rPr lang="en-US" sz="3600" b="1" i="1" dirty="0">
                <a:solidFill>
                  <a:srgbClr val="0070C0"/>
                </a:solidFill>
              </a:rPr>
            </a:br>
            <a:r>
              <a:rPr lang="en-US" sz="3600" b="1" i="1" dirty="0">
                <a:solidFill>
                  <a:srgbClr val="0070C0"/>
                </a:solidFill>
              </a:rPr>
              <a:t>every credit that you do earn could make a difference. </a:t>
            </a:r>
            <a:br>
              <a:rPr lang="en-US" sz="3600" b="1" i="1" dirty="0">
                <a:solidFill>
                  <a:srgbClr val="0070C0"/>
                </a:solidFill>
              </a:rPr>
            </a:br>
            <a:r>
              <a:rPr lang="en-US" sz="3600" b="1" i="1" dirty="0">
                <a:solidFill>
                  <a:srgbClr val="0070C0"/>
                </a:solidFill>
              </a:rPr>
              <a:t/>
            </a:r>
            <a:br>
              <a:rPr lang="en-US" sz="3600" b="1" i="1" dirty="0">
                <a:solidFill>
                  <a:srgbClr val="0070C0"/>
                </a:solidFill>
              </a:rPr>
            </a:br>
            <a:r>
              <a:rPr lang="en-US" sz="3600" b="1" dirty="0">
                <a:solidFill>
                  <a:srgbClr val="0070C0"/>
                </a:solidFill>
              </a:rPr>
              <a:t>Sufficient credits </a:t>
            </a:r>
            <a:r>
              <a:rPr lang="en-US" sz="2700" b="1" i="1" dirty="0">
                <a:solidFill>
                  <a:srgbClr val="0070C0"/>
                </a:solidFill>
              </a:rPr>
              <a:t>ensure your eligibility.</a:t>
            </a:r>
            <a:br>
              <a:rPr lang="en-US" sz="2700" b="1" i="1" dirty="0">
                <a:solidFill>
                  <a:srgbClr val="0070C0"/>
                </a:solidFill>
              </a:rPr>
            </a:br>
            <a:r>
              <a:rPr lang="en-US" sz="3600" b="1" dirty="0">
                <a:solidFill>
                  <a:srgbClr val="0070C0"/>
                </a:solidFill>
              </a:rPr>
              <a:t>How much you earn </a:t>
            </a:r>
            <a:r>
              <a:rPr lang="en-US" sz="2700" b="1" i="1" dirty="0">
                <a:solidFill>
                  <a:srgbClr val="0070C0"/>
                </a:solidFill>
              </a:rPr>
              <a:t>determines the amount of your cash benefits. </a:t>
            </a:r>
            <a:br>
              <a:rPr lang="en-US" sz="2700" b="1" i="1" dirty="0">
                <a:solidFill>
                  <a:srgbClr val="0070C0"/>
                </a:solidFill>
              </a:rPr>
            </a:br>
            <a:endParaRPr lang="en-US" sz="2700" b="1" i="1" dirty="0">
              <a:solidFill>
                <a:srgbClr val="0070C0"/>
              </a:solidFill>
            </a:endParaRPr>
          </a:p>
        </p:txBody>
      </p:sp>
    </p:spTree>
    <p:extLst>
      <p:ext uri="{BB962C8B-B14F-4D97-AF65-F5344CB8AC3E}">
        <p14:creationId xmlns:p14="http://schemas.microsoft.com/office/powerpoint/2010/main" val="196643644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 xmlns:a16="http://schemas.microsoft.com/office/drawing/2014/main" id="{7F56DA6B-B18C-647E-0C2F-B83CB6555698}"/>
              </a:ext>
            </a:extLst>
          </p:cNvPr>
          <p:cNvSpPr txBox="1"/>
          <p:nvPr/>
        </p:nvSpPr>
        <p:spPr>
          <a:xfrm>
            <a:off x="529815" y="4070004"/>
            <a:ext cx="6094206" cy="1477328"/>
          </a:xfrm>
          <a:prstGeom prst="rect">
            <a:avLst/>
          </a:prstGeom>
          <a:noFill/>
        </p:spPr>
        <p:txBody>
          <a:bodyPr wrap="square">
            <a:spAutoFit/>
          </a:bodyPr>
          <a:lstStyle/>
          <a:p>
            <a:r>
              <a:rPr lang="en-US" sz="1800" dirty="0">
                <a:solidFill>
                  <a:schemeClr val="bg1">
                    <a:alpha val="70000"/>
                  </a:schemeClr>
                </a:solidFill>
              </a:rPr>
              <a:t>Cahn &amp; Rohrberger, LLC</a:t>
            </a:r>
          </a:p>
          <a:p>
            <a:r>
              <a:rPr lang="en-US" sz="1800" dirty="0">
                <a:solidFill>
                  <a:schemeClr val="bg1">
                    <a:alpha val="70000"/>
                  </a:schemeClr>
                </a:solidFill>
              </a:rPr>
              <a:t>700 Godwin Avenue</a:t>
            </a:r>
          </a:p>
          <a:p>
            <a:r>
              <a:rPr lang="en-US" sz="1800" dirty="0">
                <a:solidFill>
                  <a:schemeClr val="bg1">
                    <a:alpha val="70000"/>
                  </a:schemeClr>
                </a:solidFill>
              </a:rPr>
              <a:t>Midland Park, NJ 07432</a:t>
            </a:r>
          </a:p>
          <a:p>
            <a:r>
              <a:rPr lang="en-US" sz="1800" dirty="0">
                <a:solidFill>
                  <a:schemeClr val="bg1">
                    <a:alpha val="70000"/>
                  </a:schemeClr>
                </a:solidFill>
              </a:rPr>
              <a:t>Phone: 201-932-1972</a:t>
            </a:r>
          </a:p>
          <a:p>
            <a:r>
              <a:rPr lang="en-US" sz="1800" dirty="0">
                <a:solidFill>
                  <a:schemeClr val="bg1">
                    <a:alpha val="70000"/>
                  </a:schemeClr>
                </a:solidFill>
              </a:rPr>
              <a:t>Fax:      201-932-1973</a:t>
            </a:r>
            <a:endParaRPr lang="en-US" dirty="0">
              <a:solidFill>
                <a:schemeClr val="bg1">
                  <a:alpha val="70000"/>
                </a:schemeClr>
              </a:solidFill>
            </a:endParaRPr>
          </a:p>
        </p:txBody>
      </p:sp>
      <p:sp>
        <p:nvSpPr>
          <p:cNvPr id="6" name="TextBox 5">
            <a:extLst>
              <a:ext uri="{FF2B5EF4-FFF2-40B4-BE49-F238E27FC236}">
                <a16:creationId xmlns="" xmlns:a16="http://schemas.microsoft.com/office/drawing/2014/main" id="{FCE940D8-489F-824A-6BF3-F2A32DF1DF0C}"/>
              </a:ext>
            </a:extLst>
          </p:cNvPr>
          <p:cNvSpPr txBox="1"/>
          <p:nvPr/>
        </p:nvSpPr>
        <p:spPr>
          <a:xfrm>
            <a:off x="7941834" y="4070004"/>
            <a:ext cx="6094206" cy="1477328"/>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
                <a:srgbClr val="201449">
                  <a:lumMod val="10000"/>
                  <a:lumOff val="90000"/>
                </a:srgbClr>
              </a:buClr>
              <a:buSzPct val="80000"/>
              <a:buFont typeface="Wingdings" panose="05000000000000000000" pitchFamily="2" charset="2"/>
              <a:buNone/>
              <a:tabLst/>
              <a:defRPr/>
            </a:pPr>
            <a:r>
              <a:rPr kumimoji="0" lang="en-US" sz="1800" b="0" i="0" u="none" strike="noStrike" kern="1200" cap="none" spc="0" normalizeH="0" baseline="0" noProof="0" dirty="0">
                <a:ln>
                  <a:noFill/>
                </a:ln>
                <a:solidFill>
                  <a:schemeClr val="bg1">
                    <a:alpha val="70000"/>
                  </a:schemeClr>
                </a:solidFill>
                <a:effectLst/>
                <a:uLnTx/>
                <a:uFillTx/>
                <a:latin typeface="Avenir Next LT Pro"/>
                <a:ea typeface="+mn-ea"/>
                <a:cs typeface="+mn-cs"/>
              </a:rPr>
              <a:t>Tracey Cahn, Esq. </a:t>
            </a:r>
          </a:p>
          <a:p>
            <a:pPr marL="0" marR="0" lvl="0" indent="0" algn="l" defTabSz="914400" rtl="0" eaLnBrk="1" fontAlgn="auto" latinLnBrk="0" hangingPunct="1">
              <a:lnSpc>
                <a:spcPct val="100000"/>
              </a:lnSpc>
              <a:spcBef>
                <a:spcPts val="0"/>
              </a:spcBef>
              <a:spcAft>
                <a:spcPts val="0"/>
              </a:spcAft>
              <a:buClr>
                <a:srgbClr val="201449">
                  <a:lumMod val="10000"/>
                  <a:lumOff val="90000"/>
                </a:srgbClr>
              </a:buClr>
              <a:buSzPct val="80000"/>
              <a:buFont typeface="Wingdings" panose="05000000000000000000" pitchFamily="2" charset="2"/>
              <a:buNone/>
              <a:tabLst/>
              <a:defRPr/>
            </a:pPr>
            <a:r>
              <a:rPr kumimoji="0" lang="en-US" sz="1800" b="0" i="0" u="none" strike="noStrike" kern="1200" cap="none" spc="0" normalizeH="0" baseline="0" noProof="0" dirty="0">
                <a:ln>
                  <a:noFill/>
                </a:ln>
                <a:solidFill>
                  <a:schemeClr val="bg1">
                    <a:alpha val="70000"/>
                  </a:schemeClr>
                </a:solidFill>
                <a:effectLst/>
                <a:uLnTx/>
                <a:uFillTx/>
                <a:latin typeface="Avenir Next LT Pro"/>
                <a:ea typeface="+mn-ea"/>
                <a:cs typeface="+mn-cs"/>
              </a:rPr>
              <a:t>Tracey@CRdisabilitylaw.com</a:t>
            </a:r>
          </a:p>
          <a:p>
            <a:pPr marL="0" marR="0" lvl="0" indent="0" algn="l" defTabSz="914400" rtl="0" eaLnBrk="1" fontAlgn="auto" latinLnBrk="0" hangingPunct="1">
              <a:lnSpc>
                <a:spcPct val="100000"/>
              </a:lnSpc>
              <a:spcBef>
                <a:spcPts val="0"/>
              </a:spcBef>
              <a:spcAft>
                <a:spcPts val="0"/>
              </a:spcAft>
              <a:buClr>
                <a:srgbClr val="201449">
                  <a:lumMod val="10000"/>
                  <a:lumOff val="90000"/>
                </a:srgbClr>
              </a:buClr>
              <a:buSzPct val="80000"/>
              <a:buFont typeface="Wingdings" panose="05000000000000000000" pitchFamily="2" charset="2"/>
              <a:buNone/>
              <a:tabLst/>
              <a:defRPr/>
            </a:pPr>
            <a:endParaRPr kumimoji="0" lang="en-US" sz="1800" b="0" i="0" u="none" strike="noStrike" kern="1200" cap="none" spc="0" normalizeH="0" baseline="0" noProof="0" dirty="0">
              <a:ln>
                <a:noFill/>
              </a:ln>
              <a:solidFill>
                <a:schemeClr val="bg1">
                  <a:alpha val="70000"/>
                </a:schemeClr>
              </a:solidFill>
              <a:effectLst/>
              <a:uLnTx/>
              <a:uFillTx/>
              <a:latin typeface="Avenir Next LT Pro"/>
              <a:ea typeface="+mn-ea"/>
              <a:cs typeface="+mn-cs"/>
            </a:endParaRPr>
          </a:p>
          <a:p>
            <a:pPr marL="0" marR="0" lvl="0" indent="0" algn="l" defTabSz="914400" rtl="0" eaLnBrk="1" fontAlgn="auto" latinLnBrk="0" hangingPunct="1">
              <a:lnSpc>
                <a:spcPct val="100000"/>
              </a:lnSpc>
              <a:spcBef>
                <a:spcPts val="0"/>
              </a:spcBef>
              <a:spcAft>
                <a:spcPts val="0"/>
              </a:spcAft>
              <a:buClr>
                <a:srgbClr val="201449">
                  <a:lumMod val="10000"/>
                  <a:lumOff val="90000"/>
                </a:srgbClr>
              </a:buClr>
              <a:buSzPct val="80000"/>
              <a:buFont typeface="Wingdings" panose="05000000000000000000" pitchFamily="2" charset="2"/>
              <a:buNone/>
              <a:tabLst/>
              <a:defRPr/>
            </a:pPr>
            <a:r>
              <a:rPr kumimoji="0" lang="en-US" sz="1800" b="0" i="0" u="none" strike="noStrike" kern="1200" cap="none" spc="0" normalizeH="0" baseline="0" noProof="0" dirty="0">
                <a:ln>
                  <a:noFill/>
                </a:ln>
                <a:solidFill>
                  <a:schemeClr val="bg1">
                    <a:alpha val="70000"/>
                  </a:schemeClr>
                </a:solidFill>
                <a:effectLst/>
                <a:uLnTx/>
                <a:uFillTx/>
                <a:latin typeface="Avenir Next LT Pro"/>
                <a:ea typeface="+mn-ea"/>
                <a:cs typeface="+mn-cs"/>
              </a:rPr>
              <a:t>Risa Rohrberger, Esq.</a:t>
            </a:r>
          </a:p>
          <a:p>
            <a:pPr marL="0" marR="0" lvl="0" indent="0" algn="l" defTabSz="914400" rtl="0" eaLnBrk="1" fontAlgn="auto" latinLnBrk="0" hangingPunct="1">
              <a:lnSpc>
                <a:spcPct val="100000"/>
              </a:lnSpc>
              <a:spcBef>
                <a:spcPts val="0"/>
              </a:spcBef>
              <a:spcAft>
                <a:spcPts val="0"/>
              </a:spcAft>
              <a:buClr>
                <a:srgbClr val="201449">
                  <a:lumMod val="10000"/>
                  <a:lumOff val="90000"/>
                </a:srgbClr>
              </a:buClr>
              <a:buSzPct val="80000"/>
              <a:buFont typeface="Wingdings" panose="05000000000000000000" pitchFamily="2" charset="2"/>
              <a:buNone/>
              <a:tabLst/>
              <a:defRPr/>
            </a:pPr>
            <a:r>
              <a:rPr kumimoji="0" lang="en-US" sz="1800" b="0" i="0" u="none" strike="noStrike" kern="1200" cap="none" spc="0" normalizeH="0" baseline="0" noProof="0" dirty="0">
                <a:ln>
                  <a:noFill/>
                </a:ln>
                <a:solidFill>
                  <a:schemeClr val="bg1">
                    <a:alpha val="70000"/>
                  </a:schemeClr>
                </a:solidFill>
                <a:effectLst/>
                <a:uLnTx/>
                <a:uFillTx/>
                <a:latin typeface="Avenir Next LT Pro"/>
                <a:ea typeface="+mn-ea"/>
                <a:cs typeface="+mn-cs"/>
              </a:rPr>
              <a:t>Risa@CRdisabilitylaw.com</a:t>
            </a:r>
          </a:p>
        </p:txBody>
      </p:sp>
      <p:sp>
        <p:nvSpPr>
          <p:cNvPr id="9" name="TextBox 8">
            <a:extLst>
              <a:ext uri="{FF2B5EF4-FFF2-40B4-BE49-F238E27FC236}">
                <a16:creationId xmlns="" xmlns:a16="http://schemas.microsoft.com/office/drawing/2014/main" id="{F633C125-E792-ADED-B426-B54EDC50FC93}"/>
              </a:ext>
            </a:extLst>
          </p:cNvPr>
          <p:cNvSpPr txBox="1"/>
          <p:nvPr/>
        </p:nvSpPr>
        <p:spPr>
          <a:xfrm>
            <a:off x="0" y="5934670"/>
            <a:ext cx="10019993" cy="923330"/>
          </a:xfrm>
          <a:prstGeom prst="rect">
            <a:avLst/>
          </a:prstGeom>
          <a:noFill/>
          <a:ln w="19050">
            <a:solidFill>
              <a:schemeClr val="tx1"/>
            </a:solidFill>
          </a:ln>
        </p:spPr>
        <p:txBody>
          <a:bodyPr wrap="square" rtlCol="0">
            <a:spAutoFit/>
          </a:bodyPr>
          <a:lstStyle/>
          <a:p>
            <a:pPr marL="0" marR="0">
              <a:spcBef>
                <a:spcPts val="0"/>
              </a:spcBef>
              <a:spcAft>
                <a:spcPts val="0"/>
              </a:spcAft>
            </a:pPr>
            <a:r>
              <a:rPr lang="en-US"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ALL INFORMATION PROVIDED IN THIS PRESENTATION IS </a:t>
            </a:r>
            <a:r>
              <a:rPr lang="en-US" b="1" dirty="0">
                <a:solidFill>
                  <a:schemeClr val="bg1"/>
                </a:solidFill>
                <a:latin typeface="Calibri" panose="020F0502020204030204" pitchFamily="34" charset="0"/>
                <a:ea typeface="Calibri" panose="020F0502020204030204" pitchFamily="34" charset="0"/>
                <a:cs typeface="Times New Roman" panose="02020603050405020304" pitchFamily="18" charset="0"/>
              </a:rPr>
              <a:t>INTENDED </a:t>
            </a:r>
            <a:r>
              <a:rPr lang="en-US"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FOR EDUCATIONAL PURPOSES ONLY</a:t>
            </a:r>
          </a:p>
          <a:p>
            <a:pPr marL="0" marR="0">
              <a:spcBef>
                <a:spcPts val="0"/>
              </a:spcBef>
              <a:spcAft>
                <a:spcPts val="0"/>
              </a:spcAft>
            </a:pPr>
            <a:r>
              <a:rPr lang="en-US"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AND SHOULD NOT BE CONSTRUED AS LEGAL ADVICE</a:t>
            </a:r>
            <a:r>
              <a:rPr lang="en-US" sz="14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p>
          <a:p>
            <a:endParaRPr lang="en-US" dirty="0"/>
          </a:p>
        </p:txBody>
      </p:sp>
    </p:spTree>
    <p:extLst>
      <p:ext uri="{BB962C8B-B14F-4D97-AF65-F5344CB8AC3E}">
        <p14:creationId xmlns:p14="http://schemas.microsoft.com/office/powerpoint/2010/main" val="123608508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 xmlns:a16="http://schemas.microsoft.com/office/drawing/2014/main" id="{22BD7CD6-D800-D31C-2A43-1F7F1C50C1CB}"/>
              </a:ext>
            </a:extLst>
          </p:cNvPr>
          <p:cNvSpPr>
            <a:spLocks noGrp="1"/>
          </p:cNvSpPr>
          <p:nvPr>
            <p:ph type="title"/>
          </p:nvPr>
        </p:nvSpPr>
        <p:spPr/>
        <p:txBody>
          <a:bodyPr>
            <a:normAutofit fontScale="90000"/>
          </a:bodyPr>
          <a:lstStyle/>
          <a:p>
            <a:r>
              <a:rPr lang="en-US" dirty="0"/>
              <a:t>District Offices Phone and Fax Numbers</a:t>
            </a:r>
          </a:p>
        </p:txBody>
      </p:sp>
      <p:sp>
        <p:nvSpPr>
          <p:cNvPr id="10" name="Content Placeholder 9">
            <a:extLst>
              <a:ext uri="{FF2B5EF4-FFF2-40B4-BE49-F238E27FC236}">
                <a16:creationId xmlns="" xmlns:a16="http://schemas.microsoft.com/office/drawing/2014/main" id="{5E4071DF-60F8-B145-256E-92232D17CC97}"/>
              </a:ext>
            </a:extLst>
          </p:cNvPr>
          <p:cNvSpPr>
            <a:spLocks noGrp="1"/>
          </p:cNvSpPr>
          <p:nvPr>
            <p:ph sz="half" idx="1"/>
          </p:nvPr>
        </p:nvSpPr>
        <p:spPr/>
        <p:txBody>
          <a:bodyPr vert="horz" lIns="91440" tIns="45720" rIns="91440" bIns="45720" rtlCol="0" anchor="t">
            <a:normAutofit fontScale="47500" lnSpcReduction="20000"/>
          </a:bodyPr>
          <a:lstStyle/>
          <a:p>
            <a:pPr marL="228600" indent="0">
              <a:buNone/>
            </a:pPr>
            <a:r>
              <a:rPr lang="en-US" dirty="0"/>
              <a:t>Brick District Office:  </a:t>
            </a:r>
          </a:p>
          <a:p>
            <a:pPr marL="228600" indent="0">
              <a:buNone/>
            </a:pPr>
            <a:r>
              <a:rPr lang="en-US" dirty="0"/>
              <a:t>    Phone: 877 405 5870, Fax: 833-950-3595</a:t>
            </a:r>
          </a:p>
          <a:p>
            <a:pPr marL="228600" indent="0">
              <a:buNone/>
            </a:pPr>
            <a:r>
              <a:rPr lang="en-US" dirty="0"/>
              <a:t>Bridgeton District Office</a:t>
            </a:r>
            <a:endParaRPr lang="en-US" dirty="0">
              <a:solidFill>
                <a:srgbClr val="201449">
                  <a:alpha val="70000"/>
                </a:srgbClr>
              </a:solidFill>
            </a:endParaRPr>
          </a:p>
          <a:p>
            <a:pPr marL="228600" indent="0">
              <a:buNone/>
            </a:pPr>
            <a:r>
              <a:rPr lang="en-US" dirty="0">
                <a:solidFill>
                  <a:srgbClr val="201449">
                    <a:alpha val="70000"/>
                  </a:srgbClr>
                </a:solidFill>
              </a:rPr>
              <a:t>    Phone: 866 837 1235, Fax:  833 950 2990</a:t>
            </a:r>
          </a:p>
          <a:p>
            <a:pPr marL="228600" indent="0">
              <a:buNone/>
            </a:pPr>
            <a:r>
              <a:rPr lang="en-US" dirty="0"/>
              <a:t>Bridgewater District Office:  </a:t>
            </a:r>
            <a:endParaRPr lang="en-US" dirty="0">
              <a:solidFill>
                <a:srgbClr val="201449">
                  <a:alpha val="70000"/>
                </a:srgbClr>
              </a:solidFill>
            </a:endParaRPr>
          </a:p>
          <a:p>
            <a:pPr marL="228600" indent="0">
              <a:buNone/>
            </a:pPr>
            <a:r>
              <a:rPr lang="en-US" dirty="0"/>
              <a:t>    Phone: 866 446 6198, Fax: 833 950 3264</a:t>
            </a:r>
          </a:p>
          <a:p>
            <a:pPr marL="228600" indent="0">
              <a:buNone/>
            </a:pPr>
            <a:r>
              <a:rPr lang="en-US" dirty="0"/>
              <a:t>Clifton District Office</a:t>
            </a:r>
            <a:endParaRPr lang="en-US" dirty="0">
              <a:solidFill>
                <a:srgbClr val="201449">
                  <a:alpha val="70000"/>
                </a:srgbClr>
              </a:solidFill>
            </a:endParaRPr>
          </a:p>
          <a:p>
            <a:pPr marL="228600" indent="0">
              <a:buNone/>
            </a:pPr>
            <a:r>
              <a:rPr lang="en-US" dirty="0"/>
              <a:t>    Phone: 866-964-0170, Fax: 833-346-7157</a:t>
            </a:r>
          </a:p>
          <a:p>
            <a:pPr marL="228600" indent="0">
              <a:buNone/>
            </a:pPr>
            <a:r>
              <a:rPr lang="en-US" dirty="0"/>
              <a:t>East Orange District Office</a:t>
            </a:r>
          </a:p>
          <a:p>
            <a:r>
              <a:rPr lang="en-US" dirty="0"/>
              <a:t>Phone: 866 964 0030, Fax: 833 950 3311</a:t>
            </a:r>
          </a:p>
          <a:p>
            <a:pPr marL="228600" indent="0">
              <a:buNone/>
            </a:pPr>
            <a:r>
              <a:rPr lang="en-US" dirty="0"/>
              <a:t>Egg Harbor District Office</a:t>
            </a:r>
          </a:p>
          <a:p>
            <a:pPr marL="228600" indent="0">
              <a:buNone/>
            </a:pPr>
            <a:r>
              <a:rPr lang="en-US" dirty="0"/>
              <a:t>     Phone:  877 714 0394, Fax 833 950 2986 </a:t>
            </a:r>
          </a:p>
          <a:p>
            <a:endParaRPr lang="en-US" dirty="0"/>
          </a:p>
          <a:p>
            <a:endParaRPr lang="en-US" dirty="0"/>
          </a:p>
        </p:txBody>
      </p:sp>
      <p:sp>
        <p:nvSpPr>
          <p:cNvPr id="11" name="Content Placeholder 10">
            <a:extLst>
              <a:ext uri="{FF2B5EF4-FFF2-40B4-BE49-F238E27FC236}">
                <a16:creationId xmlns="" xmlns:a16="http://schemas.microsoft.com/office/drawing/2014/main" id="{C159AD10-3ADA-A252-076D-C3363BB5CAF8}"/>
              </a:ext>
            </a:extLst>
          </p:cNvPr>
          <p:cNvSpPr>
            <a:spLocks noGrp="1"/>
          </p:cNvSpPr>
          <p:nvPr>
            <p:ph sz="half" idx="2"/>
          </p:nvPr>
        </p:nvSpPr>
        <p:spPr>
          <a:xfrm>
            <a:off x="6172200" y="2006599"/>
            <a:ext cx="5356412" cy="4170363"/>
          </a:xfrm>
        </p:spPr>
        <p:txBody>
          <a:bodyPr vert="horz" lIns="91440" tIns="45720" rIns="91440" bIns="45720" rtlCol="0" anchor="t">
            <a:normAutofit fontScale="47500" lnSpcReduction="20000"/>
          </a:bodyPr>
          <a:lstStyle/>
          <a:p>
            <a:pPr marL="228600" indent="0">
              <a:buNone/>
            </a:pPr>
            <a:r>
              <a:rPr lang="en-US" dirty="0"/>
              <a:t>Hackensack District Office</a:t>
            </a:r>
          </a:p>
          <a:p>
            <a:r>
              <a:rPr lang="en-US" dirty="0"/>
              <a:t>Phone: 866-964-4680, Fax: 833-950-3291</a:t>
            </a:r>
          </a:p>
          <a:p>
            <a:pPr marL="228600" indent="0">
              <a:buNone/>
            </a:pPr>
            <a:r>
              <a:rPr lang="en-US" dirty="0"/>
              <a:t>Hoboken District Office</a:t>
            </a:r>
          </a:p>
          <a:p>
            <a:r>
              <a:rPr lang="en-US" dirty="0"/>
              <a:t>Phone: 877 505 4547, Fax: 833-950-3268</a:t>
            </a:r>
          </a:p>
          <a:p>
            <a:pPr marL="228600" indent="0">
              <a:buNone/>
            </a:pPr>
            <a:r>
              <a:rPr lang="en-US" dirty="0"/>
              <a:t>Jersey City District Office</a:t>
            </a:r>
          </a:p>
          <a:p>
            <a:r>
              <a:rPr lang="en-US" dirty="0"/>
              <a:t>Phone: 877-405-2884, Fax: 1-833-950-2982</a:t>
            </a:r>
          </a:p>
          <a:p>
            <a:pPr marL="228600" indent="0">
              <a:buNone/>
            </a:pPr>
            <a:r>
              <a:rPr lang="en-US" dirty="0"/>
              <a:t>Mount Laurel District Office</a:t>
            </a:r>
          </a:p>
          <a:p>
            <a:r>
              <a:rPr lang="en-US" dirty="0"/>
              <a:t>Phone: 866-837-5002, Fax: 833-950-3279</a:t>
            </a:r>
          </a:p>
          <a:p>
            <a:pPr marL="228600" indent="0">
              <a:buNone/>
            </a:pPr>
            <a:r>
              <a:rPr lang="en-US" dirty="0"/>
              <a:t>Newton District Office</a:t>
            </a:r>
          </a:p>
          <a:p>
            <a:pPr marL="228600" indent="0">
              <a:buNone/>
            </a:pPr>
            <a:r>
              <a:rPr lang="en-US" dirty="0"/>
              <a:t>        Phone:  877 575 5189, Fax:  833 950 3283</a:t>
            </a:r>
          </a:p>
          <a:p>
            <a:pPr marL="228600" indent="0">
              <a:buNone/>
            </a:pPr>
            <a:r>
              <a:rPr lang="en-US" dirty="0"/>
              <a:t>Neptune District Office</a:t>
            </a:r>
          </a:p>
          <a:p>
            <a:pPr marL="228600" indent="0">
              <a:buNone/>
            </a:pPr>
            <a:r>
              <a:rPr lang="en-US" dirty="0"/>
              <a:t>        Phone: 877 405 0475, Fax: 833-950-3289</a:t>
            </a:r>
          </a:p>
        </p:txBody>
      </p:sp>
      <p:sp>
        <p:nvSpPr>
          <p:cNvPr id="8" name="Slide Number Placeholder 7">
            <a:extLst>
              <a:ext uri="{FF2B5EF4-FFF2-40B4-BE49-F238E27FC236}">
                <a16:creationId xmlns="" xmlns:a16="http://schemas.microsoft.com/office/drawing/2014/main" id="{F4CCCF1B-F9BA-F15C-776E-17D4B2A889D3}"/>
              </a:ext>
            </a:extLst>
          </p:cNvPr>
          <p:cNvSpPr>
            <a:spLocks noGrp="1"/>
          </p:cNvSpPr>
          <p:nvPr>
            <p:ph type="sldNum" sz="quarter" idx="12"/>
          </p:nvPr>
        </p:nvSpPr>
        <p:spPr/>
        <p:txBody>
          <a:bodyPr/>
          <a:lstStyle/>
          <a:p>
            <a:fld id="{28844951-7827-47D4-8276-7DDE1FA7D85A}" type="slidenum">
              <a:rPr lang="en-US" smtClean="0"/>
              <a:t>66</a:t>
            </a:fld>
            <a:endParaRPr lang="en-US" dirty="0"/>
          </a:p>
        </p:txBody>
      </p:sp>
    </p:spTree>
    <p:extLst>
      <p:ext uri="{BB962C8B-B14F-4D97-AF65-F5344CB8AC3E}">
        <p14:creationId xmlns:p14="http://schemas.microsoft.com/office/powerpoint/2010/main" val="27190733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6F944CD-1EC1-AF2C-3B76-FDFA93960F9C}"/>
              </a:ext>
            </a:extLst>
          </p:cNvPr>
          <p:cNvSpPr>
            <a:spLocks noGrp="1"/>
          </p:cNvSpPr>
          <p:nvPr>
            <p:ph type="title"/>
          </p:nvPr>
        </p:nvSpPr>
        <p:spPr/>
        <p:txBody>
          <a:bodyPr/>
          <a:lstStyle/>
          <a:p>
            <a:r>
              <a:rPr lang="en-US" dirty="0"/>
              <a:t> District Office Phone/Fax Continued</a:t>
            </a:r>
          </a:p>
        </p:txBody>
      </p:sp>
      <p:sp>
        <p:nvSpPr>
          <p:cNvPr id="3" name="Content Placeholder 2">
            <a:extLst>
              <a:ext uri="{FF2B5EF4-FFF2-40B4-BE49-F238E27FC236}">
                <a16:creationId xmlns="" xmlns:a16="http://schemas.microsoft.com/office/drawing/2014/main" id="{DB6185D2-84C2-4240-B490-7638009F4E14}"/>
              </a:ext>
            </a:extLst>
          </p:cNvPr>
          <p:cNvSpPr>
            <a:spLocks noGrp="1"/>
          </p:cNvSpPr>
          <p:nvPr>
            <p:ph sz="half" idx="1"/>
          </p:nvPr>
        </p:nvSpPr>
        <p:spPr/>
        <p:txBody>
          <a:bodyPr>
            <a:normAutofit fontScale="55000" lnSpcReduction="20000"/>
          </a:bodyPr>
          <a:lstStyle/>
          <a:p>
            <a:pPr marL="228600" indent="0">
              <a:buNone/>
            </a:pPr>
            <a:r>
              <a:rPr lang="en-US" dirty="0"/>
              <a:t>Newark District Office</a:t>
            </a:r>
          </a:p>
          <a:p>
            <a:r>
              <a:rPr lang="en-US" dirty="0"/>
              <a:t>Phone: 877 255 1507, Fax: 833-950-2690</a:t>
            </a:r>
          </a:p>
          <a:p>
            <a:pPr marL="228600" indent="0">
              <a:buNone/>
            </a:pPr>
            <a:r>
              <a:rPr lang="en-US" dirty="0"/>
              <a:t>Newton District Office</a:t>
            </a:r>
          </a:p>
          <a:p>
            <a:pPr marL="228600" indent="0">
              <a:buNone/>
            </a:pPr>
            <a:r>
              <a:rPr lang="en-US" dirty="0"/>
              <a:t>    Phone: 877-575-5189, Fax:833-950-3283</a:t>
            </a:r>
          </a:p>
          <a:p>
            <a:pPr marL="228600" indent="0">
              <a:buNone/>
            </a:pPr>
            <a:r>
              <a:rPr lang="en-US" dirty="0"/>
              <a:t>New Brunswick District Office</a:t>
            </a:r>
          </a:p>
          <a:p>
            <a:r>
              <a:rPr lang="en-US" dirty="0"/>
              <a:t>Phone: 877 803 6313, Fax: 833-950-3315</a:t>
            </a:r>
          </a:p>
          <a:p>
            <a:pPr marL="228600" indent="0">
              <a:buNone/>
            </a:pPr>
            <a:r>
              <a:rPr lang="en-US" dirty="0"/>
              <a:t>Parsippany District Office</a:t>
            </a:r>
          </a:p>
          <a:p>
            <a:r>
              <a:rPr lang="en-US" dirty="0"/>
              <a:t>Phone: 866-331-7131, Fax: 833-950-3313</a:t>
            </a:r>
          </a:p>
          <a:p>
            <a:pPr marL="228600" indent="0">
              <a:buNone/>
            </a:pPr>
            <a:r>
              <a:rPr lang="en-US" dirty="0"/>
              <a:t>Paterson District Phone:</a:t>
            </a:r>
          </a:p>
          <a:p>
            <a:r>
              <a:rPr lang="en-US" dirty="0"/>
              <a:t>Phone: 888 – 397-9806, Fax: 833-950-2976</a:t>
            </a:r>
          </a:p>
        </p:txBody>
      </p:sp>
      <p:sp>
        <p:nvSpPr>
          <p:cNvPr id="4" name="Content Placeholder 3">
            <a:extLst>
              <a:ext uri="{FF2B5EF4-FFF2-40B4-BE49-F238E27FC236}">
                <a16:creationId xmlns="" xmlns:a16="http://schemas.microsoft.com/office/drawing/2014/main" id="{CC4574A8-BEEC-4E71-5988-959DC37EACED}"/>
              </a:ext>
            </a:extLst>
          </p:cNvPr>
          <p:cNvSpPr>
            <a:spLocks noGrp="1"/>
          </p:cNvSpPr>
          <p:nvPr>
            <p:ph sz="half" idx="2"/>
          </p:nvPr>
        </p:nvSpPr>
        <p:spPr/>
        <p:txBody>
          <a:bodyPr vert="horz" lIns="91440" tIns="45720" rIns="91440" bIns="45720" rtlCol="0" anchor="t">
            <a:normAutofit fontScale="55000" lnSpcReduction="20000"/>
          </a:bodyPr>
          <a:lstStyle/>
          <a:p>
            <a:pPr marL="228600" indent="0">
              <a:buNone/>
            </a:pPr>
            <a:r>
              <a:rPr lang="en-US" dirty="0"/>
              <a:t>Springfield Avenue (in Newark) District Office</a:t>
            </a:r>
          </a:p>
          <a:p>
            <a:r>
              <a:rPr lang="en-US" dirty="0"/>
              <a:t>Phone: 877 455 7043, Fax: 833 950 3317</a:t>
            </a:r>
          </a:p>
          <a:p>
            <a:pPr marL="228600" indent="0">
              <a:buNone/>
            </a:pPr>
            <a:r>
              <a:rPr lang="en-US" dirty="0"/>
              <a:t>Toms River District Office</a:t>
            </a:r>
          </a:p>
          <a:p>
            <a:r>
              <a:rPr lang="en-US" dirty="0"/>
              <a:t>Phone: 877-255-1497, Fax: 833-950-2670</a:t>
            </a:r>
          </a:p>
          <a:p>
            <a:pPr marL="228600" indent="0">
              <a:buNone/>
            </a:pPr>
            <a:r>
              <a:rPr lang="en-US" sz="3300" dirty="0">
                <a:solidFill>
                  <a:schemeClr val="tx1">
                    <a:lumMod val="50000"/>
                    <a:lumOff val="50000"/>
                  </a:schemeClr>
                </a:solidFill>
                <a:latin typeface="Arial"/>
                <a:cs typeface="Arial"/>
              </a:rPr>
              <a:t>Woodbridge (formerly Iselin) District Office</a:t>
            </a:r>
          </a:p>
          <a:p>
            <a:pPr marL="285750" indent="-285750">
              <a:buClr>
                <a:srgbClr val="E4DEF6"/>
              </a:buClr>
              <a:buFont typeface="Wingdings"/>
              <a:buChar char="§"/>
            </a:pPr>
            <a:r>
              <a:rPr lang="en-US" sz="3300" dirty="0">
                <a:solidFill>
                  <a:schemeClr val="tx1">
                    <a:lumMod val="50000"/>
                    <a:lumOff val="50000"/>
                  </a:schemeClr>
                </a:solidFill>
                <a:latin typeface="Arial"/>
                <a:cs typeface="Arial"/>
              </a:rPr>
              <a:t>  Phone:     877 600 2852   Fax: 833 950 2980</a:t>
            </a:r>
          </a:p>
          <a:p>
            <a:pPr marL="228600" indent="0">
              <a:buNone/>
            </a:pPr>
            <a:r>
              <a:rPr lang="en-US" dirty="0"/>
              <a:t>Union District Office</a:t>
            </a:r>
            <a:endParaRPr lang="en-US" dirty="0">
              <a:solidFill>
                <a:srgbClr val="201449">
                  <a:alpha val="70000"/>
                </a:srgbClr>
              </a:solidFill>
            </a:endParaRPr>
          </a:p>
          <a:p>
            <a:r>
              <a:rPr lang="en-US" dirty="0"/>
              <a:t>Phone: 877-803-6306, Fax: 833-950-2978</a:t>
            </a:r>
          </a:p>
        </p:txBody>
      </p:sp>
      <p:sp>
        <p:nvSpPr>
          <p:cNvPr id="5" name="Slide Number Placeholder 4">
            <a:extLst>
              <a:ext uri="{FF2B5EF4-FFF2-40B4-BE49-F238E27FC236}">
                <a16:creationId xmlns="" xmlns:a16="http://schemas.microsoft.com/office/drawing/2014/main" id="{9F61B2C6-3417-4EC9-D927-B754E3CCB528}"/>
              </a:ext>
            </a:extLst>
          </p:cNvPr>
          <p:cNvSpPr>
            <a:spLocks noGrp="1"/>
          </p:cNvSpPr>
          <p:nvPr>
            <p:ph type="sldNum" sz="quarter" idx="12"/>
          </p:nvPr>
        </p:nvSpPr>
        <p:spPr/>
        <p:txBody>
          <a:bodyPr/>
          <a:lstStyle/>
          <a:p>
            <a:fld id="{28844951-7827-47D4-8276-7DDE1FA7D85A}" type="slidenum">
              <a:rPr lang="en-US" smtClean="0"/>
              <a:t>67</a:t>
            </a:fld>
            <a:endParaRPr lang="en-US" dirty="0"/>
          </a:p>
        </p:txBody>
      </p:sp>
    </p:spTree>
    <p:extLst>
      <p:ext uri="{BB962C8B-B14F-4D97-AF65-F5344CB8AC3E}">
        <p14:creationId xmlns:p14="http://schemas.microsoft.com/office/powerpoint/2010/main" val="10573415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 xmlns:a16="http://schemas.microsoft.com/office/drawing/2014/main" id="{2AD0BD55-35F3-3FCA-91C5-542A920CEFDB}"/>
              </a:ext>
            </a:extLst>
          </p:cNvPr>
          <p:cNvSpPr>
            <a:spLocks noGrp="1"/>
          </p:cNvSpPr>
          <p:nvPr>
            <p:ph type="ctrTitle"/>
          </p:nvPr>
        </p:nvSpPr>
        <p:spPr>
          <a:xfrm>
            <a:off x="1439159" y="2235200"/>
            <a:ext cx="9144000" cy="2387600"/>
          </a:xfrm>
        </p:spPr>
        <p:txBody>
          <a:bodyPr>
            <a:normAutofit fontScale="90000"/>
          </a:bodyPr>
          <a:lstStyle/>
          <a:p>
            <a:r>
              <a:rPr lang="en-US" dirty="0"/>
              <a:t>APPEAL</a:t>
            </a:r>
            <a:br>
              <a:rPr lang="en-US" dirty="0"/>
            </a:br>
            <a:r>
              <a:rPr lang="en-US" dirty="0"/>
              <a:t/>
            </a:r>
            <a:br>
              <a:rPr lang="en-US" dirty="0"/>
            </a:br>
            <a:r>
              <a:rPr lang="en-US" sz="7300" dirty="0"/>
              <a:t>APPEAL</a:t>
            </a:r>
            <a:r>
              <a:rPr lang="en-US" dirty="0"/>
              <a:t/>
            </a:r>
            <a:br>
              <a:rPr lang="en-US" dirty="0"/>
            </a:br>
            <a:r>
              <a:rPr lang="en-US" dirty="0"/>
              <a:t/>
            </a:r>
            <a:br>
              <a:rPr lang="en-US" dirty="0"/>
            </a:br>
            <a:r>
              <a:rPr lang="en-US" sz="10700" dirty="0"/>
              <a:t>APPEAL</a:t>
            </a:r>
          </a:p>
        </p:txBody>
      </p:sp>
    </p:spTree>
    <p:extLst>
      <p:ext uri="{BB962C8B-B14F-4D97-AF65-F5344CB8AC3E}">
        <p14:creationId xmlns:p14="http://schemas.microsoft.com/office/powerpoint/2010/main" val="27805404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80">
                                          <p:stCondLst>
                                            <p:cond delay="0"/>
                                          </p:stCondLst>
                                        </p:cTn>
                                        <p:tgtEl>
                                          <p:spTgt spid="8"/>
                                        </p:tgtEl>
                                      </p:cBhvr>
                                    </p:animEffect>
                                    <p:anim calcmode="lin" valueType="num">
                                      <p:cBhvr>
                                        <p:cTn id="8"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13" dur="26">
                                          <p:stCondLst>
                                            <p:cond delay="650"/>
                                          </p:stCondLst>
                                        </p:cTn>
                                        <p:tgtEl>
                                          <p:spTgt spid="8"/>
                                        </p:tgtEl>
                                      </p:cBhvr>
                                      <p:to x="100000" y="60000"/>
                                    </p:animScale>
                                    <p:animScale>
                                      <p:cBhvr>
                                        <p:cTn id="14" dur="166" decel="50000">
                                          <p:stCondLst>
                                            <p:cond delay="676"/>
                                          </p:stCondLst>
                                        </p:cTn>
                                        <p:tgtEl>
                                          <p:spTgt spid="8"/>
                                        </p:tgtEl>
                                      </p:cBhvr>
                                      <p:to x="100000" y="100000"/>
                                    </p:animScale>
                                    <p:animScale>
                                      <p:cBhvr>
                                        <p:cTn id="15" dur="26">
                                          <p:stCondLst>
                                            <p:cond delay="1312"/>
                                          </p:stCondLst>
                                        </p:cTn>
                                        <p:tgtEl>
                                          <p:spTgt spid="8"/>
                                        </p:tgtEl>
                                      </p:cBhvr>
                                      <p:to x="100000" y="80000"/>
                                    </p:animScale>
                                    <p:animScale>
                                      <p:cBhvr>
                                        <p:cTn id="16" dur="166" decel="50000">
                                          <p:stCondLst>
                                            <p:cond delay="1338"/>
                                          </p:stCondLst>
                                        </p:cTn>
                                        <p:tgtEl>
                                          <p:spTgt spid="8"/>
                                        </p:tgtEl>
                                      </p:cBhvr>
                                      <p:to x="100000" y="100000"/>
                                    </p:animScale>
                                    <p:animScale>
                                      <p:cBhvr>
                                        <p:cTn id="17" dur="26">
                                          <p:stCondLst>
                                            <p:cond delay="1642"/>
                                          </p:stCondLst>
                                        </p:cTn>
                                        <p:tgtEl>
                                          <p:spTgt spid="8"/>
                                        </p:tgtEl>
                                      </p:cBhvr>
                                      <p:to x="100000" y="90000"/>
                                    </p:animScale>
                                    <p:animScale>
                                      <p:cBhvr>
                                        <p:cTn id="18" dur="166" decel="50000">
                                          <p:stCondLst>
                                            <p:cond delay="1668"/>
                                          </p:stCondLst>
                                        </p:cTn>
                                        <p:tgtEl>
                                          <p:spTgt spid="8"/>
                                        </p:tgtEl>
                                      </p:cBhvr>
                                      <p:to x="100000" y="100000"/>
                                    </p:animScale>
                                    <p:animScale>
                                      <p:cBhvr>
                                        <p:cTn id="19" dur="26">
                                          <p:stCondLst>
                                            <p:cond delay="1808"/>
                                          </p:stCondLst>
                                        </p:cTn>
                                        <p:tgtEl>
                                          <p:spTgt spid="8"/>
                                        </p:tgtEl>
                                      </p:cBhvr>
                                      <p:to x="100000" y="95000"/>
                                    </p:animScale>
                                    <p:animScale>
                                      <p:cBhvr>
                                        <p:cTn id="20" dur="166" decel="50000">
                                          <p:stCondLst>
                                            <p:cond delay="1834"/>
                                          </p:stCondLst>
                                        </p:cTn>
                                        <p:tgtEl>
                                          <p:spTgt spid="8"/>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a:extLst>
              <a:ext uri="{FF2B5EF4-FFF2-40B4-BE49-F238E27FC236}">
                <a16:creationId xmlns="" xmlns:a16="http://schemas.microsoft.com/office/drawing/2014/main" id="{AA34F1F5-4B62-892D-63AF-9CAD8CF58AD1}"/>
              </a:ext>
            </a:extLst>
          </p:cNvPr>
          <p:cNvSpPr/>
          <p:nvPr/>
        </p:nvSpPr>
        <p:spPr>
          <a:xfrm>
            <a:off x="2532831" y="2703826"/>
            <a:ext cx="1607128" cy="914400"/>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US" sz="2800" dirty="0"/>
              <a:t>AWARD</a:t>
            </a:r>
          </a:p>
        </p:txBody>
      </p:sp>
      <p:sp>
        <p:nvSpPr>
          <p:cNvPr id="25" name="Rectangle 24">
            <a:extLst>
              <a:ext uri="{FF2B5EF4-FFF2-40B4-BE49-F238E27FC236}">
                <a16:creationId xmlns="" xmlns:a16="http://schemas.microsoft.com/office/drawing/2014/main" id="{79C3A199-20D6-EFA6-C3EF-8E35DD619DA8}"/>
              </a:ext>
            </a:extLst>
          </p:cNvPr>
          <p:cNvSpPr/>
          <p:nvPr/>
        </p:nvSpPr>
        <p:spPr>
          <a:xfrm>
            <a:off x="6954139" y="924687"/>
            <a:ext cx="1607128" cy="914400"/>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2" name="Title 1">
            <a:extLst>
              <a:ext uri="{FF2B5EF4-FFF2-40B4-BE49-F238E27FC236}">
                <a16:creationId xmlns="" xmlns:a16="http://schemas.microsoft.com/office/drawing/2014/main" id="{8899AA9B-58FE-F79D-BD9D-3BA42D47FFDE}"/>
              </a:ext>
            </a:extLst>
          </p:cNvPr>
          <p:cNvSpPr>
            <a:spLocks noGrp="1"/>
          </p:cNvSpPr>
          <p:nvPr>
            <p:ph type="title"/>
          </p:nvPr>
        </p:nvSpPr>
        <p:spPr/>
        <p:txBody>
          <a:bodyPr>
            <a:normAutofit/>
          </a:bodyPr>
          <a:lstStyle/>
          <a:p>
            <a:r>
              <a:rPr lang="en-US" sz="4000" dirty="0">
                <a:solidFill>
                  <a:srgbClr val="002060"/>
                </a:solidFill>
                <a:latin typeface="+mn-lt"/>
              </a:rPr>
              <a:t>Initial Application(s)             </a:t>
            </a:r>
            <a:r>
              <a:rPr lang="en-US" sz="2800" dirty="0">
                <a:solidFill>
                  <a:schemeClr val="bg1"/>
                </a:solidFill>
                <a:latin typeface="+mn-lt"/>
              </a:rPr>
              <a:t>AWARD</a:t>
            </a:r>
          </a:p>
        </p:txBody>
      </p:sp>
      <p:sp>
        <p:nvSpPr>
          <p:cNvPr id="13" name="Text Placeholder 12">
            <a:extLst>
              <a:ext uri="{FF2B5EF4-FFF2-40B4-BE49-F238E27FC236}">
                <a16:creationId xmlns="" xmlns:a16="http://schemas.microsoft.com/office/drawing/2014/main" id="{DB4C61FA-43FB-0987-EA4F-188EBB5BEB29}"/>
              </a:ext>
            </a:extLst>
          </p:cNvPr>
          <p:cNvSpPr>
            <a:spLocks noGrp="1"/>
          </p:cNvSpPr>
          <p:nvPr>
            <p:ph type="body" sz="quarter" idx="23"/>
          </p:nvPr>
        </p:nvSpPr>
        <p:spPr>
          <a:xfrm>
            <a:off x="5273964" y="2821471"/>
            <a:ext cx="6079835" cy="679111"/>
          </a:xfrm>
        </p:spPr>
        <p:txBody>
          <a:bodyPr>
            <a:noAutofit/>
          </a:bodyPr>
          <a:lstStyle/>
          <a:p>
            <a:r>
              <a:rPr lang="en-US" sz="4000" dirty="0">
                <a:solidFill>
                  <a:srgbClr val="002060">
                    <a:alpha val="70000"/>
                  </a:srgbClr>
                </a:solidFill>
                <a:latin typeface="+mn-lt"/>
              </a:rPr>
              <a:t>Reconsideration Request</a:t>
            </a:r>
          </a:p>
        </p:txBody>
      </p:sp>
      <p:sp>
        <p:nvSpPr>
          <p:cNvPr id="15" name="Slide Number Placeholder 14">
            <a:extLst>
              <a:ext uri="{FF2B5EF4-FFF2-40B4-BE49-F238E27FC236}">
                <a16:creationId xmlns="" xmlns:a16="http://schemas.microsoft.com/office/drawing/2014/main" id="{0637F428-AFC3-42B8-CF8F-EE382AFE4FDE}"/>
              </a:ext>
            </a:extLst>
          </p:cNvPr>
          <p:cNvSpPr>
            <a:spLocks noGrp="1"/>
          </p:cNvSpPr>
          <p:nvPr>
            <p:ph type="sldNum" sz="quarter" idx="12"/>
          </p:nvPr>
        </p:nvSpPr>
        <p:spPr/>
        <p:txBody>
          <a:bodyPr/>
          <a:lstStyle/>
          <a:p>
            <a:fld id="{28844951-7827-47D4-8276-7DDE1FA7D85A}" type="slidenum">
              <a:rPr lang="en-US" smtClean="0"/>
              <a:t>8</a:t>
            </a:fld>
            <a:endParaRPr lang="en-US" dirty="0"/>
          </a:p>
        </p:txBody>
      </p:sp>
      <p:sp>
        <p:nvSpPr>
          <p:cNvPr id="16" name="Arrow: Right 15">
            <a:extLst>
              <a:ext uri="{FF2B5EF4-FFF2-40B4-BE49-F238E27FC236}">
                <a16:creationId xmlns="" xmlns:a16="http://schemas.microsoft.com/office/drawing/2014/main" id="{CA515562-3A9E-E55B-CBFA-46EE25903880}"/>
              </a:ext>
            </a:extLst>
          </p:cNvPr>
          <p:cNvSpPr/>
          <p:nvPr/>
        </p:nvSpPr>
        <p:spPr>
          <a:xfrm>
            <a:off x="5824029" y="1099374"/>
            <a:ext cx="978408" cy="48463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 Placeholder 26">
            <a:extLst>
              <a:ext uri="{FF2B5EF4-FFF2-40B4-BE49-F238E27FC236}">
                <a16:creationId xmlns="" xmlns:a16="http://schemas.microsoft.com/office/drawing/2014/main" id="{28B17C32-6E53-E9A1-101B-B38D1F0252F0}"/>
              </a:ext>
            </a:extLst>
          </p:cNvPr>
          <p:cNvSpPr>
            <a:spLocks noGrp="1"/>
          </p:cNvSpPr>
          <p:nvPr>
            <p:ph type="body" sz="quarter" idx="17"/>
          </p:nvPr>
        </p:nvSpPr>
        <p:spPr>
          <a:xfrm>
            <a:off x="741362" y="4733925"/>
            <a:ext cx="4181619" cy="590550"/>
          </a:xfrm>
        </p:spPr>
        <p:txBody>
          <a:bodyPr>
            <a:noAutofit/>
          </a:bodyPr>
          <a:lstStyle/>
          <a:p>
            <a:r>
              <a:rPr lang="en-US" sz="4000" dirty="0">
                <a:latin typeface="+mn-lt"/>
              </a:rPr>
              <a:t>Hearing Request </a:t>
            </a:r>
          </a:p>
        </p:txBody>
      </p:sp>
      <p:sp>
        <p:nvSpPr>
          <p:cNvPr id="28" name="Rectangle 27">
            <a:extLst>
              <a:ext uri="{FF2B5EF4-FFF2-40B4-BE49-F238E27FC236}">
                <a16:creationId xmlns="" xmlns:a16="http://schemas.microsoft.com/office/drawing/2014/main" id="{1F68108A-FE63-C158-BD30-C1878A9329E5}"/>
              </a:ext>
            </a:extLst>
          </p:cNvPr>
          <p:cNvSpPr/>
          <p:nvPr/>
        </p:nvSpPr>
        <p:spPr>
          <a:xfrm>
            <a:off x="8896085" y="924687"/>
            <a:ext cx="1485587" cy="914400"/>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t>DENIAL</a:t>
            </a:r>
          </a:p>
        </p:txBody>
      </p:sp>
      <p:sp>
        <p:nvSpPr>
          <p:cNvPr id="29" name="Arrow: Down 28">
            <a:extLst>
              <a:ext uri="{FF2B5EF4-FFF2-40B4-BE49-F238E27FC236}">
                <a16:creationId xmlns="" xmlns:a16="http://schemas.microsoft.com/office/drawing/2014/main" id="{1E8A2C0D-C4E1-990B-7AC5-9E1494A57062}"/>
              </a:ext>
            </a:extLst>
          </p:cNvPr>
          <p:cNvSpPr/>
          <p:nvPr/>
        </p:nvSpPr>
        <p:spPr>
          <a:xfrm>
            <a:off x="9396562" y="1954975"/>
            <a:ext cx="484632" cy="590550"/>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Arrow: Left 29">
            <a:extLst>
              <a:ext uri="{FF2B5EF4-FFF2-40B4-BE49-F238E27FC236}">
                <a16:creationId xmlns="" xmlns:a16="http://schemas.microsoft.com/office/drawing/2014/main" id="{E0B52543-4C2F-5850-8018-9381702B0282}"/>
              </a:ext>
            </a:extLst>
          </p:cNvPr>
          <p:cNvSpPr/>
          <p:nvPr/>
        </p:nvSpPr>
        <p:spPr>
          <a:xfrm>
            <a:off x="4191825" y="2944368"/>
            <a:ext cx="978408" cy="484632"/>
          </a:xfrm>
          <a:prstGeom prst="lef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2" name="Picture 31">
            <a:extLst>
              <a:ext uri="{FF2B5EF4-FFF2-40B4-BE49-F238E27FC236}">
                <a16:creationId xmlns="" xmlns:a16="http://schemas.microsoft.com/office/drawing/2014/main" id="{55C65BF5-A197-DE2F-F76A-7E33A655601F}"/>
              </a:ext>
            </a:extLst>
          </p:cNvPr>
          <p:cNvPicPr>
            <a:picLocks noChangeAspect="1"/>
          </p:cNvPicPr>
          <p:nvPr/>
        </p:nvPicPr>
        <p:blipFill>
          <a:blip r:embed="rId2"/>
          <a:stretch>
            <a:fillRect/>
          </a:stretch>
        </p:blipFill>
        <p:spPr>
          <a:xfrm>
            <a:off x="757445" y="2691554"/>
            <a:ext cx="1700931" cy="926672"/>
          </a:xfrm>
          <a:prstGeom prst="rect">
            <a:avLst/>
          </a:prstGeom>
        </p:spPr>
      </p:pic>
      <p:pic>
        <p:nvPicPr>
          <p:cNvPr id="33" name="Picture 32">
            <a:extLst>
              <a:ext uri="{FF2B5EF4-FFF2-40B4-BE49-F238E27FC236}">
                <a16:creationId xmlns="" xmlns:a16="http://schemas.microsoft.com/office/drawing/2014/main" id="{46D78C4F-A297-9625-5912-7B887B5E0002}"/>
              </a:ext>
            </a:extLst>
          </p:cNvPr>
          <p:cNvPicPr>
            <a:picLocks noChangeAspect="1"/>
          </p:cNvPicPr>
          <p:nvPr/>
        </p:nvPicPr>
        <p:blipFill>
          <a:blip r:embed="rId3"/>
          <a:stretch>
            <a:fillRect/>
          </a:stretch>
        </p:blipFill>
        <p:spPr>
          <a:xfrm>
            <a:off x="1243376" y="3875179"/>
            <a:ext cx="524301" cy="609653"/>
          </a:xfrm>
          <a:prstGeom prst="rect">
            <a:avLst/>
          </a:prstGeom>
        </p:spPr>
      </p:pic>
      <p:pic>
        <p:nvPicPr>
          <p:cNvPr id="34" name="Picture 33">
            <a:extLst>
              <a:ext uri="{FF2B5EF4-FFF2-40B4-BE49-F238E27FC236}">
                <a16:creationId xmlns="" xmlns:a16="http://schemas.microsoft.com/office/drawing/2014/main" id="{69DDBCC4-A6F5-A4C2-F512-EA37625776C6}"/>
              </a:ext>
            </a:extLst>
          </p:cNvPr>
          <p:cNvPicPr>
            <a:picLocks noChangeAspect="1"/>
          </p:cNvPicPr>
          <p:nvPr/>
        </p:nvPicPr>
        <p:blipFill>
          <a:blip r:embed="rId4"/>
          <a:stretch>
            <a:fillRect/>
          </a:stretch>
        </p:blipFill>
        <p:spPr>
          <a:xfrm>
            <a:off x="4922981" y="4851401"/>
            <a:ext cx="999831" cy="524301"/>
          </a:xfrm>
          <a:prstGeom prst="rect">
            <a:avLst/>
          </a:prstGeom>
        </p:spPr>
      </p:pic>
      <p:sp>
        <p:nvSpPr>
          <p:cNvPr id="35" name="TextBox 34">
            <a:extLst>
              <a:ext uri="{FF2B5EF4-FFF2-40B4-BE49-F238E27FC236}">
                <a16:creationId xmlns="" xmlns:a16="http://schemas.microsoft.com/office/drawing/2014/main" id="{4809E49B-CA9C-38DE-4CC1-9DA46940DA8E}"/>
              </a:ext>
            </a:extLst>
          </p:cNvPr>
          <p:cNvSpPr txBox="1"/>
          <p:nvPr/>
        </p:nvSpPr>
        <p:spPr>
          <a:xfrm>
            <a:off x="6128182" y="4759608"/>
            <a:ext cx="4424369" cy="707886"/>
          </a:xfrm>
          <a:prstGeom prst="rect">
            <a:avLst/>
          </a:prstGeom>
          <a:pattFill prst="pct10">
            <a:fgClr>
              <a:schemeClr val="accent1"/>
            </a:fgClr>
            <a:bgClr>
              <a:schemeClr val="bg1"/>
            </a:bgClr>
          </a:pattFill>
        </p:spPr>
        <p:txBody>
          <a:bodyPr wrap="square" rtlCol="0">
            <a:spAutoFit/>
          </a:bodyPr>
          <a:lstStyle/>
          <a:p>
            <a:r>
              <a:rPr lang="en-US" sz="4000" dirty="0"/>
              <a:t>Hearing with ALJ</a:t>
            </a:r>
          </a:p>
        </p:txBody>
      </p:sp>
    </p:spTree>
    <p:extLst>
      <p:ext uri="{BB962C8B-B14F-4D97-AF65-F5344CB8AC3E}">
        <p14:creationId xmlns:p14="http://schemas.microsoft.com/office/powerpoint/2010/main" val="26255353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840509" y="1033992"/>
            <a:ext cx="10206182" cy="1940117"/>
          </a:xfrm>
          <a:prstGeom prst="rect">
            <a:avLst/>
          </a:prstGeom>
          <a:noFill/>
          <a:ln w="0" cmpd="sng">
            <a:noFill/>
            <a:prstDash val="solid"/>
          </a:ln>
        </p:spPr>
        <p:txBody>
          <a:bodyPr vert="horz" lIns="0" tIns="21252" rIns="0" bIns="0" rtlCol="0" anchor="t">
            <a:noAutofit/>
          </a:bodyPr>
          <a:lstStyle/>
          <a:p>
            <a:pPr algn="l">
              <a:lnSpc>
                <a:spcPct val="100000"/>
              </a:lnSpc>
              <a:spcAft>
                <a:spcPts val="0"/>
              </a:spcAft>
              <a:buNone/>
            </a:pPr>
            <a:r>
              <a:rPr lang="en-US" sz="2000" b="1" spc="161" dirty="0">
                <a:solidFill>
                  <a:srgbClr val="0070C0"/>
                </a:solidFill>
              </a:rPr>
              <a:t>Claims Adjudicators </a:t>
            </a:r>
            <a:r>
              <a:rPr lang="en-US" sz="2000" spc="161" dirty="0">
                <a:solidFill>
                  <a:srgbClr val="0070C0"/>
                </a:solidFill>
              </a:rPr>
              <a:t>at the Initial and Reconsideration levels</a:t>
            </a:r>
          </a:p>
          <a:p>
            <a:pPr algn="l">
              <a:lnSpc>
                <a:spcPct val="100000"/>
              </a:lnSpc>
              <a:spcBef>
                <a:spcPts val="0"/>
              </a:spcBef>
              <a:spcAft>
                <a:spcPts val="0"/>
              </a:spcAft>
              <a:buNone/>
            </a:pPr>
            <a:r>
              <a:rPr lang="en-US" sz="2000" spc="161" dirty="0">
                <a:solidFill>
                  <a:srgbClr val="0070C0"/>
                </a:solidFill>
              </a:rPr>
              <a:t>have little discretion to approve a case that is not crystal clear.</a:t>
            </a:r>
          </a:p>
          <a:p>
            <a:pPr algn="l">
              <a:lnSpc>
                <a:spcPct val="100000"/>
              </a:lnSpc>
              <a:spcBef>
                <a:spcPts val="0"/>
              </a:spcBef>
              <a:spcAft>
                <a:spcPts val="0"/>
              </a:spcAft>
              <a:buNone/>
            </a:pPr>
            <a:endParaRPr lang="en-US" sz="2000" spc="161" dirty="0">
              <a:solidFill>
                <a:srgbClr val="0070C0"/>
              </a:solidFill>
            </a:endParaRPr>
          </a:p>
          <a:p>
            <a:pPr algn="l">
              <a:lnSpc>
                <a:spcPct val="100000"/>
              </a:lnSpc>
              <a:spcAft>
                <a:spcPts val="0"/>
              </a:spcAft>
              <a:buNone/>
            </a:pPr>
            <a:r>
              <a:rPr lang="en-US" sz="2000" spc="161" dirty="0">
                <a:solidFill>
                  <a:srgbClr val="0070C0"/>
                </a:solidFill>
              </a:rPr>
              <a:t>Additionally, they do not need to provide a </a:t>
            </a:r>
            <a:r>
              <a:rPr lang="en-US" sz="2000" i="1" spc="161" dirty="0">
                <a:solidFill>
                  <a:srgbClr val="0070C0"/>
                </a:solidFill>
              </a:rPr>
              <a:t>well-reasoned explanation </a:t>
            </a:r>
          </a:p>
          <a:p>
            <a:pPr algn="l">
              <a:lnSpc>
                <a:spcPct val="100000"/>
              </a:lnSpc>
              <a:spcAft>
                <a:spcPts val="0"/>
              </a:spcAft>
              <a:buNone/>
            </a:pPr>
            <a:r>
              <a:rPr lang="en-US" sz="2000" spc="161" dirty="0">
                <a:solidFill>
                  <a:srgbClr val="0070C0"/>
                </a:solidFill>
              </a:rPr>
              <a:t>for their denial. </a:t>
            </a:r>
          </a:p>
          <a:p>
            <a:pPr algn="l">
              <a:lnSpc>
                <a:spcPts val="4248"/>
              </a:lnSpc>
              <a:spcAft>
                <a:spcPts val="0"/>
              </a:spcAft>
              <a:buNone/>
            </a:pPr>
            <a:r>
              <a:rPr lang="en-US" sz="2000" b="1" spc="129" dirty="0">
                <a:solidFill>
                  <a:srgbClr val="0070C0"/>
                </a:solidFill>
              </a:rPr>
              <a:t>The Administrative Law Judge </a:t>
            </a:r>
            <a:r>
              <a:rPr lang="en-US" sz="2000" spc="129" dirty="0">
                <a:solidFill>
                  <a:srgbClr val="0070C0"/>
                </a:solidFill>
              </a:rPr>
              <a:t>will:</a:t>
            </a:r>
          </a:p>
          <a:p>
            <a:pPr marL="457200" indent="-457200">
              <a:buClr>
                <a:schemeClr val="accent1"/>
              </a:buClr>
              <a:buFont typeface="Arial" panose="020B0604020202020204" pitchFamily="34" charset="0"/>
              <a:buChar char="•"/>
            </a:pPr>
            <a:r>
              <a:rPr lang="en-US" sz="2000" spc="6" dirty="0">
                <a:solidFill>
                  <a:srgbClr val="0070C0"/>
                </a:solidFill>
              </a:rPr>
              <a:t>Look at all the evidence; </a:t>
            </a:r>
          </a:p>
          <a:p>
            <a:pPr marL="457200" indent="-457200">
              <a:spcBef>
                <a:spcPts val="431"/>
              </a:spcBef>
              <a:buClr>
                <a:schemeClr val="accent1"/>
              </a:buClr>
              <a:buFont typeface="Arial" panose="020B0604020202020204" pitchFamily="34" charset="0"/>
              <a:buChar char="•"/>
            </a:pPr>
            <a:r>
              <a:rPr lang="en-US" sz="2000" spc="13" dirty="0">
                <a:solidFill>
                  <a:srgbClr val="0070C0"/>
                </a:solidFill>
              </a:rPr>
              <a:t>Read through any briefs and legal arguments;</a:t>
            </a:r>
          </a:p>
          <a:p>
            <a:pPr marL="457200" indent="-457200">
              <a:spcBef>
                <a:spcPts val="431"/>
              </a:spcBef>
              <a:buClr>
                <a:schemeClr val="accent1"/>
              </a:buClr>
              <a:buFont typeface="Arial" panose="020B0604020202020204" pitchFamily="34" charset="0"/>
              <a:buChar char="•"/>
            </a:pPr>
            <a:r>
              <a:rPr lang="en-US" sz="2000" spc="13" dirty="0">
                <a:solidFill>
                  <a:srgbClr val="0070C0"/>
                </a:solidFill>
              </a:rPr>
              <a:t>Listen to testimony and the arguments during the Hearing; </a:t>
            </a:r>
          </a:p>
          <a:p>
            <a:pPr marL="0">
              <a:spcBef>
                <a:spcPts val="399"/>
              </a:spcBef>
              <a:buNone/>
            </a:pPr>
            <a:r>
              <a:rPr lang="en-US" sz="2000" spc="-39" dirty="0">
                <a:solidFill>
                  <a:srgbClr val="0070C0"/>
                </a:solidFill>
              </a:rPr>
              <a:t>        and </a:t>
            </a:r>
          </a:p>
          <a:p>
            <a:pPr marL="457200" indent="-457200">
              <a:spcBef>
                <a:spcPts val="431"/>
              </a:spcBef>
              <a:spcAft>
                <a:spcPts val="148"/>
              </a:spcAft>
              <a:buClr>
                <a:schemeClr val="accent1"/>
              </a:buClr>
              <a:buFont typeface="Arial" panose="020B0604020202020204" pitchFamily="34" charset="0"/>
              <a:buChar char="•"/>
            </a:pPr>
            <a:r>
              <a:rPr lang="en-US" sz="2000" u="sng" spc="6" dirty="0">
                <a:solidFill>
                  <a:srgbClr val="0070C0"/>
                </a:solidFill>
              </a:rPr>
              <a:t>Render a New Decision</a:t>
            </a:r>
            <a:r>
              <a:rPr lang="en-US" sz="2000" spc="6" dirty="0">
                <a:solidFill>
                  <a:srgbClr val="0070C0"/>
                </a:solidFill>
              </a:rPr>
              <a:t>.</a:t>
            </a:r>
            <a:endParaRPr lang="en-US" sz="2000" b="1" spc="129" dirty="0">
              <a:solidFill>
                <a:srgbClr val="0070C0"/>
              </a:solidFill>
            </a:endParaRPr>
          </a:p>
        </p:txBody>
      </p:sp>
    </p:spTree>
    <p:extLst>
      <p:ext uri="{BB962C8B-B14F-4D97-AF65-F5344CB8AC3E}">
        <p14:creationId xmlns:p14="http://schemas.microsoft.com/office/powerpoint/2010/main" val="993827166"/>
      </p:ext>
    </p:extLst>
  </p:cSld>
  <p:clrMapOvr>
    <a:masterClrMapping/>
  </p:clrMapOvr>
  <p:timing>
    <p:tnLst>
      <p:par>
        <p:cTn id="1" dur="indefinite" restart="never" nodeType="tmRoot"/>
      </p:par>
    </p:tnLst>
  </p:timing>
</p:sld>
</file>

<file path=ppt/theme/theme1.xml><?xml version="1.0" encoding="utf-8"?>
<a:theme xmlns:a="http://schemas.openxmlformats.org/drawingml/2006/main" name="LuminousVTI">
  <a:themeElements>
    <a:clrScheme name="Custom 54">
      <a:dk1>
        <a:sysClr val="windowText" lastClr="000000"/>
      </a:dk1>
      <a:lt1>
        <a:sysClr val="window" lastClr="FFFFFF"/>
      </a:lt1>
      <a:dk2>
        <a:srgbClr val="201449"/>
      </a:dk2>
      <a:lt2>
        <a:srgbClr val="EEEEEE"/>
      </a:lt2>
      <a:accent1>
        <a:srgbClr val="F900A0"/>
      </a:accent1>
      <a:accent2>
        <a:srgbClr val="4D4EE6"/>
      </a:accent2>
      <a:accent3>
        <a:srgbClr val="454B78"/>
      </a:accent3>
      <a:accent4>
        <a:srgbClr val="A3A3C1"/>
      </a:accent4>
      <a:accent5>
        <a:srgbClr val="7162FE"/>
      </a:accent5>
      <a:accent6>
        <a:srgbClr val="1EBE9B"/>
      </a:accent6>
      <a:hlink>
        <a:srgbClr val="F900A0"/>
      </a:hlink>
      <a:folHlink>
        <a:srgbClr val="8477FE"/>
      </a:folHlink>
    </a:clrScheme>
    <a:fontScheme name="Custom 51">
      <a:majorFont>
        <a:latin typeface="Sabon Next LT"/>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uminousVTI" id="{3EBF12FF-FD44-415B-AB75-5B4F7E5C3AC4}" vid="{521B7FAE-6A8D-4468-B79A-0706294A0D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8" ma:contentTypeDescription="Create a new document." ma:contentTypeScope="" ma:versionID="22a266b9fa9a230c5a512669d8b298c3">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eddc33fff6b14141ee5c74a0d29ea6a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element ref="ns1:_ip_UnifiedCompliancePolicyProperties" minOccurs="0"/>
                <xsd:element ref="ns1:_ip_UnifiedCompliancePolicyUIAction" minOccurs="0"/>
                <xsd:element ref="ns2:Image" minOccurs="0"/>
                <xsd:element ref="ns2:lcf76f155ced4ddcb4097134ff3c332f" minOccurs="0"/>
                <xsd:element ref="ns4: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element name="Image" ma:index="22" nillable="true" ma:displayName="Image" ma:format="Image" ma:internalName="Image">
      <xsd:complexType>
        <xsd:complexContent>
          <xsd:extension base="dms:URL">
            <xsd:sequence>
              <xsd:element name="Url" type="dms:ValidUrl" minOccurs="0" nillable="true"/>
              <xsd:element name="Description" type="xsd:string" nillable="true"/>
            </xsd:sequence>
          </xsd:extension>
        </xsd:complexContent>
      </xsd:complexType>
    </xsd:element>
    <xsd:element name="lcf76f155ced4ddcb4097134ff3c332f" ma:index="24" nillable="true" ma:taxonomy="true" ma:internalName="lcf76f155ced4ddcb4097134ff3c332f" ma:taxonomyFieldName="MediaServiceAITags" ma:displayName="Image Tags" ma:readOnly="false" ma:fieldId="{5cf76f15-5ced-4ddc-b409-7134ff3c332f}" ma:taxonomyMulti="true" ma:sspId="e385fb40-52d4-4fae-9c5b-3e8ff8a5878e" ma:termSetId="09814cd3-568e-4e90-9814-8d621ff8fb84" ma:anchorId="00000000-0000-0000-0000-000000000000"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5" nillable="true" ma:displayName="Taxonomy Catch All Column" ma:hidden="true" ma:list="{3f6bfcbc-3db3-4ae6-bd76-326f0798ad28}" ma:internalName="TaxCatchAll"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_ip_UnifiedCompliancePolicyUIAction xmlns="http://schemas.microsoft.com/sharepoint/v3" xsi:nil="true"/>
    <Image xmlns="71af3243-3dd4-4a8d-8c0d-dd76da1f02a5">
      <Url xsi:nil="true"/>
      <Description xsi:nil="true"/>
    </Image>
    <_ip_UnifiedCompliancePolicyProperties xmlns="http://schemas.microsoft.com/sharepoint/v3" xsi:nil="true"/>
    <lcf76f155ced4ddcb4097134ff3c332f xmlns="71af3243-3dd4-4a8d-8c0d-dd76da1f02a5">
      <Terms xmlns="http://schemas.microsoft.com/office/infopath/2007/PartnerControls"/>
    </lcf76f155ced4ddcb4097134ff3c332f>
    <TaxCatchAll xmlns="230e9df3-be65-4c73-a93b-d1236ebd677e"/>
    <MediaServiceKeyPoints xmlns="71af3243-3dd4-4a8d-8c0d-dd76da1f02a5" xsi:nil="true"/>
  </documentManagement>
</p:properties>
</file>

<file path=customXml/itemProps1.xml><?xml version="1.0" encoding="utf-8"?>
<ds:datastoreItem xmlns:ds="http://schemas.openxmlformats.org/officeDocument/2006/customXml" ds:itemID="{56052644-F409-493B-8E91-969D43897F2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CF4B188-9E41-4609-81DC-EA2587D009AE}">
  <ds:schemaRefs>
    <ds:schemaRef ds:uri="http://schemas.microsoft.com/sharepoint/v3/contenttype/forms"/>
  </ds:schemaRefs>
</ds:datastoreItem>
</file>

<file path=customXml/itemProps3.xml><?xml version="1.0" encoding="utf-8"?>
<ds:datastoreItem xmlns:ds="http://schemas.openxmlformats.org/officeDocument/2006/customXml" ds:itemID="{DAAFE2A1-77F8-441E-9B9F-DD61C354F4FE}">
  <ds:schemaRefs>
    <ds:schemaRef ds:uri="http://schemas.microsoft.com/office/2006/metadata/properties"/>
    <ds:schemaRef ds:uri="http://schemas.microsoft.com/sharepoint/v3"/>
    <ds:schemaRef ds:uri="230e9df3-be65-4c73-a93b-d1236ebd677e"/>
    <ds:schemaRef ds:uri="http://purl.org/dc/terms/"/>
    <ds:schemaRef ds:uri="http://schemas.openxmlformats.org/package/2006/metadata/core-properties"/>
    <ds:schemaRef ds:uri="16c05727-aa75-4e4a-9b5f-8a80a1165891"/>
    <ds:schemaRef ds:uri="http://schemas.microsoft.com/office/2006/documentManagement/types"/>
    <ds:schemaRef ds:uri="http://schemas.microsoft.com/office/infopath/2007/PartnerControls"/>
    <ds:schemaRef ds:uri="http://purl.org/dc/elements/1.1/"/>
    <ds:schemaRef ds:uri="71af3243-3dd4-4a8d-8c0d-dd76da1f02a5"/>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{F2DAEFE3-6E60-4059-A27A-0A9D75CCA2E3}tf00537603_win32</Template>
  <TotalTime>5338</TotalTime>
  <Words>3507</Words>
  <Application>Microsoft Office PowerPoint</Application>
  <PresentationFormat>Widescreen</PresentationFormat>
  <Paragraphs>536</Paragraphs>
  <Slides>67</Slides>
  <Notes>7</Notes>
  <HiddenSlides>0</HiddenSlides>
  <MMClips>0</MMClips>
  <ScaleCrop>false</ScaleCrop>
  <HeadingPairs>
    <vt:vector size="6" baseType="variant">
      <vt:variant>
        <vt:lpstr>Fonts Used</vt:lpstr>
      </vt:variant>
      <vt:variant>
        <vt:i4>19</vt:i4>
      </vt:variant>
      <vt:variant>
        <vt:lpstr>Theme</vt:lpstr>
      </vt:variant>
      <vt:variant>
        <vt:i4>1</vt:i4>
      </vt:variant>
      <vt:variant>
        <vt:lpstr>Slide Titles</vt:lpstr>
      </vt:variant>
      <vt:variant>
        <vt:i4>67</vt:i4>
      </vt:variant>
    </vt:vector>
  </HeadingPairs>
  <TitlesOfParts>
    <vt:vector size="87" baseType="lpstr">
      <vt:lpstr>Algerian</vt:lpstr>
      <vt:lpstr>Angsana New</vt:lpstr>
      <vt:lpstr>Arial</vt:lpstr>
      <vt:lpstr>Arial Black</vt:lpstr>
      <vt:lpstr>Avenir Next LT Pro</vt:lpstr>
      <vt:lpstr>Calibri</vt:lpstr>
      <vt:lpstr>Cambria</vt:lpstr>
      <vt:lpstr>Cambria Math</vt:lpstr>
      <vt:lpstr>Chiller</vt:lpstr>
      <vt:lpstr>Comic Sans MS</vt:lpstr>
      <vt:lpstr>Courier New</vt:lpstr>
      <vt:lpstr>PMingLiU</vt:lpstr>
      <vt:lpstr>Poor Richard</vt:lpstr>
      <vt:lpstr>Roboto</vt:lpstr>
      <vt:lpstr>Sabon Next LT</vt:lpstr>
      <vt:lpstr>Segoe Script</vt:lpstr>
      <vt:lpstr>Tahoma</vt:lpstr>
      <vt:lpstr>Times New Roman</vt:lpstr>
      <vt:lpstr>Wingdings</vt:lpstr>
      <vt:lpstr>LuminousVTI</vt:lpstr>
      <vt:lpstr>What Parents Neet To Know  When Applying For Their Adult Child’s SSA Benefits</vt:lpstr>
      <vt:lpstr>DO YOU REALLY WANT TO APPLY FOR SSI?</vt:lpstr>
      <vt:lpstr>PowerPoint Presentation</vt:lpstr>
      <vt:lpstr>PowerPoint Presentation</vt:lpstr>
      <vt:lpstr>PowerPoint Presentation</vt:lpstr>
      <vt:lpstr>PowerPoint Presentation</vt:lpstr>
      <vt:lpstr>APPEAL  APPEAL  APPEAL</vt:lpstr>
      <vt:lpstr>Initial Application(s)             AWARD</vt:lpstr>
      <vt:lpstr>PowerPoint Presentation</vt:lpstr>
      <vt:lpstr>PowerPoint Presentation</vt:lpstr>
      <vt:lpstr>PowerPoint Presentation</vt:lpstr>
      <vt:lpstr>PowerPoint Presentation</vt:lpstr>
      <vt:lpstr>PowerPoint Presentation</vt:lpstr>
      <vt:lpstr>What do I need to do before applying for SSI benefits for my Adult Child?                               </vt:lpstr>
      <vt:lpstr> Financial Considerations  DO NOT APPLY BEFORE AGE 18        </vt:lpstr>
      <vt:lpstr>PowerPoint Presentation</vt:lpstr>
      <vt:lpstr>PowerPoint Presentation</vt:lpstr>
      <vt:lpstr>PowerPoint Presentation</vt:lpstr>
      <vt:lpstr>Resource Spend-Down</vt:lpstr>
      <vt:lpstr>PowerPoint Presentation</vt:lpstr>
      <vt:lpstr>PowerPoint Presentation</vt:lpstr>
      <vt:lpstr> MEDICAL/EDUCATIONAL /VOCATIONAL Considerations        </vt:lpstr>
      <vt:lpstr>DISABILITY </vt:lpstr>
      <vt:lpstr>Evidence of inability to perform SGA</vt:lpstr>
      <vt:lpstr>PowerPoint Presentation</vt:lpstr>
      <vt:lpstr>The Application Process  The SSI Application  &amp; the Disability Report </vt:lpstr>
      <vt:lpstr>PowerPoint Presentation</vt:lpstr>
      <vt:lpstr>PowerPoint Presentation</vt:lpstr>
      <vt:lpstr>PowerPoint Presentation</vt:lpstr>
      <vt:lpstr>PowerPoint Presentation</vt:lpstr>
      <vt:lpstr>PowerPoint Presentation</vt:lpstr>
      <vt:lpstr>What forms will Social Security ask us to complete?        How should we complete them?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Credits are earned by working &amp; paying taxes on your gross wage income.  You can earn up to 4 credits in 1 year.  In 2024, 1 credit   = $1730 gross               4 credits = $6920 gross  Even if you can’t earn all 4 credits,  every credit that you do earn could make a difference.   Sufficient credits ensure your eligibility. How much you earn determines the amount of your cash benefits.  </vt:lpstr>
      <vt:lpstr>PowerPoint Presentation</vt:lpstr>
      <vt:lpstr>District Offices Phone and Fax Numbers</vt:lpstr>
      <vt:lpstr> District Office Phone/Fax Continued</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Risa Rohrberger</dc:creator>
  <cp:lastModifiedBy>Microsoft account</cp:lastModifiedBy>
  <cp:revision>270</cp:revision>
  <dcterms:created xsi:type="dcterms:W3CDTF">2022-04-05T19:42:08Z</dcterms:created>
  <dcterms:modified xsi:type="dcterms:W3CDTF">2024-07-15T18:46:38Z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