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Roboto"/>
      <p:regular r:id="rId14"/>
      <p:bold r:id="rId15"/>
      <p:italic r:id="rId16"/>
      <p:boldItalic r:id="rId17"/>
    </p:embeddedFont>
    <p:embeddedFont>
      <p:font typeface="Garamond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ramond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Garamond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Garamond-bold.fntdata"/><Relationship Id="rId6" Type="http://schemas.openxmlformats.org/officeDocument/2006/relationships/slide" Target="slides/slide1.xml"/><Relationship Id="rId18" Type="http://schemas.openxmlformats.org/officeDocument/2006/relationships/font" Target="fonts/Garamon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f0a02d5353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f0a02d5353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f0a02d5353_0_13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f0a02d5353_0_13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0a02d5353_0_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" name="Google Shape;52;g2f0a02d5353_0_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0a02d5353_0_22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g2f0a02d5353_0_22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c221c9535c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c221c9535c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2c221c9535c_0_0:notes"/>
          <p:cNvSpPr txBox="1"/>
          <p:nvPr>
            <p:ph idx="12" type="sldNum"/>
          </p:nvPr>
        </p:nvSpPr>
        <p:spPr>
          <a:xfrm>
            <a:off x="3970338" y="8829675"/>
            <a:ext cx="3038400" cy="466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3" name="Google Shape;73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DDD.MediEligHelpdesk@dhs.nj.gov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arcnj.org/file_download/inline/3cbde0d4-b603-4464-acd6-da968196d62d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ssa.gov" TargetMode="External"/><Relationship Id="rId4" Type="http://schemas.openxmlformats.org/officeDocument/2006/relationships/hyperlink" Target="https://www.ssa.gov/locator/" TargetMode="External"/><Relationship Id="rId5" Type="http://schemas.openxmlformats.org/officeDocument/2006/relationships/hyperlink" Target="https://www.arcnj.org/programs/health-care-advocacy/problem_forms.html" TargetMode="External"/><Relationship Id="rId6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social-security-resources.html" TargetMode="External"/><Relationship Id="rId4" Type="http://schemas.openxmlformats.org/officeDocument/2006/relationships/hyperlink" Target="https://www.arcnj.org/programs/health-care-advocacy/resources.html" TargetMode="External"/><Relationship Id="rId5" Type="http://schemas.openxmlformats.org/officeDocument/2006/relationships/hyperlink" Target="https://www.thearcfamilyinstitute.org/resources/social-security-go-bag.html" TargetMode="External"/><Relationship Id="rId6" Type="http://schemas.openxmlformats.org/officeDocument/2006/relationships/hyperlink" Target="http://ssa.gov" TargetMode="External"/><Relationship Id="rId7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t/>
            </a:r>
            <a:endParaRPr b="1" sz="290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SSDI and Medicaid through DDD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415350" y="18404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= NJ Medicaid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 primary programs: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NJ FamilyCare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children under 19, adults, and pregnant women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Aged, Blind, or Disabled (ABD)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people 65 and older, and people determined blind or disabled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Most individuals with IDD have ABD Medicaid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Medicaid is required to receive Division of Developmental Disabilities (DDD) services at age 21</a:t>
            </a:r>
            <a:endParaRPr b="1"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FamilyCare/Medicaid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1325" y="5794700"/>
            <a:ext cx="3810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4153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SSDI, SSD, or “Disability” provides monthly payments to people who have a disability that stops or limits their ability to work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You may qualify if you have a disability or blindness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and </a:t>
            </a: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enough work history </a:t>
            </a: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OR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Many people with a disability qualify for SSDI based on a parent’s retirement, disability, or passing away.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50627" y="1228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Social Security Disability Insurance (SSDI)</a:t>
            </a: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4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4275" y="4464250"/>
            <a:ext cx="3289725" cy="218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4153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 person with a disability becomes eligible for SSDI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based upon the parent's work record</a:t>
            </a:r>
            <a:endParaRPr b="1"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When a parent retires or becomes disabled, and starts receiving Social Security benefits, the person will need to apply to Social Security to receive SSDI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Usually equal to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50%</a:t>
            </a: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of the parent’s benefit amount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In cases where a parent passes away, the Social Security benefit is referred to as a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Survivor’s benefit</a:t>
            </a:r>
            <a:endParaRPr i="1"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Usually equal to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75%</a:t>
            </a: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of the deceased parent’s benefit amount</a:t>
            </a:r>
            <a:endParaRPr sz="2400"/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SSDI Benefits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idx="1" type="body"/>
          </p:nvPr>
        </p:nvSpPr>
        <p:spPr>
          <a:xfrm>
            <a:off x="415350" y="1840450"/>
            <a:ext cx="8313300" cy="43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Some school-age individuals receive SSDI, prior to turning 18 or applying for SSI, oftentimes because a parent retired.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 person now has too much income to qualify for SSI and most Medicaid programs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But, the person may qualify for an exception to DDD’s Medicaid pre-enrollment requirement, through the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DDD Waiver Unit</a:t>
            </a:r>
            <a:endParaRPr b="1"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Afforded the opportunity to apply for Medicaid upon turning 21, 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given they are otherwise eligible for DDD services</a:t>
            </a:r>
            <a:endParaRPr b="1"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 DDD Medicaid Eligibility Helpdesk facilitates this process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DDD.MediEligHelpdesk@dhs.nj.gov</a:t>
            </a:r>
            <a:endParaRPr sz="1200">
              <a:solidFill>
                <a:srgbClr val="212529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SSDI and Medicaid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" type="body"/>
          </p:nvPr>
        </p:nvSpPr>
        <p:spPr>
          <a:xfrm>
            <a:off x="4153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These individuals are sometimes referred to as</a:t>
            </a:r>
            <a:r>
              <a:rPr b="1"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“Non-DACs”</a:t>
            </a:r>
            <a:endParaRPr b="1"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2024 income below $2,829/month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Resources must be under $2,000</a:t>
            </a:r>
            <a:endParaRPr sz="2400"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 u="sng">
                <a:solidFill>
                  <a:schemeClr val="hlink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Non-DAC fact sheet</a:t>
            </a:r>
            <a:endParaRPr/>
          </a:p>
        </p:txBody>
      </p:sp>
      <p:sp>
        <p:nvSpPr>
          <p:cNvPr id="61" name="Google Shape;61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Non-DAC Fact Sheet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2" name="Google Shape;6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4025" y="2459475"/>
            <a:ext cx="3334626" cy="4325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/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 sz="33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" name="Google Shape;69;p9"/>
          <p:cNvSpPr txBox="1"/>
          <p:nvPr/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1714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For SSDI:</a:t>
            </a:r>
            <a:endParaRPr b="1" sz="2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Online via the SSA website: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SSA.gov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Call or visit your local SSA office in person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ssa.gov/locator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Questions? You can call Social Security at 1-800-772-1213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For Non-DAC:</a:t>
            </a:r>
            <a:endParaRPr sz="2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If you cannot get Medicaid because of high SSDI income and need Non-DAC status, please fill out the Medicaid Eligibility Problem Form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➢"/>
            </a:pPr>
            <a:r>
              <a:rPr b="1" lang="en-US" sz="21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www.arcnj.org/programs/health-care-advocacy/problem_forms.html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70000" y="1567650"/>
            <a:ext cx="2340625" cy="156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Health Care Advocacy Social Security Resources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Social Security Resources</a:t>
            </a:r>
            <a:endParaRPr b="1" sz="27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Fact Sheets on DAC and Non-DAC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Fact Sheets &amp; Flyers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Family Institute Social Security Go Bag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Social Security Go Bag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Social Security Administration Website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SSA.gov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7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/>
          </a:p>
        </p:txBody>
      </p:sp>
      <p:sp>
        <p:nvSpPr>
          <p:cNvPr id="76" name="Google Shape;76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