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7010400" cy="9296400"/>
  <p:embeddedFontLst>
    <p:embeddedFont>
      <p:font typeface="Garamond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regular.fntdata"/><Relationship Id="rId14" Type="http://schemas.openxmlformats.org/officeDocument/2006/relationships/slide" Target="slides/slide9.xml"/><Relationship Id="rId17" Type="http://schemas.openxmlformats.org/officeDocument/2006/relationships/font" Target="fonts/Garamond-italic.fntdata"/><Relationship Id="rId16" Type="http://schemas.openxmlformats.org/officeDocument/2006/relationships/font" Target="fonts/Garamon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Garamond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p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ba94ce6216_0_3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9" name="Google Shape;39;g2ba94ce6216_0_3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ecbf082866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6" name="Google Shape;46;g2ecbf082866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cbf082866_0_12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2" name="Google Shape;52;g2ecbf082866_0_12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cbf082866_0_2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8" name="Google Shape;58;g2ecbf082866_0_2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ecbf082866_0_1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4" name="Google Shape;64;g2ecbf082866_0_1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a94ce6216_0_4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1" name="Google Shape;71;g2ba94ce6216_0_4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7" name="Google Shape;77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mahs-nj.my.site.com/familycare/quickstart" TargetMode="External"/><Relationship Id="rId4" Type="http://schemas.openxmlformats.org/officeDocument/2006/relationships/hyperlink" Target="https://www.nj.gov/humanservices/njsnap/home/cbss.shtml" TargetMode="External"/><Relationship Id="rId5" Type="http://schemas.openxmlformats.org/officeDocument/2006/relationships/hyperlink" Target="https://www.nj.gov/humanservices/dmahs/clients/medicaid/abd/ABD_Application.pdf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arcnj.org/programs/health-care-advocacy/" TargetMode="External"/><Relationship Id="rId4" Type="http://schemas.openxmlformats.org/officeDocument/2006/relationships/hyperlink" Target="https://www.arcnj.org/" TargetMode="External"/><Relationship Id="rId5" Type="http://schemas.openxmlformats.org/officeDocument/2006/relationships/hyperlink" Target="https://njfamilycare.dhs.state.nj.us/" TargetMode="External"/><Relationship Id="rId6" Type="http://schemas.openxmlformats.org/officeDocument/2006/relationships/hyperlink" Target="https://www.nj.gov/humanservices/dmahs/clients/medicaid/" TargetMode="External"/><Relationship Id="rId7" Type="http://schemas.openxmlformats.org/officeDocument/2006/relationships/hyperlink" Target="https://www.nj.gov/humanservices/dds/programs/njworkability/" TargetMode="External"/><Relationship Id="rId8" Type="http://schemas.openxmlformats.org/officeDocument/2006/relationships/hyperlink" Target="https://nj.db101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140550"/>
            <a:ext cx="78867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rPr b="1" lang="en-US" sz="2901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1801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healthcareadvocacy</a:t>
            </a: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@arcnj.org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533400" y="1461375"/>
            <a:ext cx="80772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NJ WorkAbility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316850" y="1829950"/>
            <a:ext cx="8313300" cy="37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Noto Sans Symbols"/>
              <a:buChar char="❖"/>
            </a:pPr>
            <a:r>
              <a:rPr b="1" lang="en-US" sz="9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FamilyCare = NJ Medicaid</a:t>
            </a:r>
            <a:endParaRPr b="1"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Noto Sans Symbols"/>
              <a:buChar char="❖"/>
            </a:pPr>
            <a:r>
              <a:rPr lang="en-US" sz="9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2 main types of Medicaid:</a:t>
            </a:r>
            <a:endParaRPr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➢"/>
            </a:pPr>
            <a:r>
              <a:rPr b="1" lang="en-US" sz="8800">
                <a:latin typeface="Garamond"/>
                <a:ea typeface="Garamond"/>
                <a:cs typeface="Garamond"/>
                <a:sym typeface="Garamond"/>
              </a:rPr>
              <a:t>“Regular” NJ FamilyCare</a:t>
            </a:r>
            <a:r>
              <a:rPr lang="en-US" sz="8800">
                <a:latin typeface="Garamond"/>
                <a:ea typeface="Garamond"/>
                <a:cs typeface="Garamond"/>
                <a:sym typeface="Garamond"/>
              </a:rPr>
              <a:t>: covering children under 19, adults, and pregnant women. ACA Medicaid or MAGI Medicaid. Based on income.</a:t>
            </a:r>
            <a:endParaRPr sz="8800"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➢"/>
            </a:pPr>
            <a:r>
              <a:rPr b="1" lang="en-US" sz="8800">
                <a:latin typeface="Garamond"/>
                <a:ea typeface="Garamond"/>
                <a:cs typeface="Garamond"/>
                <a:sym typeface="Garamond"/>
              </a:rPr>
              <a:t>Aged, Blind, or Disabled (ABD)</a:t>
            </a:r>
            <a:r>
              <a:rPr lang="en-US" sz="8800">
                <a:latin typeface="Garamond"/>
                <a:ea typeface="Garamond"/>
                <a:cs typeface="Garamond"/>
                <a:sym typeface="Garamond"/>
              </a:rPr>
              <a:t>: covering people 65 and older, and people determined blind or disabled by Social Security or the state. Based on age or disability.</a:t>
            </a:r>
            <a:endParaRPr sz="88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Garamond"/>
              <a:buChar char="❖"/>
            </a:pP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Most individuals with IDD have ABD Medicaid.</a:t>
            </a:r>
            <a:endParaRPr sz="96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Garamond"/>
              <a:buChar char="❖"/>
            </a:pPr>
            <a:r>
              <a:rPr b="1" lang="en-US" sz="9600">
                <a:latin typeface="Garamond"/>
                <a:ea typeface="Garamond"/>
                <a:cs typeface="Garamond"/>
                <a:sym typeface="Garamond"/>
              </a:rPr>
              <a:t>Medicaid is required </a:t>
            </a: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to receive Division of Developmental Disabilities (DDD) services at age 21.</a:t>
            </a:r>
            <a:endParaRPr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76363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NJ FamilyCare/Medicaid</a:t>
            </a: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 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36" name="Google Shape;36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4800" y="5936675"/>
            <a:ext cx="3810000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>
            <p:ph idx="1" type="body"/>
          </p:nvPr>
        </p:nvSpPr>
        <p:spPr>
          <a:xfrm>
            <a:off x="628650" y="1829950"/>
            <a:ext cx="7886700" cy="47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One of the ABD Medicaid programs.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Provides full Medicaid coverage to working individuals with disabilities whose income or assets would make them ineligible for other Medicaid programs.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013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6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A person must be at least 16 years old, be a NJ resident, have a disability, </a:t>
            </a:r>
            <a:r>
              <a:rPr lang="en-US" sz="2400" u="sng">
                <a:latin typeface="Garamond"/>
                <a:ea typeface="Garamond"/>
                <a:cs typeface="Garamond"/>
                <a:sym typeface="Garamond"/>
              </a:rPr>
              <a:t>and</a:t>
            </a: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 be employed to qualify.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b="1" lang="en-US" sz="2400">
                <a:latin typeface="Garamond"/>
                <a:ea typeface="Garamond"/>
                <a:cs typeface="Garamond"/>
                <a:sym typeface="Garamond"/>
              </a:rPr>
              <a:t>Loss of employment would result in termination from the program.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42" name="Google Shape;42;p5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NJ WorkAbility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43" name="Google Shape;4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2125" y="4976346"/>
            <a:ext cx="4393650" cy="139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>
            <p:ph idx="1" type="body"/>
          </p:nvPr>
        </p:nvSpPr>
        <p:spPr>
          <a:xfrm>
            <a:off x="628650" y="1829950"/>
            <a:ext cx="7886700" cy="47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 u="sng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As of February 1, 2024, WorkAbility:</a:t>
            </a:r>
            <a:endParaRPr b="1" sz="2400" u="sng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Is open to anyone 16 years of age or older with a disability determination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Does not count spousal income when determining eligibility or a premium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Does not count resources/assets for eligibility purposes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Does not count income for eligibility purposes.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2" marL="8572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■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People with countable income in excess of 250% of the Federal Poverty Level (FPL) must pay a premium.</a:t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49" name="Google Shape;49;p6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Phase 2 of NJ WorkAbility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2724502" y="228225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700">
                <a:latin typeface="Garamond"/>
                <a:ea typeface="Garamond"/>
                <a:cs typeface="Garamond"/>
                <a:sym typeface="Garamond"/>
              </a:rPr>
              <a:t>NJ WorkAbility Premium Chart 2024</a:t>
            </a:r>
            <a:endParaRPr sz="30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5" name="Google Shape;55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7323" y="1480575"/>
            <a:ext cx="6689351" cy="537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idx="1" type="body"/>
          </p:nvPr>
        </p:nvSpPr>
        <p:spPr>
          <a:xfrm>
            <a:off x="628650" y="1829950"/>
            <a:ext cx="7886700" cy="47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13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If a person’s countable annual income is below </a:t>
            </a:r>
            <a:r>
              <a:rPr b="1" lang="en-US" sz="2400">
                <a:latin typeface="Garamond"/>
                <a:ea typeface="Garamond"/>
                <a:cs typeface="Garamond"/>
                <a:sym typeface="Garamond"/>
              </a:rPr>
              <a:t>250% of FPL</a:t>
            </a: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, or </a:t>
            </a:r>
            <a:r>
              <a:rPr b="1" lang="en-US" sz="2400">
                <a:latin typeface="Garamond"/>
                <a:ea typeface="Garamond"/>
                <a:cs typeface="Garamond"/>
                <a:sym typeface="Garamond"/>
              </a:rPr>
              <a:t>$37,750, you should not have to pay a premium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Garamond"/>
              <a:buChar char="➢"/>
            </a:pP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If a person has no unearned income, may only have to pay a premium if gross earned income exceeds </a:t>
            </a:r>
            <a:r>
              <a:rPr b="1" lang="en-US" sz="2200">
                <a:latin typeface="Garamond"/>
                <a:ea typeface="Garamond"/>
                <a:cs typeface="Garamond"/>
                <a:sym typeface="Garamond"/>
              </a:rPr>
              <a:t>$76,332/year (2024).</a:t>
            </a:r>
            <a:endParaRPr b="1" sz="22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Higher monthly premiums for increasingly higher tiers above 250% of the FPL.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Portions of both earned and unearned income are not counted for the NJ WorkAbility program.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Only way to be certain if you would have to pay a premium or not is by submitting an application.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61" name="Google Shape;61;p8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900">
                <a:latin typeface="Garamond"/>
                <a:ea typeface="Garamond"/>
                <a:cs typeface="Garamond"/>
                <a:sym typeface="Garamond"/>
              </a:rPr>
              <a:t>NJ WorkAbility Premiums</a:t>
            </a:r>
            <a:endParaRPr sz="32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/>
          <p:nvPr>
            <p:ph type="title"/>
          </p:nvPr>
        </p:nvSpPr>
        <p:spPr>
          <a:xfrm>
            <a:off x="2881077" y="181275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700">
                <a:latin typeface="Garamond"/>
                <a:ea typeface="Garamond"/>
                <a:cs typeface="Garamond"/>
                <a:sym typeface="Garamond"/>
              </a:rPr>
              <a:t>The Arc of New Jersey WorkAbility Fact Sheet</a:t>
            </a:r>
            <a:endParaRPr sz="30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67" name="Google Shape;67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43975"/>
            <a:ext cx="8839202" cy="431669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9"/>
          <p:cNvSpPr txBox="1"/>
          <p:nvPr/>
        </p:nvSpPr>
        <p:spPr>
          <a:xfrm>
            <a:off x="0" y="5967075"/>
            <a:ext cx="91440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The Arc of New Jersey Health Care Advocacy - Fact Sheets &amp; Flyers</a:t>
            </a:r>
            <a:endParaRPr b="1" sz="19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https://www.arcnj.org/programs/health-care-advocacy/resources.html</a:t>
            </a:r>
            <a:endParaRPr sz="19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Online via the NJ FamilyCare website (preferred)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b="1" lang="en-US" sz="22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Apply here</a:t>
            </a:r>
            <a:endParaRPr b="1"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 person at your local County Board of Social Services office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b="1" lang="en-US" sz="22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Find your local office</a:t>
            </a:r>
            <a:endParaRPr b="1"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Print the application, fill in out, and mail it in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b="1" lang="en-US" sz="22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A pdf of the application</a:t>
            </a:r>
            <a:endParaRPr b="1"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Call NJ FamilyCare at </a:t>
            </a:r>
            <a:r>
              <a:rPr b="1" lang="en-US" sz="2400">
                <a:latin typeface="Garamond"/>
                <a:ea typeface="Garamond"/>
                <a:cs typeface="Garamond"/>
                <a:sym typeface="Garamond"/>
              </a:rPr>
              <a:t>1-800-701-0710 (TTY: 711)</a:t>
            </a: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 for assistance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74" name="Google Shape;74;p10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How to Apply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idx="1" type="body"/>
          </p:nvPr>
        </p:nvSpPr>
        <p:spPr>
          <a:xfrm>
            <a:off x="628650" y="1829951"/>
            <a:ext cx="7886700" cy="48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The Arc of New Jersey Health Care Advocacy Program</a:t>
            </a:r>
            <a:endParaRPr/>
          </a:p>
          <a:p>
            <a:pPr indent="-196850" lvl="1" marL="514350" rtl="0" algn="l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b="1" lang="en-US" sz="2218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thearcnjhealthcareadvocacy.org</a:t>
            </a:r>
            <a:endParaRPr b="1" sz="22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arcnj.org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Garamond"/>
              <a:buChar char="➢"/>
            </a:pP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Scroll to the bottom of the page and click “Health care issues” then the subscribe button. </a:t>
            </a:r>
            <a:endParaRPr sz="22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75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NJ FamilyCare/Medicaid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6"/>
              </a:rPr>
              <a:t>DMAHS NJ FamilyCare/Medicaid ABD </a:t>
            </a:r>
            <a:endParaRPr sz="2400">
              <a:solidFill>
                <a:srgbClr val="212529"/>
              </a:solidFill>
              <a:highlight>
                <a:schemeClr val="lt1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400"/>
              <a:buFont typeface="Garamond"/>
              <a:buChar char="❖"/>
            </a:pPr>
            <a:r>
              <a:rPr b="1" lang="en-US" sz="2400" u="sng">
                <a:solidFill>
                  <a:schemeClr val="hlink"/>
                </a:solidFill>
                <a:highlight>
                  <a:schemeClr val="lt1"/>
                </a:highlight>
                <a:latin typeface="Garamond"/>
                <a:ea typeface="Garamond"/>
                <a:cs typeface="Garamond"/>
                <a:sym typeface="Garamond"/>
                <a:hlinkClick r:id="rId7"/>
              </a:rPr>
              <a:t>DDS NJ WorkAbility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Garamond"/>
              <a:buChar char="➢"/>
            </a:pPr>
            <a:r>
              <a:rPr lang="en-US" sz="2200">
                <a:solidFill>
                  <a:srgbClr val="212529"/>
                </a:solidFill>
                <a:highlight>
                  <a:schemeClr val="lt1"/>
                </a:highlight>
                <a:latin typeface="Garamond"/>
                <a:ea typeface="Garamond"/>
                <a:cs typeface="Garamond"/>
                <a:sym typeface="Garamond"/>
              </a:rPr>
              <a:t>Speak with a highly trained Community Resource Specialist at </a:t>
            </a:r>
            <a:r>
              <a:rPr b="1" lang="en-US" sz="2200">
                <a:solidFill>
                  <a:srgbClr val="212529"/>
                </a:solidFill>
                <a:highlight>
                  <a:schemeClr val="lt1"/>
                </a:highlight>
                <a:latin typeface="Garamond"/>
                <a:ea typeface="Garamond"/>
                <a:cs typeface="Garamond"/>
                <a:sym typeface="Garamond"/>
              </a:rPr>
              <a:t>1-888-285-3036</a:t>
            </a:r>
            <a:endParaRPr b="1" sz="2200">
              <a:solidFill>
                <a:srgbClr val="212529"/>
              </a:solidFill>
              <a:highlight>
                <a:schemeClr val="lt1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212529"/>
                </a:solidFill>
                <a:highlight>
                  <a:schemeClr val="lt1"/>
                </a:highlight>
                <a:latin typeface="Garamond"/>
                <a:ea typeface="Garamond"/>
                <a:cs typeface="Garamond"/>
                <a:sym typeface="Garamond"/>
              </a:rPr>
              <a:t>Disability Benefits 101 (DB101)</a:t>
            </a:r>
            <a:endParaRPr sz="2400">
              <a:solidFill>
                <a:srgbClr val="212529"/>
              </a:solidFill>
              <a:highlight>
                <a:schemeClr val="lt1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200"/>
              <a:buFont typeface="Garamond"/>
              <a:buChar char="➢"/>
            </a:pPr>
            <a:r>
              <a:rPr b="1" lang="en-US" sz="2200" u="sng">
                <a:solidFill>
                  <a:schemeClr val="hlink"/>
                </a:solidFill>
                <a:highlight>
                  <a:schemeClr val="lt1"/>
                </a:highlight>
                <a:latin typeface="Garamond"/>
                <a:ea typeface="Garamond"/>
                <a:cs typeface="Garamond"/>
                <a:sym typeface="Garamond"/>
                <a:hlinkClick r:id="rId8"/>
              </a:rPr>
              <a:t>https://nj.db101.org/</a:t>
            </a:r>
            <a:endParaRPr b="1" sz="2200">
              <a:solidFill>
                <a:srgbClr val="212529"/>
              </a:solidFill>
              <a:highlight>
                <a:schemeClr val="lt1"/>
              </a:highlight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0" name="Google Shape;80;p11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More Information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