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ba94ce6216_0_3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ba94ce6216_0_3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ecbf082866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ecbf082866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cbf082866_0_12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" name="Google Shape;52;g2ecbf082866_0_12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cbf082866_0_2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g2ecbf082866_0_2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cbf082866_0_1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" name="Google Shape;64;g2ecbf082866_0_1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a94ce6216_0_4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1" name="Google Shape;71;g2ba94ce6216_0_4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7" name="Google Shape;77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mahs-nj.my.site.com/familycare/quickstart" TargetMode="External"/><Relationship Id="rId4" Type="http://schemas.openxmlformats.org/officeDocument/2006/relationships/hyperlink" Target="https://www.nj.gov/humanservices/njsnap/home/cbss.shtml" TargetMode="External"/><Relationship Id="rId5" Type="http://schemas.openxmlformats.org/officeDocument/2006/relationships/hyperlink" Target="https://www.nj.gov/humanservices/dmahs/clients/medicaid/abd/ABD_Application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njfamilycare.dhs.state.nj.us/" TargetMode="External"/><Relationship Id="rId6" Type="http://schemas.openxmlformats.org/officeDocument/2006/relationships/hyperlink" Target="https://www.nj.gov/humanservices/dmahs/clients/medicaid/" TargetMode="External"/><Relationship Id="rId7" Type="http://schemas.openxmlformats.org/officeDocument/2006/relationships/hyperlink" Target="https://www.nj.gov/humanservices/dds/programs/njworkability/" TargetMode="External"/><Relationship Id="rId8" Type="http://schemas.openxmlformats.org/officeDocument/2006/relationships/hyperlink" Target="https://nj.db101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14055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NJ WorkAbility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68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b="1"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= NJ Medicaid</a:t>
            </a:r>
            <a:endParaRPr b="1"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 main types of Medicaid: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8800">
                <a:latin typeface="Garamond"/>
                <a:ea typeface="Garamond"/>
                <a:cs typeface="Garamond"/>
                <a:sym typeface="Garamond"/>
              </a:rPr>
              <a:t>“Regular” NJ FamilyCare</a:t>
            </a:r>
            <a:r>
              <a:rPr lang="en-US" sz="8800">
                <a:latin typeface="Garamond"/>
                <a:ea typeface="Garamond"/>
                <a:cs typeface="Garamond"/>
                <a:sym typeface="Garamond"/>
              </a:rPr>
              <a:t>: covering children under 19, adults, and pregnant women. ACA Medicaid or MAGI Medicaid. Based on income.</a:t>
            </a:r>
            <a:endParaRPr sz="88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8800">
                <a:latin typeface="Garamond"/>
                <a:ea typeface="Garamond"/>
                <a:cs typeface="Garamond"/>
                <a:sym typeface="Garamond"/>
              </a:rPr>
              <a:t>Aged, Blind, or Disabled (ABD)</a:t>
            </a:r>
            <a:r>
              <a:rPr lang="en-US" sz="8800">
                <a:latin typeface="Garamond"/>
                <a:ea typeface="Garamond"/>
                <a:cs typeface="Garamond"/>
                <a:sym typeface="Garamond"/>
              </a:rPr>
              <a:t>: covering people 65 and older, and people determined blind or disabled by Social Security or the state. Based on age or disability.</a:t>
            </a:r>
            <a:endParaRPr sz="88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Most individuals with IDD have ABD Medicaid.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Medicaid is required 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to receive Division of Developmental Disabilities (DDD) services at age 21.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FamilyCare/Medicaid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4800" y="5936675"/>
            <a:ext cx="3810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50" y="1829950"/>
            <a:ext cx="7886700" cy="47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One of the ABD Medicaid programs.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Provides full Medicaid coverage to working individuals with disabilities whose income or assets would make them ineligible for other Medicaid programs.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6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 person must be at least 16 years old, be a NJ resident, have a disability, </a:t>
            </a:r>
            <a:r>
              <a:rPr lang="en-US" sz="2400" u="sng">
                <a:latin typeface="Garamond"/>
                <a:ea typeface="Garamond"/>
                <a:cs typeface="Garamond"/>
                <a:sym typeface="Garamond"/>
              </a:rPr>
              <a:t>and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 be employed to qualify.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Loss of employment would result in termination from the program.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WorkAbility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2125" y="4976346"/>
            <a:ext cx="4393650" cy="139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50" y="1829950"/>
            <a:ext cx="7886700" cy="47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As of February 1, 2024, WorkAbility:</a:t>
            </a:r>
            <a:endParaRPr b="1" sz="2400" u="sng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Is open to anyone 16 years of age or older with a disability determination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not count spousal income when determining eligibility or a premium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not count resources/assets for eligibility purposes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not count income for eligibility purposes.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2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■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People with countable income in excess of 250% of the Federal Poverty Level (FPL) must pay a premium.</a:t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Phase 2 of NJ WorkAbility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type="title"/>
          </p:nvPr>
        </p:nvSpPr>
        <p:spPr>
          <a:xfrm>
            <a:off x="2724502" y="228225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NJ WorkAbility Premium Chart 2024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5" name="Google Shape;5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7323" y="1480575"/>
            <a:ext cx="6689351" cy="537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" type="body"/>
          </p:nvPr>
        </p:nvSpPr>
        <p:spPr>
          <a:xfrm>
            <a:off x="628650" y="1829950"/>
            <a:ext cx="7886700" cy="47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13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If a person’s countable annual income is below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250% of FPL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, or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$37,750, you should not have to pay a premium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If a person has no unearned income, may only have to pay a premium if gross earned income exceeds </a:t>
            </a:r>
            <a:r>
              <a:rPr b="1" lang="en-US" sz="2200">
                <a:latin typeface="Garamond"/>
                <a:ea typeface="Garamond"/>
                <a:cs typeface="Garamond"/>
                <a:sym typeface="Garamond"/>
              </a:rPr>
              <a:t>$76,332/year (2024).</a:t>
            </a:r>
            <a:endParaRPr b="1"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Higher monthly premiums for increasingly higher tiers above 250% of the FPL.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Portions of both earned and unearned income are not counted for the NJ WorkAbility program.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Only way to be certain if you would have to pay a premium or not is by submitting an application.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61" name="Google Shape;61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900">
                <a:latin typeface="Garamond"/>
                <a:ea typeface="Garamond"/>
                <a:cs typeface="Garamond"/>
                <a:sym typeface="Garamond"/>
              </a:rPr>
              <a:t>NJ WorkAbility Premiums</a:t>
            </a:r>
            <a:endParaRPr sz="32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type="title"/>
          </p:nvPr>
        </p:nvSpPr>
        <p:spPr>
          <a:xfrm>
            <a:off x="2881077" y="181275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The Arc of New Jersey WorkAbility Fact Sheet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7" name="Google Shape;6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43975"/>
            <a:ext cx="8839202" cy="431669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9"/>
          <p:cNvSpPr txBox="1"/>
          <p:nvPr/>
        </p:nvSpPr>
        <p:spPr>
          <a:xfrm>
            <a:off x="0" y="5967075"/>
            <a:ext cx="914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The Arc of New Jersey Health Care Advocacy - Fact Sheets &amp; Flyers</a:t>
            </a:r>
            <a:endParaRPr b="1" sz="19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https://www.arcnj.org/programs/health-care-advocacy/resources.html</a:t>
            </a:r>
            <a:endParaRPr sz="19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via the NJ FamilyCare website (preferred)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Apply here</a:t>
            </a:r>
            <a:endParaRPr b="1"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 person at your local County Board of Social Services office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Find your local office</a:t>
            </a:r>
            <a:endParaRPr b="1"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Print the application, fill in out, and mail it in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A pdf of the application</a:t>
            </a:r>
            <a:endParaRPr b="1"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Call NJ FamilyCare at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1-800-701-0710 (TTY: 711)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 for assistance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4" name="Google Shape;74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/>
          </a:p>
          <a:p>
            <a:pPr indent="-1968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NJ FamilyCare/Medicaid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DMAHS NJ FamilyCare/Medicaid ABD </a:t>
            </a:r>
            <a:endParaRPr sz="2400">
              <a:solidFill>
                <a:srgbClr val="212529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  <a:hlinkClick r:id="rId7"/>
              </a:rPr>
              <a:t>DDS NJ WorkAbility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lang="en-US" sz="2200">
                <a:solidFill>
                  <a:srgbClr val="212529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Speak with a highly trained Community Resource Specialist at </a:t>
            </a:r>
            <a:r>
              <a:rPr b="1" lang="en-US" sz="2200">
                <a:solidFill>
                  <a:srgbClr val="212529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1-888-285-3036</a:t>
            </a:r>
            <a:endParaRPr b="1" sz="2200">
              <a:solidFill>
                <a:srgbClr val="212529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212529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Disability Benefits 101 (DB101)</a:t>
            </a:r>
            <a:endParaRPr sz="2400">
              <a:solidFill>
                <a:srgbClr val="212529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  <a:hlinkClick r:id="rId8"/>
              </a:rPr>
              <a:t>https://nj.db101.org/</a:t>
            </a:r>
            <a:endParaRPr b="1" sz="2200">
              <a:solidFill>
                <a:srgbClr val="212529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" name="Google Shape;80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