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7010400" cy="9296400"/>
  <p:embeddedFontLst>
    <p:embeddedFont>
      <p:font typeface="Garamond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Garamond-bold.fntdata"/><Relationship Id="rId14" Type="http://schemas.openxmlformats.org/officeDocument/2006/relationships/font" Target="fonts/Garamond-regular.fntdata"/><Relationship Id="rId17" Type="http://schemas.openxmlformats.org/officeDocument/2006/relationships/font" Target="fonts/Garamond-boldItalic.fntdata"/><Relationship Id="rId16" Type="http://schemas.openxmlformats.org/officeDocument/2006/relationships/font" Target="fonts/Garamon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2" name="Google Shape;32;p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2ba94ce6216_0_55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9" name="Google Shape;39;g2ba94ce6216_0_55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ba94ce6216_0_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6" name="Google Shape;46;g2ba94ce6216_0_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a94ce6216_0_9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3" name="Google Shape;53;g2ba94ce6216_0_9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ba94ce6216_0_29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9" name="Google Shape;59;g2ba94ce6216_0_29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c221c9535c_0_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c221c9535c_0_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g2c221c9535c_0_0:notes"/>
          <p:cNvSpPr txBox="1"/>
          <p:nvPr>
            <p:ph idx="12" type="sldNum"/>
          </p:nvPr>
        </p:nvSpPr>
        <p:spPr>
          <a:xfrm>
            <a:off x="3970338" y="8829675"/>
            <a:ext cx="3038400" cy="46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ba94ce6216_0_6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2" name="Google Shape;72;g2ba94ce6216_0_6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02091" y="1690684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1690008" y="-7483"/>
            <a:ext cx="7453993" cy="140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>
            <p:ph type="title"/>
          </p:nvPr>
        </p:nvSpPr>
        <p:spPr>
          <a:xfrm>
            <a:off x="3154476" y="50794"/>
            <a:ext cx="5829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687946" y="0"/>
            <a:ext cx="7456054" cy="1402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2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arcnj.org/programs/health-care-advocacy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nj.gov/humanservices/dmahs/clients/medicaid/abd/ABD_Overview.pdf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ssa.gov/apply/ssi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dmahs-nj.my.site.com/familycare/quickstart" TargetMode="External"/><Relationship Id="rId4" Type="http://schemas.openxmlformats.org/officeDocument/2006/relationships/hyperlink" Target="https://www.nj.gov/humanservices/njsnap/home/cbss.shtml" TargetMode="External"/><Relationship Id="rId5" Type="http://schemas.openxmlformats.org/officeDocument/2006/relationships/hyperlink" Target="https://www.nj.gov/humanservices/dmahs/clients/medicaid/abd/ABD_Application.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arcnj.org/programs/health-care-advocacy/" TargetMode="External"/><Relationship Id="rId4" Type="http://schemas.openxmlformats.org/officeDocument/2006/relationships/hyperlink" Target="https://www.arcnj.org/" TargetMode="External"/><Relationship Id="rId5" Type="http://schemas.openxmlformats.org/officeDocument/2006/relationships/hyperlink" Target="https://njfamilycare.dhs.state.nj.us/" TargetMode="External"/><Relationship Id="rId6" Type="http://schemas.openxmlformats.org/officeDocument/2006/relationships/hyperlink" Target="https://www.nj.gov/humanservices/dmahs/clients/medicai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idx="1" type="body"/>
          </p:nvPr>
        </p:nvSpPr>
        <p:spPr>
          <a:xfrm>
            <a:off x="628650" y="4265800"/>
            <a:ext cx="7886700" cy="23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298"/>
              <a:buNone/>
            </a:pPr>
            <a:r>
              <a:rPr b="1" lang="en-US" sz="2901">
                <a:latin typeface="Arial"/>
                <a:ea typeface="Arial"/>
                <a:cs typeface="Arial"/>
                <a:sym typeface="Arial"/>
              </a:rPr>
              <a:t>Connor Griffin, MPH</a:t>
            </a:r>
            <a:endParaRPr sz="1801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Director, Health Care Advocacy Program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The Arc of New Jersey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healthcareadvocacy</a:t>
            </a: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@arcnj.org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thearcnjhealthcareadvocacy.org</a:t>
            </a:r>
            <a:endParaRPr b="1" sz="211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rgbClr val="7030A0"/>
              </a:solidFill>
            </a:endParaRPr>
          </a:p>
        </p:txBody>
      </p:sp>
      <p:sp>
        <p:nvSpPr>
          <p:cNvPr id="29" name="Google Shape;29;p3"/>
          <p:cNvSpPr txBox="1"/>
          <p:nvPr>
            <p:ph type="title"/>
          </p:nvPr>
        </p:nvSpPr>
        <p:spPr>
          <a:xfrm>
            <a:off x="533400" y="1461375"/>
            <a:ext cx="8077200" cy="23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b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Catching Up with Connor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t/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An Overview of NJ FamilyCare/Medicaid  </a:t>
            </a: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Part </a:t>
            </a: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idx="1" type="body"/>
          </p:nvPr>
        </p:nvSpPr>
        <p:spPr>
          <a:xfrm>
            <a:off x="316850" y="1829950"/>
            <a:ext cx="8313300" cy="37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Noto Sans Symbols"/>
              <a:buChar char="❖"/>
            </a:pPr>
            <a:r>
              <a:rPr lang="en-US" sz="9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NJ FamilyCare = NJ Medicaid</a:t>
            </a:r>
            <a:endParaRPr sz="9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Noto Sans Symbols"/>
              <a:buChar char="❖"/>
            </a:pPr>
            <a:r>
              <a:rPr lang="en-US" sz="9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2 primary programs:</a:t>
            </a:r>
            <a:endParaRPr sz="9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Noto Sans Symbols"/>
              <a:buChar char="➢"/>
            </a:pPr>
            <a:r>
              <a:rPr b="1" lang="en-US" sz="9600">
                <a:latin typeface="Garamond"/>
                <a:ea typeface="Garamond"/>
                <a:cs typeface="Garamond"/>
                <a:sym typeface="Garamond"/>
              </a:rPr>
              <a:t>NJ FamilyCare</a:t>
            </a:r>
            <a:r>
              <a:rPr lang="en-US" sz="9600">
                <a:latin typeface="Garamond"/>
                <a:ea typeface="Garamond"/>
                <a:cs typeface="Garamond"/>
                <a:sym typeface="Garamond"/>
              </a:rPr>
              <a:t>, covering children under 19, adults, and pregnant women</a:t>
            </a:r>
            <a:endParaRPr sz="96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Noto Sans Symbols"/>
              <a:buChar char="➢"/>
            </a:pPr>
            <a:r>
              <a:rPr b="1" lang="en-US" sz="9600">
                <a:latin typeface="Garamond"/>
                <a:ea typeface="Garamond"/>
                <a:cs typeface="Garamond"/>
                <a:sym typeface="Garamond"/>
              </a:rPr>
              <a:t>Aged, Blind, or Disabled (ABD)</a:t>
            </a:r>
            <a:r>
              <a:rPr lang="en-US" sz="9600">
                <a:latin typeface="Garamond"/>
                <a:ea typeface="Garamond"/>
                <a:cs typeface="Garamond"/>
                <a:sym typeface="Garamond"/>
              </a:rPr>
              <a:t>, covering people 65 and older, and people determined blind or disabled by Social Security or the state</a:t>
            </a:r>
            <a:endParaRPr sz="96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Garamond"/>
              <a:buChar char="❖"/>
            </a:pPr>
            <a:r>
              <a:rPr lang="en-US" sz="9600">
                <a:latin typeface="Garamond"/>
                <a:ea typeface="Garamond"/>
                <a:cs typeface="Garamond"/>
                <a:sym typeface="Garamond"/>
              </a:rPr>
              <a:t>Most individuals with IDD have ABD Medicaid</a:t>
            </a:r>
            <a:endParaRPr sz="96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Garamond"/>
              <a:buChar char="❖"/>
            </a:pPr>
            <a:r>
              <a:rPr lang="en-US" sz="9600">
                <a:latin typeface="Garamond"/>
                <a:ea typeface="Garamond"/>
                <a:cs typeface="Garamond"/>
                <a:sym typeface="Garamond"/>
              </a:rPr>
              <a:t>Medicaid is required to receive Division of Developmental Disabilities (DDD) services at age 21</a:t>
            </a:r>
            <a:endParaRPr sz="9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76363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35" name="Google Shape;35;p4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NJ FamilyCare/Medicaid</a:t>
            </a:r>
            <a:r>
              <a:rPr b="1" lang="en-US" sz="4400">
                <a:latin typeface="Garamond"/>
                <a:ea typeface="Garamond"/>
                <a:cs typeface="Garamond"/>
                <a:sym typeface="Garamond"/>
              </a:rPr>
              <a:t> 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36" name="Google Shape;36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61325" y="5794700"/>
            <a:ext cx="3810000" cy="73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/>
          <p:nvPr>
            <p:ph idx="1" type="body"/>
          </p:nvPr>
        </p:nvSpPr>
        <p:spPr>
          <a:xfrm>
            <a:off x="628648" y="1829950"/>
            <a:ext cx="83505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NJ FamilyCare or Affordable Care Act (ACA) expansion Medicaid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Eligibility is based on income, not on an individual having a disability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Maximum gross income of $1,677/month 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ABD Medicaid is a better option if an individual has a disability and is eligible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42" name="Google Shape;42;p5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NJ FamilyCare</a:t>
            </a:r>
            <a:r>
              <a:rPr b="1" lang="en-US" sz="4400">
                <a:latin typeface="Garamond"/>
                <a:ea typeface="Garamond"/>
                <a:cs typeface="Garamond"/>
                <a:sym typeface="Garamond"/>
              </a:rPr>
              <a:t> 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43" name="Google Shape;43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5000" y="4037500"/>
            <a:ext cx="4519601" cy="2610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/>
          <p:nvPr>
            <p:ph idx="1" type="body"/>
          </p:nvPr>
        </p:nvSpPr>
        <p:spPr>
          <a:xfrm>
            <a:off x="628650" y="1829950"/>
            <a:ext cx="5369400" cy="4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5445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Noto Sans Symbols"/>
              <a:buChar char="❖"/>
            </a:pPr>
            <a:r>
              <a:rPr b="1" lang="en-US" sz="2400" u="sng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ABD Medicaid Programs:</a:t>
            </a:r>
            <a:endParaRPr b="1" sz="2400" u="sng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Supplemental Security Income (SSI) Medicaid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Medicaid Only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New Jersey Care … Special Medicaid Programs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NJ WorkAbility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Managed Long Term Services and Supports (MLTSS) 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5445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Multiple ABD programs, but only one application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5445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Garamond"/>
              <a:buChar char="❖"/>
            </a:pPr>
            <a:r>
              <a:rPr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See the online brochure</a:t>
            </a:r>
            <a:endParaRPr/>
          </a:p>
        </p:txBody>
      </p:sp>
      <p:sp>
        <p:nvSpPr>
          <p:cNvPr id="49" name="Google Shape;49;p6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ABD </a:t>
            </a: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Medicaid</a:t>
            </a:r>
            <a:r>
              <a:rPr b="1" lang="en-US" sz="4400">
                <a:latin typeface="Garamond"/>
                <a:ea typeface="Garamond"/>
                <a:cs typeface="Garamond"/>
                <a:sym typeface="Garamond"/>
              </a:rPr>
              <a:t> 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0" name="Google Shape;50;p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47625" y="1625375"/>
            <a:ext cx="2621825" cy="513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 txBox="1"/>
          <p:nvPr>
            <p:ph idx="1" type="body"/>
          </p:nvPr>
        </p:nvSpPr>
        <p:spPr>
          <a:xfrm>
            <a:off x="628650" y="1829951"/>
            <a:ext cx="7886700" cy="48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Eligible individuals 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who receive Supplemental Security Income (SSI) through the Social Security Administration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No separate application required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NJ individuals determined eligible for SSI automatically receive full ABD Medicaid benefits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Eligibility is tied to the Social Security monthly resource limit: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b="1"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$2,000/month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for individuals 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Can apply for SSI on the Social Security website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https://www.ssa.gov/apply/ssi</a:t>
            </a:r>
            <a:endParaRPr/>
          </a:p>
        </p:txBody>
      </p:sp>
      <p:sp>
        <p:nvSpPr>
          <p:cNvPr id="56" name="Google Shape;56;p7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SSI Medicaid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/>
          <p:nvPr>
            <p:ph idx="1" type="body"/>
          </p:nvPr>
        </p:nvSpPr>
        <p:spPr>
          <a:xfrm>
            <a:off x="628650" y="1829950"/>
            <a:ext cx="7886700" cy="46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Individuals who do not receive SSI but have income and 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resources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under SSI limits: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Gross monthly income below $974.25 for an individual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Resources below $2,000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62" name="Google Shape;62;p8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Medicaid Only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/>
          <p:nvPr/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How to Apply</a:t>
            </a:r>
            <a:endParaRPr sz="33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9" name="Google Shape;69;p9"/>
          <p:cNvSpPr txBox="1"/>
          <p:nvPr/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Online via the NJ FamilyCare website (preferred)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 u="sng">
                <a:solidFill>
                  <a:srgbClr val="0563C1"/>
                </a:solidFill>
                <a:latin typeface="Garamond"/>
                <a:ea typeface="Garamond"/>
                <a:cs typeface="Garamond"/>
                <a:sym typeface="Garamond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Apply here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In person at your local County Board of Social Services office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 u="sng">
                <a:solidFill>
                  <a:srgbClr val="0563C1"/>
                </a:solidFill>
                <a:latin typeface="Garamond"/>
                <a:ea typeface="Garamond"/>
                <a:cs typeface="Garamond"/>
                <a:sym typeface="Garamond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Find your local office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Print the application, fill in out, and mail it in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 u="sng">
                <a:solidFill>
                  <a:srgbClr val="0563C1"/>
                </a:solidFill>
                <a:latin typeface="Garamond"/>
                <a:ea typeface="Garamond"/>
                <a:cs typeface="Garamond"/>
                <a:sym typeface="Garamond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 pdf of the application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Call 1-800-701-0710 (TTY: 711) for assistance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36220" lvl="0" marL="3429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628650" y="1829951"/>
            <a:ext cx="7886700" cy="48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The Arc of New Jersey Health Care Advocacy Program</a:t>
            </a:r>
            <a:endParaRPr/>
          </a:p>
          <a:p>
            <a:pPr indent="-209550" lvl="1" marL="514350" rtl="0" algn="l"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b="1" lang="en-US" sz="2418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thearcnjhealthcareadvocacy.org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Subscribe to our email list at </a:t>
            </a: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arcnj.org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Scroll to the bottom of the page and click “Health care issues” then the subscribe button. 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75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5"/>
              </a:rPr>
              <a:t>NJ FamilyCare/Medicaid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6"/>
              </a:rPr>
              <a:t>DMAHS NJ FamilyCare/Medicaid ABD 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75" name="Google Shape;75;p10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More Information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rc1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