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7010400" cy="9296400"/>
  <p:embeddedFontLst>
    <p:embeddedFont>
      <p:font typeface="Garamond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ramond-regular.fntdata"/><Relationship Id="rId14" Type="http://schemas.openxmlformats.org/officeDocument/2006/relationships/slide" Target="slides/slide9.xml"/><Relationship Id="rId17" Type="http://schemas.openxmlformats.org/officeDocument/2006/relationships/font" Target="fonts/Garamond-italic.fntdata"/><Relationship Id="rId16" Type="http://schemas.openxmlformats.org/officeDocument/2006/relationships/font" Target="fonts/Garamon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Garamond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2ba94ce6216_0_55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" name="Google Shape;32;g2ba94ce6216_0_55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eb1465780e_0_1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9" name="Google Shape;39;g2eb1465780e_0_1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eb449f953b_0_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6" name="Google Shape;46;g2eb449f953b_0_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b1465780e_0_7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2" name="Google Shape;52;g2eb1465780e_0_7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eb1465780e_0_13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0" name="Google Shape;60;g2eb1465780e_0_13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eb1465780e_0_18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8" name="Google Shape;68;g2eb1465780e_0_18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ba94ce6216_0_4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7" name="Google Shape;77;g2ba94ce6216_0_4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ba94ce6216_0_6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3" name="Google Shape;83;g2ba94ce6216_0_6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02091" y="1690684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1690008" y="-7483"/>
            <a:ext cx="7453993" cy="140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>
            <p:ph type="title"/>
          </p:nvPr>
        </p:nvSpPr>
        <p:spPr>
          <a:xfrm>
            <a:off x="3154476" y="50794"/>
            <a:ext cx="5829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87946" y="0"/>
            <a:ext cx="7456054" cy="14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rcnj.org/programs/health-care-advocacy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mahs-nj.my.site.com/abd/abdstart" TargetMode="External"/><Relationship Id="rId4" Type="http://schemas.openxmlformats.org/officeDocument/2006/relationships/hyperlink" Target="https://www.nj.gov/humanservices/njsnap/home/cbss.shtml" TargetMode="External"/><Relationship Id="rId5" Type="http://schemas.openxmlformats.org/officeDocument/2006/relationships/hyperlink" Target="http://medicaid.gov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arcnj.org/programs/health-care-advocacy/" TargetMode="External"/><Relationship Id="rId4" Type="http://schemas.openxmlformats.org/officeDocument/2006/relationships/hyperlink" Target="https://www.nj.gov/humanservices/dmahs/clients/medicaid/" TargetMode="External"/><Relationship Id="rId5" Type="http://schemas.openxmlformats.org/officeDocument/2006/relationships/hyperlink" Target="https://www.arcnj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628650" y="4265800"/>
            <a:ext cx="78867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298"/>
              <a:buNone/>
            </a:pPr>
            <a:r>
              <a:rPr b="1" lang="en-US" sz="2901">
                <a:latin typeface="Arial"/>
                <a:ea typeface="Arial"/>
                <a:cs typeface="Arial"/>
                <a:sym typeface="Arial"/>
              </a:rPr>
              <a:t>Connor Griffin, MPH</a:t>
            </a:r>
            <a:endParaRPr sz="1801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Director, Health Care Advocacy Program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The Arc of New Jersey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healthcareadvocacy</a:t>
            </a: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@arcnj.org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thearcnjhealthcareadvocacy.org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rgbClr val="7030A0"/>
              </a:solidFill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609600" y="1524000"/>
            <a:ext cx="8077200" cy="18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b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Catching Up with Connor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t/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Moving States and Medicaid Coverage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Each state has its own unique Medicaid program, jointly funded by the state and federal government.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Federal guidelines for Medicaid are broad.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This allows greater flexibility in the design and implementation of individual state programs.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Eligibility and benefits often vary widely state-by-state.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5" name="Google Shape;35;p4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State Medicaid</a:t>
            </a: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 Programs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36" name="Google Shape;36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4962" y="4387775"/>
            <a:ext cx="3890377" cy="2300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No two state Medicaid programs are the same!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➢"/>
            </a:pPr>
            <a:r>
              <a:rPr lang="en-US" sz="2200">
                <a:latin typeface="Garamond"/>
                <a:ea typeface="Garamond"/>
                <a:cs typeface="Garamond"/>
                <a:sym typeface="Garamond"/>
              </a:rPr>
              <a:t>Hence, the reason that Medicaid coverage is not transferable across different states.</a:t>
            </a:r>
            <a:endParaRPr sz="22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Cannot simultaneously have Medicaid in two different states.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You must discontinue current Medicaid before acquiring new Medicaid coverage.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2" name="Google Shape;42;p5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State Medicaid Programs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t/>
            </a:r>
            <a:endParaRPr b="1" sz="4000"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43" name="Google Shape;4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062" y="4167575"/>
            <a:ext cx="3890377" cy="2300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Inform your current Medicaid program that you will be moving.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lang="en-US" sz="22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Notify Medicaid at least a few weeks in advance.</a:t>
            </a:r>
            <a:endParaRPr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Plan ahead! Apply for new Medicaid as soon as possible and research eligibility requirements before you move.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done quickly, a person can switch their state Medicaid coverage without a lapse in benefits.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9" name="Google Shape;49;p6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Prepare for the Move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t/>
            </a:r>
            <a:endParaRPr b="1" sz="40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a person has NJ FamilyCare (NJ Medicaid), a new Medicaid application in the new state of residence will be needed.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You cannot transfer NJ FamilyCare to another state.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b="1"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Do not delay!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Apply for new Medicaid with your new address.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one acts quickly, there should be no gap in coverage.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5" name="Google Shape;55;p7"/>
          <p:cNvSpPr txBox="1"/>
          <p:nvPr>
            <p:ph type="title"/>
          </p:nvPr>
        </p:nvSpPr>
        <p:spPr>
          <a:xfrm>
            <a:off x="2740125" y="337850"/>
            <a:ext cx="5775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Moving out of New Jersey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t/>
            </a:r>
            <a:endParaRPr b="1" sz="4000"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6" name="Google Shape;56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2680" y="4236475"/>
            <a:ext cx="1824226" cy="24322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7"/>
          <p:cNvSpPr/>
          <p:nvPr/>
        </p:nvSpPr>
        <p:spPr>
          <a:xfrm rot="10800000">
            <a:off x="3869425" y="4960000"/>
            <a:ext cx="1006800" cy="5034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You will need to complete an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NJ FamilyCare application, no matter your former state of residence.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b="1"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Do not delay!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Apply as soon as you have a NJ address.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one acts quickly, there should be no gap in coverage.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Even if the person is an SSI recipient, you must complete a NJ FamilyCare application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841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Garamond"/>
              <a:buChar char="➢"/>
            </a:pPr>
            <a:r>
              <a:rPr lang="en-US" sz="20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Typically, a person in NJ automatically qualifies for Medicaid when approved for SSI, but moving states affects this process.</a:t>
            </a:r>
            <a:endParaRPr sz="20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" name="Google Shape;63;p8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Moving to New Jersey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t/>
            </a:r>
            <a:endParaRPr b="1" sz="4000"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64" name="Google Shape;64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25701" y="4655600"/>
            <a:ext cx="1572951" cy="2097251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8"/>
          <p:cNvSpPr/>
          <p:nvPr/>
        </p:nvSpPr>
        <p:spPr>
          <a:xfrm>
            <a:off x="5318900" y="5253600"/>
            <a:ext cx="1006800" cy="5034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You will still need to complete an NJ FamilyCare application, even if you were formerly an NJ resident and/or on NJ FamilyCare in the past.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you moved out of the state and then back to NJ, a person is treated as if moving to NJ for the first time.</a:t>
            </a:r>
            <a:endParaRPr sz="20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" name="Google Shape;71;p9"/>
          <p:cNvSpPr txBox="1"/>
          <p:nvPr>
            <p:ph type="title"/>
          </p:nvPr>
        </p:nvSpPr>
        <p:spPr>
          <a:xfrm>
            <a:off x="2740150" y="353500"/>
            <a:ext cx="61566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Moving (back) to New Jersey</a:t>
            </a:r>
            <a:endParaRPr sz="31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t/>
            </a:r>
            <a:endParaRPr b="1" sz="4000"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72" name="Google Shape;72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2680" y="4236475"/>
            <a:ext cx="1824226" cy="24322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9"/>
          <p:cNvSpPr/>
          <p:nvPr/>
        </p:nvSpPr>
        <p:spPr>
          <a:xfrm>
            <a:off x="3565200" y="5174350"/>
            <a:ext cx="1006800" cy="1006800"/>
          </a:xfrm>
          <a:prstGeom prst="curvedRigh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  <a:highlight>
                <a:schemeClr val="accent2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9"/>
          <p:cNvSpPr/>
          <p:nvPr/>
        </p:nvSpPr>
        <p:spPr>
          <a:xfrm>
            <a:off x="3565200" y="4404225"/>
            <a:ext cx="1006800" cy="5034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Online via the NJ FamilyCare website (usually preferred)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b="1" lang="en-US" sz="22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https://dmahs-nj.my.site.com/abd/abdstart</a:t>
            </a:r>
            <a:endParaRPr b="1"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Complete the application in person at your local County Board of Social Services office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b="1" lang="en-US" sz="22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https://www.nj.gov/humanservices/njsnap/home/cbss.shtml</a:t>
            </a:r>
            <a:endParaRPr b="1"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Questions about the application? Please call 1-800-356-1561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you are moving out of NJ, please search online for your relevant state Medicaid program, or visit </a:t>
            </a: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5"/>
              </a:rPr>
              <a:t>Medicaid.gov</a:t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80" name="Google Shape;80;p10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How to Apply for Medicaid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The Arc of New Jersey Health Care Advocacy Program</a:t>
            </a:r>
            <a:endParaRPr/>
          </a:p>
          <a:p>
            <a:pPr indent="-196850" lvl="1" marL="514350" rtl="0" algn="l"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b="1" lang="en-US" sz="2218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thearcnjhealthcareadvocacy.org</a:t>
            </a:r>
            <a:endParaRPr b="1" sz="25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FamilyCare/Medicaid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b="1" lang="en-US" sz="22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https://www.nj.gov/humanservices/dmahs/clients/medicaid/</a:t>
            </a:r>
            <a:endParaRPr sz="22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Subscribe to our email list at </a:t>
            </a: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5"/>
              </a:rPr>
              <a:t>arcnj.org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Garamond"/>
              <a:buChar char="➢"/>
            </a:pPr>
            <a:r>
              <a:rPr lang="en-US" sz="2200">
                <a:latin typeface="Garamond"/>
                <a:ea typeface="Garamond"/>
                <a:cs typeface="Garamond"/>
                <a:sym typeface="Garamond"/>
              </a:rPr>
              <a:t>Scroll to to the bottom of the page and click “Health care issues” then the subscribe button. </a:t>
            </a:r>
            <a:endParaRPr sz="22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86" name="Google Shape;86;p11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More Information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rc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