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7010400" cy="9296400"/>
  <p:embeddedFontLst>
    <p:embeddedFont>
      <p:font typeface="Garamond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Garamond-bold.fntdata"/><Relationship Id="rId14" Type="http://schemas.openxmlformats.org/officeDocument/2006/relationships/font" Target="fonts/Garamond-regular.fntdata"/><Relationship Id="rId17" Type="http://schemas.openxmlformats.org/officeDocument/2006/relationships/font" Target="fonts/Garamond-boldItalic.fntdata"/><Relationship Id="rId16" Type="http://schemas.openxmlformats.org/officeDocument/2006/relationships/font" Target="fonts/Garamond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338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:notes"/>
          <p:cNvSpPr/>
          <p:nvPr>
            <p:ph idx="2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2ba94ce6216_0_55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2" name="Google Shape;32;g2ba94ce6216_0_55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daf3d5bc28_1_24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40" name="Google Shape;40;g2daf3d5bc28_1_24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07faaa642c_0_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46" name="Google Shape;46;g307faaa642c_0_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07f7485b77_0_1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2" name="Google Shape;52;g307f7485b77_0_1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daf3d5bc28_1_17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8" name="Google Shape;58;g2daf3d5bc28_1_17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07f7485b77_0_8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6" name="Google Shape;66;g307f7485b77_0_8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ba94ce6216_0_6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74" name="Google Shape;74;g2ba94ce6216_0_6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idx="1" type="body"/>
          </p:nvPr>
        </p:nvSpPr>
        <p:spPr>
          <a:xfrm>
            <a:off x="402091" y="1690684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1" name="Google Shape;21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10800000">
            <a:off x="1690008" y="-7483"/>
            <a:ext cx="7453993" cy="1404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2"/>
          <p:cNvPicPr preferRelativeResize="0"/>
          <p:nvPr/>
        </p:nvPicPr>
        <p:blipFill rotWithShape="1">
          <a:blip r:embed="rId3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"/>
          <p:cNvSpPr txBox="1"/>
          <p:nvPr>
            <p:ph type="title"/>
          </p:nvPr>
        </p:nvSpPr>
        <p:spPr>
          <a:xfrm>
            <a:off x="3154476" y="50794"/>
            <a:ext cx="5829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687946" y="0"/>
            <a:ext cx="7456054" cy="1402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"/>
          <p:cNvPicPr preferRelativeResize="0"/>
          <p:nvPr/>
        </p:nvPicPr>
        <p:blipFill rotWithShape="1">
          <a:blip r:embed="rId2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arcnj.org/programs/health-care-advocacy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arcnj.org/programs/health-care-advocacy/" TargetMode="External"/><Relationship Id="rId4" Type="http://schemas.openxmlformats.org/officeDocument/2006/relationships/hyperlink" Target="https://www.arcnj.org/" TargetMode="External"/><Relationship Id="rId5" Type="http://schemas.openxmlformats.org/officeDocument/2006/relationships/hyperlink" Target="https://www.nj.gov/humanservices/doas/services/q-z/ship/" TargetMode="External"/><Relationship Id="rId6" Type="http://schemas.openxmlformats.org/officeDocument/2006/relationships/hyperlink" Target="http://medicare.gov" TargetMode="External"/><Relationship Id="rId7" Type="http://schemas.openxmlformats.org/officeDocument/2006/relationships/hyperlink" Target="https://www.medicare.gov/basics/get-started-with-medicare/get-more-coverage/joining-a-plan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idx="1" type="body"/>
          </p:nvPr>
        </p:nvSpPr>
        <p:spPr>
          <a:xfrm>
            <a:off x="628650" y="4265800"/>
            <a:ext cx="7886700" cy="23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298"/>
              <a:buNone/>
            </a:pPr>
            <a:r>
              <a:t/>
            </a:r>
            <a:endParaRPr b="1" sz="2901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298"/>
              <a:buNone/>
            </a:pPr>
            <a:r>
              <a:rPr b="1" lang="en-US" sz="2901">
                <a:latin typeface="Arial"/>
                <a:ea typeface="Arial"/>
                <a:cs typeface="Arial"/>
                <a:sym typeface="Arial"/>
              </a:rPr>
              <a:t>Connor Griffin, MPH</a:t>
            </a:r>
            <a:endParaRPr sz="1801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Director, Health Care Advocacy Program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The Arc of New Jersey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>
                <a:latin typeface="Arial"/>
                <a:ea typeface="Arial"/>
                <a:cs typeface="Arial"/>
                <a:sym typeface="Arial"/>
              </a:rPr>
              <a:t>healthcareadvocacy</a:t>
            </a:r>
            <a:r>
              <a:rPr b="1" lang="en-US" sz="2118">
                <a:latin typeface="Arial"/>
                <a:ea typeface="Arial"/>
                <a:cs typeface="Arial"/>
                <a:sym typeface="Arial"/>
              </a:rPr>
              <a:t>@arcnj.org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thearcnjhealthcareadvocacy.org</a:t>
            </a:r>
            <a:endParaRPr b="1" sz="2118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sz="3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rgbClr val="7030A0"/>
              </a:solidFill>
            </a:endParaRPr>
          </a:p>
        </p:txBody>
      </p:sp>
      <p:sp>
        <p:nvSpPr>
          <p:cNvPr id="29" name="Google Shape;29;p3"/>
          <p:cNvSpPr txBox="1"/>
          <p:nvPr>
            <p:ph type="title"/>
          </p:nvPr>
        </p:nvSpPr>
        <p:spPr>
          <a:xfrm>
            <a:off x="609600" y="1524000"/>
            <a:ext cx="8077200" cy="185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b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Catching Up with Connor</a:t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t/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Medicare Enrollment:</a:t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Looking Towards 2025</a:t>
            </a:r>
            <a:endParaRPr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The federal health insurance program for individuals 65 years of age and older, certain younger individuals with </a:t>
            </a: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disabilities, and those with End Stage Renal Disease (ESRD)</a:t>
            </a:r>
            <a:endParaRPr/>
          </a:p>
        </p:txBody>
      </p:sp>
      <p:sp>
        <p:nvSpPr>
          <p:cNvPr id="35" name="Google Shape;35;p4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Medicare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36" name="Google Shape;36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47950" y="3701626"/>
            <a:ext cx="3630424" cy="2420225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4"/>
          <p:cNvSpPr txBox="1"/>
          <p:nvPr/>
        </p:nvSpPr>
        <p:spPr>
          <a:xfrm>
            <a:off x="377500" y="3103925"/>
            <a:ext cx="4781700" cy="26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862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aramond"/>
              <a:buChar char="❖"/>
            </a:pPr>
            <a:r>
              <a:rPr b="1" lang="en-US" sz="24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Different parts of Medicare cover different health services:</a:t>
            </a:r>
            <a:endParaRPr b="1" sz="24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Garamond"/>
              <a:buChar char="➢"/>
            </a:pPr>
            <a:r>
              <a:rPr lang="en-US" sz="2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Medicare Part A - Hospital</a:t>
            </a:r>
            <a:endParaRPr sz="22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Garamond"/>
              <a:buChar char="➢"/>
            </a:pPr>
            <a:r>
              <a:rPr lang="en-US" sz="2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Medicare Part B - Medical</a:t>
            </a:r>
            <a:endParaRPr sz="22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Garamond"/>
              <a:buChar char="➢"/>
            </a:pPr>
            <a:r>
              <a:rPr lang="en-US" sz="2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Medicare Part C - Medicare Advantage Plans</a:t>
            </a:r>
            <a:endParaRPr sz="22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Garamond"/>
              <a:buChar char="➢"/>
            </a:pPr>
            <a:r>
              <a:rPr lang="en-US" sz="2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Medicare Part D - Prescription Drugs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 txBox="1"/>
          <p:nvPr>
            <p:ph idx="1" type="body"/>
          </p:nvPr>
        </p:nvSpPr>
        <p:spPr>
          <a:xfrm>
            <a:off x="628650" y="1829950"/>
            <a:ext cx="7886700" cy="45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Individuals eligible for Social Security Disability Insurance (SSDI) automatically become eligible for Medicare </a:t>
            </a:r>
            <a:r>
              <a:rPr b="1"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after 24 months</a:t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SSDI can be based on the individual’s own work record, or may receive SSDI if a parent retires, becomes disabled, or passes away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Many people with IDD start receiving Medicare (automatically, no application needed) after 2 years because a parent retired and started collecting Social Security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Able to receive Medicaid and Medicare 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aramond"/>
              <a:buChar char="➢"/>
            </a:pPr>
            <a:r>
              <a:rPr lang="en-US" sz="22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 </a:t>
            </a:r>
            <a:r>
              <a:rPr b="1" lang="en-US" sz="22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“dual eligible”</a:t>
            </a:r>
            <a:r>
              <a:rPr lang="en-US" sz="22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enrollee </a:t>
            </a:r>
            <a:endParaRPr sz="22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3" name="Google Shape;43;p5"/>
          <p:cNvSpPr txBox="1"/>
          <p:nvPr>
            <p:ph type="title"/>
          </p:nvPr>
        </p:nvSpPr>
        <p:spPr>
          <a:xfrm>
            <a:off x="2740152" y="1018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800">
                <a:latin typeface="Garamond"/>
                <a:ea typeface="Garamond"/>
                <a:cs typeface="Garamond"/>
                <a:sym typeface="Garamond"/>
              </a:rPr>
              <a:t>How do Individuals with IDD qualify before Age 65?</a:t>
            </a:r>
            <a:endParaRPr sz="31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Every year October 15th - December 7th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 u="sng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 person has the ability to:</a:t>
            </a:r>
            <a:endParaRPr sz="2400" u="sng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587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➢"/>
            </a:pPr>
            <a:r>
              <a:rPr lang="en-US" sz="2200">
                <a:latin typeface="Garamond"/>
                <a:ea typeface="Garamond"/>
                <a:cs typeface="Garamond"/>
                <a:sym typeface="Garamond"/>
              </a:rPr>
              <a:t>Join, drop, or switch to another Medicare Advantage/Part C Plan (or add or drop drug coverage).</a:t>
            </a:r>
            <a:endParaRPr sz="2200">
              <a:latin typeface="Garamond"/>
              <a:ea typeface="Garamond"/>
              <a:cs typeface="Garamond"/>
              <a:sym typeface="Garamond"/>
            </a:endParaRPr>
          </a:p>
          <a:p>
            <a:pPr indent="-1587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➢"/>
            </a:pPr>
            <a:r>
              <a:rPr lang="en-US" sz="2200">
                <a:latin typeface="Garamond"/>
                <a:ea typeface="Garamond"/>
                <a:cs typeface="Garamond"/>
                <a:sym typeface="Garamond"/>
              </a:rPr>
              <a:t>Switch from </a:t>
            </a:r>
            <a:r>
              <a:rPr b="1" lang="en-US" sz="2200">
                <a:latin typeface="Garamond"/>
                <a:ea typeface="Garamond"/>
                <a:cs typeface="Garamond"/>
                <a:sym typeface="Garamond"/>
              </a:rPr>
              <a:t>“Original Medicare”</a:t>
            </a:r>
            <a:r>
              <a:rPr lang="en-US" sz="2200">
                <a:latin typeface="Garamond"/>
                <a:ea typeface="Garamond"/>
                <a:cs typeface="Garamond"/>
                <a:sym typeface="Garamond"/>
              </a:rPr>
              <a:t> (Parts A &amp; B) to a Medicare Advantage Plan or from a Medicare Advantage Plan to Original Medicare.</a:t>
            </a:r>
            <a:endParaRPr sz="2200">
              <a:latin typeface="Garamond"/>
              <a:ea typeface="Garamond"/>
              <a:cs typeface="Garamond"/>
              <a:sym typeface="Garamond"/>
            </a:endParaRPr>
          </a:p>
          <a:p>
            <a:pPr indent="-1587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➢"/>
            </a:pPr>
            <a:r>
              <a:rPr lang="en-US" sz="2200">
                <a:latin typeface="Garamond"/>
                <a:ea typeface="Garamond"/>
                <a:cs typeface="Garamond"/>
                <a:sym typeface="Garamond"/>
              </a:rPr>
              <a:t>Join, drop, or switch to another Medicare drug plan if you’re in Original Medicare.</a:t>
            </a:r>
            <a:endParaRPr sz="22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b="1" lang="en-US" sz="2400">
                <a:latin typeface="Garamond"/>
                <a:ea typeface="Garamond"/>
                <a:cs typeface="Garamond"/>
                <a:sym typeface="Garamond"/>
              </a:rPr>
              <a:t>New coverage takes effect January 1st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9" name="Google Shape;49;p6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Annual Open Enrollment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Initial Enrollment Period 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587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➢"/>
            </a:pPr>
            <a:r>
              <a:rPr lang="en-US" sz="22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Begins 3 months before you get </a:t>
            </a:r>
            <a:r>
              <a:rPr lang="en-US" sz="22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Medicare</a:t>
            </a:r>
            <a:r>
              <a:rPr lang="en-US" sz="22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and lasts 3 months after you get Medicare</a:t>
            </a:r>
            <a:endParaRPr sz="22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Medicare Advantage Open Enrollment (</a:t>
            </a:r>
            <a:r>
              <a:rPr b="1"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if you are already enrolled in a Part C plan</a:t>
            </a: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)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aramond"/>
              <a:buChar char="➢"/>
            </a:pPr>
            <a:r>
              <a:rPr lang="en-US" sz="22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January 1st - March 31st</a:t>
            </a:r>
            <a:endParaRPr sz="22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aramond"/>
              <a:buChar char="➢"/>
            </a:pPr>
            <a:r>
              <a:rPr lang="en-US" sz="22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First 3 months you get Medicare</a:t>
            </a:r>
            <a:endParaRPr sz="22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Special Enrollment Period (SEP)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968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Garamond"/>
              <a:buChar char="➢"/>
            </a:pPr>
            <a:r>
              <a:rPr lang="en-US" sz="2200">
                <a:latin typeface="Garamond"/>
                <a:ea typeface="Garamond"/>
                <a:cs typeface="Garamond"/>
                <a:sym typeface="Garamond"/>
              </a:rPr>
              <a:t>Varies! Only for certain situations that happen in your life, like moving to a new address, losing or changing your current coverage, or getting Medicaid, can result in an eligible SEP.</a:t>
            </a:r>
            <a:endParaRPr sz="2200"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5" name="Google Shape;55;p7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Other Enrollment Periods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/>
          <p:nvPr>
            <p:ph idx="1" type="body"/>
          </p:nvPr>
        </p:nvSpPr>
        <p:spPr>
          <a:xfrm>
            <a:off x="317925" y="1761675"/>
            <a:ext cx="4876500" cy="22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oto Sans Symbols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Administered through private companies, but the federal government approves each plan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Costs and coverage vary by plan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Helps cover prescription drug costs</a:t>
            </a:r>
            <a:endParaRPr b="1" sz="2400"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1" name="Google Shape;61;p8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Medicare Part D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62" name="Google Shape;62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09775" y="1662175"/>
            <a:ext cx="3210998" cy="214012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8"/>
          <p:cNvSpPr txBox="1"/>
          <p:nvPr/>
        </p:nvSpPr>
        <p:spPr>
          <a:xfrm>
            <a:off x="317925" y="4001550"/>
            <a:ext cx="85953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095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aramond"/>
              <a:buChar char="❖"/>
            </a:pPr>
            <a:r>
              <a:rPr b="1" lang="en-US" sz="24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“Benchmark” plans</a:t>
            </a:r>
            <a:r>
              <a:rPr lang="en-US" sz="24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established by Medicare each year with a </a:t>
            </a:r>
            <a:r>
              <a:rPr b="1" lang="en-US" sz="24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$0 monthly premium</a:t>
            </a:r>
            <a:r>
              <a:rPr lang="en-US" sz="24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for dual eligible persons with Medicaid</a:t>
            </a:r>
            <a:endParaRPr sz="24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Other low cost plans for duals who qualify for extra help/low income subsidy (LIS) with Medicaid</a:t>
            </a:r>
            <a:endParaRPr sz="2400">
              <a:solidFill>
                <a:schemeClr val="dk1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aramond"/>
              <a:buChar char="❖"/>
            </a:pPr>
            <a:r>
              <a:rPr b="1" lang="en-US" sz="2400">
                <a:solidFill>
                  <a:schemeClr val="dk1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The Arc of NJ is planning a webinar in early November that covers Part D and other Medicare updates for 2025!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9"/>
          <p:cNvSpPr txBox="1"/>
          <p:nvPr>
            <p:ph idx="1" type="body"/>
          </p:nvPr>
        </p:nvSpPr>
        <p:spPr>
          <a:xfrm>
            <a:off x="317925" y="1761675"/>
            <a:ext cx="4876500" cy="22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b="1" lang="en-US" sz="2400">
                <a:latin typeface="Garamond"/>
                <a:ea typeface="Garamond"/>
                <a:cs typeface="Garamond"/>
                <a:sym typeface="Garamond"/>
              </a:rPr>
              <a:t>Major Update in 2025: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$2,000 spending cap on out-of-pocket costs for prescription drugs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Applies to Part D and Part C plans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9" name="Google Shape;69;p9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Part D in 2025…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70" name="Google Shape;70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58450" y="1672650"/>
            <a:ext cx="3210998" cy="214012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9"/>
          <p:cNvSpPr txBox="1"/>
          <p:nvPr/>
        </p:nvSpPr>
        <p:spPr>
          <a:xfrm>
            <a:off x="317925" y="4001550"/>
            <a:ext cx="85953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095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The $2,000 cap includes deductibles, copayments and coinsurance for covered drugs</a:t>
            </a:r>
            <a:endParaRPr sz="24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Does not apply to premiums or drugs a plan does not cover</a:t>
            </a:r>
            <a:endParaRPr sz="24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Also does not apply to Part B drugs</a:t>
            </a:r>
            <a:endParaRPr sz="24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aramond"/>
              <a:buChar char="❖"/>
            </a:pPr>
            <a:r>
              <a:rPr b="1" lang="en-US" sz="2400">
                <a:solidFill>
                  <a:schemeClr val="dk1"/>
                </a:solidFill>
                <a:highlight>
                  <a:schemeClr val="lt1"/>
                </a:highlight>
                <a:latin typeface="Garamond"/>
                <a:ea typeface="Garamond"/>
                <a:cs typeface="Garamond"/>
                <a:sym typeface="Garamond"/>
              </a:rPr>
              <a:t>The Arc of NJ is planning a webinar in early November that covers Part D and other Medicare updates for 2025!</a:t>
            </a:r>
            <a:endParaRPr sz="24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0"/>
          <p:cNvSpPr txBox="1"/>
          <p:nvPr>
            <p:ph idx="1" type="body"/>
          </p:nvPr>
        </p:nvSpPr>
        <p:spPr>
          <a:xfrm>
            <a:off x="628650" y="1593900"/>
            <a:ext cx="7886700" cy="492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b="1" lang="en-US" sz="2400">
                <a:latin typeface="Garamond"/>
                <a:ea typeface="Garamond"/>
                <a:cs typeface="Garamond"/>
                <a:sym typeface="Garamond"/>
              </a:rPr>
              <a:t>The Arc of New Jersey Health Care Advocacy Program</a:t>
            </a:r>
            <a:endParaRPr b="1"/>
          </a:p>
          <a:p>
            <a:pPr indent="-177800" lvl="1" marL="514350" rtl="0" algn="l"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Garamond"/>
              <a:buChar char="➢"/>
            </a:pPr>
            <a:r>
              <a:rPr b="1" lang="en-US" sz="20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3"/>
              </a:rPr>
              <a:t>thearcnjhealthcareadvocacy.org</a:t>
            </a:r>
            <a:endParaRPr b="1" sz="20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77800" lvl="1" marL="514350" rtl="0" algn="l"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Garamond"/>
              <a:buChar char="➢"/>
            </a:pPr>
            <a:r>
              <a:rPr lang="en-US" sz="20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Dual-Eligibles Resource Page</a:t>
            </a:r>
            <a:endParaRPr sz="20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Subscribe to our email list at </a:t>
            </a: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4"/>
              </a:rPr>
              <a:t>arcnj.org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17780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Garamond"/>
              <a:buChar char="➢"/>
            </a:pPr>
            <a:r>
              <a:rPr lang="en-US" sz="2000">
                <a:latin typeface="Garamond"/>
                <a:ea typeface="Garamond"/>
                <a:cs typeface="Garamond"/>
                <a:sym typeface="Garamond"/>
              </a:rPr>
              <a:t>Scroll to to the bottom of the page and click “Health care issues” then the subscribe button. </a:t>
            </a:r>
            <a:endParaRPr b="1" sz="20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b="1"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NJ State Health Insurance Assistance Program (SHIP)</a:t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177800" lvl="1" marL="514350" rtl="0" algn="l"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Garamond"/>
              <a:buChar char="➢"/>
            </a:pPr>
            <a:r>
              <a:rPr lang="en-US" sz="20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Free help to NJ Medicare beneficiaries who have problems or questions about their health insurance. SHIP is a statewide program administered by the NJ Department of Human Services</a:t>
            </a:r>
            <a:endParaRPr sz="20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177800" lvl="1" marL="514350" rtl="0" algn="l">
              <a:spcBef>
                <a:spcPts val="375"/>
              </a:spcBef>
              <a:spcAft>
                <a:spcPts val="0"/>
              </a:spcAft>
              <a:buClr>
                <a:srgbClr val="212529"/>
              </a:buClr>
              <a:buSzPts val="1900"/>
              <a:buFont typeface="Garamond"/>
              <a:buChar char="➢"/>
            </a:pPr>
            <a:r>
              <a:rPr b="1" lang="en-US" sz="2000" u="sng">
                <a:solidFill>
                  <a:schemeClr val="hlink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  <a:hlinkClick r:id="rId5"/>
              </a:rPr>
              <a:t>https://www.nj.gov/humanservices/doas/services/q-z/ship/</a:t>
            </a:r>
            <a:endParaRPr b="1" sz="20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6"/>
              </a:rPr>
              <a:t>Medicare.gov</a:t>
            </a:r>
            <a:endParaRPr/>
          </a:p>
          <a:p>
            <a:pPr indent="-196850" lvl="1" marL="514350" rtl="0" algn="l">
              <a:spcBef>
                <a:spcPts val="375"/>
              </a:spcBef>
              <a:spcAft>
                <a:spcPts val="0"/>
              </a:spcAft>
              <a:buSzPts val="2200"/>
              <a:buFont typeface="Garamond"/>
              <a:buChar char="➢"/>
            </a:pPr>
            <a:r>
              <a:rPr b="1" lang="en-US" sz="2000">
                <a:latin typeface="Garamond"/>
                <a:ea typeface="Garamond"/>
                <a:cs typeface="Garamond"/>
                <a:sym typeface="Garamond"/>
              </a:rPr>
              <a:t>Joining a plan: </a:t>
            </a:r>
            <a:r>
              <a:rPr b="1" lang="en-US" sz="20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7"/>
              </a:rPr>
              <a:t>https://www.medicare.gov/basics/get-started-with-medicare/get-more-coverage/joining-a-plan</a:t>
            </a:r>
            <a:endParaRPr b="1" sz="2000"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7" name="Google Shape;77;p10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More Information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rc1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