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bold.fntdata"/><Relationship Id="rId14" Type="http://schemas.openxmlformats.org/officeDocument/2006/relationships/font" Target="fonts/Garamond-regular.fntdata"/><Relationship Id="rId17" Type="http://schemas.openxmlformats.org/officeDocument/2006/relationships/font" Target="fonts/Garamond-boldItalic.fntdata"/><Relationship Id="rId16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ba94ce6216_0_55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g2ba94ce6216_0_55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daf3d5bc28_1_2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0" name="Google Shape;40;g2daf3d5bc28_1_2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07faaa642c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6" name="Google Shape;46;g307faaa642c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7f7485b77_0_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2" name="Google Shape;52;g307f7485b77_0_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daf3d5bc28_1_17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8" name="Google Shape;58;g2daf3d5bc28_1_17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7f7485b77_0_8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" name="Google Shape;66;g307f7485b77_0_8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4" name="Google Shape;74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arcnj.org/programs/health-care-advocacy/" TargetMode="External"/><Relationship Id="rId4" Type="http://schemas.openxmlformats.org/officeDocument/2006/relationships/hyperlink" Target="https://www.arcnj.org/" TargetMode="External"/><Relationship Id="rId5" Type="http://schemas.openxmlformats.org/officeDocument/2006/relationships/hyperlink" Target="https://www.nj.gov/humanservices/doas/services/q-z/ship/" TargetMode="External"/><Relationship Id="rId6" Type="http://schemas.openxmlformats.org/officeDocument/2006/relationships/hyperlink" Target="http://medicare.gov" TargetMode="External"/><Relationship Id="rId7" Type="http://schemas.openxmlformats.org/officeDocument/2006/relationships/hyperlink" Target="https://www.medicare.gov/basics/get-started-with-medicare/get-more-coverage/joining-a-plan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t/>
            </a:r>
            <a:endParaRPr b="1" sz="290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Medicare Enrollment: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Looking Towards 2025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federal health insurance program for individuals 65 years of age and older, certain younger individuals with 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disabilities, and those with End Stage Renal Disease (ESRD)</a:t>
            </a:r>
            <a:endParaRPr/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7950" y="3701626"/>
            <a:ext cx="3630424" cy="242022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4"/>
          <p:cNvSpPr txBox="1"/>
          <p:nvPr/>
        </p:nvSpPr>
        <p:spPr>
          <a:xfrm>
            <a:off x="377500" y="3103925"/>
            <a:ext cx="4781700" cy="26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862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Different parts of Medicare cover different health services:</a:t>
            </a:r>
            <a:endParaRPr b="1"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A - Hospital</a:t>
            </a:r>
            <a:endParaRPr sz="2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B - Medical</a:t>
            </a:r>
            <a:endParaRPr sz="2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C - Medicare Advantage Plans</a:t>
            </a:r>
            <a:endParaRPr sz="22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Medicare Part D - Prescription Drugs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 txBox="1"/>
          <p:nvPr>
            <p:ph idx="1" type="body"/>
          </p:nvPr>
        </p:nvSpPr>
        <p:spPr>
          <a:xfrm>
            <a:off x="628650" y="1829950"/>
            <a:ext cx="7886700" cy="45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Individuals eligible for Social Security Disability Insurance (SSDI) automatically become eligible for Medicare 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after 24 months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SSDI can be based on the individual’s own work record, or may receive SSDI if a parent retires, becomes disabled, or passes away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Many people with IDD start receiving Medicare (automatically, no application needed) after 2 years because a parent retired and started collecting Social Security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Able to receive Medicaid and Medicare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 </a:t>
            </a:r>
            <a:r>
              <a:rPr b="1"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“dual eligible”</a:t>
            </a: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enrollee </a:t>
            </a:r>
            <a:endParaRPr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3" name="Google Shape;43;p5"/>
          <p:cNvSpPr txBox="1"/>
          <p:nvPr>
            <p:ph type="title"/>
          </p:nvPr>
        </p:nvSpPr>
        <p:spPr>
          <a:xfrm>
            <a:off x="2740152" y="1018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800">
                <a:latin typeface="Garamond"/>
                <a:ea typeface="Garamond"/>
                <a:cs typeface="Garamond"/>
                <a:sym typeface="Garamond"/>
              </a:rPr>
              <a:t>How do Individuals with IDD qualify before Age 65?</a:t>
            </a:r>
            <a:endParaRPr sz="31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Every year October 15th - December 7th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 u="sng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A person has the ability to:</a:t>
            </a:r>
            <a:endParaRPr sz="2400" u="sng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587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Join, drop, or switch to another Medicare Advantage/Part C Plan (or add or drop drug coverage).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-1587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Switch from </a:t>
            </a:r>
            <a:r>
              <a:rPr b="1" lang="en-US" sz="2200">
                <a:latin typeface="Garamond"/>
                <a:ea typeface="Garamond"/>
                <a:cs typeface="Garamond"/>
                <a:sym typeface="Garamond"/>
              </a:rPr>
              <a:t>“Original Medicare”</a:t>
            </a: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 (Parts A &amp; B) to a Medicare Advantage Plan or from a Medicare Advantage Plan to Original Medicare.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-1587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Join, drop, or switch to another Medicare drug plan if you’re in Original Medicare.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New coverage takes effect January 1st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9" name="Google Shape;49;p6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Annual Open Enrollment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Initial Enrollment Period 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587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Char char="➢"/>
            </a:pP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Begins 3 months before you get </a:t>
            </a: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Medicare</a:t>
            </a: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 and lasts 3 months after you get Medicare</a:t>
            </a:r>
            <a:endParaRPr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862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Medicare Advantage Open Enrollment (</a:t>
            </a: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if you are already enrolled in a Part C plan</a:t>
            </a: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January 1st - March 31st</a:t>
            </a:r>
            <a:endParaRPr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First 3 months you get Medicare</a:t>
            </a:r>
            <a:endParaRPr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Special Enrollment Period (SEP)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Garamond"/>
              <a:buChar char="➢"/>
            </a:pPr>
            <a:r>
              <a:rPr lang="en-US" sz="2200">
                <a:latin typeface="Garamond"/>
                <a:ea typeface="Garamond"/>
                <a:cs typeface="Garamond"/>
                <a:sym typeface="Garamond"/>
              </a:rPr>
              <a:t>Varies! Only for certain situations that happen in your life, like moving to a new address, losing or changing your current coverage, or getting Medicaid, can result in an eligible SEP.</a:t>
            </a:r>
            <a:endParaRPr sz="22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5" name="Google Shape;55;p7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Other Enrollment Periods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/>
          <p:nvPr>
            <p:ph idx="1" type="body"/>
          </p:nvPr>
        </p:nvSpPr>
        <p:spPr>
          <a:xfrm>
            <a:off x="317925" y="1761675"/>
            <a:ext cx="48765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Noto Sans Symbols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Administered through private companies, but the federal government approves each plan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Costs and coverage vary by plan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Helps cover prescription drug costs</a:t>
            </a:r>
            <a:endParaRPr b="1" sz="24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1" name="Google Shape;61;p8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Medicare Part D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2" name="Google Shape;62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9775" y="1662175"/>
            <a:ext cx="3210998" cy="21401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 txBox="1"/>
          <p:nvPr/>
        </p:nvSpPr>
        <p:spPr>
          <a:xfrm>
            <a:off x="317925" y="4001550"/>
            <a:ext cx="85953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“Benchmark” plans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established by Medicare each year with a </a:t>
            </a:r>
            <a:r>
              <a:rPr b="1"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$0 monthly premium</a:t>
            </a: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 for dual eligible persons with Medicaid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Other low cost plans for duals who qualify for extra help/low income subsidy (LIS) with Medicaid</a:t>
            </a:r>
            <a:endParaRPr sz="2400">
              <a:solidFill>
                <a:schemeClr val="dk1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chemeClr val="dk1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The Arc of NJ is planning a webinar in early November that covers Part D and other Medicare updates for 2025!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/>
          <p:nvPr>
            <p:ph idx="1" type="body"/>
          </p:nvPr>
        </p:nvSpPr>
        <p:spPr>
          <a:xfrm>
            <a:off x="317925" y="1761675"/>
            <a:ext cx="4876500" cy="22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Major Update in 2025: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$2,000 spending cap on out-of-pocket costs for prescription drugs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Applies to Part D and Part C plans</a:t>
            </a:r>
            <a:endParaRPr sz="24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9" name="Google Shape;69;p9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Part D in 2025…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70" name="Google Shape;7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8450" y="1672650"/>
            <a:ext cx="3210998" cy="21401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9"/>
          <p:cNvSpPr txBox="1"/>
          <p:nvPr/>
        </p:nvSpPr>
        <p:spPr>
          <a:xfrm>
            <a:off x="317925" y="4001550"/>
            <a:ext cx="85953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The $2,000 cap includes deductibles, copayments and coinsurance for covered drugs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Does not apply to premiums or drugs a plan does not cover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chemeClr val="dk1"/>
                </a:solidFill>
                <a:latin typeface="Garamond"/>
                <a:ea typeface="Garamond"/>
                <a:cs typeface="Garamond"/>
                <a:sym typeface="Garamond"/>
              </a:rPr>
              <a:t>Also does not apply to Part B drugs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chemeClr val="dk1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The Arc of NJ is planning a webinar in early November that covers Part D and other Medicare updates for 2025!</a:t>
            </a:r>
            <a:endParaRPr sz="2400">
              <a:solidFill>
                <a:schemeClr val="dk1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628650" y="1593900"/>
            <a:ext cx="7886700" cy="49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latin typeface="Garamond"/>
                <a:ea typeface="Garamond"/>
                <a:cs typeface="Garamond"/>
                <a:sym typeface="Garamond"/>
              </a:rPr>
              <a:t>The Arc of New Jersey Health Care Advocacy Program</a:t>
            </a:r>
            <a:endParaRPr b="1"/>
          </a:p>
          <a:p>
            <a:pPr indent="-17780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Garamond"/>
              <a:buChar char="➢"/>
            </a:pPr>
            <a:r>
              <a:rPr b="1" lang="en-US" sz="20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7780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Garamond"/>
              <a:buChar char="➢"/>
            </a:pPr>
            <a:r>
              <a:rPr lang="en-US" sz="2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Dual-Eligibles Resource Page</a:t>
            </a:r>
            <a:endParaRPr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17780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Font typeface="Garamond"/>
              <a:buChar char="➢"/>
            </a:pPr>
            <a:r>
              <a:rPr lang="en-US" sz="20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 b="1" sz="2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NJ State Health Insurance Assistance Program (SHIP)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7780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Garamond"/>
              <a:buChar char="➢"/>
            </a:pPr>
            <a:r>
              <a:rPr lang="en-US" sz="2000">
                <a:solidFill>
                  <a:srgbClr val="212529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Free help to NJ Medicare beneficiaries who have problems or questions about their health insurance. SHIP is a statewide program administered by the NJ Department of Human Services</a:t>
            </a:r>
            <a:endParaRPr sz="20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177800" lvl="1" marL="514350" rtl="0" algn="l">
              <a:spcBef>
                <a:spcPts val="375"/>
              </a:spcBef>
              <a:spcAft>
                <a:spcPts val="0"/>
              </a:spcAft>
              <a:buClr>
                <a:srgbClr val="212529"/>
              </a:buClr>
              <a:buSzPts val="1900"/>
              <a:buFont typeface="Garamond"/>
              <a:buChar char="➢"/>
            </a:pPr>
            <a:r>
              <a:rPr b="1" lang="en-US" sz="20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5"/>
              </a:rPr>
              <a:t>https://www.nj.gov/humanservices/doas/services/q-z/ship/</a:t>
            </a:r>
            <a:endParaRPr b="1" sz="2000">
              <a:solidFill>
                <a:srgbClr val="212529"/>
              </a:solidFill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Medicare.gov</a:t>
            </a:r>
            <a:endParaRPr/>
          </a:p>
          <a:p>
            <a:pPr indent="-196850" lvl="1" marL="514350" rtl="0" algn="l">
              <a:spcBef>
                <a:spcPts val="375"/>
              </a:spcBef>
              <a:spcAft>
                <a:spcPts val="0"/>
              </a:spcAft>
              <a:buSzPts val="2200"/>
              <a:buFont typeface="Garamond"/>
              <a:buChar char="➢"/>
            </a:pPr>
            <a:r>
              <a:rPr b="1" lang="en-US" sz="2000">
                <a:latin typeface="Garamond"/>
                <a:ea typeface="Garamond"/>
                <a:cs typeface="Garamond"/>
                <a:sym typeface="Garamond"/>
              </a:rPr>
              <a:t>Joining a plan: </a:t>
            </a:r>
            <a:r>
              <a:rPr b="1" lang="en-US" sz="20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7"/>
              </a:rPr>
              <a:t>https://www.medicare.gov/basics/get-started-with-medicare/get-more-coverage/joining-a-plan</a:t>
            </a:r>
            <a:endParaRPr b="1" sz="200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77" name="Google Shape;77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