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7010400" cy="9296400"/>
  <p:embeddedFontLst>
    <p:embeddedFont>
      <p:font typeface="Garamon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Garamond-bold.fntdata"/><Relationship Id="rId14" Type="http://schemas.openxmlformats.org/officeDocument/2006/relationships/font" Target="fonts/Garamond-regular.fntdata"/><Relationship Id="rId17" Type="http://schemas.openxmlformats.org/officeDocument/2006/relationships/font" Target="fonts/Garamond-boldItalic.fntdata"/><Relationship Id="rId16" Type="http://schemas.openxmlformats.org/officeDocument/2006/relationships/font" Target="fonts/Garamon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:notes"/>
          <p:cNvSpPr txBox="1"/>
          <p:nvPr>
            <p:ph idx="1" type="body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1:notes"/>
          <p:cNvSpPr/>
          <p:nvPr>
            <p:ph idx="2" type="sldImg"/>
          </p:nvPr>
        </p:nvSpPr>
        <p:spPr>
          <a:xfrm>
            <a:off x="1414463" y="1162050"/>
            <a:ext cx="4181475" cy="3136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" name="Google Shape;32;p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30fd35c134f_0_1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" name="Google Shape;38;g30fd35c134f_0_1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0fd35c134f_0_7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44" name="Google Shape;44;g30fd35c134f_0_7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0fd35c134f_0_14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0" name="Google Shape;50;g30fd35c134f_0_14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0fd35c134f_0_19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56" name="Google Shape;56;g30fd35c134f_0_19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c221c9535c_0_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c221c9535c_0_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g2c221c9535c_0_0:notes"/>
          <p:cNvSpPr txBox="1"/>
          <p:nvPr>
            <p:ph idx="12" type="sldNum"/>
          </p:nvPr>
        </p:nvSpPr>
        <p:spPr>
          <a:xfrm>
            <a:off x="3970338" y="8829675"/>
            <a:ext cx="3038400" cy="4668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ba94ce6216_0_60:notes"/>
          <p:cNvSpPr txBox="1"/>
          <p:nvPr>
            <p:ph idx="1" type="body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69" name="Google Shape;69;g2ba94ce6216_0_60:notes"/>
          <p:cNvSpPr/>
          <p:nvPr>
            <p:ph idx="2" type="sldImg"/>
          </p:nvPr>
        </p:nvSpPr>
        <p:spPr>
          <a:xfrm>
            <a:off x="1414463" y="1162050"/>
            <a:ext cx="4181400" cy="3136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02091" y="1690684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1" name="Google Shape;2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10800000">
            <a:off x="1690008" y="-7483"/>
            <a:ext cx="7453993" cy="140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/>
          <p:cNvPicPr preferRelativeResize="0"/>
          <p:nvPr/>
        </p:nvPicPr>
        <p:blipFill rotWithShape="1">
          <a:blip r:embed="rId3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"/>
          <p:cNvSpPr txBox="1"/>
          <p:nvPr>
            <p:ph type="title"/>
          </p:nvPr>
        </p:nvSpPr>
        <p:spPr>
          <a:xfrm>
            <a:off x="3154476" y="50794"/>
            <a:ext cx="58293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" name="Google Shape;14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687946" y="0"/>
            <a:ext cx="7456054" cy="1402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1"/>
          <p:cNvPicPr preferRelativeResize="0"/>
          <p:nvPr/>
        </p:nvPicPr>
        <p:blipFill rotWithShape="1">
          <a:blip r:embed="rId2">
            <a:alphaModFix/>
          </a:blip>
          <a:srcRect b="8889" l="0" r="0" t="5696"/>
          <a:stretch/>
        </p:blipFill>
        <p:spPr>
          <a:xfrm>
            <a:off x="76200" y="124499"/>
            <a:ext cx="1964192" cy="1251856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rcnj.org/programs/health-care-advocacy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www.arcnj.org/programs/health-care-advocacy/" TargetMode="External"/><Relationship Id="rId4" Type="http://schemas.openxmlformats.org/officeDocument/2006/relationships/hyperlink" Target="https://www.arcnj.org/" TargetMode="External"/><Relationship Id="rId5" Type="http://schemas.openxmlformats.org/officeDocument/2006/relationships/hyperlink" Target="https://www.nj.gov/humanservices/dmahs/clients/njppp.html" TargetMode="External"/><Relationship Id="rId6" Type="http://schemas.openxmlformats.org/officeDocument/2006/relationships/hyperlink" Target="https://www.nj.gov/humanservices/dds/hottopics/personalca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idx="1" type="body"/>
          </p:nvPr>
        </p:nvSpPr>
        <p:spPr>
          <a:xfrm>
            <a:off x="628650" y="4265800"/>
            <a:ext cx="7886700" cy="23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0298"/>
              <a:buNone/>
            </a:pPr>
            <a:r>
              <a:rPr b="1" lang="en-US" sz="2901">
                <a:latin typeface="Arial"/>
                <a:ea typeface="Arial"/>
                <a:cs typeface="Arial"/>
                <a:sym typeface="Arial"/>
              </a:rPr>
              <a:t>Connor Griffin, MPH</a:t>
            </a:r>
            <a:endParaRPr sz="1801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Director, Health Care Advocacy Program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lang="en-US" sz="2118">
                <a:latin typeface="Arial"/>
                <a:ea typeface="Arial"/>
                <a:cs typeface="Arial"/>
                <a:sym typeface="Arial"/>
              </a:rPr>
              <a:t>The Arc of New Jersey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healthcareadvocacy</a:t>
            </a:r>
            <a:r>
              <a:rPr b="1" lang="en-US" sz="2118">
                <a:latin typeface="Arial"/>
                <a:ea typeface="Arial"/>
                <a:cs typeface="Arial"/>
                <a:sym typeface="Arial"/>
              </a:rPr>
              <a:t>@arcnj.org</a:t>
            </a:r>
            <a:endParaRPr sz="1018"/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51080"/>
              <a:buNone/>
            </a:pPr>
            <a:r>
              <a:rPr b="1" lang="en-US" sz="2118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thearcnjhealthcareadvocacy.org</a:t>
            </a:r>
            <a:endParaRPr b="1" sz="2118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b="1" sz="32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200">
              <a:solidFill>
                <a:srgbClr val="7030A0"/>
              </a:solidFill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533400" y="1461375"/>
            <a:ext cx="8077200" cy="23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b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Catching Up with Connor</a:t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t/>
            </a:r>
            <a:endParaRPr b="1" i="1" sz="3200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3200"/>
              <a:buFont typeface="Arial"/>
              <a:buNone/>
            </a:pPr>
            <a:r>
              <a:rPr b="1" i="1" lang="en-US" sz="3200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Personal Care Assistance (PCA) &amp; the Personal Preference Program (PPP)</a:t>
            </a:r>
            <a:endParaRPr i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idx="1" type="body"/>
          </p:nvPr>
        </p:nvSpPr>
        <p:spPr>
          <a:xfrm>
            <a:off x="316850" y="1829950"/>
            <a:ext cx="8313300" cy="45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PCA services are non-emergent, on-going health related tasks performed by qualified staff in a beneficiary’s home. 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The purpose is to accommodate long-term/chronic or provide maintenance health care.</a:t>
            </a:r>
            <a:endParaRPr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The number of hours authorized is based upon medical necessity, and is determined by a nursing assessment. </a:t>
            </a:r>
            <a:endParaRPr sz="10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Noto Sans Symbols"/>
              <a:buChar char="❖"/>
            </a:pPr>
            <a:r>
              <a:rPr lang="en-US" sz="10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A person must be enrolled in Medicaid to receive PCA services.</a:t>
            </a:r>
            <a:endParaRPr sz="10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b="1" lang="en-US" sz="10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Services are provided directly through the MCO, and they are responsible for the nursing assessment.</a:t>
            </a:r>
            <a:endParaRPr b="1" sz="10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222250" lvl="1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➢"/>
            </a:pPr>
            <a:r>
              <a:rPr lang="en-US" sz="10400">
                <a:solidFill>
                  <a:srgbClr val="000000"/>
                </a:solidFill>
                <a:latin typeface="Garamond"/>
                <a:ea typeface="Garamond"/>
                <a:cs typeface="Garamond"/>
                <a:sym typeface="Garamond"/>
              </a:rPr>
              <a:t>Contact your MCO directly to apply for PCA services.</a:t>
            </a:r>
            <a:endParaRPr sz="32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35" name="Google Shape;35;p4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PCA Services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idx="1" type="body"/>
          </p:nvPr>
        </p:nvSpPr>
        <p:spPr>
          <a:xfrm>
            <a:off x="316850" y="1829950"/>
            <a:ext cx="8313300" cy="46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40132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PCA services provide assistance with 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Activities of Daily Living, or “ADLs” </a:t>
            </a:r>
            <a:r>
              <a:rPr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which may include</a:t>
            </a:r>
            <a:r>
              <a:rPr b="1" lang="en-US" sz="104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:</a:t>
            </a:r>
            <a:endParaRPr b="1" sz="104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care of teeth and mouth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grooming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bathing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using the bathroom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feeding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dressing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ambulation indoors and outdoors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➢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transferring from bed to chair or wheelchair, in and out of tub or shower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96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Can also attend to other daily household tasks and travel needs.</a:t>
            </a:r>
            <a:endParaRPr sz="96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41" name="Google Shape;41;p5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500">
                <a:latin typeface="Garamond"/>
                <a:ea typeface="Garamond"/>
                <a:cs typeface="Garamond"/>
                <a:sym typeface="Garamond"/>
              </a:rPr>
              <a:t>ADLs</a:t>
            </a:r>
            <a:endParaRPr sz="38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idx="1" type="body"/>
          </p:nvPr>
        </p:nvSpPr>
        <p:spPr>
          <a:xfrm>
            <a:off x="316850" y="1829950"/>
            <a:ext cx="8313300" cy="42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23544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950"/>
              <a:buFont typeface="Garamond"/>
              <a:buChar char="❖"/>
            </a:pPr>
            <a:r>
              <a:rPr lang="en-US" sz="2950" u="sng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To </a:t>
            </a:r>
            <a:r>
              <a:rPr lang="en-US" sz="2950" u="sng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qualify</a:t>
            </a:r>
            <a:r>
              <a:rPr lang="en-US" sz="2950" u="sng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 for PCA services, a person must:</a:t>
            </a:r>
            <a:endParaRPr b="1" sz="2950" u="sng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349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➢"/>
            </a:pP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Obtain a doctor's order to receive the service,</a:t>
            </a:r>
            <a:endParaRPr sz="28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349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➢"/>
            </a:pP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Live in a community-based residence or group home, skill development home, supervised apartment or other congregate living program where personal care </a:t>
            </a:r>
            <a:r>
              <a:rPr b="1" lang="en-US" sz="2800" u="sng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is not</a:t>
            </a: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 provided as a service.</a:t>
            </a:r>
            <a:endParaRPr sz="2800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34950" lvl="1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12529"/>
              </a:buClr>
              <a:buSzPts val="2800"/>
              <a:buFont typeface="Garamond"/>
              <a:buChar char="➢"/>
            </a:pPr>
            <a:r>
              <a:rPr lang="en-US" sz="2800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Have a documented need for hands-on personal care.</a:t>
            </a:r>
            <a:endParaRPr sz="2800"/>
          </a:p>
        </p:txBody>
      </p:sp>
      <p:sp>
        <p:nvSpPr>
          <p:cNvPr id="47" name="Google Shape;47;p6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PCA Eligibility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idx="1" type="body"/>
          </p:nvPr>
        </p:nvSpPr>
        <p:spPr>
          <a:xfrm>
            <a:off x="316850" y="1829950"/>
            <a:ext cx="8313300" cy="456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32500"/>
          </a:bodyPr>
          <a:lstStyle/>
          <a:p>
            <a:pPr indent="-4191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Garamond"/>
              <a:buChar char="❖"/>
            </a:pP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For individuals who qualify for </a:t>
            </a:r>
            <a:r>
              <a:rPr b="1" lang="en-US" sz="8861" u="sng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PCA</a:t>
            </a: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 services, the self-directed PPP program is another option!</a:t>
            </a:r>
            <a:endParaRPr sz="8861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191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Enables a person to </a:t>
            </a: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remain in their home/community and receive services, without the need for a home health care agency.</a:t>
            </a:r>
            <a:endParaRPr sz="8861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19100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ct val="100000"/>
              <a:buFont typeface="Garamond"/>
              <a:buChar char="❖"/>
            </a:pP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Offers the flexibility to choose your own workers (</a:t>
            </a:r>
            <a:r>
              <a:rPr b="1"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such as friends and family</a:t>
            </a:r>
            <a:r>
              <a:rPr lang="en-US" sz="8861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) and plan services, depending on your personal needs.</a:t>
            </a:r>
            <a:endParaRPr sz="8861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ct val="76363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7000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53" name="Google Shape;53;p7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PPP Program</a:t>
            </a:r>
            <a:endParaRPr sz="2900"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idx="1" type="body"/>
          </p:nvPr>
        </p:nvSpPr>
        <p:spPr>
          <a:xfrm>
            <a:off x="316850" y="1829950"/>
            <a:ext cx="8313300" cy="36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432611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093"/>
              <a:buFont typeface="Garamond"/>
              <a:buChar char="❖"/>
            </a:pPr>
            <a:r>
              <a:rPr lang="en-US" sz="3092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Must be enrolled/eligible for Medicaid</a:t>
            </a:r>
            <a:endParaRPr sz="3092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32611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093"/>
              <a:buFont typeface="Garamond"/>
              <a:buChar char="❖"/>
            </a:pPr>
            <a:r>
              <a:rPr lang="en-US" sz="3092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Must be found eligible for PCA services and need those services for </a:t>
            </a:r>
            <a:r>
              <a:rPr b="1" lang="en-US" sz="3092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at least 6 months</a:t>
            </a:r>
            <a:endParaRPr b="1" sz="3092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432611" lvl="0" marL="3429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212529"/>
              </a:buClr>
              <a:buSzPts val="3093"/>
              <a:buFont typeface="Garamond"/>
              <a:buChar char="❖"/>
            </a:pPr>
            <a:r>
              <a:rPr lang="en-US" sz="3092">
                <a:solidFill>
                  <a:srgbClr val="212529"/>
                </a:solidFill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Able to self-direct services, or have an authorized representative direct services instead</a:t>
            </a:r>
            <a:endParaRPr sz="3092">
              <a:solidFill>
                <a:srgbClr val="212529"/>
              </a:solidFill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1680"/>
              <a:buNone/>
            </a:pPr>
            <a:r>
              <a:t/>
            </a:r>
            <a:endParaRPr sz="2200"/>
          </a:p>
          <a:p>
            <a:pPr indent="-23622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680"/>
              <a:buFont typeface="Noto Sans Symbols"/>
              <a:buNone/>
            </a:pPr>
            <a:r>
              <a:t/>
            </a:r>
            <a:endParaRPr b="1" sz="2400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indent="-38100" lvl="0" marL="17145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/>
          </a:p>
        </p:txBody>
      </p:sp>
      <p:sp>
        <p:nvSpPr>
          <p:cNvPr id="59" name="Google Shape;59;p8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400">
                <a:latin typeface="Garamond"/>
                <a:ea typeface="Garamond"/>
                <a:cs typeface="Garamond"/>
                <a:sym typeface="Garamond"/>
              </a:rPr>
              <a:t>PPP Eligibility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/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FFFFFF"/>
                </a:solidFill>
                <a:latin typeface="Garamond"/>
                <a:ea typeface="Garamond"/>
                <a:cs typeface="Garamond"/>
                <a:sym typeface="Garamond"/>
              </a:rPr>
              <a:t>How to Apply</a:t>
            </a:r>
            <a:endParaRPr sz="3300">
              <a:solidFill>
                <a:srgbClr val="FFFFFF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  <p:sp>
        <p:nvSpPr>
          <p:cNvPr id="66" name="Google Shape;66;p9"/>
          <p:cNvSpPr txBox="1"/>
          <p:nvPr/>
        </p:nvSpPr>
        <p:spPr>
          <a:xfrm>
            <a:off x="628650" y="1829950"/>
            <a:ext cx="7886700" cy="450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6652" lvl="0" marL="17145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4"/>
              <a:buFont typeface="Garamond"/>
              <a:buChar char="❖"/>
            </a:pPr>
            <a:r>
              <a:rPr b="1" lang="en-US" sz="2354">
                <a:latin typeface="Garamond"/>
                <a:ea typeface="Garamond"/>
                <a:cs typeface="Garamond"/>
                <a:sym typeface="Garamond"/>
              </a:rPr>
              <a:t>Contact your NJ FamilyCare/Medicaid MCO for a PCA assessment (and enrollment into PPP, if desired):</a:t>
            </a:r>
            <a:endParaRPr b="1" sz="2354">
              <a:latin typeface="Garamond"/>
              <a:ea typeface="Garamond"/>
              <a:cs typeface="Garamond"/>
              <a:sym typeface="Garamond"/>
            </a:endParaRPr>
          </a:p>
          <a:p>
            <a:pPr indent="0" lvl="0" marL="17145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54"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Aetna Better Health of New Jersey (1-855-232-3596)</a:t>
            </a:r>
            <a:endParaRPr sz="2433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Aetna Assure Premier Plus (D-SNP) (1-844-362-0934)</a:t>
            </a:r>
            <a:endParaRPr sz="2433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Fidelis Care (1-855-642-6185) (select option #3, then option #2)</a:t>
            </a:r>
            <a:endParaRPr sz="2433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Horizon NJ Health (1-855-465-4777)</a:t>
            </a:r>
            <a:endParaRPr sz="2433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UnitedHealthcare Community Plan (1-800-645-9409) (select option #3)</a:t>
            </a:r>
            <a:endParaRPr sz="2433">
              <a:highlight>
                <a:srgbClr val="FFFFFF"/>
              </a:highlight>
              <a:latin typeface="Garamond"/>
              <a:ea typeface="Garamond"/>
              <a:cs typeface="Garamond"/>
              <a:sym typeface="Garamond"/>
            </a:endParaRPr>
          </a:p>
          <a:p>
            <a:pPr indent="-206375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50"/>
              <a:buFont typeface="Garamond"/>
              <a:buChar char="➢"/>
            </a:pPr>
            <a:r>
              <a:rPr lang="en-US" sz="2433">
                <a:highlight>
                  <a:srgbClr val="FFFFFF"/>
                </a:highlight>
                <a:latin typeface="Garamond"/>
                <a:ea typeface="Garamond"/>
                <a:cs typeface="Garamond"/>
                <a:sym typeface="Garamond"/>
              </a:rPr>
              <a:t>Wellpoint (1-855-661-1996) (select option #1)</a:t>
            </a:r>
            <a:endParaRPr sz="3533">
              <a:solidFill>
                <a:srgbClr val="000000"/>
              </a:solidFill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628650" y="1829951"/>
            <a:ext cx="7886700" cy="48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The Arc of New Jersey Health Care Advocacy Program</a:t>
            </a:r>
            <a:endParaRPr/>
          </a:p>
          <a:p>
            <a:pPr indent="-209550" lvl="1" marL="514350" rtl="0" algn="l">
              <a:spcBef>
                <a:spcPts val="37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Garamond"/>
              <a:buChar char="➢"/>
            </a:pPr>
            <a:r>
              <a:rPr b="1" lang="en-US" sz="2418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3"/>
              </a:rPr>
              <a:t>thearcnjhealthcareadvocacy.org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Subscribe to our email list at </a:t>
            </a: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4"/>
              </a:rPr>
              <a:t>arcnj.org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Scroll to the bottom of the page and click “Health care issues” then the subscribe button. 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DMAHS - PPP Resource Page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5"/>
              </a:rPr>
              <a:t>https://www.nj.gov/humanservices/dmahs/clients/njppp.html</a:t>
            </a:r>
            <a:endParaRPr b="1"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❖"/>
            </a:pPr>
            <a:r>
              <a:rPr lang="en-US" sz="2400">
                <a:latin typeface="Garamond"/>
                <a:ea typeface="Garamond"/>
                <a:cs typeface="Garamond"/>
                <a:sym typeface="Garamond"/>
              </a:rPr>
              <a:t>Division of Disability Services (DDS) - PCA Services</a:t>
            </a:r>
            <a:endParaRPr sz="2400">
              <a:latin typeface="Garamond"/>
              <a:ea typeface="Garamond"/>
              <a:cs typeface="Garamond"/>
              <a:sym typeface="Garamond"/>
            </a:endParaRPr>
          </a:p>
          <a:p>
            <a:pPr indent="-209550" lvl="1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Garamond"/>
              <a:buChar char="➢"/>
            </a:pPr>
            <a:r>
              <a:rPr b="1" lang="en-US" sz="2400" u="sng">
                <a:solidFill>
                  <a:schemeClr val="hlink"/>
                </a:solidFill>
                <a:latin typeface="Garamond"/>
                <a:ea typeface="Garamond"/>
                <a:cs typeface="Garamond"/>
                <a:sym typeface="Garamond"/>
                <a:hlinkClick r:id="rId6"/>
              </a:rPr>
              <a:t>https://www.nj.gov/humanservices/dds/hottopics/personalcare/</a:t>
            </a:r>
            <a:endParaRPr/>
          </a:p>
        </p:txBody>
      </p:sp>
      <p:sp>
        <p:nvSpPr>
          <p:cNvPr id="72" name="Google Shape;72;p10"/>
          <p:cNvSpPr txBox="1"/>
          <p:nvPr>
            <p:ph type="title"/>
          </p:nvPr>
        </p:nvSpPr>
        <p:spPr>
          <a:xfrm>
            <a:off x="2740152" y="353500"/>
            <a:ext cx="5829300" cy="924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b="1" lang="en-US" sz="4000">
                <a:latin typeface="Garamond"/>
                <a:ea typeface="Garamond"/>
                <a:cs typeface="Garamond"/>
                <a:sym typeface="Garamond"/>
              </a:rPr>
              <a:t>More Information</a:t>
            </a:r>
            <a:endParaRPr>
              <a:latin typeface="Garamond"/>
              <a:ea typeface="Garamond"/>
              <a:cs typeface="Garamond"/>
              <a:sym typeface="Garamo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rc1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