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tags/tag2.xml" ContentType="application/vnd.openxmlformats-officedocument.presentationml.tags+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5.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6.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7.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8.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29.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30.xml" ContentType="application/vnd.openxmlformats-officedocument.presentationml.tags+xml"/>
  <Override PartName="/ppt/notesSlides/notesSlide24.xml" ContentType="application/vnd.openxmlformats-officedocument.presentationml.notesSlide+xml"/>
  <Override PartName="/ppt/tags/tag31.xml" ContentType="application/vnd.openxmlformats-officedocument.presentationml.tags+xml"/>
  <Override PartName="/ppt/notesSlides/notesSlide25.xml" ContentType="application/vnd.openxmlformats-officedocument.presentationml.notesSlide+xml"/>
  <Override PartName="/ppt/tags/tag32.xml" ContentType="application/vnd.openxmlformats-officedocument.presentationml.tags+xml"/>
  <Override PartName="/ppt/notesSlides/notesSlide26.xml" ContentType="application/vnd.openxmlformats-officedocument.presentationml.notesSlide+xml"/>
  <Override PartName="/ppt/tags/tag33.xml" ContentType="application/vnd.openxmlformats-officedocument.presentationml.tags+xml"/>
  <Override PartName="/ppt/notesSlides/notesSlide27.xml" ContentType="application/vnd.openxmlformats-officedocument.presentationml.notesSlide+xml"/>
  <Override PartName="/ppt/tags/tag34.xml" ContentType="application/vnd.openxmlformats-officedocument.presentationml.tags+xml"/>
  <Override PartName="/ppt/notesSlides/notesSlide28.xml" ContentType="application/vnd.openxmlformats-officedocument.presentationml.notesSlide+xml"/>
  <Override PartName="/ppt/tags/tag35.xml" ContentType="application/vnd.openxmlformats-officedocument.presentationml.tags+xml"/>
  <Override PartName="/ppt/notesSlides/notesSlide29.xml" ContentType="application/vnd.openxmlformats-officedocument.presentationml.notesSlide+xml"/>
  <Override PartName="/ppt/tags/tag36.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37.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97" r:id="rId1"/>
    <p:sldMasterId id="2147484425" r:id="rId2"/>
    <p:sldMasterId id="2147484439" r:id="rId3"/>
    <p:sldMasterId id="2147484481" r:id="rId4"/>
    <p:sldMasterId id="2147484504" r:id="rId5"/>
    <p:sldMasterId id="2147484667" r:id="rId6"/>
    <p:sldMasterId id="2147484681" r:id="rId7"/>
  </p:sldMasterIdLst>
  <p:notesMasterIdLst>
    <p:notesMasterId r:id="rId60"/>
  </p:notesMasterIdLst>
  <p:handoutMasterIdLst>
    <p:handoutMasterId r:id="rId61"/>
  </p:handoutMasterIdLst>
  <p:sldIdLst>
    <p:sldId id="256" r:id="rId8"/>
    <p:sldId id="268" r:id="rId9"/>
    <p:sldId id="379" r:id="rId10"/>
    <p:sldId id="370" r:id="rId11"/>
    <p:sldId id="287" r:id="rId12"/>
    <p:sldId id="302" r:id="rId13"/>
    <p:sldId id="392" r:id="rId14"/>
    <p:sldId id="396" r:id="rId15"/>
    <p:sldId id="260" r:id="rId16"/>
    <p:sldId id="295" r:id="rId17"/>
    <p:sldId id="388" r:id="rId18"/>
    <p:sldId id="362" r:id="rId19"/>
    <p:sldId id="307" r:id="rId20"/>
    <p:sldId id="393" r:id="rId21"/>
    <p:sldId id="274" r:id="rId22"/>
    <p:sldId id="272" r:id="rId23"/>
    <p:sldId id="294" r:id="rId24"/>
    <p:sldId id="277" r:id="rId25"/>
    <p:sldId id="450" r:id="rId26"/>
    <p:sldId id="446" r:id="rId27"/>
    <p:sldId id="375" r:id="rId28"/>
    <p:sldId id="337" r:id="rId29"/>
    <p:sldId id="383" r:id="rId30"/>
    <p:sldId id="448" r:id="rId31"/>
    <p:sldId id="355" r:id="rId32"/>
    <p:sldId id="449" r:id="rId33"/>
    <p:sldId id="398" r:id="rId34"/>
    <p:sldId id="399" r:id="rId35"/>
    <p:sldId id="451" r:id="rId36"/>
    <p:sldId id="401" r:id="rId37"/>
    <p:sldId id="402" r:id="rId38"/>
    <p:sldId id="803" r:id="rId39"/>
    <p:sldId id="404" r:id="rId40"/>
    <p:sldId id="495" r:id="rId41"/>
    <p:sldId id="407" r:id="rId42"/>
    <p:sldId id="408" r:id="rId43"/>
    <p:sldId id="409" r:id="rId44"/>
    <p:sldId id="798" r:id="rId45"/>
    <p:sldId id="411" r:id="rId46"/>
    <p:sldId id="412" r:id="rId47"/>
    <p:sldId id="413" r:id="rId48"/>
    <p:sldId id="414" r:id="rId49"/>
    <p:sldId id="415" r:id="rId50"/>
    <p:sldId id="418" r:id="rId51"/>
    <p:sldId id="419" r:id="rId52"/>
    <p:sldId id="420" r:id="rId53"/>
    <p:sldId id="303" r:id="rId54"/>
    <p:sldId id="423" r:id="rId55"/>
    <p:sldId id="424" r:id="rId56"/>
    <p:sldId id="444" r:id="rId57"/>
    <p:sldId id="445" r:id="rId58"/>
    <p:sldId id="442" r:id="rId59"/>
  </p:sldIdLst>
  <p:sldSz cx="9144000" cy="6858000" type="screen4x3"/>
  <p:notesSz cx="6950075" cy="9236075"/>
  <p:defaultTextStyle>
    <a:defPPr>
      <a:defRPr lang="en-US"/>
    </a:defPPr>
    <a:lvl1pPr algn="l" rtl="0" eaLnBrk="0" fontAlgn="base" hangingPunct="0">
      <a:spcBef>
        <a:spcPct val="0"/>
      </a:spcBef>
      <a:spcAft>
        <a:spcPct val="0"/>
      </a:spcAft>
      <a:defRPr sz="2000" kern="1200">
        <a:solidFill>
          <a:schemeClr val="tx1"/>
        </a:solidFill>
        <a:latin typeface="Tahoma" panose="020B0604030504040204" pitchFamily="34" charset="0"/>
        <a:ea typeface="+mn-ea"/>
        <a:cs typeface="+mn-cs"/>
      </a:defRPr>
    </a:lvl1pPr>
    <a:lvl2pPr marL="457200" algn="l" rtl="0" eaLnBrk="0" fontAlgn="base" hangingPunct="0">
      <a:spcBef>
        <a:spcPct val="0"/>
      </a:spcBef>
      <a:spcAft>
        <a:spcPct val="0"/>
      </a:spcAft>
      <a:defRPr sz="2000" kern="1200">
        <a:solidFill>
          <a:schemeClr val="tx1"/>
        </a:solidFill>
        <a:latin typeface="Tahoma" panose="020B0604030504040204" pitchFamily="34" charset="0"/>
        <a:ea typeface="+mn-ea"/>
        <a:cs typeface="+mn-cs"/>
      </a:defRPr>
    </a:lvl2pPr>
    <a:lvl3pPr marL="914400" algn="l" rtl="0" eaLnBrk="0" fontAlgn="base" hangingPunct="0">
      <a:spcBef>
        <a:spcPct val="0"/>
      </a:spcBef>
      <a:spcAft>
        <a:spcPct val="0"/>
      </a:spcAft>
      <a:defRPr sz="2000" kern="1200">
        <a:solidFill>
          <a:schemeClr val="tx1"/>
        </a:solidFill>
        <a:latin typeface="Tahoma" panose="020B0604030504040204" pitchFamily="34" charset="0"/>
        <a:ea typeface="+mn-ea"/>
        <a:cs typeface="+mn-cs"/>
      </a:defRPr>
    </a:lvl3pPr>
    <a:lvl4pPr marL="1371600" algn="l" rtl="0" eaLnBrk="0" fontAlgn="base" hangingPunct="0">
      <a:spcBef>
        <a:spcPct val="0"/>
      </a:spcBef>
      <a:spcAft>
        <a:spcPct val="0"/>
      </a:spcAft>
      <a:defRPr sz="2000" kern="1200">
        <a:solidFill>
          <a:schemeClr val="tx1"/>
        </a:solidFill>
        <a:latin typeface="Tahoma" panose="020B0604030504040204" pitchFamily="34" charset="0"/>
        <a:ea typeface="+mn-ea"/>
        <a:cs typeface="+mn-cs"/>
      </a:defRPr>
    </a:lvl4pPr>
    <a:lvl5pPr marL="1828800" algn="l" rtl="0" eaLnBrk="0" fontAlgn="base" hangingPunct="0">
      <a:spcBef>
        <a:spcPct val="0"/>
      </a:spcBef>
      <a:spcAft>
        <a:spcPct val="0"/>
      </a:spcAft>
      <a:defRPr sz="2000" kern="1200">
        <a:solidFill>
          <a:schemeClr val="tx1"/>
        </a:solidFill>
        <a:latin typeface="Tahoma" panose="020B0604030504040204" pitchFamily="34" charset="0"/>
        <a:ea typeface="+mn-ea"/>
        <a:cs typeface="+mn-cs"/>
      </a:defRPr>
    </a:lvl5pPr>
    <a:lvl6pPr marL="2286000" algn="l" defTabSz="914400" rtl="0" eaLnBrk="1" latinLnBrk="0" hangingPunct="1">
      <a:defRPr sz="2000" kern="1200">
        <a:solidFill>
          <a:schemeClr val="tx1"/>
        </a:solidFill>
        <a:latin typeface="Tahoma" panose="020B0604030504040204" pitchFamily="34" charset="0"/>
        <a:ea typeface="+mn-ea"/>
        <a:cs typeface="+mn-cs"/>
      </a:defRPr>
    </a:lvl6pPr>
    <a:lvl7pPr marL="2743200" algn="l" defTabSz="914400" rtl="0" eaLnBrk="1" latinLnBrk="0" hangingPunct="1">
      <a:defRPr sz="2000" kern="1200">
        <a:solidFill>
          <a:schemeClr val="tx1"/>
        </a:solidFill>
        <a:latin typeface="Tahoma" panose="020B0604030504040204" pitchFamily="34" charset="0"/>
        <a:ea typeface="+mn-ea"/>
        <a:cs typeface="+mn-cs"/>
      </a:defRPr>
    </a:lvl7pPr>
    <a:lvl8pPr marL="3200400" algn="l" defTabSz="914400" rtl="0" eaLnBrk="1" latinLnBrk="0" hangingPunct="1">
      <a:defRPr sz="2000" kern="1200">
        <a:solidFill>
          <a:schemeClr val="tx1"/>
        </a:solidFill>
        <a:latin typeface="Tahoma" panose="020B0604030504040204" pitchFamily="34" charset="0"/>
        <a:ea typeface="+mn-ea"/>
        <a:cs typeface="+mn-cs"/>
      </a:defRPr>
    </a:lvl8pPr>
    <a:lvl9pPr marL="3657600" algn="l" defTabSz="914400" rtl="0" eaLnBrk="1" latinLnBrk="0" hangingPunct="1">
      <a:defRPr sz="2000" kern="1200">
        <a:solidFill>
          <a:schemeClr val="tx1"/>
        </a:solidFill>
        <a:latin typeface="Tahoma" panose="020B060403050404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9933"/>
    <a:srgbClr val="9EE3FC"/>
    <a:srgbClr val="7DDAFB"/>
    <a:srgbClr val="BEE395"/>
    <a:srgbClr val="E0F2CE"/>
    <a:srgbClr val="A9DA74"/>
    <a:srgbClr val="91CF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42" autoAdjust="0"/>
    <p:restoredTop sz="94750" autoAdjust="0"/>
  </p:normalViewPr>
  <p:slideViewPr>
    <p:cSldViewPr snapToObjects="1">
      <p:cViewPr varScale="1">
        <p:scale>
          <a:sx n="55" d="100"/>
          <a:sy n="55" d="100"/>
        </p:scale>
        <p:origin x="1516" y="32"/>
      </p:cViewPr>
      <p:guideLst>
        <p:guide orient="horz" pos="2160"/>
        <p:guide pos="2880"/>
      </p:guideLst>
    </p:cSldViewPr>
  </p:slideViewPr>
  <p:notesTextViewPr>
    <p:cViewPr>
      <p:scale>
        <a:sx n="3" d="2"/>
        <a:sy n="3" d="2"/>
      </p:scale>
      <p:origin x="0" y="0"/>
    </p:cViewPr>
  </p:notesTextViewPr>
  <p:sorterViewPr>
    <p:cViewPr varScale="1">
      <p:scale>
        <a:sx n="1" d="1"/>
        <a:sy n="1" d="1"/>
      </p:scale>
      <p:origin x="0" y="-713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5" Type="http://schemas.openxmlformats.org/officeDocument/2006/relationships/slideMaster" Target="slideMasters/slideMaster5.xml"/><Relationship Id="rId61" Type="http://schemas.openxmlformats.org/officeDocument/2006/relationships/handoutMaster" Target="handoutMasters/handoutMaster1.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7986" name="Rectangle 2"/>
          <p:cNvSpPr>
            <a:spLocks noGrp="1" noChangeArrowheads="1"/>
          </p:cNvSpPr>
          <p:nvPr>
            <p:ph type="hdr" sz="quarter"/>
          </p:nvPr>
        </p:nvSpPr>
        <p:spPr bwMode="auto">
          <a:xfrm>
            <a:off x="1" y="0"/>
            <a:ext cx="3012598" cy="461489"/>
          </a:xfrm>
          <a:prstGeom prst="rect">
            <a:avLst/>
          </a:prstGeom>
          <a:noFill/>
          <a:ln>
            <a:noFill/>
          </a:ln>
          <a:effectLst/>
        </p:spPr>
        <p:txBody>
          <a:bodyPr vert="horz" wrap="square" lIns="91001" tIns="45501" rIns="91001" bIns="45501" numCol="1" anchor="t" anchorCtr="0" compatLnSpc="1">
            <a:prstTxWarp prst="textNoShape">
              <a:avLst/>
            </a:prstTxWarp>
          </a:bodyPr>
          <a:lstStyle>
            <a:lvl1pPr eaLnBrk="1" hangingPunct="1">
              <a:defRPr sz="1200">
                <a:effectLst/>
                <a:latin typeface="Arial" charset="0"/>
              </a:defRPr>
            </a:lvl1pPr>
          </a:lstStyle>
          <a:p>
            <a:pPr>
              <a:defRPr/>
            </a:pPr>
            <a:endParaRPr lang="en-US" altLang="en-US"/>
          </a:p>
        </p:txBody>
      </p:sp>
      <p:sp>
        <p:nvSpPr>
          <p:cNvPr id="297987" name="Rectangle 3"/>
          <p:cNvSpPr>
            <a:spLocks noGrp="1" noChangeArrowheads="1"/>
          </p:cNvSpPr>
          <p:nvPr>
            <p:ph type="dt" sz="quarter" idx="1"/>
          </p:nvPr>
        </p:nvSpPr>
        <p:spPr bwMode="auto">
          <a:xfrm>
            <a:off x="3935891" y="0"/>
            <a:ext cx="3012597" cy="461489"/>
          </a:xfrm>
          <a:prstGeom prst="rect">
            <a:avLst/>
          </a:prstGeom>
          <a:noFill/>
          <a:ln>
            <a:noFill/>
          </a:ln>
          <a:effectLst/>
        </p:spPr>
        <p:txBody>
          <a:bodyPr vert="horz" wrap="square" lIns="91001" tIns="45501" rIns="91001" bIns="45501" numCol="1" anchor="t" anchorCtr="0" compatLnSpc="1">
            <a:prstTxWarp prst="textNoShape">
              <a:avLst/>
            </a:prstTxWarp>
          </a:bodyPr>
          <a:lstStyle>
            <a:lvl1pPr algn="r" eaLnBrk="1" hangingPunct="1">
              <a:defRPr sz="1200">
                <a:effectLst/>
                <a:latin typeface="Arial" charset="0"/>
              </a:defRPr>
            </a:lvl1pPr>
          </a:lstStyle>
          <a:p>
            <a:pPr>
              <a:defRPr/>
            </a:pPr>
            <a:endParaRPr lang="en-US" altLang="en-US"/>
          </a:p>
        </p:txBody>
      </p:sp>
      <p:sp>
        <p:nvSpPr>
          <p:cNvPr id="297988" name="Rectangle 4"/>
          <p:cNvSpPr>
            <a:spLocks noGrp="1" noChangeArrowheads="1"/>
          </p:cNvSpPr>
          <p:nvPr>
            <p:ph type="ftr" sz="quarter" idx="2"/>
          </p:nvPr>
        </p:nvSpPr>
        <p:spPr bwMode="auto">
          <a:xfrm>
            <a:off x="1" y="8773011"/>
            <a:ext cx="3012598" cy="461489"/>
          </a:xfrm>
          <a:prstGeom prst="rect">
            <a:avLst/>
          </a:prstGeom>
          <a:noFill/>
          <a:ln>
            <a:noFill/>
          </a:ln>
          <a:effectLst/>
        </p:spPr>
        <p:txBody>
          <a:bodyPr vert="horz" wrap="square" lIns="91001" tIns="45501" rIns="91001" bIns="45501" numCol="1" anchor="b" anchorCtr="0" compatLnSpc="1">
            <a:prstTxWarp prst="textNoShape">
              <a:avLst/>
            </a:prstTxWarp>
          </a:bodyPr>
          <a:lstStyle>
            <a:lvl1pPr eaLnBrk="1" hangingPunct="1">
              <a:defRPr sz="1200">
                <a:effectLst/>
                <a:latin typeface="Arial" charset="0"/>
              </a:defRPr>
            </a:lvl1pPr>
          </a:lstStyle>
          <a:p>
            <a:pPr>
              <a:defRPr/>
            </a:pPr>
            <a:endParaRPr lang="en-US" altLang="en-US"/>
          </a:p>
        </p:txBody>
      </p:sp>
      <p:sp>
        <p:nvSpPr>
          <p:cNvPr id="297989" name="Rectangle 5"/>
          <p:cNvSpPr>
            <a:spLocks noGrp="1" noChangeArrowheads="1"/>
          </p:cNvSpPr>
          <p:nvPr>
            <p:ph type="sldNum" sz="quarter" idx="3"/>
          </p:nvPr>
        </p:nvSpPr>
        <p:spPr bwMode="auto">
          <a:xfrm>
            <a:off x="3935891" y="8773011"/>
            <a:ext cx="3012597" cy="461489"/>
          </a:xfrm>
          <a:prstGeom prst="rect">
            <a:avLst/>
          </a:prstGeom>
          <a:noFill/>
          <a:ln>
            <a:noFill/>
          </a:ln>
          <a:effectLst/>
        </p:spPr>
        <p:txBody>
          <a:bodyPr vert="horz" wrap="square" lIns="91001" tIns="45501" rIns="91001" bIns="45501"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98203C86-4749-4CAA-9B52-14754A42608A}"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12598" cy="463064"/>
          </a:xfrm>
          <a:prstGeom prst="rect">
            <a:avLst/>
          </a:prstGeom>
        </p:spPr>
        <p:txBody>
          <a:bodyPr vert="horz" lIns="91001" tIns="45501" rIns="91001" bIns="45501" rtlCol="0"/>
          <a:lstStyle>
            <a:lvl1pPr algn="l">
              <a:defRPr sz="1200"/>
            </a:lvl1pPr>
          </a:lstStyle>
          <a:p>
            <a:pPr>
              <a:defRPr/>
            </a:pPr>
            <a:endParaRPr lang="en-US"/>
          </a:p>
        </p:txBody>
      </p:sp>
      <p:sp>
        <p:nvSpPr>
          <p:cNvPr id="3" name="Date Placeholder 2"/>
          <p:cNvSpPr>
            <a:spLocks noGrp="1"/>
          </p:cNvSpPr>
          <p:nvPr>
            <p:ph type="dt" idx="1"/>
          </p:nvPr>
        </p:nvSpPr>
        <p:spPr>
          <a:xfrm>
            <a:off x="3935891" y="0"/>
            <a:ext cx="3012597" cy="463064"/>
          </a:xfrm>
          <a:prstGeom prst="rect">
            <a:avLst/>
          </a:prstGeom>
        </p:spPr>
        <p:txBody>
          <a:bodyPr vert="horz" lIns="91001" tIns="45501" rIns="91001" bIns="45501" rtlCol="0"/>
          <a:lstStyle>
            <a:lvl1pPr algn="r">
              <a:defRPr sz="1200"/>
            </a:lvl1pPr>
          </a:lstStyle>
          <a:p>
            <a:pPr>
              <a:defRPr/>
            </a:pPr>
            <a:fld id="{3B228565-F105-425D-891C-FEB43EFD0E08}" type="datetimeFigureOut">
              <a:rPr lang="en-US"/>
              <a:pPr>
                <a:defRPr/>
              </a:pPr>
              <a:t>11/6/2024</a:t>
            </a:fld>
            <a:endParaRPr lang="en-US"/>
          </a:p>
        </p:txBody>
      </p:sp>
      <p:sp>
        <p:nvSpPr>
          <p:cNvPr id="4" name="Slide Image Placeholder 3"/>
          <p:cNvSpPr>
            <a:spLocks noGrp="1" noRot="1" noChangeAspect="1"/>
          </p:cNvSpPr>
          <p:nvPr>
            <p:ph type="sldImg" idx="2"/>
          </p:nvPr>
        </p:nvSpPr>
        <p:spPr>
          <a:xfrm>
            <a:off x="1397000" y="1154113"/>
            <a:ext cx="4156075" cy="3117850"/>
          </a:xfrm>
          <a:prstGeom prst="rect">
            <a:avLst/>
          </a:prstGeom>
          <a:noFill/>
          <a:ln w="12700">
            <a:solidFill>
              <a:prstClr val="black"/>
            </a:solidFill>
          </a:ln>
        </p:spPr>
        <p:txBody>
          <a:bodyPr vert="horz" lIns="91001" tIns="45501" rIns="91001" bIns="45501" rtlCol="0" anchor="ctr"/>
          <a:lstStyle/>
          <a:p>
            <a:pPr lvl="0"/>
            <a:endParaRPr lang="en-US" noProof="0"/>
          </a:p>
        </p:txBody>
      </p:sp>
      <p:sp>
        <p:nvSpPr>
          <p:cNvPr id="5" name="Notes Placeholder 4"/>
          <p:cNvSpPr>
            <a:spLocks noGrp="1"/>
          </p:cNvSpPr>
          <p:nvPr>
            <p:ph type="body" sz="quarter" idx="3"/>
          </p:nvPr>
        </p:nvSpPr>
        <p:spPr>
          <a:xfrm>
            <a:off x="694849" y="4444782"/>
            <a:ext cx="5560377" cy="3636784"/>
          </a:xfrm>
          <a:prstGeom prst="rect">
            <a:avLst/>
          </a:prstGeom>
        </p:spPr>
        <p:txBody>
          <a:bodyPr vert="horz" lIns="91001" tIns="45501" rIns="91001" bIns="45501"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1" y="8773012"/>
            <a:ext cx="3012598" cy="463064"/>
          </a:xfrm>
          <a:prstGeom prst="rect">
            <a:avLst/>
          </a:prstGeom>
        </p:spPr>
        <p:txBody>
          <a:bodyPr vert="horz" lIns="91001" tIns="45501" rIns="91001" bIns="45501"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935891" y="8773012"/>
            <a:ext cx="3012597" cy="463064"/>
          </a:xfrm>
          <a:prstGeom prst="rect">
            <a:avLst/>
          </a:prstGeom>
        </p:spPr>
        <p:txBody>
          <a:bodyPr vert="horz" wrap="square" lIns="91001" tIns="45501" rIns="91001" bIns="45501" numCol="1" anchor="b" anchorCtr="0" compatLnSpc="1">
            <a:prstTxWarp prst="textNoShape">
              <a:avLst/>
            </a:prstTxWarp>
          </a:bodyPr>
          <a:lstStyle>
            <a:lvl1pPr algn="r">
              <a:defRPr sz="1200"/>
            </a:lvl1pPr>
          </a:lstStyle>
          <a:p>
            <a:pPr>
              <a:defRPr/>
            </a:pPr>
            <a:fld id="{A03F2927-4E92-40FA-BFF7-74E8FC00FE6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medicare.gov/"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defRPr>
            </a:lvl1pPr>
            <a:lvl2pPr marL="739384" indent="-284378">
              <a:defRPr sz="2000">
                <a:solidFill>
                  <a:schemeClr val="tx1"/>
                </a:solidFill>
                <a:latin typeface="Tahoma" panose="020B0604030504040204" pitchFamily="34" charset="0"/>
              </a:defRPr>
            </a:lvl2pPr>
            <a:lvl3pPr marL="1137514" indent="-227503">
              <a:defRPr sz="2000">
                <a:solidFill>
                  <a:schemeClr val="tx1"/>
                </a:solidFill>
                <a:latin typeface="Tahoma" panose="020B0604030504040204" pitchFamily="34" charset="0"/>
              </a:defRPr>
            </a:lvl3pPr>
            <a:lvl4pPr marL="1592519" indent="-227503">
              <a:defRPr sz="2000">
                <a:solidFill>
                  <a:schemeClr val="tx1"/>
                </a:solidFill>
                <a:latin typeface="Tahoma" panose="020B0604030504040204" pitchFamily="34" charset="0"/>
              </a:defRPr>
            </a:lvl4pPr>
            <a:lvl5pPr marL="2047524" indent="-227503">
              <a:defRPr sz="2000">
                <a:solidFill>
                  <a:schemeClr val="tx1"/>
                </a:solidFill>
                <a:latin typeface="Tahoma" panose="020B0604030504040204" pitchFamily="34" charset="0"/>
              </a:defRPr>
            </a:lvl5pPr>
            <a:lvl6pPr marL="2502530" indent="-227503" eaLnBrk="0" fontAlgn="base" hangingPunct="0">
              <a:spcBef>
                <a:spcPct val="0"/>
              </a:spcBef>
              <a:spcAft>
                <a:spcPct val="0"/>
              </a:spcAft>
              <a:defRPr sz="2000">
                <a:solidFill>
                  <a:schemeClr val="tx1"/>
                </a:solidFill>
                <a:latin typeface="Tahoma" panose="020B0604030504040204" pitchFamily="34" charset="0"/>
              </a:defRPr>
            </a:lvl6pPr>
            <a:lvl7pPr marL="2957535" indent="-227503" eaLnBrk="0" fontAlgn="base" hangingPunct="0">
              <a:spcBef>
                <a:spcPct val="0"/>
              </a:spcBef>
              <a:spcAft>
                <a:spcPct val="0"/>
              </a:spcAft>
              <a:defRPr sz="2000">
                <a:solidFill>
                  <a:schemeClr val="tx1"/>
                </a:solidFill>
                <a:latin typeface="Tahoma" panose="020B0604030504040204" pitchFamily="34" charset="0"/>
              </a:defRPr>
            </a:lvl7pPr>
            <a:lvl8pPr marL="3412541" indent="-227503" eaLnBrk="0" fontAlgn="base" hangingPunct="0">
              <a:spcBef>
                <a:spcPct val="0"/>
              </a:spcBef>
              <a:spcAft>
                <a:spcPct val="0"/>
              </a:spcAft>
              <a:defRPr sz="2000">
                <a:solidFill>
                  <a:schemeClr val="tx1"/>
                </a:solidFill>
                <a:latin typeface="Tahoma" panose="020B0604030504040204" pitchFamily="34" charset="0"/>
              </a:defRPr>
            </a:lvl8pPr>
            <a:lvl9pPr marL="3867546" indent="-227503" eaLnBrk="0" fontAlgn="base" hangingPunct="0">
              <a:spcBef>
                <a:spcPct val="0"/>
              </a:spcBef>
              <a:spcAft>
                <a:spcPct val="0"/>
              </a:spcAft>
              <a:defRPr sz="2000">
                <a:solidFill>
                  <a:schemeClr val="tx1"/>
                </a:solidFill>
                <a:latin typeface="Tahoma" panose="020B0604030504040204" pitchFamily="34" charset="0"/>
              </a:defRPr>
            </a:lvl9pPr>
          </a:lstStyle>
          <a:p>
            <a:fld id="{3CB96845-F9FF-499A-A12A-A3EBAFD3365F}" type="slidenum">
              <a:rPr lang="en-US" altLang="en-US" sz="1200"/>
              <a:pPr/>
              <a:t>1</a:t>
            </a:fld>
            <a:endParaRPr lang="en-US"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2901676a5a7_0_310:notes"/>
          <p:cNvSpPr>
            <a:spLocks noGrp="1" noRot="1" noChangeAspect="1"/>
          </p:cNvSpPr>
          <p:nvPr>
            <p:ph type="sldImg" idx="2"/>
          </p:nvPr>
        </p:nvSpPr>
        <p:spPr>
          <a:xfrm>
            <a:off x="1182688" y="687388"/>
            <a:ext cx="4579937" cy="34353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2901676a5a7_0_310:notes"/>
          <p:cNvSpPr txBox="1">
            <a:spLocks noGrp="1"/>
          </p:cNvSpPr>
          <p:nvPr>
            <p:ph type="body" idx="1"/>
          </p:nvPr>
        </p:nvSpPr>
        <p:spPr>
          <a:xfrm>
            <a:off x="694532" y="4352721"/>
            <a:ext cx="5556252" cy="4123631"/>
          </a:xfrm>
          <a:prstGeom prst="rect">
            <a:avLst/>
          </a:prstGeom>
        </p:spPr>
        <p:txBody>
          <a:bodyPr spcFirstLastPara="1" wrap="square" lIns="92032" tIns="92032" rIns="92032" bIns="92032" anchor="t" anchorCtr="0">
            <a:noAutofit/>
          </a:bodyPr>
          <a:lstStyle/>
          <a:p>
            <a:pPr marL="172590" indent="-172590">
              <a:spcAft>
                <a:spcPts val="604"/>
              </a:spcAft>
              <a:tabLst>
                <a:tab pos="116658" algn="l"/>
              </a:tabLst>
              <a:defRPr/>
            </a:pPr>
            <a:r>
              <a:rPr lang="en-US" dirty="0">
                <a:latin typeface="+mn-lt"/>
              </a:rPr>
              <a:t>An Inflation Reduction Act (IRA) provision simplified the Part D structure by eliminating the coverage gap phase. That is, once people with Medicare meet the out-of-pocket drug spending limit ($2k in 2025), they will move directly from the initial coverage phase to the catastrophic phase.</a:t>
            </a:r>
          </a:p>
          <a:p>
            <a:pPr marL="172590" indent="-172590">
              <a:spcAft>
                <a:spcPts val="604"/>
              </a:spcAft>
              <a:tabLst>
                <a:tab pos="116658" algn="l"/>
              </a:tabLst>
              <a:defRPr/>
            </a:pPr>
            <a:r>
              <a:rPr lang="en-US" dirty="0">
                <a:latin typeface="+mn-lt"/>
              </a:rPr>
              <a:t>The Plan Details and Enrollment Confirmation pages will be updated to remove references to the gap phase for CY25.</a:t>
            </a:r>
          </a:p>
          <a:p>
            <a:pPr marL="159805">
              <a:spcAft>
                <a:spcPts val="604"/>
              </a:spcAft>
            </a:pPr>
            <a:endParaRPr lang="en-US" dirty="0"/>
          </a:p>
        </p:txBody>
      </p:sp>
    </p:spTree>
    <p:extLst>
      <p:ext uri="{BB962C8B-B14F-4D97-AF65-F5344CB8AC3E}">
        <p14:creationId xmlns:p14="http://schemas.microsoft.com/office/powerpoint/2010/main" val="7082449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6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defRPr>
            </a:lvl1pPr>
            <a:lvl2pPr marL="739384" indent="-284378">
              <a:defRPr sz="2000">
                <a:solidFill>
                  <a:schemeClr val="tx1"/>
                </a:solidFill>
                <a:latin typeface="Tahoma" panose="020B0604030504040204" pitchFamily="34" charset="0"/>
              </a:defRPr>
            </a:lvl2pPr>
            <a:lvl3pPr marL="1137514" indent="-227503">
              <a:defRPr sz="2000">
                <a:solidFill>
                  <a:schemeClr val="tx1"/>
                </a:solidFill>
                <a:latin typeface="Tahoma" panose="020B0604030504040204" pitchFamily="34" charset="0"/>
              </a:defRPr>
            </a:lvl3pPr>
            <a:lvl4pPr marL="1592519" indent="-227503">
              <a:defRPr sz="2000">
                <a:solidFill>
                  <a:schemeClr val="tx1"/>
                </a:solidFill>
                <a:latin typeface="Tahoma" panose="020B0604030504040204" pitchFamily="34" charset="0"/>
              </a:defRPr>
            </a:lvl4pPr>
            <a:lvl5pPr marL="2047524" indent="-227503">
              <a:defRPr sz="2000">
                <a:solidFill>
                  <a:schemeClr val="tx1"/>
                </a:solidFill>
                <a:latin typeface="Tahoma" panose="020B0604030504040204" pitchFamily="34" charset="0"/>
              </a:defRPr>
            </a:lvl5pPr>
            <a:lvl6pPr marL="2502530" indent="-227503" eaLnBrk="0" fontAlgn="base" hangingPunct="0">
              <a:spcBef>
                <a:spcPct val="0"/>
              </a:spcBef>
              <a:spcAft>
                <a:spcPct val="0"/>
              </a:spcAft>
              <a:defRPr sz="2000">
                <a:solidFill>
                  <a:schemeClr val="tx1"/>
                </a:solidFill>
                <a:latin typeface="Tahoma" panose="020B0604030504040204" pitchFamily="34" charset="0"/>
              </a:defRPr>
            </a:lvl6pPr>
            <a:lvl7pPr marL="2957535" indent="-227503" eaLnBrk="0" fontAlgn="base" hangingPunct="0">
              <a:spcBef>
                <a:spcPct val="0"/>
              </a:spcBef>
              <a:spcAft>
                <a:spcPct val="0"/>
              </a:spcAft>
              <a:defRPr sz="2000">
                <a:solidFill>
                  <a:schemeClr val="tx1"/>
                </a:solidFill>
                <a:latin typeface="Tahoma" panose="020B0604030504040204" pitchFamily="34" charset="0"/>
              </a:defRPr>
            </a:lvl7pPr>
            <a:lvl8pPr marL="3412541" indent="-227503" eaLnBrk="0" fontAlgn="base" hangingPunct="0">
              <a:spcBef>
                <a:spcPct val="0"/>
              </a:spcBef>
              <a:spcAft>
                <a:spcPct val="0"/>
              </a:spcAft>
              <a:defRPr sz="2000">
                <a:solidFill>
                  <a:schemeClr val="tx1"/>
                </a:solidFill>
                <a:latin typeface="Tahoma" panose="020B0604030504040204" pitchFamily="34" charset="0"/>
              </a:defRPr>
            </a:lvl8pPr>
            <a:lvl9pPr marL="3867546" indent="-227503" eaLnBrk="0" fontAlgn="base" hangingPunct="0">
              <a:spcBef>
                <a:spcPct val="0"/>
              </a:spcBef>
              <a:spcAft>
                <a:spcPct val="0"/>
              </a:spcAft>
              <a:defRPr sz="2000">
                <a:solidFill>
                  <a:schemeClr val="tx1"/>
                </a:solidFill>
                <a:latin typeface="Tahoma" panose="020B0604030504040204" pitchFamily="34" charset="0"/>
              </a:defRPr>
            </a:lvl9pPr>
          </a:lstStyle>
          <a:p>
            <a:fld id="{CA9D9685-C817-47F3-AF63-FFDFC151D018}" type="slidenum">
              <a:rPr lang="en-US" altLang="en-US" sz="1200"/>
              <a:pPr/>
              <a:t>13</a:t>
            </a:fld>
            <a:endParaRPr lang="en-US" alt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95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defRPr>
            </a:lvl1pPr>
            <a:lvl2pPr marL="739384" indent="-284378">
              <a:defRPr sz="2000">
                <a:solidFill>
                  <a:schemeClr val="tx1"/>
                </a:solidFill>
                <a:latin typeface="Tahoma" panose="020B0604030504040204" pitchFamily="34" charset="0"/>
              </a:defRPr>
            </a:lvl2pPr>
            <a:lvl3pPr marL="1137514" indent="-227503">
              <a:defRPr sz="2000">
                <a:solidFill>
                  <a:schemeClr val="tx1"/>
                </a:solidFill>
                <a:latin typeface="Tahoma" panose="020B0604030504040204" pitchFamily="34" charset="0"/>
              </a:defRPr>
            </a:lvl3pPr>
            <a:lvl4pPr marL="1592519" indent="-227503">
              <a:defRPr sz="2000">
                <a:solidFill>
                  <a:schemeClr val="tx1"/>
                </a:solidFill>
                <a:latin typeface="Tahoma" panose="020B0604030504040204" pitchFamily="34" charset="0"/>
              </a:defRPr>
            </a:lvl4pPr>
            <a:lvl5pPr marL="2047524" indent="-227503">
              <a:defRPr sz="2000">
                <a:solidFill>
                  <a:schemeClr val="tx1"/>
                </a:solidFill>
                <a:latin typeface="Tahoma" panose="020B0604030504040204" pitchFamily="34" charset="0"/>
              </a:defRPr>
            </a:lvl5pPr>
            <a:lvl6pPr marL="2502530" indent="-227503" eaLnBrk="0" fontAlgn="base" hangingPunct="0">
              <a:spcBef>
                <a:spcPct val="0"/>
              </a:spcBef>
              <a:spcAft>
                <a:spcPct val="0"/>
              </a:spcAft>
              <a:defRPr sz="2000">
                <a:solidFill>
                  <a:schemeClr val="tx1"/>
                </a:solidFill>
                <a:latin typeface="Tahoma" panose="020B0604030504040204" pitchFamily="34" charset="0"/>
              </a:defRPr>
            </a:lvl6pPr>
            <a:lvl7pPr marL="2957535" indent="-227503" eaLnBrk="0" fontAlgn="base" hangingPunct="0">
              <a:spcBef>
                <a:spcPct val="0"/>
              </a:spcBef>
              <a:spcAft>
                <a:spcPct val="0"/>
              </a:spcAft>
              <a:defRPr sz="2000">
                <a:solidFill>
                  <a:schemeClr val="tx1"/>
                </a:solidFill>
                <a:latin typeface="Tahoma" panose="020B0604030504040204" pitchFamily="34" charset="0"/>
              </a:defRPr>
            </a:lvl7pPr>
            <a:lvl8pPr marL="3412541" indent="-227503" eaLnBrk="0" fontAlgn="base" hangingPunct="0">
              <a:spcBef>
                <a:spcPct val="0"/>
              </a:spcBef>
              <a:spcAft>
                <a:spcPct val="0"/>
              </a:spcAft>
              <a:defRPr sz="2000">
                <a:solidFill>
                  <a:schemeClr val="tx1"/>
                </a:solidFill>
                <a:latin typeface="Tahoma" panose="020B0604030504040204" pitchFamily="34" charset="0"/>
              </a:defRPr>
            </a:lvl8pPr>
            <a:lvl9pPr marL="3867546" indent="-227503" eaLnBrk="0" fontAlgn="base" hangingPunct="0">
              <a:spcBef>
                <a:spcPct val="0"/>
              </a:spcBef>
              <a:spcAft>
                <a:spcPct val="0"/>
              </a:spcAft>
              <a:defRPr sz="2000">
                <a:solidFill>
                  <a:schemeClr val="tx1"/>
                </a:solidFill>
                <a:latin typeface="Tahoma" panose="020B0604030504040204" pitchFamily="34" charset="0"/>
              </a:defRPr>
            </a:lvl9pPr>
          </a:lstStyle>
          <a:p>
            <a:fld id="{088EACAD-7483-4BCE-B701-64F37E63B195}" type="slidenum">
              <a:rPr lang="en-US" altLang="en-US" sz="1200"/>
              <a:pPr/>
              <a:t>15</a:t>
            </a:fld>
            <a:endParaRPr lang="en-US" alt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16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defRPr>
            </a:lvl1pPr>
            <a:lvl2pPr marL="739384" indent="-284378">
              <a:defRPr sz="2000">
                <a:solidFill>
                  <a:schemeClr val="tx1"/>
                </a:solidFill>
                <a:latin typeface="Tahoma" panose="020B0604030504040204" pitchFamily="34" charset="0"/>
              </a:defRPr>
            </a:lvl2pPr>
            <a:lvl3pPr marL="1137514" indent="-227503">
              <a:defRPr sz="2000">
                <a:solidFill>
                  <a:schemeClr val="tx1"/>
                </a:solidFill>
                <a:latin typeface="Tahoma" panose="020B0604030504040204" pitchFamily="34" charset="0"/>
              </a:defRPr>
            </a:lvl3pPr>
            <a:lvl4pPr marL="1592519" indent="-227503">
              <a:defRPr sz="2000">
                <a:solidFill>
                  <a:schemeClr val="tx1"/>
                </a:solidFill>
                <a:latin typeface="Tahoma" panose="020B0604030504040204" pitchFamily="34" charset="0"/>
              </a:defRPr>
            </a:lvl4pPr>
            <a:lvl5pPr marL="2047524" indent="-227503">
              <a:defRPr sz="2000">
                <a:solidFill>
                  <a:schemeClr val="tx1"/>
                </a:solidFill>
                <a:latin typeface="Tahoma" panose="020B0604030504040204" pitchFamily="34" charset="0"/>
              </a:defRPr>
            </a:lvl5pPr>
            <a:lvl6pPr marL="2502530" indent="-227503" eaLnBrk="0" fontAlgn="base" hangingPunct="0">
              <a:spcBef>
                <a:spcPct val="0"/>
              </a:spcBef>
              <a:spcAft>
                <a:spcPct val="0"/>
              </a:spcAft>
              <a:defRPr sz="2000">
                <a:solidFill>
                  <a:schemeClr val="tx1"/>
                </a:solidFill>
                <a:latin typeface="Tahoma" panose="020B0604030504040204" pitchFamily="34" charset="0"/>
              </a:defRPr>
            </a:lvl6pPr>
            <a:lvl7pPr marL="2957535" indent="-227503" eaLnBrk="0" fontAlgn="base" hangingPunct="0">
              <a:spcBef>
                <a:spcPct val="0"/>
              </a:spcBef>
              <a:spcAft>
                <a:spcPct val="0"/>
              </a:spcAft>
              <a:defRPr sz="2000">
                <a:solidFill>
                  <a:schemeClr val="tx1"/>
                </a:solidFill>
                <a:latin typeface="Tahoma" panose="020B0604030504040204" pitchFamily="34" charset="0"/>
              </a:defRPr>
            </a:lvl7pPr>
            <a:lvl8pPr marL="3412541" indent="-227503" eaLnBrk="0" fontAlgn="base" hangingPunct="0">
              <a:spcBef>
                <a:spcPct val="0"/>
              </a:spcBef>
              <a:spcAft>
                <a:spcPct val="0"/>
              </a:spcAft>
              <a:defRPr sz="2000">
                <a:solidFill>
                  <a:schemeClr val="tx1"/>
                </a:solidFill>
                <a:latin typeface="Tahoma" panose="020B0604030504040204" pitchFamily="34" charset="0"/>
              </a:defRPr>
            </a:lvl8pPr>
            <a:lvl9pPr marL="3867546" indent="-227503" eaLnBrk="0" fontAlgn="base" hangingPunct="0">
              <a:spcBef>
                <a:spcPct val="0"/>
              </a:spcBef>
              <a:spcAft>
                <a:spcPct val="0"/>
              </a:spcAft>
              <a:defRPr sz="2000">
                <a:solidFill>
                  <a:schemeClr val="tx1"/>
                </a:solidFill>
                <a:latin typeface="Tahoma" panose="020B0604030504040204" pitchFamily="34" charset="0"/>
              </a:defRPr>
            </a:lvl9pPr>
          </a:lstStyle>
          <a:p>
            <a:fld id="{DB0A9169-8C80-4837-AF29-CABCE749017F}" type="slidenum">
              <a:rPr lang="en-US" altLang="en-US" sz="1200"/>
              <a:pPr/>
              <a:t>16</a:t>
            </a:fld>
            <a:endParaRPr lang="en-US" alt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36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defRPr>
            </a:lvl1pPr>
            <a:lvl2pPr marL="739384" indent="-284378">
              <a:defRPr sz="2000">
                <a:solidFill>
                  <a:schemeClr val="tx1"/>
                </a:solidFill>
                <a:latin typeface="Tahoma" panose="020B0604030504040204" pitchFamily="34" charset="0"/>
              </a:defRPr>
            </a:lvl2pPr>
            <a:lvl3pPr marL="1137514" indent="-227503">
              <a:defRPr sz="2000">
                <a:solidFill>
                  <a:schemeClr val="tx1"/>
                </a:solidFill>
                <a:latin typeface="Tahoma" panose="020B0604030504040204" pitchFamily="34" charset="0"/>
              </a:defRPr>
            </a:lvl3pPr>
            <a:lvl4pPr marL="1592519" indent="-227503">
              <a:defRPr sz="2000">
                <a:solidFill>
                  <a:schemeClr val="tx1"/>
                </a:solidFill>
                <a:latin typeface="Tahoma" panose="020B0604030504040204" pitchFamily="34" charset="0"/>
              </a:defRPr>
            </a:lvl4pPr>
            <a:lvl5pPr marL="2047524" indent="-227503">
              <a:defRPr sz="2000">
                <a:solidFill>
                  <a:schemeClr val="tx1"/>
                </a:solidFill>
                <a:latin typeface="Tahoma" panose="020B0604030504040204" pitchFamily="34" charset="0"/>
              </a:defRPr>
            </a:lvl5pPr>
            <a:lvl6pPr marL="2502530" indent="-227503" eaLnBrk="0" fontAlgn="base" hangingPunct="0">
              <a:spcBef>
                <a:spcPct val="0"/>
              </a:spcBef>
              <a:spcAft>
                <a:spcPct val="0"/>
              </a:spcAft>
              <a:defRPr sz="2000">
                <a:solidFill>
                  <a:schemeClr val="tx1"/>
                </a:solidFill>
                <a:latin typeface="Tahoma" panose="020B0604030504040204" pitchFamily="34" charset="0"/>
              </a:defRPr>
            </a:lvl6pPr>
            <a:lvl7pPr marL="2957535" indent="-227503" eaLnBrk="0" fontAlgn="base" hangingPunct="0">
              <a:spcBef>
                <a:spcPct val="0"/>
              </a:spcBef>
              <a:spcAft>
                <a:spcPct val="0"/>
              </a:spcAft>
              <a:defRPr sz="2000">
                <a:solidFill>
                  <a:schemeClr val="tx1"/>
                </a:solidFill>
                <a:latin typeface="Tahoma" panose="020B0604030504040204" pitchFamily="34" charset="0"/>
              </a:defRPr>
            </a:lvl7pPr>
            <a:lvl8pPr marL="3412541" indent="-227503" eaLnBrk="0" fontAlgn="base" hangingPunct="0">
              <a:spcBef>
                <a:spcPct val="0"/>
              </a:spcBef>
              <a:spcAft>
                <a:spcPct val="0"/>
              </a:spcAft>
              <a:defRPr sz="2000">
                <a:solidFill>
                  <a:schemeClr val="tx1"/>
                </a:solidFill>
                <a:latin typeface="Tahoma" panose="020B0604030504040204" pitchFamily="34" charset="0"/>
              </a:defRPr>
            </a:lvl8pPr>
            <a:lvl9pPr marL="3867546" indent="-227503" eaLnBrk="0" fontAlgn="base" hangingPunct="0">
              <a:spcBef>
                <a:spcPct val="0"/>
              </a:spcBef>
              <a:spcAft>
                <a:spcPct val="0"/>
              </a:spcAft>
              <a:defRPr sz="2000">
                <a:solidFill>
                  <a:schemeClr val="tx1"/>
                </a:solidFill>
                <a:latin typeface="Tahoma" panose="020B0604030504040204" pitchFamily="34" charset="0"/>
              </a:defRPr>
            </a:lvl9pPr>
          </a:lstStyle>
          <a:p>
            <a:fld id="{44BCB819-519C-4A57-8ACE-90A6F00FDBCD}" type="slidenum">
              <a:rPr lang="en-US" altLang="en-US" sz="1200"/>
              <a:pPr/>
              <a:t>17</a:t>
            </a:fld>
            <a:endParaRPr lang="en-US" alt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98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defRPr>
            </a:lvl1pPr>
            <a:lvl2pPr marL="739384" indent="-284378">
              <a:defRPr sz="2000">
                <a:solidFill>
                  <a:schemeClr val="tx1"/>
                </a:solidFill>
                <a:latin typeface="Tahoma" panose="020B0604030504040204" pitchFamily="34" charset="0"/>
              </a:defRPr>
            </a:lvl2pPr>
            <a:lvl3pPr marL="1137514" indent="-227503">
              <a:defRPr sz="2000">
                <a:solidFill>
                  <a:schemeClr val="tx1"/>
                </a:solidFill>
                <a:latin typeface="Tahoma" panose="020B0604030504040204" pitchFamily="34" charset="0"/>
              </a:defRPr>
            </a:lvl3pPr>
            <a:lvl4pPr marL="1592519" indent="-227503">
              <a:defRPr sz="2000">
                <a:solidFill>
                  <a:schemeClr val="tx1"/>
                </a:solidFill>
                <a:latin typeface="Tahoma" panose="020B0604030504040204" pitchFamily="34" charset="0"/>
              </a:defRPr>
            </a:lvl4pPr>
            <a:lvl5pPr marL="2047524" indent="-227503">
              <a:defRPr sz="2000">
                <a:solidFill>
                  <a:schemeClr val="tx1"/>
                </a:solidFill>
                <a:latin typeface="Tahoma" panose="020B0604030504040204" pitchFamily="34" charset="0"/>
              </a:defRPr>
            </a:lvl5pPr>
            <a:lvl6pPr marL="2502530" indent="-227503" eaLnBrk="0" fontAlgn="base" hangingPunct="0">
              <a:spcBef>
                <a:spcPct val="0"/>
              </a:spcBef>
              <a:spcAft>
                <a:spcPct val="0"/>
              </a:spcAft>
              <a:defRPr sz="2000">
                <a:solidFill>
                  <a:schemeClr val="tx1"/>
                </a:solidFill>
                <a:latin typeface="Tahoma" panose="020B0604030504040204" pitchFamily="34" charset="0"/>
              </a:defRPr>
            </a:lvl6pPr>
            <a:lvl7pPr marL="2957535" indent="-227503" eaLnBrk="0" fontAlgn="base" hangingPunct="0">
              <a:spcBef>
                <a:spcPct val="0"/>
              </a:spcBef>
              <a:spcAft>
                <a:spcPct val="0"/>
              </a:spcAft>
              <a:defRPr sz="2000">
                <a:solidFill>
                  <a:schemeClr val="tx1"/>
                </a:solidFill>
                <a:latin typeface="Tahoma" panose="020B0604030504040204" pitchFamily="34" charset="0"/>
              </a:defRPr>
            </a:lvl7pPr>
            <a:lvl8pPr marL="3412541" indent="-227503" eaLnBrk="0" fontAlgn="base" hangingPunct="0">
              <a:spcBef>
                <a:spcPct val="0"/>
              </a:spcBef>
              <a:spcAft>
                <a:spcPct val="0"/>
              </a:spcAft>
              <a:defRPr sz="2000">
                <a:solidFill>
                  <a:schemeClr val="tx1"/>
                </a:solidFill>
                <a:latin typeface="Tahoma" panose="020B0604030504040204" pitchFamily="34" charset="0"/>
              </a:defRPr>
            </a:lvl8pPr>
            <a:lvl9pPr marL="3867546" indent="-227503" eaLnBrk="0" fontAlgn="base" hangingPunct="0">
              <a:spcBef>
                <a:spcPct val="0"/>
              </a:spcBef>
              <a:spcAft>
                <a:spcPct val="0"/>
              </a:spcAft>
              <a:defRPr sz="2000">
                <a:solidFill>
                  <a:schemeClr val="tx1"/>
                </a:solidFill>
                <a:latin typeface="Tahoma" panose="020B0604030504040204" pitchFamily="34" charset="0"/>
              </a:defRPr>
            </a:lvl9pPr>
          </a:lstStyle>
          <a:p>
            <a:fld id="{2AA82512-DDFA-4EA1-A807-3326C7F48496}" type="slidenum">
              <a:rPr lang="en-US" altLang="en-US" sz="1200"/>
              <a:pPr/>
              <a:t>18</a:t>
            </a:fld>
            <a:endParaRPr lang="en-US" alt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44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defRPr>
            </a:lvl1pPr>
            <a:lvl2pPr marL="739384" indent="-284378">
              <a:defRPr sz="2000">
                <a:solidFill>
                  <a:schemeClr val="tx1"/>
                </a:solidFill>
                <a:latin typeface="Tahoma" panose="020B0604030504040204" pitchFamily="34" charset="0"/>
              </a:defRPr>
            </a:lvl2pPr>
            <a:lvl3pPr marL="1137514" indent="-227503">
              <a:defRPr sz="2000">
                <a:solidFill>
                  <a:schemeClr val="tx1"/>
                </a:solidFill>
                <a:latin typeface="Tahoma" panose="020B0604030504040204" pitchFamily="34" charset="0"/>
              </a:defRPr>
            </a:lvl3pPr>
            <a:lvl4pPr marL="1592519" indent="-227503">
              <a:defRPr sz="2000">
                <a:solidFill>
                  <a:schemeClr val="tx1"/>
                </a:solidFill>
                <a:latin typeface="Tahoma" panose="020B0604030504040204" pitchFamily="34" charset="0"/>
              </a:defRPr>
            </a:lvl4pPr>
            <a:lvl5pPr marL="2047524" indent="-227503">
              <a:defRPr sz="2000">
                <a:solidFill>
                  <a:schemeClr val="tx1"/>
                </a:solidFill>
                <a:latin typeface="Tahoma" panose="020B0604030504040204" pitchFamily="34" charset="0"/>
              </a:defRPr>
            </a:lvl5pPr>
            <a:lvl6pPr marL="2502530" indent="-227503" eaLnBrk="0" fontAlgn="base" hangingPunct="0">
              <a:spcBef>
                <a:spcPct val="0"/>
              </a:spcBef>
              <a:spcAft>
                <a:spcPct val="0"/>
              </a:spcAft>
              <a:defRPr sz="2000">
                <a:solidFill>
                  <a:schemeClr val="tx1"/>
                </a:solidFill>
                <a:latin typeface="Tahoma" panose="020B0604030504040204" pitchFamily="34" charset="0"/>
              </a:defRPr>
            </a:lvl6pPr>
            <a:lvl7pPr marL="2957535" indent="-227503" eaLnBrk="0" fontAlgn="base" hangingPunct="0">
              <a:spcBef>
                <a:spcPct val="0"/>
              </a:spcBef>
              <a:spcAft>
                <a:spcPct val="0"/>
              </a:spcAft>
              <a:defRPr sz="2000">
                <a:solidFill>
                  <a:schemeClr val="tx1"/>
                </a:solidFill>
                <a:latin typeface="Tahoma" panose="020B0604030504040204" pitchFamily="34" charset="0"/>
              </a:defRPr>
            </a:lvl7pPr>
            <a:lvl8pPr marL="3412541" indent="-227503" eaLnBrk="0" fontAlgn="base" hangingPunct="0">
              <a:spcBef>
                <a:spcPct val="0"/>
              </a:spcBef>
              <a:spcAft>
                <a:spcPct val="0"/>
              </a:spcAft>
              <a:defRPr sz="2000">
                <a:solidFill>
                  <a:schemeClr val="tx1"/>
                </a:solidFill>
                <a:latin typeface="Tahoma" panose="020B0604030504040204" pitchFamily="34" charset="0"/>
              </a:defRPr>
            </a:lvl8pPr>
            <a:lvl9pPr marL="3867546" indent="-227503" eaLnBrk="0" fontAlgn="base" hangingPunct="0">
              <a:spcBef>
                <a:spcPct val="0"/>
              </a:spcBef>
              <a:spcAft>
                <a:spcPct val="0"/>
              </a:spcAft>
              <a:defRPr sz="2000">
                <a:solidFill>
                  <a:schemeClr val="tx1"/>
                </a:solidFill>
                <a:latin typeface="Tahoma" panose="020B0604030504040204" pitchFamily="34" charset="0"/>
              </a:defRPr>
            </a:lvl9pPr>
          </a:lstStyle>
          <a:p>
            <a:fld id="{FAADB417-07A8-4411-B5E0-2920B98FE3E2}" type="slidenum">
              <a:rPr lang="en-US" altLang="en-US" sz="1200"/>
              <a:pPr/>
              <a:t>19</a:t>
            </a:fld>
            <a:endParaRPr lang="en-US" altLang="en-US" sz="1200"/>
          </a:p>
        </p:txBody>
      </p:sp>
    </p:spTree>
    <p:extLst>
      <p:ext uri="{BB962C8B-B14F-4D97-AF65-F5344CB8AC3E}">
        <p14:creationId xmlns:p14="http://schemas.microsoft.com/office/powerpoint/2010/main" val="9319435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228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defRPr>
            </a:lvl1pPr>
            <a:lvl2pPr marL="739384" indent="-284378">
              <a:defRPr sz="2000">
                <a:solidFill>
                  <a:schemeClr val="tx1"/>
                </a:solidFill>
                <a:latin typeface="Tahoma" panose="020B0604030504040204" pitchFamily="34" charset="0"/>
              </a:defRPr>
            </a:lvl2pPr>
            <a:lvl3pPr marL="1137514" indent="-227503">
              <a:defRPr sz="2000">
                <a:solidFill>
                  <a:schemeClr val="tx1"/>
                </a:solidFill>
                <a:latin typeface="Tahoma" panose="020B0604030504040204" pitchFamily="34" charset="0"/>
              </a:defRPr>
            </a:lvl3pPr>
            <a:lvl4pPr marL="1592519" indent="-227503">
              <a:defRPr sz="2000">
                <a:solidFill>
                  <a:schemeClr val="tx1"/>
                </a:solidFill>
                <a:latin typeface="Tahoma" panose="020B0604030504040204" pitchFamily="34" charset="0"/>
              </a:defRPr>
            </a:lvl4pPr>
            <a:lvl5pPr marL="2047524" indent="-227503">
              <a:defRPr sz="2000">
                <a:solidFill>
                  <a:schemeClr val="tx1"/>
                </a:solidFill>
                <a:latin typeface="Tahoma" panose="020B0604030504040204" pitchFamily="34" charset="0"/>
              </a:defRPr>
            </a:lvl5pPr>
            <a:lvl6pPr marL="2502530" indent="-227503" eaLnBrk="0" fontAlgn="base" hangingPunct="0">
              <a:spcBef>
                <a:spcPct val="0"/>
              </a:spcBef>
              <a:spcAft>
                <a:spcPct val="0"/>
              </a:spcAft>
              <a:defRPr sz="2000">
                <a:solidFill>
                  <a:schemeClr val="tx1"/>
                </a:solidFill>
                <a:latin typeface="Tahoma" panose="020B0604030504040204" pitchFamily="34" charset="0"/>
              </a:defRPr>
            </a:lvl6pPr>
            <a:lvl7pPr marL="2957535" indent="-227503" eaLnBrk="0" fontAlgn="base" hangingPunct="0">
              <a:spcBef>
                <a:spcPct val="0"/>
              </a:spcBef>
              <a:spcAft>
                <a:spcPct val="0"/>
              </a:spcAft>
              <a:defRPr sz="2000">
                <a:solidFill>
                  <a:schemeClr val="tx1"/>
                </a:solidFill>
                <a:latin typeface="Tahoma" panose="020B0604030504040204" pitchFamily="34" charset="0"/>
              </a:defRPr>
            </a:lvl7pPr>
            <a:lvl8pPr marL="3412541" indent="-227503" eaLnBrk="0" fontAlgn="base" hangingPunct="0">
              <a:spcBef>
                <a:spcPct val="0"/>
              </a:spcBef>
              <a:spcAft>
                <a:spcPct val="0"/>
              </a:spcAft>
              <a:defRPr sz="2000">
                <a:solidFill>
                  <a:schemeClr val="tx1"/>
                </a:solidFill>
                <a:latin typeface="Tahoma" panose="020B0604030504040204" pitchFamily="34" charset="0"/>
              </a:defRPr>
            </a:lvl8pPr>
            <a:lvl9pPr marL="3867546" indent="-227503" eaLnBrk="0" fontAlgn="base" hangingPunct="0">
              <a:spcBef>
                <a:spcPct val="0"/>
              </a:spcBef>
              <a:spcAft>
                <a:spcPct val="0"/>
              </a:spcAft>
              <a:defRPr sz="2000">
                <a:solidFill>
                  <a:schemeClr val="tx1"/>
                </a:solidFill>
                <a:latin typeface="Tahoma" panose="020B0604030504040204" pitchFamily="34" charset="0"/>
              </a:defRPr>
            </a:lvl9pPr>
          </a:lstStyle>
          <a:p>
            <a:fld id="{39299E56-9402-4BAB-A6A6-29D7FA1E7ECE}" type="slidenum">
              <a:rPr lang="en-US" altLang="en-US" sz="1200"/>
              <a:pPr/>
              <a:t>21</a:t>
            </a:fld>
            <a:endParaRPr lang="en-US" alt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249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defRPr>
            </a:lvl1pPr>
            <a:lvl2pPr marL="739384" indent="-284378">
              <a:defRPr sz="2000">
                <a:solidFill>
                  <a:schemeClr val="tx1"/>
                </a:solidFill>
                <a:latin typeface="Tahoma" panose="020B0604030504040204" pitchFamily="34" charset="0"/>
              </a:defRPr>
            </a:lvl2pPr>
            <a:lvl3pPr marL="1137514" indent="-227503">
              <a:defRPr sz="2000">
                <a:solidFill>
                  <a:schemeClr val="tx1"/>
                </a:solidFill>
                <a:latin typeface="Tahoma" panose="020B0604030504040204" pitchFamily="34" charset="0"/>
              </a:defRPr>
            </a:lvl3pPr>
            <a:lvl4pPr marL="1592519" indent="-227503">
              <a:defRPr sz="2000">
                <a:solidFill>
                  <a:schemeClr val="tx1"/>
                </a:solidFill>
                <a:latin typeface="Tahoma" panose="020B0604030504040204" pitchFamily="34" charset="0"/>
              </a:defRPr>
            </a:lvl4pPr>
            <a:lvl5pPr marL="2047524" indent="-227503">
              <a:defRPr sz="2000">
                <a:solidFill>
                  <a:schemeClr val="tx1"/>
                </a:solidFill>
                <a:latin typeface="Tahoma" panose="020B0604030504040204" pitchFamily="34" charset="0"/>
              </a:defRPr>
            </a:lvl5pPr>
            <a:lvl6pPr marL="2502530" indent="-227503" eaLnBrk="0" fontAlgn="base" hangingPunct="0">
              <a:spcBef>
                <a:spcPct val="0"/>
              </a:spcBef>
              <a:spcAft>
                <a:spcPct val="0"/>
              </a:spcAft>
              <a:defRPr sz="2000">
                <a:solidFill>
                  <a:schemeClr val="tx1"/>
                </a:solidFill>
                <a:latin typeface="Tahoma" panose="020B0604030504040204" pitchFamily="34" charset="0"/>
              </a:defRPr>
            </a:lvl6pPr>
            <a:lvl7pPr marL="2957535" indent="-227503" eaLnBrk="0" fontAlgn="base" hangingPunct="0">
              <a:spcBef>
                <a:spcPct val="0"/>
              </a:spcBef>
              <a:spcAft>
                <a:spcPct val="0"/>
              </a:spcAft>
              <a:defRPr sz="2000">
                <a:solidFill>
                  <a:schemeClr val="tx1"/>
                </a:solidFill>
                <a:latin typeface="Tahoma" panose="020B0604030504040204" pitchFamily="34" charset="0"/>
              </a:defRPr>
            </a:lvl7pPr>
            <a:lvl8pPr marL="3412541" indent="-227503" eaLnBrk="0" fontAlgn="base" hangingPunct="0">
              <a:spcBef>
                <a:spcPct val="0"/>
              </a:spcBef>
              <a:spcAft>
                <a:spcPct val="0"/>
              </a:spcAft>
              <a:defRPr sz="2000">
                <a:solidFill>
                  <a:schemeClr val="tx1"/>
                </a:solidFill>
                <a:latin typeface="Tahoma" panose="020B0604030504040204" pitchFamily="34" charset="0"/>
              </a:defRPr>
            </a:lvl8pPr>
            <a:lvl9pPr marL="3867546" indent="-227503" eaLnBrk="0" fontAlgn="base" hangingPunct="0">
              <a:spcBef>
                <a:spcPct val="0"/>
              </a:spcBef>
              <a:spcAft>
                <a:spcPct val="0"/>
              </a:spcAft>
              <a:defRPr sz="2000">
                <a:solidFill>
                  <a:schemeClr val="tx1"/>
                </a:solidFill>
                <a:latin typeface="Tahoma" panose="020B0604030504040204" pitchFamily="34" charset="0"/>
              </a:defRPr>
            </a:lvl9pPr>
          </a:lstStyle>
          <a:p>
            <a:fld id="{50D6421D-8B83-44A0-8ECB-E2F7E2B27EC2}" type="slidenum">
              <a:rPr lang="en-US" altLang="en-US" sz="1200"/>
              <a:pPr/>
              <a:t>22</a:t>
            </a:fld>
            <a:endParaRPr lang="en-US" alt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269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defRPr>
            </a:lvl1pPr>
            <a:lvl2pPr marL="739384" indent="-284378">
              <a:defRPr sz="2000">
                <a:solidFill>
                  <a:schemeClr val="tx1"/>
                </a:solidFill>
                <a:latin typeface="Tahoma" panose="020B0604030504040204" pitchFamily="34" charset="0"/>
              </a:defRPr>
            </a:lvl2pPr>
            <a:lvl3pPr marL="1137514" indent="-227503">
              <a:defRPr sz="2000">
                <a:solidFill>
                  <a:schemeClr val="tx1"/>
                </a:solidFill>
                <a:latin typeface="Tahoma" panose="020B0604030504040204" pitchFamily="34" charset="0"/>
              </a:defRPr>
            </a:lvl3pPr>
            <a:lvl4pPr marL="1592519" indent="-227503">
              <a:defRPr sz="2000">
                <a:solidFill>
                  <a:schemeClr val="tx1"/>
                </a:solidFill>
                <a:latin typeface="Tahoma" panose="020B0604030504040204" pitchFamily="34" charset="0"/>
              </a:defRPr>
            </a:lvl4pPr>
            <a:lvl5pPr marL="2047524" indent="-227503">
              <a:defRPr sz="2000">
                <a:solidFill>
                  <a:schemeClr val="tx1"/>
                </a:solidFill>
                <a:latin typeface="Tahoma" panose="020B0604030504040204" pitchFamily="34" charset="0"/>
              </a:defRPr>
            </a:lvl5pPr>
            <a:lvl6pPr marL="2502530" indent="-227503" eaLnBrk="0" fontAlgn="base" hangingPunct="0">
              <a:spcBef>
                <a:spcPct val="0"/>
              </a:spcBef>
              <a:spcAft>
                <a:spcPct val="0"/>
              </a:spcAft>
              <a:defRPr sz="2000">
                <a:solidFill>
                  <a:schemeClr val="tx1"/>
                </a:solidFill>
                <a:latin typeface="Tahoma" panose="020B0604030504040204" pitchFamily="34" charset="0"/>
              </a:defRPr>
            </a:lvl6pPr>
            <a:lvl7pPr marL="2957535" indent="-227503" eaLnBrk="0" fontAlgn="base" hangingPunct="0">
              <a:spcBef>
                <a:spcPct val="0"/>
              </a:spcBef>
              <a:spcAft>
                <a:spcPct val="0"/>
              </a:spcAft>
              <a:defRPr sz="2000">
                <a:solidFill>
                  <a:schemeClr val="tx1"/>
                </a:solidFill>
                <a:latin typeface="Tahoma" panose="020B0604030504040204" pitchFamily="34" charset="0"/>
              </a:defRPr>
            </a:lvl7pPr>
            <a:lvl8pPr marL="3412541" indent="-227503" eaLnBrk="0" fontAlgn="base" hangingPunct="0">
              <a:spcBef>
                <a:spcPct val="0"/>
              </a:spcBef>
              <a:spcAft>
                <a:spcPct val="0"/>
              </a:spcAft>
              <a:defRPr sz="2000">
                <a:solidFill>
                  <a:schemeClr val="tx1"/>
                </a:solidFill>
                <a:latin typeface="Tahoma" panose="020B0604030504040204" pitchFamily="34" charset="0"/>
              </a:defRPr>
            </a:lvl8pPr>
            <a:lvl9pPr marL="3867546" indent="-227503" eaLnBrk="0" fontAlgn="base" hangingPunct="0">
              <a:spcBef>
                <a:spcPct val="0"/>
              </a:spcBef>
              <a:spcAft>
                <a:spcPct val="0"/>
              </a:spcAft>
              <a:defRPr sz="2000">
                <a:solidFill>
                  <a:schemeClr val="tx1"/>
                </a:solidFill>
                <a:latin typeface="Tahoma" panose="020B0604030504040204" pitchFamily="34" charset="0"/>
              </a:defRPr>
            </a:lvl9pPr>
          </a:lstStyle>
          <a:p>
            <a:fld id="{B28433A9-2D7B-423A-94F5-316C94004CCA}" type="slidenum">
              <a:rPr lang="en-US" altLang="en-US" sz="1200"/>
              <a:pPr/>
              <a:t>23</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defRPr>
            </a:lvl1pPr>
            <a:lvl2pPr marL="739384" indent="-284378">
              <a:defRPr sz="2000">
                <a:solidFill>
                  <a:schemeClr val="tx1"/>
                </a:solidFill>
                <a:latin typeface="Tahoma" panose="020B0604030504040204" pitchFamily="34" charset="0"/>
              </a:defRPr>
            </a:lvl2pPr>
            <a:lvl3pPr marL="1137514" indent="-227503">
              <a:defRPr sz="2000">
                <a:solidFill>
                  <a:schemeClr val="tx1"/>
                </a:solidFill>
                <a:latin typeface="Tahoma" panose="020B0604030504040204" pitchFamily="34" charset="0"/>
              </a:defRPr>
            </a:lvl3pPr>
            <a:lvl4pPr marL="1592519" indent="-227503">
              <a:defRPr sz="2000">
                <a:solidFill>
                  <a:schemeClr val="tx1"/>
                </a:solidFill>
                <a:latin typeface="Tahoma" panose="020B0604030504040204" pitchFamily="34" charset="0"/>
              </a:defRPr>
            </a:lvl4pPr>
            <a:lvl5pPr marL="2047524" indent="-227503">
              <a:defRPr sz="2000">
                <a:solidFill>
                  <a:schemeClr val="tx1"/>
                </a:solidFill>
                <a:latin typeface="Tahoma" panose="020B0604030504040204" pitchFamily="34" charset="0"/>
              </a:defRPr>
            </a:lvl5pPr>
            <a:lvl6pPr marL="2502530" indent="-227503" eaLnBrk="0" fontAlgn="base" hangingPunct="0">
              <a:spcBef>
                <a:spcPct val="0"/>
              </a:spcBef>
              <a:spcAft>
                <a:spcPct val="0"/>
              </a:spcAft>
              <a:defRPr sz="2000">
                <a:solidFill>
                  <a:schemeClr val="tx1"/>
                </a:solidFill>
                <a:latin typeface="Tahoma" panose="020B0604030504040204" pitchFamily="34" charset="0"/>
              </a:defRPr>
            </a:lvl6pPr>
            <a:lvl7pPr marL="2957535" indent="-227503" eaLnBrk="0" fontAlgn="base" hangingPunct="0">
              <a:spcBef>
                <a:spcPct val="0"/>
              </a:spcBef>
              <a:spcAft>
                <a:spcPct val="0"/>
              </a:spcAft>
              <a:defRPr sz="2000">
                <a:solidFill>
                  <a:schemeClr val="tx1"/>
                </a:solidFill>
                <a:latin typeface="Tahoma" panose="020B0604030504040204" pitchFamily="34" charset="0"/>
              </a:defRPr>
            </a:lvl7pPr>
            <a:lvl8pPr marL="3412541" indent="-227503" eaLnBrk="0" fontAlgn="base" hangingPunct="0">
              <a:spcBef>
                <a:spcPct val="0"/>
              </a:spcBef>
              <a:spcAft>
                <a:spcPct val="0"/>
              </a:spcAft>
              <a:defRPr sz="2000">
                <a:solidFill>
                  <a:schemeClr val="tx1"/>
                </a:solidFill>
                <a:latin typeface="Tahoma" panose="020B0604030504040204" pitchFamily="34" charset="0"/>
              </a:defRPr>
            </a:lvl8pPr>
            <a:lvl9pPr marL="3867546" indent="-227503" eaLnBrk="0" fontAlgn="base" hangingPunct="0">
              <a:spcBef>
                <a:spcPct val="0"/>
              </a:spcBef>
              <a:spcAft>
                <a:spcPct val="0"/>
              </a:spcAft>
              <a:defRPr sz="2000">
                <a:solidFill>
                  <a:schemeClr val="tx1"/>
                </a:solidFill>
                <a:latin typeface="Tahoma" panose="020B0604030504040204" pitchFamily="34" charset="0"/>
              </a:defRPr>
            </a:lvl9pPr>
          </a:lstStyle>
          <a:p>
            <a:fld id="{1519A9D3-BFA5-4703-98E2-553832C07BFD}" type="slidenum">
              <a:rPr lang="en-US" altLang="en-US" sz="1200"/>
              <a:pPr/>
              <a:t>2</a:t>
            </a:fld>
            <a:endParaRPr lang="en-US" alt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33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defRPr>
            </a:lvl1pPr>
            <a:lvl2pPr marL="739384" indent="-284378">
              <a:defRPr sz="2000">
                <a:solidFill>
                  <a:schemeClr val="tx1"/>
                </a:solidFill>
                <a:latin typeface="Tahoma" panose="020B0604030504040204" pitchFamily="34" charset="0"/>
              </a:defRPr>
            </a:lvl2pPr>
            <a:lvl3pPr marL="1137514" indent="-227503">
              <a:defRPr sz="2000">
                <a:solidFill>
                  <a:schemeClr val="tx1"/>
                </a:solidFill>
                <a:latin typeface="Tahoma" panose="020B0604030504040204" pitchFamily="34" charset="0"/>
              </a:defRPr>
            </a:lvl3pPr>
            <a:lvl4pPr marL="1592519" indent="-227503">
              <a:defRPr sz="2000">
                <a:solidFill>
                  <a:schemeClr val="tx1"/>
                </a:solidFill>
                <a:latin typeface="Tahoma" panose="020B0604030504040204" pitchFamily="34" charset="0"/>
              </a:defRPr>
            </a:lvl4pPr>
            <a:lvl5pPr marL="2047524" indent="-227503">
              <a:defRPr sz="2000">
                <a:solidFill>
                  <a:schemeClr val="tx1"/>
                </a:solidFill>
                <a:latin typeface="Tahoma" panose="020B0604030504040204" pitchFamily="34" charset="0"/>
              </a:defRPr>
            </a:lvl5pPr>
            <a:lvl6pPr marL="2502530" indent="-227503" eaLnBrk="0" fontAlgn="base" hangingPunct="0">
              <a:spcBef>
                <a:spcPct val="0"/>
              </a:spcBef>
              <a:spcAft>
                <a:spcPct val="0"/>
              </a:spcAft>
              <a:defRPr sz="2000">
                <a:solidFill>
                  <a:schemeClr val="tx1"/>
                </a:solidFill>
                <a:latin typeface="Tahoma" panose="020B0604030504040204" pitchFamily="34" charset="0"/>
              </a:defRPr>
            </a:lvl6pPr>
            <a:lvl7pPr marL="2957535" indent="-227503" eaLnBrk="0" fontAlgn="base" hangingPunct="0">
              <a:spcBef>
                <a:spcPct val="0"/>
              </a:spcBef>
              <a:spcAft>
                <a:spcPct val="0"/>
              </a:spcAft>
              <a:defRPr sz="2000">
                <a:solidFill>
                  <a:schemeClr val="tx1"/>
                </a:solidFill>
                <a:latin typeface="Tahoma" panose="020B0604030504040204" pitchFamily="34" charset="0"/>
              </a:defRPr>
            </a:lvl7pPr>
            <a:lvl8pPr marL="3412541" indent="-227503" eaLnBrk="0" fontAlgn="base" hangingPunct="0">
              <a:spcBef>
                <a:spcPct val="0"/>
              </a:spcBef>
              <a:spcAft>
                <a:spcPct val="0"/>
              </a:spcAft>
              <a:defRPr sz="2000">
                <a:solidFill>
                  <a:schemeClr val="tx1"/>
                </a:solidFill>
                <a:latin typeface="Tahoma" panose="020B0604030504040204" pitchFamily="34" charset="0"/>
              </a:defRPr>
            </a:lvl8pPr>
            <a:lvl9pPr marL="3867546" indent="-227503" eaLnBrk="0" fontAlgn="base" hangingPunct="0">
              <a:spcBef>
                <a:spcPct val="0"/>
              </a:spcBef>
              <a:spcAft>
                <a:spcPct val="0"/>
              </a:spcAft>
              <a:defRPr sz="2000">
                <a:solidFill>
                  <a:schemeClr val="tx1"/>
                </a:solidFill>
                <a:latin typeface="Tahoma" panose="020B0604030504040204" pitchFamily="34" charset="0"/>
              </a:defRPr>
            </a:lvl9pPr>
          </a:lstStyle>
          <a:p>
            <a:fld id="{8FBB205F-E6FE-4DE7-A851-0B6F8E82DCBE}" type="slidenum">
              <a:rPr lang="en-US" altLang="en-US" sz="1200"/>
              <a:pPr/>
              <a:t>25</a:t>
            </a:fld>
            <a:endParaRPr lang="en-US" alt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xfrm>
            <a:off x="1477963" y="334963"/>
            <a:ext cx="4237037" cy="31765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36982" lvl="1" defTabSz="714106">
              <a:spcBef>
                <a:spcPts val="622"/>
              </a:spcBef>
              <a:buSzPct val="60000"/>
            </a:pPr>
            <a:r>
              <a:rPr lang="en-US" altLang="en-US"/>
              <a:t>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9700" y="379413"/>
            <a:ext cx="4125913" cy="3094037"/>
          </a:xfrm>
        </p:spPr>
      </p:sp>
      <p:sp>
        <p:nvSpPr>
          <p:cNvPr id="3" name="Notes Placeholder 2"/>
          <p:cNvSpPr>
            <a:spLocks noGrp="1"/>
          </p:cNvSpPr>
          <p:nvPr>
            <p:ph type="body" idx="1"/>
          </p:nvPr>
        </p:nvSpPr>
        <p:spPr/>
        <p:txBody>
          <a:bodyPr/>
          <a:lstStyle/>
          <a:p>
            <a:r>
              <a:rPr lang="en-US" dirty="0"/>
              <a:t>Note: This homepage will display starting on Oct 1.</a:t>
            </a:r>
          </a:p>
        </p:txBody>
      </p:sp>
    </p:spTree>
    <p:extLst>
      <p:ext uri="{BB962C8B-B14F-4D97-AF65-F5344CB8AC3E}">
        <p14:creationId xmlns:p14="http://schemas.microsoft.com/office/powerpoint/2010/main" val="39427316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9700" y="379413"/>
            <a:ext cx="4125913" cy="3094037"/>
          </a:xfrm>
        </p:spPr>
      </p:sp>
      <p:sp>
        <p:nvSpPr>
          <p:cNvPr id="3" name="Notes Placeholder 2"/>
          <p:cNvSpPr>
            <a:spLocks noGrp="1"/>
          </p:cNvSpPr>
          <p:nvPr>
            <p:ph type="body" idx="1"/>
          </p:nvPr>
        </p:nvSpPr>
        <p:spPr/>
        <p:txBody>
          <a:bodyPr/>
          <a:lstStyle/>
          <a:p>
            <a:pPr defTabSz="920476">
              <a:spcAft>
                <a:spcPts val="604"/>
              </a:spcAft>
              <a:defRPr/>
            </a:pPr>
            <a:r>
              <a:rPr lang="en-US" dirty="0"/>
              <a:t>Here’s the Plan Finder landing page. Note that you’re still on </a:t>
            </a:r>
            <a:r>
              <a:rPr lang="en-US" dirty="0">
                <a:hlinkClick r:id="rId3"/>
              </a:rPr>
              <a:t>Medicare.gov</a:t>
            </a:r>
            <a:r>
              <a:rPr lang="en-US" dirty="0"/>
              <a:t>—this is part of that website, not a different one. You can choose to login, or browse plans by ZIP code and plan type. For step</a:t>
            </a:r>
            <a:r>
              <a:rPr lang="en-US" baseline="0" dirty="0"/>
              <a:t> “Choose type of plan to review”,  you will have several options, including Medigap Policy.   For comparing drug prices, you need to start with either Medicare Advantage or Part D Plan.  </a:t>
            </a:r>
            <a:endParaRPr lang="en-US" dirty="0"/>
          </a:p>
          <a:p>
            <a:endParaRPr lang="en-US" dirty="0"/>
          </a:p>
        </p:txBody>
      </p:sp>
    </p:spTree>
    <p:extLst>
      <p:ext uri="{BB962C8B-B14F-4D97-AF65-F5344CB8AC3E}">
        <p14:creationId xmlns:p14="http://schemas.microsoft.com/office/powerpoint/2010/main" val="31610540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xfrm>
            <a:off x="1384300" y="376238"/>
            <a:ext cx="4084638" cy="30622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You won’t be able to save or access your drug list unless you login. If you create and use your Medicare account, you can save your drug lists and will be able to view and compare your current coverage to your enrollment choices. </a:t>
            </a:r>
          </a:p>
          <a:p>
            <a:r>
              <a:rPr lang="en-US" altLang="en-US"/>
              <a:t>If you have insulin products or vaccines in a previously-saved drug list, remove them before continuing.</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9700" y="379413"/>
            <a:ext cx="4125913" cy="3094037"/>
          </a:xfrm>
        </p:spPr>
      </p:sp>
      <p:sp>
        <p:nvSpPr>
          <p:cNvPr id="3" name="Notes Placeholder 2"/>
          <p:cNvSpPr>
            <a:spLocks noGrp="1"/>
          </p:cNvSpPr>
          <p:nvPr>
            <p:ph type="body" idx="1"/>
          </p:nvPr>
        </p:nvSpPr>
        <p:spPr/>
        <p:txBody>
          <a:bodyPr/>
          <a:lstStyle/>
          <a:p>
            <a:r>
              <a:rPr lang="en-US" dirty="0"/>
              <a:t>Identify any help you get paying your Medicare costs.</a:t>
            </a:r>
          </a:p>
        </p:txBody>
      </p:sp>
    </p:spTree>
    <p:extLst>
      <p:ext uri="{BB962C8B-B14F-4D97-AF65-F5344CB8AC3E}">
        <p14:creationId xmlns:p14="http://schemas.microsoft.com/office/powerpoint/2010/main" val="41978222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xfrm>
            <a:off x="1384300" y="376238"/>
            <a:ext cx="4084638" cy="30622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To enter new drugs, you can type or use the browse function. Only include drugs covered by Medicare Part D. Don’t add any over-the-counter medications or drugs paid for by Medicare Part B (Medical Insurance).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xfrm>
            <a:off x="1384300" y="376238"/>
            <a:ext cx="4084638" cy="30622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Select the appropriate dosage, desired quantity, and frequency to complete your drug list addition.</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9700" y="379413"/>
            <a:ext cx="4125913" cy="3094037"/>
          </a:xfrm>
        </p:spPr>
      </p:sp>
      <p:sp>
        <p:nvSpPr>
          <p:cNvPr id="3" name="Notes Placeholder 2"/>
          <p:cNvSpPr>
            <a:spLocks noGrp="1"/>
          </p:cNvSpPr>
          <p:nvPr>
            <p:ph type="body" idx="1"/>
          </p:nvPr>
        </p:nvSpPr>
        <p:spPr/>
        <p:txBody>
          <a:bodyPr/>
          <a:lstStyle/>
          <a:p>
            <a:r>
              <a:rPr lang="en-US" dirty="0"/>
              <a:t>If you’re uncertain about the dosage, check the prescription bottle for specifics.</a:t>
            </a:r>
          </a:p>
        </p:txBody>
      </p:sp>
    </p:spTree>
    <p:extLst>
      <p:ext uri="{BB962C8B-B14F-4D97-AF65-F5344CB8AC3E}">
        <p14:creationId xmlns:p14="http://schemas.microsoft.com/office/powerpoint/2010/main" val="2966920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defRPr>
            </a:lvl1pPr>
            <a:lvl2pPr marL="739384" indent="-284378">
              <a:defRPr sz="2000">
                <a:solidFill>
                  <a:schemeClr val="tx1"/>
                </a:solidFill>
                <a:latin typeface="Tahoma" panose="020B0604030504040204" pitchFamily="34" charset="0"/>
              </a:defRPr>
            </a:lvl2pPr>
            <a:lvl3pPr marL="1137514" indent="-227503">
              <a:defRPr sz="2000">
                <a:solidFill>
                  <a:schemeClr val="tx1"/>
                </a:solidFill>
                <a:latin typeface="Tahoma" panose="020B0604030504040204" pitchFamily="34" charset="0"/>
              </a:defRPr>
            </a:lvl3pPr>
            <a:lvl4pPr marL="1592519" indent="-227503">
              <a:defRPr sz="2000">
                <a:solidFill>
                  <a:schemeClr val="tx1"/>
                </a:solidFill>
                <a:latin typeface="Tahoma" panose="020B0604030504040204" pitchFamily="34" charset="0"/>
              </a:defRPr>
            </a:lvl4pPr>
            <a:lvl5pPr marL="2047524" indent="-227503">
              <a:defRPr sz="2000">
                <a:solidFill>
                  <a:schemeClr val="tx1"/>
                </a:solidFill>
                <a:latin typeface="Tahoma" panose="020B0604030504040204" pitchFamily="34" charset="0"/>
              </a:defRPr>
            </a:lvl5pPr>
            <a:lvl6pPr marL="2502530" indent="-227503" eaLnBrk="0" fontAlgn="base" hangingPunct="0">
              <a:spcBef>
                <a:spcPct val="0"/>
              </a:spcBef>
              <a:spcAft>
                <a:spcPct val="0"/>
              </a:spcAft>
              <a:defRPr sz="2000">
                <a:solidFill>
                  <a:schemeClr val="tx1"/>
                </a:solidFill>
                <a:latin typeface="Tahoma" panose="020B0604030504040204" pitchFamily="34" charset="0"/>
              </a:defRPr>
            </a:lvl6pPr>
            <a:lvl7pPr marL="2957535" indent="-227503" eaLnBrk="0" fontAlgn="base" hangingPunct="0">
              <a:spcBef>
                <a:spcPct val="0"/>
              </a:spcBef>
              <a:spcAft>
                <a:spcPct val="0"/>
              </a:spcAft>
              <a:defRPr sz="2000">
                <a:solidFill>
                  <a:schemeClr val="tx1"/>
                </a:solidFill>
                <a:latin typeface="Tahoma" panose="020B0604030504040204" pitchFamily="34" charset="0"/>
              </a:defRPr>
            </a:lvl7pPr>
            <a:lvl8pPr marL="3412541" indent="-227503" eaLnBrk="0" fontAlgn="base" hangingPunct="0">
              <a:spcBef>
                <a:spcPct val="0"/>
              </a:spcBef>
              <a:spcAft>
                <a:spcPct val="0"/>
              </a:spcAft>
              <a:defRPr sz="2000">
                <a:solidFill>
                  <a:schemeClr val="tx1"/>
                </a:solidFill>
                <a:latin typeface="Tahoma" panose="020B0604030504040204" pitchFamily="34" charset="0"/>
              </a:defRPr>
            </a:lvl8pPr>
            <a:lvl9pPr marL="3867546" indent="-227503" eaLnBrk="0" fontAlgn="base" hangingPunct="0">
              <a:spcBef>
                <a:spcPct val="0"/>
              </a:spcBef>
              <a:spcAft>
                <a:spcPct val="0"/>
              </a:spcAft>
              <a:defRPr sz="2000">
                <a:solidFill>
                  <a:schemeClr val="tx1"/>
                </a:solidFill>
                <a:latin typeface="Tahoma" panose="020B0604030504040204" pitchFamily="34" charset="0"/>
              </a:defRPr>
            </a:lvl9pPr>
          </a:lstStyle>
          <a:p>
            <a:fld id="{0AD67693-37BB-47FA-96B2-6F9FFC1E3C7E}" type="slidenum">
              <a:rPr lang="en-US" altLang="en-US" sz="1200"/>
              <a:pPr/>
              <a:t>3</a:t>
            </a:fld>
            <a:endParaRPr lang="en-US" altLang="en-US"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xfrm>
            <a:off x="1384300" y="376238"/>
            <a:ext cx="4084638" cy="30622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Continue adding medicines to your drug list until it’s complete.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xfrm>
            <a:off x="1477963" y="334963"/>
            <a:ext cx="4237037" cy="31765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xfrm>
            <a:off x="1477963" y="334963"/>
            <a:ext cx="4237037" cy="31765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9700" y="379413"/>
            <a:ext cx="4125913" cy="3094037"/>
          </a:xfrm>
        </p:spPr>
      </p:sp>
      <p:sp>
        <p:nvSpPr>
          <p:cNvPr id="3" name="Notes Placeholder 2"/>
          <p:cNvSpPr>
            <a:spLocks noGrp="1"/>
          </p:cNvSpPr>
          <p:nvPr>
            <p:ph type="body" idx="1"/>
          </p:nvPr>
        </p:nvSpPr>
        <p:spPr/>
        <p:txBody>
          <a:bodyPr/>
          <a:lstStyle/>
          <a:p>
            <a:r>
              <a:rPr lang="en-US" dirty="0"/>
              <a:t>If you’re not ready to select a plan yet and would like to save and print your results, you can do so by using the “Print” icon from the plan comparison screen.</a:t>
            </a:r>
          </a:p>
        </p:txBody>
      </p:sp>
    </p:spTree>
    <p:extLst>
      <p:ext uri="{BB962C8B-B14F-4D97-AF65-F5344CB8AC3E}">
        <p14:creationId xmlns:p14="http://schemas.microsoft.com/office/powerpoint/2010/main" val="14557731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83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defRPr>
            </a:lvl1pPr>
            <a:lvl2pPr marL="739384" indent="-284378">
              <a:defRPr sz="2000">
                <a:solidFill>
                  <a:schemeClr val="tx1"/>
                </a:solidFill>
                <a:latin typeface="Tahoma" panose="020B0604030504040204" pitchFamily="34" charset="0"/>
              </a:defRPr>
            </a:lvl2pPr>
            <a:lvl3pPr marL="1137514" indent="-227503">
              <a:defRPr sz="2000">
                <a:solidFill>
                  <a:schemeClr val="tx1"/>
                </a:solidFill>
                <a:latin typeface="Tahoma" panose="020B0604030504040204" pitchFamily="34" charset="0"/>
              </a:defRPr>
            </a:lvl3pPr>
            <a:lvl4pPr marL="1592519" indent="-227503">
              <a:defRPr sz="2000">
                <a:solidFill>
                  <a:schemeClr val="tx1"/>
                </a:solidFill>
                <a:latin typeface="Tahoma" panose="020B0604030504040204" pitchFamily="34" charset="0"/>
              </a:defRPr>
            </a:lvl4pPr>
            <a:lvl5pPr marL="2047524" indent="-227503">
              <a:defRPr sz="2000">
                <a:solidFill>
                  <a:schemeClr val="tx1"/>
                </a:solidFill>
                <a:latin typeface="Tahoma" panose="020B0604030504040204" pitchFamily="34" charset="0"/>
              </a:defRPr>
            </a:lvl5pPr>
            <a:lvl6pPr marL="2502530" indent="-227503" eaLnBrk="0" fontAlgn="base" hangingPunct="0">
              <a:spcBef>
                <a:spcPct val="0"/>
              </a:spcBef>
              <a:spcAft>
                <a:spcPct val="0"/>
              </a:spcAft>
              <a:defRPr sz="2000">
                <a:solidFill>
                  <a:schemeClr val="tx1"/>
                </a:solidFill>
                <a:latin typeface="Tahoma" panose="020B0604030504040204" pitchFamily="34" charset="0"/>
              </a:defRPr>
            </a:lvl6pPr>
            <a:lvl7pPr marL="2957535" indent="-227503" eaLnBrk="0" fontAlgn="base" hangingPunct="0">
              <a:spcBef>
                <a:spcPct val="0"/>
              </a:spcBef>
              <a:spcAft>
                <a:spcPct val="0"/>
              </a:spcAft>
              <a:defRPr sz="2000">
                <a:solidFill>
                  <a:schemeClr val="tx1"/>
                </a:solidFill>
                <a:latin typeface="Tahoma" panose="020B0604030504040204" pitchFamily="34" charset="0"/>
              </a:defRPr>
            </a:lvl7pPr>
            <a:lvl8pPr marL="3412541" indent="-227503" eaLnBrk="0" fontAlgn="base" hangingPunct="0">
              <a:spcBef>
                <a:spcPct val="0"/>
              </a:spcBef>
              <a:spcAft>
                <a:spcPct val="0"/>
              </a:spcAft>
              <a:defRPr sz="2000">
                <a:solidFill>
                  <a:schemeClr val="tx1"/>
                </a:solidFill>
                <a:latin typeface="Tahoma" panose="020B0604030504040204" pitchFamily="34" charset="0"/>
              </a:defRPr>
            </a:lvl8pPr>
            <a:lvl9pPr marL="3867546" indent="-227503" eaLnBrk="0" fontAlgn="base" hangingPunct="0">
              <a:spcBef>
                <a:spcPct val="0"/>
              </a:spcBef>
              <a:spcAft>
                <a:spcPct val="0"/>
              </a:spcAft>
              <a:defRPr sz="2000">
                <a:solidFill>
                  <a:schemeClr val="tx1"/>
                </a:solidFill>
                <a:latin typeface="Tahoma" panose="020B0604030504040204" pitchFamily="34" charset="0"/>
              </a:defRPr>
            </a:lvl9pPr>
          </a:lstStyle>
          <a:p>
            <a:fld id="{50749172-25A2-43DD-A19D-D0512F9832F6}" type="slidenum">
              <a:rPr lang="en-US" altLang="en-US" sz="1200"/>
              <a:pPr/>
              <a:t>50</a:t>
            </a:fld>
            <a:endParaRPr lang="en-US" altLang="en-US"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85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defRPr>
            </a:lvl1pPr>
            <a:lvl2pPr marL="739384" indent="-284378">
              <a:defRPr sz="2000">
                <a:solidFill>
                  <a:schemeClr val="tx1"/>
                </a:solidFill>
                <a:latin typeface="Tahoma" panose="020B0604030504040204" pitchFamily="34" charset="0"/>
              </a:defRPr>
            </a:lvl2pPr>
            <a:lvl3pPr marL="1137514" indent="-227503">
              <a:defRPr sz="2000">
                <a:solidFill>
                  <a:schemeClr val="tx1"/>
                </a:solidFill>
                <a:latin typeface="Tahoma" panose="020B0604030504040204" pitchFamily="34" charset="0"/>
              </a:defRPr>
            </a:lvl3pPr>
            <a:lvl4pPr marL="1592519" indent="-227503">
              <a:defRPr sz="2000">
                <a:solidFill>
                  <a:schemeClr val="tx1"/>
                </a:solidFill>
                <a:latin typeface="Tahoma" panose="020B0604030504040204" pitchFamily="34" charset="0"/>
              </a:defRPr>
            </a:lvl4pPr>
            <a:lvl5pPr marL="2047524" indent="-227503">
              <a:defRPr sz="2000">
                <a:solidFill>
                  <a:schemeClr val="tx1"/>
                </a:solidFill>
                <a:latin typeface="Tahoma" panose="020B0604030504040204" pitchFamily="34" charset="0"/>
              </a:defRPr>
            </a:lvl5pPr>
            <a:lvl6pPr marL="2502530" indent="-227503" eaLnBrk="0" fontAlgn="base" hangingPunct="0">
              <a:spcBef>
                <a:spcPct val="0"/>
              </a:spcBef>
              <a:spcAft>
                <a:spcPct val="0"/>
              </a:spcAft>
              <a:defRPr sz="2000">
                <a:solidFill>
                  <a:schemeClr val="tx1"/>
                </a:solidFill>
                <a:latin typeface="Tahoma" panose="020B0604030504040204" pitchFamily="34" charset="0"/>
              </a:defRPr>
            </a:lvl6pPr>
            <a:lvl7pPr marL="2957535" indent="-227503" eaLnBrk="0" fontAlgn="base" hangingPunct="0">
              <a:spcBef>
                <a:spcPct val="0"/>
              </a:spcBef>
              <a:spcAft>
                <a:spcPct val="0"/>
              </a:spcAft>
              <a:defRPr sz="2000">
                <a:solidFill>
                  <a:schemeClr val="tx1"/>
                </a:solidFill>
                <a:latin typeface="Tahoma" panose="020B0604030504040204" pitchFamily="34" charset="0"/>
              </a:defRPr>
            </a:lvl7pPr>
            <a:lvl8pPr marL="3412541" indent="-227503" eaLnBrk="0" fontAlgn="base" hangingPunct="0">
              <a:spcBef>
                <a:spcPct val="0"/>
              </a:spcBef>
              <a:spcAft>
                <a:spcPct val="0"/>
              </a:spcAft>
              <a:defRPr sz="2000">
                <a:solidFill>
                  <a:schemeClr val="tx1"/>
                </a:solidFill>
                <a:latin typeface="Tahoma" panose="020B0604030504040204" pitchFamily="34" charset="0"/>
              </a:defRPr>
            </a:lvl8pPr>
            <a:lvl9pPr marL="3867546" indent="-227503" eaLnBrk="0" fontAlgn="base" hangingPunct="0">
              <a:spcBef>
                <a:spcPct val="0"/>
              </a:spcBef>
              <a:spcAft>
                <a:spcPct val="0"/>
              </a:spcAft>
              <a:defRPr sz="2000">
                <a:solidFill>
                  <a:schemeClr val="tx1"/>
                </a:solidFill>
                <a:latin typeface="Tahoma" panose="020B0604030504040204" pitchFamily="34" charset="0"/>
              </a:defRPr>
            </a:lvl9pPr>
          </a:lstStyle>
          <a:p>
            <a:fld id="{B6E9B0BD-B75E-4704-8E87-95037FC02A1A}" type="slidenum">
              <a:rPr lang="en-US" altLang="en-US" sz="1200">
                <a:solidFill>
                  <a:srgbClr val="000000"/>
                </a:solidFill>
              </a:rPr>
              <a:pPr/>
              <a:t>51</a:t>
            </a:fld>
            <a:endParaRPr lang="en-US" altLang="en-US" sz="120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defRPr>
            </a:lvl1pPr>
            <a:lvl2pPr marL="739384" indent="-284378">
              <a:defRPr sz="2000">
                <a:solidFill>
                  <a:schemeClr val="tx1"/>
                </a:solidFill>
                <a:latin typeface="Tahoma" panose="020B0604030504040204" pitchFamily="34" charset="0"/>
              </a:defRPr>
            </a:lvl2pPr>
            <a:lvl3pPr marL="1137514" indent="-227503">
              <a:defRPr sz="2000">
                <a:solidFill>
                  <a:schemeClr val="tx1"/>
                </a:solidFill>
                <a:latin typeface="Tahoma" panose="020B0604030504040204" pitchFamily="34" charset="0"/>
              </a:defRPr>
            </a:lvl3pPr>
            <a:lvl4pPr marL="1592519" indent="-227503">
              <a:defRPr sz="2000">
                <a:solidFill>
                  <a:schemeClr val="tx1"/>
                </a:solidFill>
                <a:latin typeface="Tahoma" panose="020B0604030504040204" pitchFamily="34" charset="0"/>
              </a:defRPr>
            </a:lvl4pPr>
            <a:lvl5pPr marL="2047524" indent="-227503">
              <a:defRPr sz="2000">
                <a:solidFill>
                  <a:schemeClr val="tx1"/>
                </a:solidFill>
                <a:latin typeface="Tahoma" panose="020B0604030504040204" pitchFamily="34" charset="0"/>
              </a:defRPr>
            </a:lvl5pPr>
            <a:lvl6pPr marL="2502530" indent="-227503" eaLnBrk="0" fontAlgn="base" hangingPunct="0">
              <a:spcBef>
                <a:spcPct val="0"/>
              </a:spcBef>
              <a:spcAft>
                <a:spcPct val="0"/>
              </a:spcAft>
              <a:defRPr sz="2000">
                <a:solidFill>
                  <a:schemeClr val="tx1"/>
                </a:solidFill>
                <a:latin typeface="Tahoma" panose="020B0604030504040204" pitchFamily="34" charset="0"/>
              </a:defRPr>
            </a:lvl6pPr>
            <a:lvl7pPr marL="2957535" indent="-227503" eaLnBrk="0" fontAlgn="base" hangingPunct="0">
              <a:spcBef>
                <a:spcPct val="0"/>
              </a:spcBef>
              <a:spcAft>
                <a:spcPct val="0"/>
              </a:spcAft>
              <a:defRPr sz="2000">
                <a:solidFill>
                  <a:schemeClr val="tx1"/>
                </a:solidFill>
                <a:latin typeface="Tahoma" panose="020B0604030504040204" pitchFamily="34" charset="0"/>
              </a:defRPr>
            </a:lvl7pPr>
            <a:lvl8pPr marL="3412541" indent="-227503" eaLnBrk="0" fontAlgn="base" hangingPunct="0">
              <a:spcBef>
                <a:spcPct val="0"/>
              </a:spcBef>
              <a:spcAft>
                <a:spcPct val="0"/>
              </a:spcAft>
              <a:defRPr sz="2000">
                <a:solidFill>
                  <a:schemeClr val="tx1"/>
                </a:solidFill>
                <a:latin typeface="Tahoma" panose="020B0604030504040204" pitchFamily="34" charset="0"/>
              </a:defRPr>
            </a:lvl8pPr>
            <a:lvl9pPr marL="3867546" indent="-227503" eaLnBrk="0" fontAlgn="base" hangingPunct="0">
              <a:spcBef>
                <a:spcPct val="0"/>
              </a:spcBef>
              <a:spcAft>
                <a:spcPct val="0"/>
              </a:spcAft>
              <a:defRPr sz="2000">
                <a:solidFill>
                  <a:schemeClr val="tx1"/>
                </a:solidFill>
                <a:latin typeface="Tahoma" panose="020B0604030504040204" pitchFamily="34" charset="0"/>
              </a:defRPr>
            </a:lvl9pPr>
          </a:lstStyle>
          <a:p>
            <a:fld id="{D6E66721-EF2D-471F-AD99-DA386AD9BFC1}" type="slidenum">
              <a:rPr lang="en-US" altLang="en-US" sz="1200"/>
              <a:pPr/>
              <a:t>4</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defRPr>
            </a:lvl1pPr>
            <a:lvl2pPr marL="739384" indent="-284378">
              <a:defRPr sz="2000">
                <a:solidFill>
                  <a:schemeClr val="tx1"/>
                </a:solidFill>
                <a:latin typeface="Tahoma" panose="020B0604030504040204" pitchFamily="34" charset="0"/>
              </a:defRPr>
            </a:lvl2pPr>
            <a:lvl3pPr marL="1137514" indent="-227503">
              <a:defRPr sz="2000">
                <a:solidFill>
                  <a:schemeClr val="tx1"/>
                </a:solidFill>
                <a:latin typeface="Tahoma" panose="020B0604030504040204" pitchFamily="34" charset="0"/>
              </a:defRPr>
            </a:lvl3pPr>
            <a:lvl4pPr marL="1592519" indent="-227503">
              <a:defRPr sz="2000">
                <a:solidFill>
                  <a:schemeClr val="tx1"/>
                </a:solidFill>
                <a:latin typeface="Tahoma" panose="020B0604030504040204" pitchFamily="34" charset="0"/>
              </a:defRPr>
            </a:lvl4pPr>
            <a:lvl5pPr marL="2047524" indent="-227503">
              <a:defRPr sz="2000">
                <a:solidFill>
                  <a:schemeClr val="tx1"/>
                </a:solidFill>
                <a:latin typeface="Tahoma" panose="020B0604030504040204" pitchFamily="34" charset="0"/>
              </a:defRPr>
            </a:lvl5pPr>
            <a:lvl6pPr marL="2502530" indent="-227503" eaLnBrk="0" fontAlgn="base" hangingPunct="0">
              <a:spcBef>
                <a:spcPct val="0"/>
              </a:spcBef>
              <a:spcAft>
                <a:spcPct val="0"/>
              </a:spcAft>
              <a:defRPr sz="2000">
                <a:solidFill>
                  <a:schemeClr val="tx1"/>
                </a:solidFill>
                <a:latin typeface="Tahoma" panose="020B0604030504040204" pitchFamily="34" charset="0"/>
              </a:defRPr>
            </a:lvl6pPr>
            <a:lvl7pPr marL="2957535" indent="-227503" eaLnBrk="0" fontAlgn="base" hangingPunct="0">
              <a:spcBef>
                <a:spcPct val="0"/>
              </a:spcBef>
              <a:spcAft>
                <a:spcPct val="0"/>
              </a:spcAft>
              <a:defRPr sz="2000">
                <a:solidFill>
                  <a:schemeClr val="tx1"/>
                </a:solidFill>
                <a:latin typeface="Tahoma" panose="020B0604030504040204" pitchFamily="34" charset="0"/>
              </a:defRPr>
            </a:lvl7pPr>
            <a:lvl8pPr marL="3412541" indent="-227503" eaLnBrk="0" fontAlgn="base" hangingPunct="0">
              <a:spcBef>
                <a:spcPct val="0"/>
              </a:spcBef>
              <a:spcAft>
                <a:spcPct val="0"/>
              </a:spcAft>
              <a:defRPr sz="2000">
                <a:solidFill>
                  <a:schemeClr val="tx1"/>
                </a:solidFill>
                <a:latin typeface="Tahoma" panose="020B0604030504040204" pitchFamily="34" charset="0"/>
              </a:defRPr>
            </a:lvl8pPr>
            <a:lvl9pPr marL="3867546" indent="-227503" eaLnBrk="0" fontAlgn="base" hangingPunct="0">
              <a:spcBef>
                <a:spcPct val="0"/>
              </a:spcBef>
              <a:spcAft>
                <a:spcPct val="0"/>
              </a:spcAft>
              <a:defRPr sz="2000">
                <a:solidFill>
                  <a:schemeClr val="tx1"/>
                </a:solidFill>
                <a:latin typeface="Tahoma" panose="020B0604030504040204" pitchFamily="34" charset="0"/>
              </a:defRPr>
            </a:lvl9pPr>
          </a:lstStyle>
          <a:p>
            <a:fld id="{BFD0A62E-863A-49D2-84C5-F732C1175AC2}" type="slidenum">
              <a:rPr lang="en-US" altLang="en-US" sz="1200"/>
              <a:pPr/>
              <a:t>5</a:t>
            </a:fld>
            <a:endParaRPr lang="en-US"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defRPr>
            </a:lvl1pPr>
            <a:lvl2pPr marL="739384" indent="-284378">
              <a:defRPr sz="2000">
                <a:solidFill>
                  <a:schemeClr val="tx1"/>
                </a:solidFill>
                <a:latin typeface="Tahoma" panose="020B0604030504040204" pitchFamily="34" charset="0"/>
              </a:defRPr>
            </a:lvl2pPr>
            <a:lvl3pPr marL="1137514" indent="-227503">
              <a:defRPr sz="2000">
                <a:solidFill>
                  <a:schemeClr val="tx1"/>
                </a:solidFill>
                <a:latin typeface="Tahoma" panose="020B0604030504040204" pitchFamily="34" charset="0"/>
              </a:defRPr>
            </a:lvl3pPr>
            <a:lvl4pPr marL="1592519" indent="-227503">
              <a:defRPr sz="2000">
                <a:solidFill>
                  <a:schemeClr val="tx1"/>
                </a:solidFill>
                <a:latin typeface="Tahoma" panose="020B0604030504040204" pitchFamily="34" charset="0"/>
              </a:defRPr>
            </a:lvl4pPr>
            <a:lvl5pPr marL="2047524" indent="-227503">
              <a:defRPr sz="2000">
                <a:solidFill>
                  <a:schemeClr val="tx1"/>
                </a:solidFill>
                <a:latin typeface="Tahoma" panose="020B0604030504040204" pitchFamily="34" charset="0"/>
              </a:defRPr>
            </a:lvl5pPr>
            <a:lvl6pPr marL="2502530" indent="-227503" eaLnBrk="0" fontAlgn="base" hangingPunct="0">
              <a:spcBef>
                <a:spcPct val="0"/>
              </a:spcBef>
              <a:spcAft>
                <a:spcPct val="0"/>
              </a:spcAft>
              <a:defRPr sz="2000">
                <a:solidFill>
                  <a:schemeClr val="tx1"/>
                </a:solidFill>
                <a:latin typeface="Tahoma" panose="020B0604030504040204" pitchFamily="34" charset="0"/>
              </a:defRPr>
            </a:lvl6pPr>
            <a:lvl7pPr marL="2957535" indent="-227503" eaLnBrk="0" fontAlgn="base" hangingPunct="0">
              <a:spcBef>
                <a:spcPct val="0"/>
              </a:spcBef>
              <a:spcAft>
                <a:spcPct val="0"/>
              </a:spcAft>
              <a:defRPr sz="2000">
                <a:solidFill>
                  <a:schemeClr val="tx1"/>
                </a:solidFill>
                <a:latin typeface="Tahoma" panose="020B0604030504040204" pitchFamily="34" charset="0"/>
              </a:defRPr>
            </a:lvl7pPr>
            <a:lvl8pPr marL="3412541" indent="-227503" eaLnBrk="0" fontAlgn="base" hangingPunct="0">
              <a:spcBef>
                <a:spcPct val="0"/>
              </a:spcBef>
              <a:spcAft>
                <a:spcPct val="0"/>
              </a:spcAft>
              <a:defRPr sz="2000">
                <a:solidFill>
                  <a:schemeClr val="tx1"/>
                </a:solidFill>
                <a:latin typeface="Tahoma" panose="020B0604030504040204" pitchFamily="34" charset="0"/>
              </a:defRPr>
            </a:lvl8pPr>
            <a:lvl9pPr marL="3867546" indent="-227503" eaLnBrk="0" fontAlgn="base" hangingPunct="0">
              <a:spcBef>
                <a:spcPct val="0"/>
              </a:spcBef>
              <a:spcAft>
                <a:spcPct val="0"/>
              </a:spcAft>
              <a:defRPr sz="2000">
                <a:solidFill>
                  <a:schemeClr val="tx1"/>
                </a:solidFill>
                <a:latin typeface="Tahoma" panose="020B0604030504040204" pitchFamily="34" charset="0"/>
              </a:defRPr>
            </a:lvl9pPr>
          </a:lstStyle>
          <a:p>
            <a:fld id="{0DED210B-5E7B-4092-B1BF-63372796CA58}" type="slidenum">
              <a:rPr lang="en-US" altLang="en-US" sz="1200"/>
              <a:pPr/>
              <a:t>6</a:t>
            </a:fld>
            <a:endParaRPr lang="en-US"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defRPr>
            </a:lvl1pPr>
            <a:lvl2pPr marL="739384" indent="-284378">
              <a:defRPr sz="2000">
                <a:solidFill>
                  <a:schemeClr val="tx1"/>
                </a:solidFill>
                <a:latin typeface="Tahoma" panose="020B0604030504040204" pitchFamily="34" charset="0"/>
              </a:defRPr>
            </a:lvl2pPr>
            <a:lvl3pPr marL="1137514" indent="-227503">
              <a:defRPr sz="2000">
                <a:solidFill>
                  <a:schemeClr val="tx1"/>
                </a:solidFill>
                <a:latin typeface="Tahoma" panose="020B0604030504040204" pitchFamily="34" charset="0"/>
              </a:defRPr>
            </a:lvl3pPr>
            <a:lvl4pPr marL="1592519" indent="-227503">
              <a:defRPr sz="2000">
                <a:solidFill>
                  <a:schemeClr val="tx1"/>
                </a:solidFill>
                <a:latin typeface="Tahoma" panose="020B0604030504040204" pitchFamily="34" charset="0"/>
              </a:defRPr>
            </a:lvl4pPr>
            <a:lvl5pPr marL="2047524" indent="-227503">
              <a:defRPr sz="2000">
                <a:solidFill>
                  <a:schemeClr val="tx1"/>
                </a:solidFill>
                <a:latin typeface="Tahoma" panose="020B0604030504040204" pitchFamily="34" charset="0"/>
              </a:defRPr>
            </a:lvl5pPr>
            <a:lvl6pPr marL="2502530" indent="-227503" eaLnBrk="0" fontAlgn="base" hangingPunct="0">
              <a:spcBef>
                <a:spcPct val="0"/>
              </a:spcBef>
              <a:spcAft>
                <a:spcPct val="0"/>
              </a:spcAft>
              <a:defRPr sz="2000">
                <a:solidFill>
                  <a:schemeClr val="tx1"/>
                </a:solidFill>
                <a:latin typeface="Tahoma" panose="020B0604030504040204" pitchFamily="34" charset="0"/>
              </a:defRPr>
            </a:lvl6pPr>
            <a:lvl7pPr marL="2957535" indent="-227503" eaLnBrk="0" fontAlgn="base" hangingPunct="0">
              <a:spcBef>
                <a:spcPct val="0"/>
              </a:spcBef>
              <a:spcAft>
                <a:spcPct val="0"/>
              </a:spcAft>
              <a:defRPr sz="2000">
                <a:solidFill>
                  <a:schemeClr val="tx1"/>
                </a:solidFill>
                <a:latin typeface="Tahoma" panose="020B0604030504040204" pitchFamily="34" charset="0"/>
              </a:defRPr>
            </a:lvl7pPr>
            <a:lvl8pPr marL="3412541" indent="-227503" eaLnBrk="0" fontAlgn="base" hangingPunct="0">
              <a:spcBef>
                <a:spcPct val="0"/>
              </a:spcBef>
              <a:spcAft>
                <a:spcPct val="0"/>
              </a:spcAft>
              <a:defRPr sz="2000">
                <a:solidFill>
                  <a:schemeClr val="tx1"/>
                </a:solidFill>
                <a:latin typeface="Tahoma" panose="020B0604030504040204" pitchFamily="34" charset="0"/>
              </a:defRPr>
            </a:lvl8pPr>
            <a:lvl9pPr marL="3867546" indent="-227503" eaLnBrk="0" fontAlgn="base" hangingPunct="0">
              <a:spcBef>
                <a:spcPct val="0"/>
              </a:spcBef>
              <a:spcAft>
                <a:spcPct val="0"/>
              </a:spcAft>
              <a:defRPr sz="2000">
                <a:solidFill>
                  <a:schemeClr val="tx1"/>
                </a:solidFill>
                <a:latin typeface="Tahoma" panose="020B0604030504040204" pitchFamily="34" charset="0"/>
              </a:defRPr>
            </a:lvl9pPr>
          </a:lstStyle>
          <a:p>
            <a:fld id="{B6525CA6-A849-4DE0-87B4-29246500487A}" type="slidenum">
              <a:rPr lang="en-US" altLang="en-US" sz="1200"/>
              <a:pPr/>
              <a:t>8</a:t>
            </a:fld>
            <a:endParaRPr lang="en-US"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defRPr>
            </a:lvl1pPr>
            <a:lvl2pPr marL="739384" indent="-284378">
              <a:defRPr sz="2000">
                <a:solidFill>
                  <a:schemeClr val="tx1"/>
                </a:solidFill>
                <a:latin typeface="Tahoma" panose="020B0604030504040204" pitchFamily="34" charset="0"/>
              </a:defRPr>
            </a:lvl2pPr>
            <a:lvl3pPr marL="1137514" indent="-227503">
              <a:defRPr sz="2000">
                <a:solidFill>
                  <a:schemeClr val="tx1"/>
                </a:solidFill>
                <a:latin typeface="Tahoma" panose="020B0604030504040204" pitchFamily="34" charset="0"/>
              </a:defRPr>
            </a:lvl3pPr>
            <a:lvl4pPr marL="1592519" indent="-227503">
              <a:defRPr sz="2000">
                <a:solidFill>
                  <a:schemeClr val="tx1"/>
                </a:solidFill>
                <a:latin typeface="Tahoma" panose="020B0604030504040204" pitchFamily="34" charset="0"/>
              </a:defRPr>
            </a:lvl4pPr>
            <a:lvl5pPr marL="2047524" indent="-227503">
              <a:defRPr sz="2000">
                <a:solidFill>
                  <a:schemeClr val="tx1"/>
                </a:solidFill>
                <a:latin typeface="Tahoma" panose="020B0604030504040204" pitchFamily="34" charset="0"/>
              </a:defRPr>
            </a:lvl5pPr>
            <a:lvl6pPr marL="2502530" indent="-227503" eaLnBrk="0" fontAlgn="base" hangingPunct="0">
              <a:spcBef>
                <a:spcPct val="0"/>
              </a:spcBef>
              <a:spcAft>
                <a:spcPct val="0"/>
              </a:spcAft>
              <a:defRPr sz="2000">
                <a:solidFill>
                  <a:schemeClr val="tx1"/>
                </a:solidFill>
                <a:latin typeface="Tahoma" panose="020B0604030504040204" pitchFamily="34" charset="0"/>
              </a:defRPr>
            </a:lvl6pPr>
            <a:lvl7pPr marL="2957535" indent="-227503" eaLnBrk="0" fontAlgn="base" hangingPunct="0">
              <a:spcBef>
                <a:spcPct val="0"/>
              </a:spcBef>
              <a:spcAft>
                <a:spcPct val="0"/>
              </a:spcAft>
              <a:defRPr sz="2000">
                <a:solidFill>
                  <a:schemeClr val="tx1"/>
                </a:solidFill>
                <a:latin typeface="Tahoma" panose="020B0604030504040204" pitchFamily="34" charset="0"/>
              </a:defRPr>
            </a:lvl7pPr>
            <a:lvl8pPr marL="3412541" indent="-227503" eaLnBrk="0" fontAlgn="base" hangingPunct="0">
              <a:spcBef>
                <a:spcPct val="0"/>
              </a:spcBef>
              <a:spcAft>
                <a:spcPct val="0"/>
              </a:spcAft>
              <a:defRPr sz="2000">
                <a:solidFill>
                  <a:schemeClr val="tx1"/>
                </a:solidFill>
                <a:latin typeface="Tahoma" panose="020B0604030504040204" pitchFamily="34" charset="0"/>
              </a:defRPr>
            </a:lvl8pPr>
            <a:lvl9pPr marL="3867546" indent="-227503" eaLnBrk="0" fontAlgn="base" hangingPunct="0">
              <a:spcBef>
                <a:spcPct val="0"/>
              </a:spcBef>
              <a:spcAft>
                <a:spcPct val="0"/>
              </a:spcAft>
              <a:defRPr sz="2000">
                <a:solidFill>
                  <a:schemeClr val="tx1"/>
                </a:solidFill>
                <a:latin typeface="Tahoma" panose="020B0604030504040204" pitchFamily="34" charset="0"/>
              </a:defRPr>
            </a:lvl9pPr>
          </a:lstStyle>
          <a:p>
            <a:fld id="{3BECA3F7-A844-42A1-A597-C020FD4A7A60}" type="slidenum">
              <a:rPr lang="en-US" altLang="en-US" sz="1200"/>
              <a:pPr/>
              <a:t>9</a:t>
            </a:fld>
            <a:endParaRPr lang="en-US"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03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defRPr>
            </a:lvl1pPr>
            <a:lvl2pPr marL="739384" indent="-284378">
              <a:defRPr sz="2000">
                <a:solidFill>
                  <a:schemeClr val="tx1"/>
                </a:solidFill>
                <a:latin typeface="Tahoma" panose="020B0604030504040204" pitchFamily="34" charset="0"/>
              </a:defRPr>
            </a:lvl2pPr>
            <a:lvl3pPr marL="1137514" indent="-227503">
              <a:defRPr sz="2000">
                <a:solidFill>
                  <a:schemeClr val="tx1"/>
                </a:solidFill>
                <a:latin typeface="Tahoma" panose="020B0604030504040204" pitchFamily="34" charset="0"/>
              </a:defRPr>
            </a:lvl3pPr>
            <a:lvl4pPr marL="1592519" indent="-227503">
              <a:defRPr sz="2000">
                <a:solidFill>
                  <a:schemeClr val="tx1"/>
                </a:solidFill>
                <a:latin typeface="Tahoma" panose="020B0604030504040204" pitchFamily="34" charset="0"/>
              </a:defRPr>
            </a:lvl4pPr>
            <a:lvl5pPr marL="2047524" indent="-227503">
              <a:defRPr sz="2000">
                <a:solidFill>
                  <a:schemeClr val="tx1"/>
                </a:solidFill>
                <a:latin typeface="Tahoma" panose="020B0604030504040204" pitchFamily="34" charset="0"/>
              </a:defRPr>
            </a:lvl5pPr>
            <a:lvl6pPr marL="2502530" indent="-227503" eaLnBrk="0" fontAlgn="base" hangingPunct="0">
              <a:spcBef>
                <a:spcPct val="0"/>
              </a:spcBef>
              <a:spcAft>
                <a:spcPct val="0"/>
              </a:spcAft>
              <a:defRPr sz="2000">
                <a:solidFill>
                  <a:schemeClr val="tx1"/>
                </a:solidFill>
                <a:latin typeface="Tahoma" panose="020B0604030504040204" pitchFamily="34" charset="0"/>
              </a:defRPr>
            </a:lvl6pPr>
            <a:lvl7pPr marL="2957535" indent="-227503" eaLnBrk="0" fontAlgn="base" hangingPunct="0">
              <a:spcBef>
                <a:spcPct val="0"/>
              </a:spcBef>
              <a:spcAft>
                <a:spcPct val="0"/>
              </a:spcAft>
              <a:defRPr sz="2000">
                <a:solidFill>
                  <a:schemeClr val="tx1"/>
                </a:solidFill>
                <a:latin typeface="Tahoma" panose="020B0604030504040204" pitchFamily="34" charset="0"/>
              </a:defRPr>
            </a:lvl7pPr>
            <a:lvl8pPr marL="3412541" indent="-227503" eaLnBrk="0" fontAlgn="base" hangingPunct="0">
              <a:spcBef>
                <a:spcPct val="0"/>
              </a:spcBef>
              <a:spcAft>
                <a:spcPct val="0"/>
              </a:spcAft>
              <a:defRPr sz="2000">
                <a:solidFill>
                  <a:schemeClr val="tx1"/>
                </a:solidFill>
                <a:latin typeface="Tahoma" panose="020B0604030504040204" pitchFamily="34" charset="0"/>
              </a:defRPr>
            </a:lvl8pPr>
            <a:lvl9pPr marL="3867546" indent="-227503" eaLnBrk="0" fontAlgn="base" hangingPunct="0">
              <a:spcBef>
                <a:spcPct val="0"/>
              </a:spcBef>
              <a:spcAft>
                <a:spcPct val="0"/>
              </a:spcAft>
              <a:defRPr sz="2000">
                <a:solidFill>
                  <a:schemeClr val="tx1"/>
                </a:solidFill>
                <a:latin typeface="Tahoma" panose="020B0604030504040204" pitchFamily="34" charset="0"/>
              </a:defRPr>
            </a:lvl9pPr>
          </a:lstStyle>
          <a:p>
            <a:fld id="{86E92A44-85B1-4B5F-BB65-003F5F76B85C}" type="slidenum">
              <a:rPr lang="en-US" altLang="en-US" sz="1200"/>
              <a:pPr/>
              <a:t>10</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2.xml"/></Relationships>
</file>

<file path=ppt/slideLayouts/_rels/slideLayout10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3.xml"/></Relationships>
</file>

<file path=ppt/slideLayouts/_rels/slideLayout10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4.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Master" Target="../slideMasters/slideMaster6.xml"/><Relationship Id="rId1" Type="http://schemas.openxmlformats.org/officeDocument/2006/relationships/tags" Target="../tags/tag15.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Master" Target="../slideMasters/slideMaster7.xml"/><Relationship Id="rId1" Type="http://schemas.openxmlformats.org/officeDocument/2006/relationships/tags" Target="../tags/tag17.xml"/></Relationships>
</file>

<file path=ppt/slideLayouts/_rels/slideLayout105.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8.xml"/></Relationships>
</file>

<file path=ppt/slideLayouts/_rels/slideLayout106.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9.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Master" Target="../slideMasters/slideMaster7.xml"/><Relationship Id="rId1" Type="http://schemas.openxmlformats.org/officeDocument/2006/relationships/tags" Target="../tags/tag20.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Master" Target="../slideMasters/slideMaster7.xml"/><Relationship Id="rId1" Type="http://schemas.openxmlformats.org/officeDocument/2006/relationships/tags" Target="../tags/tag21.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Master" Target="../slideMasters/slideMaster7.xml"/><Relationship Id="rId1" Type="http://schemas.openxmlformats.org/officeDocument/2006/relationships/tags" Target="../tags/tag2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Master" Target="../slideMasters/slideMaster7.xml"/><Relationship Id="rId1" Type="http://schemas.openxmlformats.org/officeDocument/2006/relationships/tags" Target="../tags/tag23.xml"/></Relationships>
</file>

<file path=ppt/slideLayouts/_rels/slideLayout111.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slideMaster" Target="../slideMasters/slideMaster7.xml"/><Relationship Id="rId1" Type="http://schemas.openxmlformats.org/officeDocument/2006/relationships/tags" Target="../tags/tag24.xml"/><Relationship Id="rId6" Type="http://schemas.openxmlformats.org/officeDocument/2006/relationships/hyperlink" Target="https://cmsnationaltrainingprogram.cms.gov/" TargetMode="External"/><Relationship Id="rId5" Type="http://schemas.openxmlformats.org/officeDocument/2006/relationships/hyperlink" Target="mailto:training@cms.hhs.gov" TargetMode="External"/><Relationship Id="rId4" Type="http://schemas.microsoft.com/office/2007/relationships/hdphoto" Target="../media/hdphoto1.wdp"/></Relationships>
</file>

<file path=ppt/slideLayouts/_rels/slideLayout112.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25.xml"/></Relationships>
</file>

<file path=ppt/slideLayouts/_rels/slideLayout113.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26.xml"/></Relationships>
</file>

<file path=ppt/slideLayouts/_rels/slideLayout114.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2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vmlDrawing" Target="../drawings/vmlDrawing1.vml"/><Relationship Id="rId4"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hyperlink" Target="mailto:training@cms.hhs.gov" TargetMode="External"/><Relationship Id="rId2" Type="http://schemas.openxmlformats.org/officeDocument/2006/relationships/image" Target="../media/image38.png"/><Relationship Id="rId1" Type="http://schemas.openxmlformats.org/officeDocument/2006/relationships/slideMaster" Target="../slideMasters/slideMaster3.xml"/><Relationship Id="rId5" Type="http://schemas.openxmlformats.org/officeDocument/2006/relationships/image" Target="../media/image39.png"/><Relationship Id="rId4" Type="http://schemas.openxmlformats.org/officeDocument/2006/relationships/hyperlink" Target="https://cmsnationaltrainingprogram.cms.gov/" TargetMode="Externa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Master" Target="../slideMasters/slideMaster4.xml"/><Relationship Id="rId1" Type="http://schemas.openxmlformats.org/officeDocument/2006/relationships/tags" Target="../tags/tag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Master" Target="../slideMasters/slideMaster6.xml"/><Relationship Id="rId1" Type="http://schemas.openxmlformats.org/officeDocument/2006/relationships/tags" Target="../tags/tag4.xml"/></Relationships>
</file>

<file path=ppt/slideLayouts/_rels/slideLayout9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5.xml"/></Relationships>
</file>

<file path=ppt/slideLayouts/_rels/slideLayout9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6.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Master" Target="../slideMasters/slideMaster6.xml"/><Relationship Id="rId1" Type="http://schemas.openxmlformats.org/officeDocument/2006/relationships/tags" Target="../tags/tag7.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Master" Target="../slideMasters/slideMaster6.xml"/><Relationship Id="rId1" Type="http://schemas.openxmlformats.org/officeDocument/2006/relationships/tags" Target="../tags/tag8.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Master" Target="../slideMasters/slideMaster6.xml"/><Relationship Id="rId1" Type="http://schemas.openxmlformats.org/officeDocument/2006/relationships/tags" Target="../tags/tag9.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Master" Target="../slideMasters/slideMaster6.xml"/><Relationship Id="rId1" Type="http://schemas.openxmlformats.org/officeDocument/2006/relationships/tags" Target="../tags/tag10.xml"/></Relationships>
</file>

<file path=ppt/slideLayouts/_rels/slideLayout99.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slideMaster" Target="../slideMasters/slideMaster6.xml"/><Relationship Id="rId1" Type="http://schemas.openxmlformats.org/officeDocument/2006/relationships/tags" Target="../tags/tag11.xml"/><Relationship Id="rId6" Type="http://schemas.openxmlformats.org/officeDocument/2006/relationships/hyperlink" Target="https://cmsnationaltrainingprogram.cms.gov/" TargetMode="External"/><Relationship Id="rId5" Type="http://schemas.openxmlformats.org/officeDocument/2006/relationships/hyperlink" Target="mailto:training@cms.hhs.gov" TargetMode="External"/><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A6453D50-F98A-434D-9C7C-8F4CEFDFBBD5}" type="slidenum">
              <a:rPr lang="en-US" altLang="en-US"/>
              <a:pPr>
                <a:defRPr/>
              </a:pPr>
              <a:t>‹#›</a:t>
            </a:fld>
            <a:endParaRPr lang="en-US" altLang="en-US"/>
          </a:p>
        </p:txBody>
      </p:sp>
    </p:spTree>
    <p:extLst>
      <p:ext uri="{BB962C8B-B14F-4D97-AF65-F5344CB8AC3E}">
        <p14:creationId xmlns:p14="http://schemas.microsoft.com/office/powerpoint/2010/main" val="642112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A9F4BFF2-CBF3-4227-BA3B-468DE7999485}" type="slidenum">
              <a:rPr lang="en-US" altLang="en-US"/>
              <a:pPr>
                <a:defRPr/>
              </a:pPr>
              <a:t>‹#›</a:t>
            </a:fld>
            <a:endParaRPr lang="en-US" altLang="en-US"/>
          </a:p>
        </p:txBody>
      </p:sp>
    </p:spTree>
    <p:extLst>
      <p:ext uri="{BB962C8B-B14F-4D97-AF65-F5344CB8AC3E}">
        <p14:creationId xmlns:p14="http://schemas.microsoft.com/office/powerpoint/2010/main" val="246996537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DDB4-6A8A-5140-AE7F-8ECB4F3684F0}"/>
              </a:ext>
            </a:extLst>
          </p:cNvPr>
          <p:cNvSpPr>
            <a:spLocks noGrp="1"/>
          </p:cNvSpPr>
          <p:nvPr>
            <p:ph type="title"/>
          </p:nvPr>
        </p:nvSpPr>
        <p:spPr>
          <a:xfrm>
            <a:off x="0" y="1"/>
            <a:ext cx="9144000" cy="960120"/>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E8FE9D5-34A7-564D-978E-11F75565FE40}"/>
              </a:ext>
            </a:extLst>
          </p:cNvPr>
          <p:cNvSpPr>
            <a:spLocks noGrp="1"/>
          </p:cNvSpPr>
          <p:nvPr>
            <p:ph sz="half" idx="1"/>
          </p:nvPr>
        </p:nvSpPr>
        <p:spPr>
          <a:xfrm>
            <a:off x="628650" y="1371600"/>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89B45F-BAFD-B947-B57E-69DD9624078E}"/>
              </a:ext>
            </a:extLst>
          </p:cNvPr>
          <p:cNvSpPr>
            <a:spLocks noGrp="1"/>
          </p:cNvSpPr>
          <p:nvPr>
            <p:ph sz="half" idx="2"/>
          </p:nvPr>
        </p:nvSpPr>
        <p:spPr>
          <a:xfrm>
            <a:off x="4629150" y="1371600"/>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43CF5FA-4D77-1F40-B806-E0735CF30220}"/>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6" name="Footer Placeholder 5">
            <a:extLst>
              <a:ext uri="{FF2B5EF4-FFF2-40B4-BE49-F238E27FC236}">
                <a16:creationId xmlns:a16="http://schemas.microsoft.com/office/drawing/2014/main" id="{B38E04E8-DE74-E144-8D90-907D33AFD253}"/>
              </a:ext>
            </a:extLst>
          </p:cNvPr>
          <p:cNvSpPr>
            <a:spLocks noGrp="1"/>
          </p:cNvSpPr>
          <p:nvPr>
            <p:ph type="ftr" sz="quarter" idx="11"/>
          </p:nvPr>
        </p:nvSpPr>
        <p:spPr>
          <a:xfrm>
            <a:off x="3028950" y="6492241"/>
            <a:ext cx="3086100" cy="365125"/>
          </a:xfrm>
          <a:prstGeom prst="rect">
            <a:avLst/>
          </a:prstGeom>
        </p:spPr>
        <p:txBody>
          <a:bodyPr/>
          <a:lstStyle>
            <a:lvl1pPr>
              <a:defRPr/>
            </a:lvl1pPr>
          </a:lstStyle>
          <a:p>
            <a:r>
              <a:rPr lang="en-US"/>
              <a:t>Medicare Plan Finder</a:t>
            </a:r>
            <a:endParaRPr lang="en-US" dirty="0"/>
          </a:p>
        </p:txBody>
      </p:sp>
      <p:sp>
        <p:nvSpPr>
          <p:cNvPr id="5" name="Date Placeholder 4">
            <a:extLst>
              <a:ext uri="{FF2B5EF4-FFF2-40B4-BE49-F238E27FC236}">
                <a16:creationId xmlns:a16="http://schemas.microsoft.com/office/drawing/2014/main" id="{B9FF7EB0-371F-B14B-BCFB-B0DD568C4772}"/>
              </a:ext>
            </a:extLst>
          </p:cNvPr>
          <p:cNvSpPr>
            <a:spLocks noGrp="1"/>
          </p:cNvSpPr>
          <p:nvPr>
            <p:ph type="dt" sz="half" idx="10"/>
          </p:nvPr>
        </p:nvSpPr>
        <p:spPr>
          <a:xfrm>
            <a:off x="628650" y="6492241"/>
            <a:ext cx="2057400" cy="365125"/>
          </a:xfrm>
          <a:prstGeom prst="rect">
            <a:avLst/>
          </a:prstGeom>
        </p:spPr>
        <p:txBody>
          <a:bodyPr/>
          <a:lstStyle/>
          <a:p>
            <a:r>
              <a:rPr lang="en-US"/>
              <a:t>September 2023</a:t>
            </a:r>
          </a:p>
        </p:txBody>
      </p:sp>
    </p:spTree>
    <p:custDataLst>
      <p:tags r:id="rId1"/>
    </p:custDataLst>
    <p:extLst>
      <p:ext uri="{BB962C8B-B14F-4D97-AF65-F5344CB8AC3E}">
        <p14:creationId xmlns:p14="http://schemas.microsoft.com/office/powerpoint/2010/main" val="179757139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C1A7-B2F4-7A4B-934A-CCDEC8A7B068}"/>
              </a:ext>
            </a:extLst>
          </p:cNvPr>
          <p:cNvSpPr>
            <a:spLocks noGrp="1"/>
          </p:cNvSpPr>
          <p:nvPr>
            <p:ph type="title"/>
          </p:nvPr>
        </p:nvSpPr>
        <p:spPr>
          <a:xfrm>
            <a:off x="0" y="1"/>
            <a:ext cx="9144000" cy="950976"/>
          </a:xfrm>
          <a:prstGeom prst="rect">
            <a:avLst/>
          </a:prstGeo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4D6011AE-DB90-1F43-A0E3-722EE6B4FFFF}"/>
              </a:ext>
            </a:extLst>
          </p:cNvPr>
          <p:cNvSpPr>
            <a:spLocks noGrp="1"/>
          </p:cNvSpPr>
          <p:nvPr>
            <p:ph type="body" idx="1"/>
          </p:nvPr>
        </p:nvSpPr>
        <p:spPr>
          <a:xfrm>
            <a:off x="628651" y="1467358"/>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5765D88-A52C-BD4F-8F3E-062B43BC9976}"/>
              </a:ext>
            </a:extLst>
          </p:cNvPr>
          <p:cNvSpPr>
            <a:spLocks noGrp="1"/>
          </p:cNvSpPr>
          <p:nvPr>
            <p:ph sz="half" idx="2"/>
          </p:nvPr>
        </p:nvSpPr>
        <p:spPr>
          <a:xfrm>
            <a:off x="628651" y="2291270"/>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BEB5B3-F555-E048-A00D-EF61F3493B01}"/>
              </a:ext>
            </a:extLst>
          </p:cNvPr>
          <p:cNvSpPr>
            <a:spLocks noGrp="1"/>
          </p:cNvSpPr>
          <p:nvPr>
            <p:ph type="body" sz="quarter" idx="3"/>
          </p:nvPr>
        </p:nvSpPr>
        <p:spPr>
          <a:xfrm>
            <a:off x="4627959" y="1467358"/>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171BE28-E73C-454F-830B-B65A199CBBFB}"/>
              </a:ext>
            </a:extLst>
          </p:cNvPr>
          <p:cNvSpPr>
            <a:spLocks noGrp="1"/>
          </p:cNvSpPr>
          <p:nvPr>
            <p:ph sz="quarter" idx="4"/>
          </p:nvPr>
        </p:nvSpPr>
        <p:spPr>
          <a:xfrm>
            <a:off x="4627959" y="2291270"/>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60C733BD-E60E-0741-8815-16744628B713}"/>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8" name="Footer Placeholder 7">
            <a:extLst>
              <a:ext uri="{FF2B5EF4-FFF2-40B4-BE49-F238E27FC236}">
                <a16:creationId xmlns:a16="http://schemas.microsoft.com/office/drawing/2014/main" id="{DE11E70B-935E-0143-891B-600E12EE3677}"/>
              </a:ext>
            </a:extLst>
          </p:cNvPr>
          <p:cNvSpPr>
            <a:spLocks noGrp="1"/>
          </p:cNvSpPr>
          <p:nvPr>
            <p:ph type="ftr" sz="quarter" idx="11"/>
          </p:nvPr>
        </p:nvSpPr>
        <p:spPr>
          <a:xfrm>
            <a:off x="3028950" y="6492241"/>
            <a:ext cx="3086100" cy="365125"/>
          </a:xfrm>
          <a:prstGeom prst="rect">
            <a:avLst/>
          </a:prstGeom>
        </p:spPr>
        <p:txBody>
          <a:bodyPr/>
          <a:lstStyle>
            <a:lvl1pPr>
              <a:defRPr/>
            </a:lvl1pPr>
          </a:lstStyle>
          <a:p>
            <a:r>
              <a:rPr lang="en-US"/>
              <a:t>Medicare Plan Finder</a:t>
            </a:r>
            <a:endParaRPr lang="en-US" dirty="0"/>
          </a:p>
        </p:txBody>
      </p:sp>
      <p:sp>
        <p:nvSpPr>
          <p:cNvPr id="7" name="Date Placeholder 6">
            <a:extLst>
              <a:ext uri="{FF2B5EF4-FFF2-40B4-BE49-F238E27FC236}">
                <a16:creationId xmlns:a16="http://schemas.microsoft.com/office/drawing/2014/main" id="{64CE1DB5-3F2E-B448-8248-F1B025C81EE8}"/>
              </a:ext>
            </a:extLst>
          </p:cNvPr>
          <p:cNvSpPr>
            <a:spLocks noGrp="1"/>
          </p:cNvSpPr>
          <p:nvPr>
            <p:ph type="dt" sz="half" idx="10"/>
          </p:nvPr>
        </p:nvSpPr>
        <p:spPr>
          <a:xfrm>
            <a:off x="628650" y="6492241"/>
            <a:ext cx="2057400" cy="365125"/>
          </a:xfrm>
          <a:prstGeom prst="rect">
            <a:avLst/>
          </a:prstGeom>
        </p:spPr>
        <p:txBody>
          <a:bodyPr/>
          <a:lstStyle/>
          <a:p>
            <a:r>
              <a:rPr lang="en-US"/>
              <a:t>September 2023</a:t>
            </a:r>
          </a:p>
        </p:txBody>
      </p:sp>
    </p:spTree>
    <p:custDataLst>
      <p:tags r:id="rId1"/>
    </p:custDataLst>
    <p:extLst>
      <p:ext uri="{BB962C8B-B14F-4D97-AF65-F5344CB8AC3E}">
        <p14:creationId xmlns:p14="http://schemas.microsoft.com/office/powerpoint/2010/main" val="418241145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9A6DF-07EE-0541-A924-A525DB6668F1}"/>
              </a:ext>
            </a:extLst>
          </p:cNvPr>
          <p:cNvSpPr>
            <a:spLocks noGrp="1"/>
          </p:cNvSpPr>
          <p:nvPr>
            <p:ph type="title"/>
          </p:nvPr>
        </p:nvSpPr>
        <p:spPr>
          <a:xfrm>
            <a:off x="0" y="1"/>
            <a:ext cx="9144000" cy="987425"/>
          </a:xfrm>
          <a:prstGeom prst="rect">
            <a:avLst/>
          </a:prstGeom>
        </p:spPr>
        <p:txBody>
          <a:bodyPr anchor="ctr">
            <a:normAutofit/>
          </a:bodyPr>
          <a:lstStyle>
            <a:lvl1pPr>
              <a:defRPr sz="2250"/>
            </a:lvl1pPr>
          </a:lstStyle>
          <a:p>
            <a:r>
              <a:rPr lang="en-US" dirty="0"/>
              <a:t>Click to edit Master title style</a:t>
            </a:r>
          </a:p>
        </p:txBody>
      </p:sp>
      <p:sp>
        <p:nvSpPr>
          <p:cNvPr id="3" name="Content Placeholder 2">
            <a:extLst>
              <a:ext uri="{FF2B5EF4-FFF2-40B4-BE49-F238E27FC236}">
                <a16:creationId xmlns:a16="http://schemas.microsoft.com/office/drawing/2014/main" id="{FD6D9BC7-E8FB-104B-AFD6-7FDF1EB8AABE}"/>
              </a:ext>
            </a:extLst>
          </p:cNvPr>
          <p:cNvSpPr>
            <a:spLocks noGrp="1"/>
          </p:cNvSpPr>
          <p:nvPr>
            <p:ph idx="1"/>
          </p:nvPr>
        </p:nvSpPr>
        <p:spPr>
          <a:xfrm>
            <a:off x="3887391" y="1371601"/>
            <a:ext cx="4629150" cy="4645152"/>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8D1F5F-E88E-A54A-9103-634A1A175E08}"/>
              </a:ext>
            </a:extLst>
          </p:cNvPr>
          <p:cNvSpPr>
            <a:spLocks noGrp="1"/>
          </p:cNvSpPr>
          <p:nvPr>
            <p:ph type="body" sz="half" idx="2"/>
          </p:nvPr>
        </p:nvSpPr>
        <p:spPr>
          <a:xfrm>
            <a:off x="629841" y="1371601"/>
            <a:ext cx="2949178" cy="4645152"/>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6">
            <a:extLst>
              <a:ext uri="{FF2B5EF4-FFF2-40B4-BE49-F238E27FC236}">
                <a16:creationId xmlns:a16="http://schemas.microsoft.com/office/drawing/2014/main" id="{4A0FC4DF-B07B-9342-93BF-CD1F4E04FDCE}"/>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6" name="Footer Placeholder 5">
            <a:extLst>
              <a:ext uri="{FF2B5EF4-FFF2-40B4-BE49-F238E27FC236}">
                <a16:creationId xmlns:a16="http://schemas.microsoft.com/office/drawing/2014/main" id="{0655447C-A843-764C-8BDE-FCAF472DB67C}"/>
              </a:ext>
            </a:extLst>
          </p:cNvPr>
          <p:cNvSpPr>
            <a:spLocks noGrp="1"/>
          </p:cNvSpPr>
          <p:nvPr>
            <p:ph type="ftr" sz="quarter" idx="11"/>
          </p:nvPr>
        </p:nvSpPr>
        <p:spPr>
          <a:xfrm>
            <a:off x="3028950" y="6492241"/>
            <a:ext cx="3086100" cy="365125"/>
          </a:xfrm>
          <a:prstGeom prst="rect">
            <a:avLst/>
          </a:prstGeom>
        </p:spPr>
        <p:txBody>
          <a:bodyPr/>
          <a:lstStyle>
            <a:lvl1pPr>
              <a:defRPr/>
            </a:lvl1pPr>
          </a:lstStyle>
          <a:p>
            <a:r>
              <a:rPr lang="en-US"/>
              <a:t>Medicare Plan Finder</a:t>
            </a:r>
            <a:endParaRPr lang="en-US" dirty="0"/>
          </a:p>
        </p:txBody>
      </p:sp>
      <p:sp>
        <p:nvSpPr>
          <p:cNvPr id="5" name="Date Placeholder 4">
            <a:extLst>
              <a:ext uri="{FF2B5EF4-FFF2-40B4-BE49-F238E27FC236}">
                <a16:creationId xmlns:a16="http://schemas.microsoft.com/office/drawing/2014/main" id="{AFAC5E98-D351-CA4E-8818-6F5D3860BC58}"/>
              </a:ext>
            </a:extLst>
          </p:cNvPr>
          <p:cNvSpPr>
            <a:spLocks noGrp="1"/>
          </p:cNvSpPr>
          <p:nvPr>
            <p:ph type="dt" sz="half" idx="10"/>
          </p:nvPr>
        </p:nvSpPr>
        <p:spPr>
          <a:xfrm>
            <a:off x="628650" y="6492241"/>
            <a:ext cx="2057400" cy="365125"/>
          </a:xfrm>
          <a:prstGeom prst="rect">
            <a:avLst/>
          </a:prstGeom>
        </p:spPr>
        <p:txBody>
          <a:bodyPr/>
          <a:lstStyle/>
          <a:p>
            <a:r>
              <a:rPr lang="en-US"/>
              <a:t>September 2023</a:t>
            </a:r>
          </a:p>
        </p:txBody>
      </p:sp>
    </p:spTree>
    <p:custDataLst>
      <p:tags r:id="rId1"/>
    </p:custDataLst>
    <p:extLst>
      <p:ext uri="{BB962C8B-B14F-4D97-AF65-F5344CB8AC3E}">
        <p14:creationId xmlns:p14="http://schemas.microsoft.com/office/powerpoint/2010/main" val="350261033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6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9144000" cy="952107"/>
          </a:xfrm>
          <a:prstGeom prst="rect">
            <a:avLst/>
          </a:prstGeom>
        </p:spPr>
        <p:txBody>
          <a:bodyPr anchor="ctr">
            <a:normAutofit/>
          </a:bodyPr>
          <a:lstStyle>
            <a:lvl1pPr>
              <a:defRPr sz="225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6457950" y="6492241"/>
            <a:ext cx="20574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pPr defTabSz="685783"/>
            <a:fld id="{48F63A3B-78C7-47BE-AE5E-E10140E04643}" type="slidenum">
              <a:rPr lang="en-US" smtClean="0">
                <a:solidFill>
                  <a:srgbClr val="4472C4">
                    <a:lumMod val="60000"/>
                    <a:lumOff val="40000"/>
                  </a:srgbClr>
                </a:solidFill>
              </a:rPr>
              <a:pPr defTabSz="685783"/>
              <a:t>‹#›</a:t>
            </a:fld>
            <a:endParaRPr lang="en-US" dirty="0">
              <a:solidFill>
                <a:srgbClr val="4472C4">
                  <a:lumMod val="60000"/>
                  <a:lumOff val="40000"/>
                </a:srgbClr>
              </a:solidFill>
            </a:endParaRPr>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628650" y="6492241"/>
            <a:ext cx="2057400" cy="365125"/>
          </a:xfrm>
        </p:spPr>
        <p:txBody>
          <a:bodyPr/>
          <a:lstStyle>
            <a:lvl1pPr>
              <a:defRPr>
                <a:solidFill>
                  <a:schemeClr val="accent1">
                    <a:lumMod val="60000"/>
                    <a:lumOff val="40000"/>
                  </a:schemeClr>
                </a:solidFill>
              </a:defRPr>
            </a:lvl1pPr>
          </a:lstStyle>
          <a:p>
            <a:pPr defTabSz="685783"/>
            <a:r>
              <a:rPr lang="en-US">
                <a:solidFill>
                  <a:srgbClr val="4472C4">
                    <a:lumMod val="60000"/>
                    <a:lumOff val="40000"/>
                  </a:srgbClr>
                </a:solidFill>
              </a:rPr>
              <a:t>September 2024</a:t>
            </a:r>
            <a:endParaRPr lang="en-US" dirty="0">
              <a:solidFill>
                <a:srgbClr val="4472C4">
                  <a:lumMod val="60000"/>
                  <a:lumOff val="40000"/>
                </a:srgbClr>
              </a:solidFill>
            </a:endParaRP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3028950" y="6492241"/>
            <a:ext cx="3086100" cy="365125"/>
          </a:xfrm>
        </p:spPr>
        <p:txBody>
          <a:bodyPr/>
          <a:lstStyle>
            <a:lvl1pPr>
              <a:defRPr>
                <a:solidFill>
                  <a:schemeClr val="accent1">
                    <a:lumMod val="60000"/>
                    <a:lumOff val="40000"/>
                  </a:schemeClr>
                </a:solidFill>
              </a:defRPr>
            </a:lvl1pPr>
          </a:lstStyle>
          <a:p>
            <a:pPr defTabSz="685783"/>
            <a:r>
              <a:rPr lang="en-US">
                <a:solidFill>
                  <a:srgbClr val="4472C4">
                    <a:lumMod val="60000"/>
                    <a:lumOff val="40000"/>
                  </a:srgbClr>
                </a:solidFill>
              </a:rPr>
              <a:t>NTP Medicare OEP Bootcamp 2024</a:t>
            </a:r>
            <a:endParaRPr lang="en-US" dirty="0">
              <a:solidFill>
                <a:srgbClr val="4472C4">
                  <a:lumMod val="60000"/>
                  <a:lumOff val="40000"/>
                </a:srgbClr>
              </a:solidFill>
            </a:endParaRPr>
          </a:p>
        </p:txBody>
      </p:sp>
      <p:sp>
        <p:nvSpPr>
          <p:cNvPr id="4" name="Content Placeholder 3">
            <a:extLst>
              <a:ext uri="{FF2B5EF4-FFF2-40B4-BE49-F238E27FC236}">
                <a16:creationId xmlns:a16="http://schemas.microsoft.com/office/drawing/2014/main" id="{23B451B0-D62A-EF7A-7ADA-662641E6A528}"/>
              </a:ext>
            </a:extLst>
          </p:cNvPr>
          <p:cNvSpPr>
            <a:spLocks noGrp="1"/>
          </p:cNvSpPr>
          <p:nvPr>
            <p:ph sz="quarter" idx="13"/>
          </p:nvPr>
        </p:nvSpPr>
        <p:spPr>
          <a:xfrm>
            <a:off x="628651" y="1185350"/>
            <a:ext cx="3943350" cy="50736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D0D2F594-A5B3-FCA6-3286-2FF48CF6AADD}"/>
              </a:ext>
            </a:extLst>
          </p:cNvPr>
          <p:cNvSpPr>
            <a:spLocks noGrp="1"/>
          </p:cNvSpPr>
          <p:nvPr>
            <p:ph sz="quarter" idx="14"/>
          </p:nvPr>
        </p:nvSpPr>
        <p:spPr>
          <a:xfrm>
            <a:off x="4899954" y="1185350"/>
            <a:ext cx="3615397" cy="50736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90206547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Table of Contents">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412420" y="403763"/>
            <a:ext cx="3770267" cy="719643"/>
          </a:xfrm>
        </p:spPr>
        <p:txBody>
          <a:bodyPr>
            <a:normAutofit/>
          </a:bodyPr>
          <a:lstStyle>
            <a:lvl1pPr algn="l">
              <a:defRPr sz="2250">
                <a:solidFill>
                  <a:srgbClr val="00539A"/>
                </a:solidFill>
              </a:defRPr>
            </a:lvl1pPr>
          </a:lstStyle>
          <a:p>
            <a:r>
              <a:rPr lang="en-US" dirty="0"/>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412419" y="1771913"/>
            <a:ext cx="7297241" cy="3810569"/>
          </a:xfrm>
        </p:spPr>
        <p:txBody>
          <a:bodyPr/>
          <a:lstStyle>
            <a:lvl1pPr marL="0" indent="0">
              <a:lnSpc>
                <a:spcPct val="100000"/>
              </a:lnSpc>
              <a:spcBef>
                <a:spcPts val="600"/>
              </a:spcBef>
              <a:buFontTx/>
              <a:buNone/>
              <a:defRPr sz="1350">
                <a:solidFill>
                  <a:srgbClr val="00539A"/>
                </a:solidFill>
              </a:defRPr>
            </a:lvl1pPr>
          </a:lstStyle>
          <a:p>
            <a:pPr>
              <a:lnSpc>
                <a:spcPct val="150000"/>
              </a:lnSpc>
            </a:pPr>
            <a:r>
              <a:rPr lang="en-US" b="1" dirty="0">
                <a:solidFill>
                  <a:srgbClr val="00529B"/>
                </a:solidFill>
                <a:latin typeface="Arial" panose="020B0604020202020204" pitchFamily="34" charset="0"/>
                <a:cs typeface="Arial" panose="020B0604020202020204" pitchFamily="34" charset="0"/>
              </a:rPr>
              <a:t>Lesson 1</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2</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3</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4</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5</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p:txBody>
      </p:sp>
      <p:sp>
        <p:nvSpPr>
          <p:cNvPr id="5" name="Slide Number Placeholder 4">
            <a:extLst>
              <a:ext uri="{FF2B5EF4-FFF2-40B4-BE49-F238E27FC236}">
                <a16:creationId xmlns:a16="http://schemas.microsoft.com/office/drawing/2014/main" id="{154CA6A7-3973-8749-BE64-B9296236D6E2}"/>
              </a:ext>
            </a:extLst>
          </p:cNvPr>
          <p:cNvSpPr>
            <a:spLocks noGrp="1"/>
          </p:cNvSpPr>
          <p:nvPr>
            <p:ph type="sldNum" sz="quarter" idx="12"/>
          </p:nvPr>
        </p:nvSpPr>
        <p:spPr/>
        <p:txBody>
          <a:bodyPr/>
          <a:lstStyle>
            <a:lvl1pPr>
              <a:defRPr>
                <a:solidFill>
                  <a:schemeClr val="bg1"/>
                </a:solidFill>
              </a:defRPr>
            </a:lvl1pPr>
          </a:lstStyle>
          <a:p>
            <a:fld id="{0B2D781D-8844-5940-92D1-06EF0A7F581E}" type="slidenum">
              <a:rPr lang="en-US" smtClean="0"/>
              <a:pPr/>
              <a:t>‹#›</a:t>
            </a:fld>
            <a:endParaRPr lang="en-US" dirty="0"/>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r>
              <a:rPr lang="en-US"/>
              <a:t>Medicare Plan Finder</a:t>
            </a:r>
            <a:endParaRPr lang="en-US" dirty="0"/>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r>
              <a:rPr lang="en-US"/>
              <a:t>September 2023</a:t>
            </a:r>
            <a:endParaRPr lang="en-US" dirty="0"/>
          </a:p>
        </p:txBody>
      </p:sp>
    </p:spTree>
    <p:custDataLst>
      <p:tags r:id="rId1"/>
    </p:custDataLst>
    <p:extLst>
      <p:ext uri="{BB962C8B-B14F-4D97-AF65-F5344CB8AC3E}">
        <p14:creationId xmlns:p14="http://schemas.microsoft.com/office/powerpoint/2010/main" val="392356060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9144000" cy="960120"/>
          </a:xfrm>
          <a:prstGeom prst="rect">
            <a:avLst/>
          </a:prstGeom>
        </p:spPr>
        <p:txBody>
          <a:bodyPr/>
          <a:lstStyle>
            <a:lvl1pPr>
              <a:defRPr/>
            </a:lvl1pPr>
          </a:lstStyle>
          <a:p>
            <a:r>
              <a:rPr lang="en-US" dirty="0"/>
              <a:t>Click to edit title</a:t>
            </a:r>
          </a:p>
        </p:txBody>
      </p:sp>
      <p:sp>
        <p:nvSpPr>
          <p:cNvPr id="6" name="Text Placeholder 2">
            <a:extLst>
              <a:ext uri="{FF2B5EF4-FFF2-40B4-BE49-F238E27FC236}">
                <a16:creationId xmlns:a16="http://schemas.microsoft.com/office/drawing/2014/main" id="{73CD68C0-63A5-4928-AF07-455DA38884F8}"/>
              </a:ext>
            </a:extLst>
          </p:cNvPr>
          <p:cNvSpPr>
            <a:spLocks noGrp="1"/>
          </p:cNvSpPr>
          <p:nvPr>
            <p:ph idx="1"/>
          </p:nvPr>
        </p:nvSpPr>
        <p:spPr>
          <a:xfrm>
            <a:off x="685800" y="1371600"/>
            <a:ext cx="7886700" cy="4351338"/>
          </a:xfrm>
          <a:prstGeom prst="rect">
            <a:avLst/>
          </a:prstGeom>
        </p:spPr>
        <p:txBody>
          <a:bodyPr vert="horz" lIns="91440" tIns="45720" rIns="91440" bIns="45720" rtlCol="0">
            <a:normAutofit/>
          </a:bodyPr>
          <a:lstStyle>
            <a:lvl1pPr>
              <a:spcAft>
                <a:spcPts val="900"/>
              </a:spcAft>
              <a:defRPr/>
            </a:lvl1pPr>
            <a:lvl2pPr>
              <a:spcAft>
                <a:spcPts val="900"/>
              </a:spcAft>
              <a:defRPr/>
            </a:lvl2pPr>
            <a:lvl3pPr>
              <a:spcAft>
                <a:spcPts val="900"/>
              </a:spcAft>
              <a:defRPr/>
            </a:lvl3pPr>
            <a:lvl4pPr>
              <a:spcAft>
                <a:spcPts val="900"/>
              </a:spcAft>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lvl1pPr>
              <a:defRPr/>
            </a:lvl1pPr>
          </a:lstStyle>
          <a:p>
            <a:r>
              <a:rPr lang="en-US"/>
              <a:t>Medicare Plan Finder</a:t>
            </a:r>
            <a:endParaRPr lang="en-US" dirty="0"/>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236055182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9144000" cy="960120"/>
          </a:xfrm>
          <a:prstGeom prst="rect">
            <a:avLst/>
          </a:prstGeom>
        </p:spPr>
        <p:txBody>
          <a:bodyPr/>
          <a:lstStyle>
            <a:lvl1pPr>
              <a:defRPr/>
            </a:lvl1pPr>
          </a:lstStyle>
          <a:p>
            <a:r>
              <a:rPr lang="en-US" dirty="0"/>
              <a:t>Click to edit title</a:t>
            </a:r>
          </a:p>
        </p:txBody>
      </p:sp>
      <p:sp>
        <p:nvSpPr>
          <p:cNvPr id="8" name="Content Placeholder 7">
            <a:extLst>
              <a:ext uri="{FF2B5EF4-FFF2-40B4-BE49-F238E27FC236}">
                <a16:creationId xmlns:a16="http://schemas.microsoft.com/office/drawing/2014/main" id="{DB5FFC30-2C48-4CA6-B283-5CEAF0D37513}"/>
              </a:ext>
            </a:extLst>
          </p:cNvPr>
          <p:cNvSpPr>
            <a:spLocks noGrp="1"/>
          </p:cNvSpPr>
          <p:nvPr>
            <p:ph sz="quarter" idx="13"/>
          </p:nvPr>
        </p:nvSpPr>
        <p:spPr>
          <a:xfrm>
            <a:off x="685800" y="1371600"/>
            <a:ext cx="7287816" cy="4537075"/>
          </a:xfrm>
        </p:spPr>
        <p:txBody>
          <a:bodyPr/>
          <a:lstStyle>
            <a:lvl1pPr>
              <a:spcAft>
                <a:spcPts val="900"/>
              </a:spcAft>
              <a:defRPr/>
            </a:lvl1pPr>
            <a:lvl2pPr>
              <a:spcAft>
                <a:spcPts val="900"/>
              </a:spcAft>
              <a:defRPr/>
            </a:lvl2pPr>
            <a:lvl3pPr>
              <a:spcAft>
                <a:spcPts val="900"/>
              </a:spcAft>
              <a:defRPr/>
            </a:lvl3pPr>
            <a:lvl4pPr>
              <a:spcAft>
                <a:spcPts val="900"/>
              </a:spcAft>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lvl1pPr>
              <a:defRPr/>
            </a:lvl1pPr>
          </a:lstStyle>
          <a:p>
            <a:r>
              <a:rPr lang="en-US"/>
              <a:t>Medicare Plan Finder</a:t>
            </a:r>
            <a:endParaRPr lang="en-US" dirty="0"/>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September 2023</a:t>
            </a:r>
          </a:p>
        </p:txBody>
      </p:sp>
    </p:spTree>
    <p:custDataLst>
      <p:tags r:id="rId1"/>
    </p:custDataLst>
    <p:extLst>
      <p:ext uri="{BB962C8B-B14F-4D97-AF65-F5344CB8AC3E}">
        <p14:creationId xmlns:p14="http://schemas.microsoft.com/office/powerpoint/2010/main" val="237764742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9144000" cy="952107"/>
          </a:xfrm>
          <a:prstGeom prst="rect">
            <a:avLst/>
          </a:prstGeom>
        </p:spPr>
        <p:txBody>
          <a:bodyPr anchor="ctr">
            <a:normAutofit/>
          </a:bodyPr>
          <a:lstStyle>
            <a:lvl1pPr>
              <a:defRPr sz="225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6457950" y="6492241"/>
            <a:ext cx="20574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3028950" y="6492241"/>
            <a:ext cx="3086100" cy="365125"/>
          </a:xfrm>
        </p:spPr>
        <p:txBody>
          <a:bodyPr/>
          <a:lstStyle>
            <a:lvl1pPr>
              <a:defRPr>
                <a:solidFill>
                  <a:schemeClr val="accent1">
                    <a:lumMod val="60000"/>
                    <a:lumOff val="40000"/>
                  </a:schemeClr>
                </a:solidFill>
              </a:defRPr>
            </a:lvl1pPr>
          </a:lstStyle>
          <a:p>
            <a:r>
              <a:rPr lang="en-US"/>
              <a:t>Medicare Plan Finder</a:t>
            </a:r>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628650" y="6492241"/>
            <a:ext cx="2057400" cy="365125"/>
          </a:xfrm>
        </p:spPr>
        <p:txBody>
          <a:bodyPr/>
          <a:lstStyle>
            <a:lvl1pPr>
              <a:defRPr>
                <a:solidFill>
                  <a:schemeClr val="accent1">
                    <a:lumMod val="60000"/>
                    <a:lumOff val="40000"/>
                  </a:schemeClr>
                </a:solidFill>
              </a:defRPr>
            </a:lvl1pPr>
          </a:lstStyle>
          <a:p>
            <a:r>
              <a:rPr lang="en-US"/>
              <a:t>September 2023</a:t>
            </a:r>
          </a:p>
        </p:txBody>
      </p:sp>
      <p:sp>
        <p:nvSpPr>
          <p:cNvPr id="5" name="Content Placeholder 4">
            <a:extLst>
              <a:ext uri="{FF2B5EF4-FFF2-40B4-BE49-F238E27FC236}">
                <a16:creationId xmlns:a16="http://schemas.microsoft.com/office/drawing/2014/main" id="{67401758-28B7-6833-9BC5-34298738FA54}"/>
              </a:ext>
            </a:extLst>
          </p:cNvPr>
          <p:cNvSpPr>
            <a:spLocks noGrp="1"/>
          </p:cNvSpPr>
          <p:nvPr>
            <p:ph sz="quarter" idx="13"/>
          </p:nvPr>
        </p:nvSpPr>
        <p:spPr>
          <a:xfrm>
            <a:off x="628650" y="1524001"/>
            <a:ext cx="7886700" cy="463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1997034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9144000" cy="952107"/>
          </a:xfrm>
          <a:prstGeom prst="rect">
            <a:avLst/>
          </a:prstGeom>
        </p:spPr>
        <p:txBody>
          <a:bodyPr anchor="ctr">
            <a:normAutofit/>
          </a:bodyPr>
          <a:lstStyle>
            <a:lvl1pPr>
              <a:defRPr sz="225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6457950" y="6492241"/>
            <a:ext cx="20574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3028950" y="6492241"/>
            <a:ext cx="3086100" cy="365125"/>
          </a:xfrm>
        </p:spPr>
        <p:txBody>
          <a:bodyPr/>
          <a:lstStyle>
            <a:lvl1pPr>
              <a:defRPr>
                <a:solidFill>
                  <a:schemeClr val="accent1">
                    <a:lumMod val="60000"/>
                    <a:lumOff val="40000"/>
                  </a:schemeClr>
                </a:solidFill>
              </a:defRPr>
            </a:lvl1pPr>
          </a:lstStyle>
          <a:p>
            <a:r>
              <a:rPr lang="en-US"/>
              <a:t>Medicare Plan Finder</a:t>
            </a:r>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628650" y="6492241"/>
            <a:ext cx="2057400" cy="365125"/>
          </a:xfrm>
        </p:spPr>
        <p:txBody>
          <a:bodyPr/>
          <a:lstStyle>
            <a:lvl1pPr>
              <a:defRPr>
                <a:solidFill>
                  <a:schemeClr val="accent1">
                    <a:lumMod val="60000"/>
                    <a:lumOff val="40000"/>
                  </a:schemeClr>
                </a:solidFill>
              </a:defRPr>
            </a:lvl1pPr>
          </a:lstStyle>
          <a:p>
            <a:r>
              <a:rPr lang="en-US"/>
              <a:t>September 2023</a:t>
            </a:r>
          </a:p>
        </p:txBody>
      </p:sp>
      <p:sp>
        <p:nvSpPr>
          <p:cNvPr id="5" name="Content Placeholder 4">
            <a:extLst>
              <a:ext uri="{FF2B5EF4-FFF2-40B4-BE49-F238E27FC236}">
                <a16:creationId xmlns:a16="http://schemas.microsoft.com/office/drawing/2014/main" id="{67401758-28B7-6833-9BC5-34298738FA54}"/>
              </a:ext>
            </a:extLst>
          </p:cNvPr>
          <p:cNvSpPr>
            <a:spLocks noGrp="1"/>
          </p:cNvSpPr>
          <p:nvPr>
            <p:ph sz="quarter" idx="13"/>
          </p:nvPr>
        </p:nvSpPr>
        <p:spPr>
          <a:xfrm>
            <a:off x="628650" y="1524001"/>
            <a:ext cx="3614166" cy="463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4">
            <a:extLst>
              <a:ext uri="{FF2B5EF4-FFF2-40B4-BE49-F238E27FC236}">
                <a16:creationId xmlns:a16="http://schemas.microsoft.com/office/drawing/2014/main" id="{B5E934ED-5D41-2C5C-3E2C-EADC7DD5553C}"/>
              </a:ext>
            </a:extLst>
          </p:cNvPr>
          <p:cNvSpPr>
            <a:spLocks noGrp="1"/>
          </p:cNvSpPr>
          <p:nvPr>
            <p:ph sz="quarter" idx="14"/>
          </p:nvPr>
        </p:nvSpPr>
        <p:spPr>
          <a:xfrm>
            <a:off x="4901184" y="1524001"/>
            <a:ext cx="3614166" cy="463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07126405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3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9144000" cy="952107"/>
          </a:xfrm>
          <a:prstGeom prst="rect">
            <a:avLst/>
          </a:prstGeom>
        </p:spPr>
        <p:txBody>
          <a:bodyPr anchor="ctr">
            <a:normAutofit/>
          </a:bodyPr>
          <a:lstStyle>
            <a:lvl1pPr>
              <a:defRPr sz="2250"/>
            </a:lvl1pPr>
          </a:lstStyle>
          <a:p>
            <a:r>
              <a:rPr lang="en-US" dirty="0"/>
              <a:t>Click to title style</a:t>
            </a:r>
          </a:p>
        </p:txBody>
      </p:sp>
      <p:sp>
        <p:nvSpPr>
          <p:cNvPr id="5" name="Content Placeholder 4">
            <a:extLst>
              <a:ext uri="{FF2B5EF4-FFF2-40B4-BE49-F238E27FC236}">
                <a16:creationId xmlns:a16="http://schemas.microsoft.com/office/drawing/2014/main" id="{67401758-28B7-6833-9BC5-34298738FA54}"/>
              </a:ext>
            </a:extLst>
          </p:cNvPr>
          <p:cNvSpPr>
            <a:spLocks noGrp="1"/>
          </p:cNvSpPr>
          <p:nvPr>
            <p:ph sz="quarter" idx="13"/>
          </p:nvPr>
        </p:nvSpPr>
        <p:spPr>
          <a:xfrm>
            <a:off x="628650" y="1203959"/>
            <a:ext cx="3614166" cy="1132114"/>
          </a:xfrm>
        </p:spPr>
        <p:txBody>
          <a:bodyPr/>
          <a:lstStyle/>
          <a:p>
            <a:pPr lvl="0"/>
            <a:r>
              <a:rPr lang="en-US" dirty="0"/>
              <a:t>Click to edit Master text styles</a:t>
            </a:r>
          </a:p>
        </p:txBody>
      </p:sp>
      <p:sp>
        <p:nvSpPr>
          <p:cNvPr id="3" name="Content Placeholder 4">
            <a:extLst>
              <a:ext uri="{FF2B5EF4-FFF2-40B4-BE49-F238E27FC236}">
                <a16:creationId xmlns:a16="http://schemas.microsoft.com/office/drawing/2014/main" id="{B5E934ED-5D41-2C5C-3E2C-EADC7DD5553C}"/>
              </a:ext>
            </a:extLst>
          </p:cNvPr>
          <p:cNvSpPr>
            <a:spLocks noGrp="1"/>
          </p:cNvSpPr>
          <p:nvPr>
            <p:ph sz="quarter" idx="14"/>
          </p:nvPr>
        </p:nvSpPr>
        <p:spPr>
          <a:xfrm>
            <a:off x="4901184" y="1203958"/>
            <a:ext cx="3614166" cy="1132115"/>
          </a:xfrm>
        </p:spPr>
        <p:txBody>
          <a:bodyPr/>
          <a:lstStyle/>
          <a:p>
            <a:pPr lvl="0"/>
            <a:r>
              <a:rPr lang="en-US" dirty="0"/>
              <a:t>Click to edit Master text styles</a:t>
            </a:r>
          </a:p>
        </p:txBody>
      </p:sp>
      <p:sp>
        <p:nvSpPr>
          <p:cNvPr id="4" name="Content Placeholder 4">
            <a:extLst>
              <a:ext uri="{FF2B5EF4-FFF2-40B4-BE49-F238E27FC236}">
                <a16:creationId xmlns:a16="http://schemas.microsoft.com/office/drawing/2014/main" id="{CFCF3B85-C0D5-BF8C-FD7E-EE8CD3216559}"/>
              </a:ext>
            </a:extLst>
          </p:cNvPr>
          <p:cNvSpPr>
            <a:spLocks noGrp="1"/>
          </p:cNvSpPr>
          <p:nvPr>
            <p:ph sz="quarter" idx="15"/>
          </p:nvPr>
        </p:nvSpPr>
        <p:spPr>
          <a:xfrm>
            <a:off x="628650" y="2539634"/>
            <a:ext cx="3614166" cy="1132115"/>
          </a:xfrm>
        </p:spPr>
        <p:txBody>
          <a:bodyPr/>
          <a:lstStyle/>
          <a:p>
            <a:pPr lvl="0"/>
            <a:r>
              <a:rPr lang="en-US" dirty="0"/>
              <a:t>Click to edit Master text styles</a:t>
            </a:r>
          </a:p>
        </p:txBody>
      </p:sp>
      <p:sp>
        <p:nvSpPr>
          <p:cNvPr id="6" name="Content Placeholder 4">
            <a:extLst>
              <a:ext uri="{FF2B5EF4-FFF2-40B4-BE49-F238E27FC236}">
                <a16:creationId xmlns:a16="http://schemas.microsoft.com/office/drawing/2014/main" id="{E6606E1A-64F1-71C2-01BC-D1632C91F3B0}"/>
              </a:ext>
            </a:extLst>
          </p:cNvPr>
          <p:cNvSpPr>
            <a:spLocks noGrp="1"/>
          </p:cNvSpPr>
          <p:nvPr>
            <p:ph sz="quarter" idx="16"/>
          </p:nvPr>
        </p:nvSpPr>
        <p:spPr>
          <a:xfrm>
            <a:off x="4901184" y="2550520"/>
            <a:ext cx="3614166" cy="1132115"/>
          </a:xfrm>
        </p:spPr>
        <p:txBody>
          <a:bodyPr/>
          <a:lstStyle/>
          <a:p>
            <a:pPr lvl="0"/>
            <a:r>
              <a:rPr lang="en-US" dirty="0"/>
              <a:t>Click to edit Master text styles</a:t>
            </a:r>
          </a:p>
        </p:txBody>
      </p:sp>
      <p:sp>
        <p:nvSpPr>
          <p:cNvPr id="7" name="Content Placeholder 4">
            <a:extLst>
              <a:ext uri="{FF2B5EF4-FFF2-40B4-BE49-F238E27FC236}">
                <a16:creationId xmlns:a16="http://schemas.microsoft.com/office/drawing/2014/main" id="{264056A3-D871-F7EC-A575-CED86E31C7A9}"/>
              </a:ext>
            </a:extLst>
          </p:cNvPr>
          <p:cNvSpPr>
            <a:spLocks noGrp="1"/>
          </p:cNvSpPr>
          <p:nvPr>
            <p:ph sz="quarter" idx="17"/>
          </p:nvPr>
        </p:nvSpPr>
        <p:spPr>
          <a:xfrm>
            <a:off x="628650" y="3875310"/>
            <a:ext cx="3614166" cy="1132115"/>
          </a:xfrm>
        </p:spPr>
        <p:txBody>
          <a:bodyPr/>
          <a:lstStyle/>
          <a:p>
            <a:pPr lvl="0"/>
            <a:r>
              <a:rPr lang="en-US" dirty="0"/>
              <a:t>Click to edit Master text styles</a:t>
            </a:r>
          </a:p>
        </p:txBody>
      </p:sp>
      <p:sp>
        <p:nvSpPr>
          <p:cNvPr id="8" name="Content Placeholder 4">
            <a:extLst>
              <a:ext uri="{FF2B5EF4-FFF2-40B4-BE49-F238E27FC236}">
                <a16:creationId xmlns:a16="http://schemas.microsoft.com/office/drawing/2014/main" id="{05463B9D-E11E-D87C-B9B9-28F3CFF6A2E9}"/>
              </a:ext>
            </a:extLst>
          </p:cNvPr>
          <p:cNvSpPr>
            <a:spLocks noGrp="1"/>
          </p:cNvSpPr>
          <p:nvPr>
            <p:ph sz="quarter" idx="18"/>
          </p:nvPr>
        </p:nvSpPr>
        <p:spPr>
          <a:xfrm>
            <a:off x="4901184" y="3875309"/>
            <a:ext cx="3614166" cy="1132115"/>
          </a:xfrm>
        </p:spPr>
        <p:txBody>
          <a:bodyPr/>
          <a:lstStyle/>
          <a:p>
            <a:pPr lvl="0"/>
            <a:r>
              <a:rPr lang="en-US" dirty="0"/>
              <a:t>Click to edit Master text styles</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6457950" y="6492241"/>
            <a:ext cx="20574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3028950" y="6492241"/>
            <a:ext cx="3086100" cy="365125"/>
          </a:xfrm>
        </p:spPr>
        <p:txBody>
          <a:bodyPr/>
          <a:lstStyle>
            <a:lvl1pPr>
              <a:defRPr>
                <a:solidFill>
                  <a:schemeClr val="accent1">
                    <a:lumMod val="60000"/>
                    <a:lumOff val="40000"/>
                  </a:schemeClr>
                </a:solidFill>
              </a:defRPr>
            </a:lvl1pPr>
          </a:lstStyle>
          <a:p>
            <a:r>
              <a:rPr lang="en-US"/>
              <a:t>Medicare Plan Finder</a:t>
            </a:r>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628650" y="6492241"/>
            <a:ext cx="2057400" cy="365125"/>
          </a:xfrm>
        </p:spPr>
        <p:txBody>
          <a:bodyPr/>
          <a:lstStyle>
            <a:lvl1pPr>
              <a:defRPr>
                <a:solidFill>
                  <a:schemeClr val="accent1">
                    <a:lumMod val="60000"/>
                    <a:lumOff val="40000"/>
                  </a:schemeClr>
                </a:solidFill>
              </a:defRPr>
            </a:lvl1pPr>
          </a:lstStyle>
          <a:p>
            <a:r>
              <a:rPr lang="en-US"/>
              <a:t>September 2023</a:t>
            </a:r>
          </a:p>
        </p:txBody>
      </p:sp>
      <p:sp>
        <p:nvSpPr>
          <p:cNvPr id="9" name="Content Placeholder 4">
            <a:extLst>
              <a:ext uri="{FF2B5EF4-FFF2-40B4-BE49-F238E27FC236}">
                <a16:creationId xmlns:a16="http://schemas.microsoft.com/office/drawing/2014/main" id="{D595FB4D-D5F8-8697-1B6B-7B03E4EA552E}"/>
              </a:ext>
            </a:extLst>
          </p:cNvPr>
          <p:cNvSpPr>
            <a:spLocks noGrp="1"/>
          </p:cNvSpPr>
          <p:nvPr>
            <p:ph sz="quarter" idx="19"/>
          </p:nvPr>
        </p:nvSpPr>
        <p:spPr>
          <a:xfrm>
            <a:off x="628650" y="5169625"/>
            <a:ext cx="3614166" cy="1132115"/>
          </a:xfrm>
        </p:spPr>
        <p:txBody>
          <a:bodyPr/>
          <a:lstStyle/>
          <a:p>
            <a:pPr lvl="0"/>
            <a:r>
              <a:rPr lang="en-US" dirty="0"/>
              <a:t>Click to edit Master text styles</a:t>
            </a:r>
          </a:p>
        </p:txBody>
      </p:sp>
      <p:sp>
        <p:nvSpPr>
          <p:cNvPr id="13" name="Content Placeholder 4">
            <a:extLst>
              <a:ext uri="{FF2B5EF4-FFF2-40B4-BE49-F238E27FC236}">
                <a16:creationId xmlns:a16="http://schemas.microsoft.com/office/drawing/2014/main" id="{484C6C16-30FF-F196-2D9C-6D7268766617}"/>
              </a:ext>
            </a:extLst>
          </p:cNvPr>
          <p:cNvSpPr>
            <a:spLocks noGrp="1"/>
          </p:cNvSpPr>
          <p:nvPr>
            <p:ph sz="quarter" idx="20"/>
          </p:nvPr>
        </p:nvSpPr>
        <p:spPr>
          <a:xfrm>
            <a:off x="4901184" y="5169624"/>
            <a:ext cx="3614166" cy="1132115"/>
          </a:xfrm>
        </p:spPr>
        <p:txBody>
          <a:bodyPr/>
          <a:lstStyle/>
          <a:p>
            <a:pPr lvl="0"/>
            <a:r>
              <a:rPr lang="en-US" dirty="0"/>
              <a:t>Click to edit Master text styles</a:t>
            </a:r>
          </a:p>
        </p:txBody>
      </p:sp>
    </p:spTree>
    <p:custDataLst>
      <p:tags r:id="rId1"/>
    </p:custDataLst>
    <p:extLst>
      <p:ext uri="{BB962C8B-B14F-4D97-AF65-F5344CB8AC3E}">
        <p14:creationId xmlns:p14="http://schemas.microsoft.com/office/powerpoint/2010/main" val="4098253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BA729994-68BA-4EAE-B72D-DD5EC5424ECC}" type="slidenum">
              <a:rPr lang="en-US" altLang="en-US"/>
              <a:pPr>
                <a:defRPr/>
              </a:pPr>
              <a:t>‹#›</a:t>
            </a:fld>
            <a:endParaRPr lang="en-US" altLang="en-US"/>
          </a:p>
        </p:txBody>
      </p:sp>
    </p:spTree>
    <p:extLst>
      <p:ext uri="{BB962C8B-B14F-4D97-AF65-F5344CB8AC3E}">
        <p14:creationId xmlns:p14="http://schemas.microsoft.com/office/powerpoint/2010/main" val="277494926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1_Knowledge Check">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0" y="1"/>
            <a:ext cx="9144000" cy="1196411"/>
          </a:xfrm>
        </p:spPr>
        <p:txBody>
          <a:bodyPr>
            <a:normAutofit/>
          </a:bodyPr>
          <a:lstStyle>
            <a:lvl1pPr algn="ctr">
              <a:defRPr sz="2250">
                <a:solidFill>
                  <a:srgbClr val="00539A"/>
                </a:solidFill>
              </a:defRPr>
            </a:lvl1pPr>
          </a:lstStyle>
          <a:p>
            <a:r>
              <a:rPr lang="en-US" dirty="0"/>
              <a:t>Check your Knowledge: Question #</a:t>
            </a:r>
          </a:p>
        </p:txBody>
      </p:sp>
      <p:sp>
        <p:nvSpPr>
          <p:cNvPr id="6" name="Content Placeholder 5">
            <a:extLst>
              <a:ext uri="{FF2B5EF4-FFF2-40B4-BE49-F238E27FC236}">
                <a16:creationId xmlns:a16="http://schemas.microsoft.com/office/drawing/2014/main" id="{39FB94DD-70FA-410A-AB7A-9F3BEF860CC4}"/>
              </a:ext>
            </a:extLst>
          </p:cNvPr>
          <p:cNvSpPr>
            <a:spLocks noGrp="1"/>
          </p:cNvSpPr>
          <p:nvPr>
            <p:ph sz="quarter" idx="13"/>
          </p:nvPr>
        </p:nvSpPr>
        <p:spPr>
          <a:xfrm>
            <a:off x="1487091" y="1871664"/>
            <a:ext cx="6229350" cy="2744787"/>
          </a:xfrm>
        </p:spPr>
        <p:txBody>
          <a:bodyPr/>
          <a:lstStyle>
            <a:lvl2pPr>
              <a:spcAft>
                <a:spcPts val="900"/>
              </a:spcAft>
              <a:defRPr/>
            </a:lvl2pPr>
          </a:lstStyle>
          <a:p>
            <a:pPr lvl="0"/>
            <a:r>
              <a:rPr lang="en-US" dirty="0"/>
              <a:t>Edit Master text styles</a:t>
            </a:r>
          </a:p>
          <a:p>
            <a:pPr lvl="1"/>
            <a:r>
              <a:rPr lang="en-US" dirty="0"/>
              <a:t>Second level</a:t>
            </a:r>
          </a:p>
        </p:txBody>
      </p:sp>
      <p:sp>
        <p:nvSpPr>
          <p:cNvPr id="9" name="TextBox 8">
            <a:extLst>
              <a:ext uri="{FF2B5EF4-FFF2-40B4-BE49-F238E27FC236}">
                <a16:creationId xmlns:a16="http://schemas.microsoft.com/office/drawing/2014/main" id="{88FD8781-E3A1-4960-97B1-D2C9D804C401}"/>
              </a:ext>
            </a:extLst>
          </p:cNvPr>
          <p:cNvSpPr txBox="1"/>
          <p:nvPr/>
        </p:nvSpPr>
        <p:spPr>
          <a:xfrm>
            <a:off x="1325732" y="4781614"/>
            <a:ext cx="6492536" cy="646331"/>
          </a:xfrm>
          <a:prstGeom prst="rect">
            <a:avLst/>
          </a:prstGeom>
          <a:noFill/>
        </p:spPr>
        <p:txBody>
          <a:bodyPr wrap="square" rtlCol="0">
            <a:spAutoFit/>
          </a:bodyPr>
          <a:lstStyle/>
          <a:p>
            <a:r>
              <a:rPr lang="en-US" sz="1800" b="1" dirty="0">
                <a:solidFill>
                  <a:schemeClr val="accent1">
                    <a:lumMod val="75000"/>
                  </a:schemeClr>
                </a:solidFill>
              </a:rPr>
              <a:t>Countdown timer: </a:t>
            </a:r>
            <a:r>
              <a:rPr lang="en-US" sz="1800" dirty="0">
                <a:solidFill>
                  <a:schemeClr val="accent1">
                    <a:lumMod val="75000"/>
                  </a:schemeClr>
                </a:solidFill>
              </a:rPr>
              <a:t>Answer the question before the bar disappears!</a:t>
            </a:r>
          </a:p>
        </p:txBody>
      </p:sp>
      <p:sp>
        <p:nvSpPr>
          <p:cNvPr id="10" name="Rectangle 9">
            <a:extLst>
              <a:ext uri="{FF2B5EF4-FFF2-40B4-BE49-F238E27FC236}">
                <a16:creationId xmlns:a16="http://schemas.microsoft.com/office/drawing/2014/main" id="{2E6468E8-A952-4184-8931-F077413305CC}"/>
              </a:ext>
            </a:extLst>
          </p:cNvPr>
          <p:cNvSpPr/>
          <p:nvPr/>
        </p:nvSpPr>
        <p:spPr>
          <a:xfrm flipH="1">
            <a:off x="1399607" y="5243280"/>
            <a:ext cx="6612279"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2" name="Rectangle 11">
            <a:extLst>
              <a:ext uri="{FF2B5EF4-FFF2-40B4-BE49-F238E27FC236}">
                <a16:creationId xmlns:a16="http://schemas.microsoft.com/office/drawing/2014/main" id="{2A42734C-3687-4BC4-BF9C-8CE781A5478B}"/>
              </a:ext>
            </a:extLst>
          </p:cNvPr>
          <p:cNvSpPr/>
          <p:nvPr/>
        </p:nvSpPr>
        <p:spPr>
          <a:xfrm>
            <a:off x="7652945" y="5093525"/>
            <a:ext cx="774417"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529B"/>
                </a:solidFill>
              </a:rPr>
              <a:t>0</a:t>
            </a:r>
          </a:p>
        </p:txBody>
      </p:sp>
      <p:sp>
        <p:nvSpPr>
          <p:cNvPr id="13" name="Rectangle 12">
            <a:extLst>
              <a:ext uri="{FF2B5EF4-FFF2-40B4-BE49-F238E27FC236}">
                <a16:creationId xmlns:a16="http://schemas.microsoft.com/office/drawing/2014/main" id="{6C079C1C-DC3B-4015-8E83-E20A4EC77018}"/>
              </a:ext>
            </a:extLst>
          </p:cNvPr>
          <p:cNvSpPr/>
          <p:nvPr/>
        </p:nvSpPr>
        <p:spPr>
          <a:xfrm>
            <a:off x="7652945" y="5094536"/>
            <a:ext cx="774417"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529B"/>
                </a:solidFill>
              </a:rPr>
              <a:t>1</a:t>
            </a:r>
          </a:p>
        </p:txBody>
      </p:sp>
      <p:sp>
        <p:nvSpPr>
          <p:cNvPr id="14" name="Rectangle 13">
            <a:extLst>
              <a:ext uri="{FF2B5EF4-FFF2-40B4-BE49-F238E27FC236}">
                <a16:creationId xmlns:a16="http://schemas.microsoft.com/office/drawing/2014/main" id="{4A9EB145-64A1-4B6D-ABD6-7765B33E7460}"/>
              </a:ext>
            </a:extLst>
          </p:cNvPr>
          <p:cNvSpPr/>
          <p:nvPr/>
        </p:nvSpPr>
        <p:spPr>
          <a:xfrm>
            <a:off x="7651233" y="5093525"/>
            <a:ext cx="774417"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529B"/>
                </a:solidFill>
              </a:rPr>
              <a:t>2</a:t>
            </a:r>
          </a:p>
        </p:txBody>
      </p:sp>
      <p:sp>
        <p:nvSpPr>
          <p:cNvPr id="15" name="Rectangle 14">
            <a:extLst>
              <a:ext uri="{FF2B5EF4-FFF2-40B4-BE49-F238E27FC236}">
                <a16:creationId xmlns:a16="http://schemas.microsoft.com/office/drawing/2014/main" id="{717A22DA-9F5C-4C8E-B997-89D61696197E}"/>
              </a:ext>
            </a:extLst>
          </p:cNvPr>
          <p:cNvSpPr/>
          <p:nvPr/>
        </p:nvSpPr>
        <p:spPr>
          <a:xfrm>
            <a:off x="7651233" y="5093525"/>
            <a:ext cx="774417"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529B"/>
                </a:solidFill>
              </a:rPr>
              <a:t>3</a:t>
            </a:r>
          </a:p>
        </p:txBody>
      </p:sp>
      <p:sp>
        <p:nvSpPr>
          <p:cNvPr id="16" name="Rectangle 15">
            <a:extLst>
              <a:ext uri="{FF2B5EF4-FFF2-40B4-BE49-F238E27FC236}">
                <a16:creationId xmlns:a16="http://schemas.microsoft.com/office/drawing/2014/main" id="{F30A7EF2-B99D-430B-9F39-8A34F219D183}"/>
              </a:ext>
            </a:extLst>
          </p:cNvPr>
          <p:cNvSpPr/>
          <p:nvPr/>
        </p:nvSpPr>
        <p:spPr>
          <a:xfrm>
            <a:off x="7651233" y="5093525"/>
            <a:ext cx="774417"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529B"/>
                </a:solidFill>
              </a:rPr>
              <a:t>4</a:t>
            </a:r>
          </a:p>
        </p:txBody>
      </p:sp>
      <p:sp>
        <p:nvSpPr>
          <p:cNvPr id="17" name="Rectangle 16">
            <a:extLst>
              <a:ext uri="{FF2B5EF4-FFF2-40B4-BE49-F238E27FC236}">
                <a16:creationId xmlns:a16="http://schemas.microsoft.com/office/drawing/2014/main" id="{7057CCD2-EF8C-4EFA-AE31-D0527A59CC45}"/>
              </a:ext>
            </a:extLst>
          </p:cNvPr>
          <p:cNvSpPr/>
          <p:nvPr/>
        </p:nvSpPr>
        <p:spPr>
          <a:xfrm>
            <a:off x="7651233" y="5093525"/>
            <a:ext cx="774417"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529B"/>
                </a:solidFill>
              </a:rPr>
              <a:t>5</a:t>
            </a:r>
          </a:p>
        </p:txBody>
      </p:sp>
      <p:sp>
        <p:nvSpPr>
          <p:cNvPr id="18" name="Rectangle 17">
            <a:extLst>
              <a:ext uri="{FF2B5EF4-FFF2-40B4-BE49-F238E27FC236}">
                <a16:creationId xmlns:a16="http://schemas.microsoft.com/office/drawing/2014/main" id="{8EAF7DC0-E287-4734-BF35-5E17EC0CB71C}"/>
              </a:ext>
            </a:extLst>
          </p:cNvPr>
          <p:cNvSpPr/>
          <p:nvPr/>
        </p:nvSpPr>
        <p:spPr>
          <a:xfrm>
            <a:off x="7651233" y="5093525"/>
            <a:ext cx="774417"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529B"/>
                </a:solidFill>
              </a:rPr>
              <a:t>6</a:t>
            </a:r>
          </a:p>
        </p:txBody>
      </p:sp>
      <p:sp>
        <p:nvSpPr>
          <p:cNvPr id="19" name="Rectangle 18">
            <a:extLst>
              <a:ext uri="{FF2B5EF4-FFF2-40B4-BE49-F238E27FC236}">
                <a16:creationId xmlns:a16="http://schemas.microsoft.com/office/drawing/2014/main" id="{6E4B16D1-1C0D-4A1A-825D-DCA94ADB6046}"/>
              </a:ext>
            </a:extLst>
          </p:cNvPr>
          <p:cNvSpPr/>
          <p:nvPr/>
        </p:nvSpPr>
        <p:spPr>
          <a:xfrm>
            <a:off x="7651233" y="5093525"/>
            <a:ext cx="774417"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529B"/>
                </a:solidFill>
              </a:rPr>
              <a:t>7</a:t>
            </a:r>
          </a:p>
        </p:txBody>
      </p:sp>
      <p:sp>
        <p:nvSpPr>
          <p:cNvPr id="20" name="Rectangle 19">
            <a:extLst>
              <a:ext uri="{FF2B5EF4-FFF2-40B4-BE49-F238E27FC236}">
                <a16:creationId xmlns:a16="http://schemas.microsoft.com/office/drawing/2014/main" id="{A01F0BDD-4ED8-42DD-9470-A1526697ECCD}"/>
              </a:ext>
            </a:extLst>
          </p:cNvPr>
          <p:cNvSpPr/>
          <p:nvPr/>
        </p:nvSpPr>
        <p:spPr>
          <a:xfrm>
            <a:off x="7651233" y="5093525"/>
            <a:ext cx="774417"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529B"/>
                </a:solidFill>
              </a:rPr>
              <a:t>8</a:t>
            </a:r>
          </a:p>
        </p:txBody>
      </p:sp>
      <p:sp>
        <p:nvSpPr>
          <p:cNvPr id="21" name="Rectangle 20">
            <a:extLst>
              <a:ext uri="{FF2B5EF4-FFF2-40B4-BE49-F238E27FC236}">
                <a16:creationId xmlns:a16="http://schemas.microsoft.com/office/drawing/2014/main" id="{5857950E-E2C1-43F9-A7D2-41CE6CFDE781}"/>
              </a:ext>
            </a:extLst>
          </p:cNvPr>
          <p:cNvSpPr/>
          <p:nvPr/>
        </p:nvSpPr>
        <p:spPr>
          <a:xfrm>
            <a:off x="7651233" y="5093525"/>
            <a:ext cx="774417"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529B"/>
                </a:solidFill>
              </a:rPr>
              <a:t>9</a:t>
            </a:r>
          </a:p>
        </p:txBody>
      </p:sp>
      <p:sp>
        <p:nvSpPr>
          <p:cNvPr id="22" name="Rectangle 21">
            <a:extLst>
              <a:ext uri="{FF2B5EF4-FFF2-40B4-BE49-F238E27FC236}">
                <a16:creationId xmlns:a16="http://schemas.microsoft.com/office/drawing/2014/main" id="{48480437-35C6-4E81-AC29-542D99629125}"/>
              </a:ext>
            </a:extLst>
          </p:cNvPr>
          <p:cNvSpPr/>
          <p:nvPr/>
        </p:nvSpPr>
        <p:spPr>
          <a:xfrm>
            <a:off x="7651233" y="5093525"/>
            <a:ext cx="774417"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529B"/>
                </a:solidFill>
              </a:rPr>
              <a:t>10</a:t>
            </a:r>
          </a:p>
        </p:txBody>
      </p:sp>
      <p:sp>
        <p:nvSpPr>
          <p:cNvPr id="23" name="Rectangle 22">
            <a:extLst>
              <a:ext uri="{FF2B5EF4-FFF2-40B4-BE49-F238E27FC236}">
                <a16:creationId xmlns:a16="http://schemas.microsoft.com/office/drawing/2014/main" id="{BB199EFC-F3DC-408C-B040-6128070B7239}"/>
              </a:ext>
            </a:extLst>
          </p:cNvPr>
          <p:cNvSpPr/>
          <p:nvPr/>
        </p:nvSpPr>
        <p:spPr>
          <a:xfrm>
            <a:off x="7651233" y="5093525"/>
            <a:ext cx="774417"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529B"/>
                </a:solidFill>
              </a:rPr>
              <a:t>11</a:t>
            </a:r>
          </a:p>
        </p:txBody>
      </p:sp>
      <p:sp>
        <p:nvSpPr>
          <p:cNvPr id="24" name="Rectangle 23">
            <a:extLst>
              <a:ext uri="{FF2B5EF4-FFF2-40B4-BE49-F238E27FC236}">
                <a16:creationId xmlns:a16="http://schemas.microsoft.com/office/drawing/2014/main" id="{2B0A8789-B09C-4BBD-9E41-9920A5B5E30D}"/>
              </a:ext>
            </a:extLst>
          </p:cNvPr>
          <p:cNvSpPr/>
          <p:nvPr/>
        </p:nvSpPr>
        <p:spPr>
          <a:xfrm>
            <a:off x="7651233" y="5093525"/>
            <a:ext cx="774417"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529B"/>
                </a:solidFill>
              </a:rPr>
              <a:t>12</a:t>
            </a:r>
          </a:p>
        </p:txBody>
      </p:sp>
      <p:sp>
        <p:nvSpPr>
          <p:cNvPr id="25" name="Rectangle 24">
            <a:extLst>
              <a:ext uri="{FF2B5EF4-FFF2-40B4-BE49-F238E27FC236}">
                <a16:creationId xmlns:a16="http://schemas.microsoft.com/office/drawing/2014/main" id="{4BE290A4-31C2-412F-9BB4-C5A70D7146E3}"/>
              </a:ext>
            </a:extLst>
          </p:cNvPr>
          <p:cNvSpPr/>
          <p:nvPr/>
        </p:nvSpPr>
        <p:spPr>
          <a:xfrm>
            <a:off x="7651233" y="5093525"/>
            <a:ext cx="774417"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529B"/>
                </a:solidFill>
              </a:rPr>
              <a:t>13</a:t>
            </a:r>
          </a:p>
        </p:txBody>
      </p:sp>
      <p:sp>
        <p:nvSpPr>
          <p:cNvPr id="26" name="Rectangle 25">
            <a:extLst>
              <a:ext uri="{FF2B5EF4-FFF2-40B4-BE49-F238E27FC236}">
                <a16:creationId xmlns:a16="http://schemas.microsoft.com/office/drawing/2014/main" id="{0846472E-B404-4AA0-81BB-29CB41C1B413}"/>
              </a:ext>
            </a:extLst>
          </p:cNvPr>
          <p:cNvSpPr/>
          <p:nvPr/>
        </p:nvSpPr>
        <p:spPr>
          <a:xfrm>
            <a:off x="7651233" y="5093525"/>
            <a:ext cx="774417"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529B"/>
                </a:solidFill>
              </a:rPr>
              <a:t>14</a:t>
            </a:r>
          </a:p>
        </p:txBody>
      </p:sp>
      <p:sp>
        <p:nvSpPr>
          <p:cNvPr id="27" name="Rectangle 26">
            <a:extLst>
              <a:ext uri="{FF2B5EF4-FFF2-40B4-BE49-F238E27FC236}">
                <a16:creationId xmlns:a16="http://schemas.microsoft.com/office/drawing/2014/main" id="{5841C14F-DD09-4F08-A498-0482F160E846}"/>
              </a:ext>
            </a:extLst>
          </p:cNvPr>
          <p:cNvSpPr/>
          <p:nvPr/>
        </p:nvSpPr>
        <p:spPr>
          <a:xfrm>
            <a:off x="7651233" y="5093525"/>
            <a:ext cx="774417"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529B"/>
                </a:solidFill>
              </a:rPr>
              <a:t>15</a:t>
            </a:r>
          </a:p>
        </p:txBody>
      </p:sp>
      <p:sp>
        <p:nvSpPr>
          <p:cNvPr id="28" name="Rectangle 27">
            <a:extLst>
              <a:ext uri="{FF2B5EF4-FFF2-40B4-BE49-F238E27FC236}">
                <a16:creationId xmlns:a16="http://schemas.microsoft.com/office/drawing/2014/main" id="{B6143134-4D34-4818-BCD5-DD80662A35DC}"/>
              </a:ext>
            </a:extLst>
          </p:cNvPr>
          <p:cNvSpPr/>
          <p:nvPr/>
        </p:nvSpPr>
        <p:spPr>
          <a:xfrm>
            <a:off x="8270816" y="5094537"/>
            <a:ext cx="866775"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6457950" y="6492241"/>
            <a:ext cx="20574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a:xfrm>
            <a:off x="3028950" y="6492241"/>
            <a:ext cx="3086100" cy="365125"/>
          </a:xfrm>
        </p:spPr>
        <p:txBody>
          <a:bodyPr/>
          <a:lstStyle>
            <a:lvl1pPr>
              <a:defRPr>
                <a:solidFill>
                  <a:schemeClr val="bg1"/>
                </a:solidFill>
              </a:defRPr>
            </a:lvl1pPr>
          </a:lstStyle>
          <a:p>
            <a:r>
              <a:rPr lang="en-US"/>
              <a:t>Medicare Plan Finder</a:t>
            </a:r>
            <a:endParaRPr lang="en-US" dirty="0"/>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a:xfrm>
            <a:off x="628650" y="6492241"/>
            <a:ext cx="2057400" cy="365125"/>
          </a:xfrm>
        </p:spPr>
        <p:txBody>
          <a:bodyPr/>
          <a:lstStyle>
            <a:lvl1pPr>
              <a:defRPr>
                <a:solidFill>
                  <a:schemeClr val="bg1"/>
                </a:solidFill>
              </a:defRPr>
            </a:lvl1pPr>
          </a:lstStyle>
          <a:p>
            <a:r>
              <a:rPr lang="en-US"/>
              <a:t>September 2023</a:t>
            </a:r>
          </a:p>
        </p:txBody>
      </p:sp>
    </p:spTree>
    <p:custDataLst>
      <p:tags r:id="rId1"/>
    </p:custDataLst>
    <p:extLst>
      <p:ext uri="{BB962C8B-B14F-4D97-AF65-F5344CB8AC3E}">
        <p14:creationId xmlns:p14="http://schemas.microsoft.com/office/powerpoint/2010/main" val="2345938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Final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9144000" cy="960120"/>
          </a:xfrm>
          <a:prstGeom prst="rect">
            <a:avLst/>
          </a:prstGeom>
        </p:spPr>
        <p:txBody>
          <a:bodyPr/>
          <a:lstStyle>
            <a:lvl1pPr>
              <a:defRPr/>
            </a:lvl1pPr>
          </a:lstStyle>
          <a:p>
            <a:r>
              <a:rPr lang="en-US" dirty="0"/>
              <a:t>Stay Connected</a:t>
            </a:r>
          </a:p>
        </p:txBody>
      </p:sp>
      <p:grpSp>
        <p:nvGrpSpPr>
          <p:cNvPr id="19" name="Group 18">
            <a:extLst>
              <a:ext uri="{FF2B5EF4-FFF2-40B4-BE49-F238E27FC236}">
                <a16:creationId xmlns:a16="http://schemas.microsoft.com/office/drawing/2014/main" id="{C553243D-953E-46FB-80DC-305E327AB395}"/>
              </a:ext>
            </a:extLst>
          </p:cNvPr>
          <p:cNvGrpSpPr/>
          <p:nvPr userDrawn="1"/>
        </p:nvGrpSpPr>
        <p:grpSpPr>
          <a:xfrm>
            <a:off x="885705" y="1472455"/>
            <a:ext cx="7068327" cy="4512717"/>
            <a:chOff x="1180940" y="1472454"/>
            <a:chExt cx="9424436" cy="4512717"/>
          </a:xfrm>
        </p:grpSpPr>
        <p:grpSp>
          <p:nvGrpSpPr>
            <p:cNvPr id="6" name="Group 5">
              <a:extLst>
                <a:ext uri="{FF2B5EF4-FFF2-40B4-BE49-F238E27FC236}">
                  <a16:creationId xmlns:a16="http://schemas.microsoft.com/office/drawing/2014/main" id="{E7254814-8D38-4071-A63A-8561A3E140B4}"/>
                </a:ext>
              </a:extLst>
            </p:cNvPr>
            <p:cNvGrpSpPr/>
            <p:nvPr userDrawn="1"/>
          </p:nvGrpSpPr>
          <p:grpSpPr>
            <a:xfrm>
              <a:off x="7307255" y="1472454"/>
              <a:ext cx="3298121" cy="3660244"/>
              <a:chOff x="7015035" y="1262904"/>
              <a:chExt cx="3298121" cy="3660244"/>
            </a:xfrm>
          </p:grpSpPr>
          <p:pic>
            <p:nvPicPr>
              <p:cNvPr id="7" name="Picture 6" descr="Icon of an envelop with the email @ symbole">
                <a:extLst>
                  <a:ext uri="{FF2B5EF4-FFF2-40B4-BE49-F238E27FC236}">
                    <a16:creationId xmlns:a16="http://schemas.microsoft.com/office/drawing/2014/main" id="{195E15E5-E4E9-4D85-B42E-3E514FC96CBF}"/>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7224226" y="1262904"/>
                <a:ext cx="2863263" cy="2863263"/>
              </a:xfrm>
              <a:prstGeom prst="rect">
                <a:avLst/>
              </a:prstGeom>
            </p:spPr>
          </p:pic>
          <p:sp>
            <p:nvSpPr>
              <p:cNvPr id="8" name="TextBox 7">
                <a:extLst>
                  <a:ext uri="{FF2B5EF4-FFF2-40B4-BE49-F238E27FC236}">
                    <a16:creationId xmlns:a16="http://schemas.microsoft.com/office/drawing/2014/main" id="{EA30F610-1F95-4078-9AB4-40B4E9623EA2}"/>
                  </a:ext>
                </a:extLst>
              </p:cNvPr>
              <p:cNvSpPr txBox="1"/>
              <p:nvPr/>
            </p:nvSpPr>
            <p:spPr>
              <a:xfrm>
                <a:off x="7015035" y="3722819"/>
                <a:ext cx="3298121" cy="1200329"/>
              </a:xfrm>
              <a:prstGeom prst="rect">
                <a:avLst/>
              </a:prstGeom>
              <a:noFill/>
            </p:spPr>
            <p:txBody>
              <a:bodyPr wrap="square" rtlCol="0">
                <a:spAutoFit/>
              </a:bodyPr>
              <a:lstStyle/>
              <a:p>
                <a:pPr lvl="0" algn="ctr"/>
                <a:r>
                  <a:rPr lang="en-US" sz="1800" dirty="0">
                    <a:solidFill>
                      <a:schemeClr val="accent1">
                        <a:lumMod val="75000"/>
                      </a:schemeClr>
                    </a:solidFill>
                    <a:latin typeface="Arial" panose="020B0604020202020204" pitchFamily="34" charset="0"/>
                    <a:cs typeface="Arial" panose="020B0604020202020204" pitchFamily="34" charset="0"/>
                  </a:rPr>
                  <a:t>Contact us at </a:t>
                </a:r>
                <a:r>
                  <a:rPr lang="en-US" sz="1800" dirty="0">
                    <a:solidFill>
                      <a:schemeClr val="accent1">
                        <a:lumMod val="75000"/>
                      </a:schemeClr>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training@cms.hhs.gov</a:t>
                </a:r>
                <a:r>
                  <a:rPr lang="en-US" sz="1800" dirty="0">
                    <a:solidFill>
                      <a:schemeClr val="accent1">
                        <a:lumMod val="75000"/>
                      </a:schemeClr>
                    </a:solidFill>
                    <a:latin typeface="Arial" panose="020B0604020202020204" pitchFamily="34" charset="0"/>
                    <a:cs typeface="Arial" panose="020B0604020202020204" pitchFamily="34" charset="0"/>
                  </a:rPr>
                  <a:t>.</a:t>
                </a:r>
              </a:p>
              <a:p>
                <a:pPr algn="ctr"/>
                <a:endParaRPr lang="en-US" sz="1800" dirty="0">
                  <a:latin typeface="Arial" panose="020B0604020202020204" pitchFamily="34" charset="0"/>
                  <a:cs typeface="Arial" panose="020B0604020202020204" pitchFamily="34" charset="0"/>
                </a:endParaRPr>
              </a:p>
            </p:txBody>
          </p:sp>
        </p:grpSp>
        <p:sp>
          <p:nvSpPr>
            <p:cNvPr id="10" name="Content Placeholder 4">
              <a:extLst>
                <a:ext uri="{FF2B5EF4-FFF2-40B4-BE49-F238E27FC236}">
                  <a16:creationId xmlns:a16="http://schemas.microsoft.com/office/drawing/2014/main" id="{1C148079-5408-420C-AC04-A7A8288E316A}"/>
                </a:ext>
              </a:extLst>
            </p:cNvPr>
            <p:cNvSpPr txBox="1">
              <a:spLocks/>
            </p:cNvSpPr>
            <p:nvPr/>
          </p:nvSpPr>
          <p:spPr>
            <a:xfrm>
              <a:off x="1180940" y="3991062"/>
              <a:ext cx="5385357" cy="19941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solidFill>
                    <a:schemeClr val="accent1">
                      <a:lumMod val="75000"/>
                    </a:schemeClr>
                  </a:solidFill>
                  <a:latin typeface="Arial" panose="020B0604020202020204" pitchFamily="34" charset="0"/>
                  <a:cs typeface="Arial" panose="020B0604020202020204" pitchFamily="34" charset="0"/>
                </a:rPr>
                <a:t>To view available training materials, </a:t>
              </a:r>
              <a:br>
                <a:rPr lang="en-US" sz="1800" dirty="0">
                  <a:solidFill>
                    <a:schemeClr val="accent1">
                      <a:lumMod val="75000"/>
                    </a:schemeClr>
                  </a:solidFill>
                  <a:latin typeface="Arial" panose="020B0604020202020204" pitchFamily="34" charset="0"/>
                  <a:cs typeface="Arial" panose="020B0604020202020204" pitchFamily="34" charset="0"/>
                </a:rPr>
              </a:br>
              <a:r>
                <a:rPr lang="en-US" sz="1800" dirty="0">
                  <a:solidFill>
                    <a:schemeClr val="accent1">
                      <a:lumMod val="75000"/>
                    </a:schemeClr>
                  </a:solidFill>
                  <a:latin typeface="Arial" panose="020B0604020202020204" pitchFamily="34" charset="0"/>
                  <a:cs typeface="Arial" panose="020B0604020202020204" pitchFamily="34" charset="0"/>
                </a:rPr>
                <a:t>or subscribe to our email list, visit</a:t>
              </a:r>
            </a:p>
            <a:p>
              <a:pPr marL="0" indent="0" algn="ctr">
                <a:buFont typeface="Arial" panose="020B0604020202020204" pitchFamily="34" charset="0"/>
                <a:buNone/>
              </a:pPr>
              <a:r>
                <a:rPr lang="en-US" sz="1800" dirty="0">
                  <a:solidFill>
                    <a:schemeClr val="accent1">
                      <a:lumMod val="75000"/>
                    </a:schemeClr>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CMSnationaltrainingprogram.cms.gov</a:t>
              </a:r>
              <a:r>
                <a:rPr lang="en-US" sz="1800" dirty="0">
                  <a:solidFill>
                    <a:schemeClr val="accent1">
                      <a:lumMod val="75000"/>
                    </a:schemeClr>
                  </a:solidFill>
                  <a:latin typeface="Arial" panose="020B0604020202020204" pitchFamily="34" charset="0"/>
                  <a:cs typeface="Arial" panose="020B0604020202020204" pitchFamily="34" charset="0"/>
                </a:rPr>
                <a:t>.</a:t>
              </a:r>
            </a:p>
          </p:txBody>
        </p:sp>
        <p:grpSp>
          <p:nvGrpSpPr>
            <p:cNvPr id="11" name="Group 10" descr="Icon of a web browser">
              <a:extLst>
                <a:ext uri="{FF2B5EF4-FFF2-40B4-BE49-F238E27FC236}">
                  <a16:creationId xmlns:a16="http://schemas.microsoft.com/office/drawing/2014/main" id="{5290280D-C34A-450B-83DD-E886E128A3ED}"/>
                </a:ext>
              </a:extLst>
            </p:cNvPr>
            <p:cNvGrpSpPr>
              <a:grpSpLocks noChangeAspect="1"/>
            </p:cNvGrpSpPr>
            <p:nvPr/>
          </p:nvGrpSpPr>
          <p:grpSpPr>
            <a:xfrm>
              <a:off x="2739404" y="2124325"/>
              <a:ext cx="2289672" cy="1694557"/>
              <a:chOff x="1604513" y="1515733"/>
              <a:chExt cx="4416725" cy="3268763"/>
            </a:xfrm>
          </p:grpSpPr>
          <p:grpSp>
            <p:nvGrpSpPr>
              <p:cNvPr id="12" name="Group 11">
                <a:extLst>
                  <a:ext uri="{FF2B5EF4-FFF2-40B4-BE49-F238E27FC236}">
                    <a16:creationId xmlns:a16="http://schemas.microsoft.com/office/drawing/2014/main" id="{D37E0E9F-CA72-4E76-B4D8-B1E54E94D9BE}"/>
                  </a:ext>
                </a:extLst>
              </p:cNvPr>
              <p:cNvGrpSpPr/>
              <p:nvPr/>
            </p:nvGrpSpPr>
            <p:grpSpPr>
              <a:xfrm>
                <a:off x="1604513" y="1515733"/>
                <a:ext cx="4416725" cy="3268763"/>
                <a:chOff x="1604513" y="1515733"/>
                <a:chExt cx="4416725" cy="3268763"/>
              </a:xfrm>
            </p:grpSpPr>
            <p:sp>
              <p:nvSpPr>
                <p:cNvPr id="17" name="Rectangle: Rounded Corners 16">
                  <a:extLst>
                    <a:ext uri="{FF2B5EF4-FFF2-40B4-BE49-F238E27FC236}">
                      <a16:creationId xmlns:a16="http://schemas.microsoft.com/office/drawing/2014/main" id="{EE4E48CF-8078-471B-94FC-F81F8C1BB2C3}"/>
                    </a:ext>
                  </a:extLst>
                </p:cNvPr>
                <p:cNvSpPr/>
                <p:nvPr/>
              </p:nvSpPr>
              <p:spPr>
                <a:xfrm>
                  <a:off x="1604513" y="1515733"/>
                  <a:ext cx="4416725" cy="3268763"/>
                </a:xfrm>
                <a:prstGeom prst="roundRect">
                  <a:avLst>
                    <a:gd name="adj" fmla="val 2960"/>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cxnSp>
              <p:nvCxnSpPr>
                <p:cNvPr id="18" name="Straight Connector 17">
                  <a:extLst>
                    <a:ext uri="{FF2B5EF4-FFF2-40B4-BE49-F238E27FC236}">
                      <a16:creationId xmlns:a16="http://schemas.microsoft.com/office/drawing/2014/main" id="{D70C2C4E-476E-429B-B3A5-350FE30E9129}"/>
                    </a:ext>
                  </a:extLst>
                </p:cNvPr>
                <p:cNvCxnSpPr/>
                <p:nvPr/>
              </p:nvCxnSpPr>
              <p:spPr>
                <a:xfrm>
                  <a:off x="1604513" y="1928183"/>
                  <a:ext cx="44167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Oval 12">
                <a:extLst>
                  <a:ext uri="{FF2B5EF4-FFF2-40B4-BE49-F238E27FC236}">
                    <a16:creationId xmlns:a16="http://schemas.microsoft.com/office/drawing/2014/main" id="{46546EAD-ED40-44EC-A805-F530DFB112AE}"/>
                  </a:ext>
                </a:extLst>
              </p:cNvPr>
              <p:cNvSpPr>
                <a:spLocks noChangeAspect="1"/>
              </p:cNvSpPr>
              <p:nvPr/>
            </p:nvSpPr>
            <p:spPr>
              <a:xfrm>
                <a:off x="5734050" y="1649708"/>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4" name="Oval 13">
                <a:extLst>
                  <a:ext uri="{FF2B5EF4-FFF2-40B4-BE49-F238E27FC236}">
                    <a16:creationId xmlns:a16="http://schemas.microsoft.com/office/drawing/2014/main" id="{E9B08BAD-18DB-4A90-B25B-DB18E857EAF8}"/>
                  </a:ext>
                </a:extLst>
              </p:cNvPr>
              <p:cNvSpPr>
                <a:spLocks noChangeAspect="1"/>
              </p:cNvSpPr>
              <p:nvPr/>
            </p:nvSpPr>
            <p:spPr>
              <a:xfrm>
                <a:off x="5553075" y="1649708"/>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5" name="Oval 14">
                <a:extLst>
                  <a:ext uri="{FF2B5EF4-FFF2-40B4-BE49-F238E27FC236}">
                    <a16:creationId xmlns:a16="http://schemas.microsoft.com/office/drawing/2014/main" id="{F952F365-6288-4293-BF47-6851B9FBC6B7}"/>
                  </a:ext>
                </a:extLst>
              </p:cNvPr>
              <p:cNvSpPr>
                <a:spLocks noChangeAspect="1"/>
              </p:cNvSpPr>
              <p:nvPr/>
            </p:nvSpPr>
            <p:spPr>
              <a:xfrm>
                <a:off x="5381625" y="1649708"/>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pic>
            <p:nvPicPr>
              <p:cNvPr id="16" name="Graphic 15" descr="Cursor">
                <a:extLst>
                  <a:ext uri="{FF2B5EF4-FFF2-40B4-BE49-F238E27FC236}">
                    <a16:creationId xmlns:a16="http://schemas.microsoft.com/office/drawing/2014/main" id="{0D3944C8-1B21-4EA0-838D-55FF1DE1F899}"/>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532275" y="3300235"/>
                <a:ext cx="1020800" cy="1020800"/>
              </a:xfrm>
              <a:prstGeom prst="rect">
                <a:avLst/>
              </a:prstGeom>
            </p:spPr>
          </p:pic>
        </p:grpSp>
      </p:gr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lvl1pPr>
              <a:defRPr/>
            </a:lvl1pPr>
          </a:lstStyle>
          <a:p>
            <a:r>
              <a:rPr lang="en-US"/>
              <a:t>Medicare Plan Finder</a:t>
            </a:r>
            <a:endParaRPr lang="en-US" dirty="0"/>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September 2023</a:t>
            </a:r>
          </a:p>
        </p:txBody>
      </p:sp>
    </p:spTree>
    <p:custDataLst>
      <p:tags r:id="rId1"/>
    </p:custDataLst>
    <p:extLst>
      <p:ext uri="{BB962C8B-B14F-4D97-AF65-F5344CB8AC3E}">
        <p14:creationId xmlns:p14="http://schemas.microsoft.com/office/powerpoint/2010/main" val="88122064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DDB4-6A8A-5140-AE7F-8ECB4F3684F0}"/>
              </a:ext>
            </a:extLst>
          </p:cNvPr>
          <p:cNvSpPr>
            <a:spLocks noGrp="1"/>
          </p:cNvSpPr>
          <p:nvPr>
            <p:ph type="title"/>
          </p:nvPr>
        </p:nvSpPr>
        <p:spPr>
          <a:xfrm>
            <a:off x="0" y="1"/>
            <a:ext cx="9144000" cy="960120"/>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E8FE9D5-34A7-564D-978E-11F75565FE40}"/>
              </a:ext>
            </a:extLst>
          </p:cNvPr>
          <p:cNvSpPr>
            <a:spLocks noGrp="1"/>
          </p:cNvSpPr>
          <p:nvPr>
            <p:ph sz="half" idx="1"/>
          </p:nvPr>
        </p:nvSpPr>
        <p:spPr>
          <a:xfrm>
            <a:off x="628650" y="1371600"/>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89B45F-BAFD-B947-B57E-69DD9624078E}"/>
              </a:ext>
            </a:extLst>
          </p:cNvPr>
          <p:cNvSpPr>
            <a:spLocks noGrp="1"/>
          </p:cNvSpPr>
          <p:nvPr>
            <p:ph sz="half" idx="2"/>
          </p:nvPr>
        </p:nvSpPr>
        <p:spPr>
          <a:xfrm>
            <a:off x="4629150" y="1371600"/>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43CF5FA-4D77-1F40-B806-E0735CF30220}"/>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6" name="Footer Placeholder 5">
            <a:extLst>
              <a:ext uri="{FF2B5EF4-FFF2-40B4-BE49-F238E27FC236}">
                <a16:creationId xmlns:a16="http://schemas.microsoft.com/office/drawing/2014/main" id="{B38E04E8-DE74-E144-8D90-907D33AFD253}"/>
              </a:ext>
            </a:extLst>
          </p:cNvPr>
          <p:cNvSpPr>
            <a:spLocks noGrp="1"/>
          </p:cNvSpPr>
          <p:nvPr>
            <p:ph type="ftr" sz="quarter" idx="11"/>
          </p:nvPr>
        </p:nvSpPr>
        <p:spPr/>
        <p:txBody>
          <a:bodyPr/>
          <a:lstStyle>
            <a:lvl1pPr>
              <a:defRPr/>
            </a:lvl1pPr>
          </a:lstStyle>
          <a:p>
            <a:r>
              <a:rPr lang="en-US"/>
              <a:t>Medicare Plan Finder</a:t>
            </a:r>
            <a:endParaRPr lang="en-US" dirty="0"/>
          </a:p>
        </p:txBody>
      </p:sp>
      <p:sp>
        <p:nvSpPr>
          <p:cNvPr id="5" name="Date Placeholder 4">
            <a:extLst>
              <a:ext uri="{FF2B5EF4-FFF2-40B4-BE49-F238E27FC236}">
                <a16:creationId xmlns:a16="http://schemas.microsoft.com/office/drawing/2014/main" id="{B9FF7EB0-371F-B14B-BCFB-B0DD568C4772}"/>
              </a:ext>
            </a:extLst>
          </p:cNvPr>
          <p:cNvSpPr>
            <a:spLocks noGrp="1"/>
          </p:cNvSpPr>
          <p:nvPr>
            <p:ph type="dt" sz="half" idx="10"/>
          </p:nvPr>
        </p:nvSpPr>
        <p:spPr/>
        <p:txBody>
          <a:bodyPr/>
          <a:lstStyle/>
          <a:p>
            <a:r>
              <a:rPr lang="en-US"/>
              <a:t>September 2023</a:t>
            </a:r>
          </a:p>
        </p:txBody>
      </p:sp>
    </p:spTree>
    <p:custDataLst>
      <p:tags r:id="rId1"/>
    </p:custDataLst>
    <p:extLst>
      <p:ext uri="{BB962C8B-B14F-4D97-AF65-F5344CB8AC3E}">
        <p14:creationId xmlns:p14="http://schemas.microsoft.com/office/powerpoint/2010/main" val="342044272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C1A7-B2F4-7A4B-934A-CCDEC8A7B068}"/>
              </a:ext>
            </a:extLst>
          </p:cNvPr>
          <p:cNvSpPr>
            <a:spLocks noGrp="1"/>
          </p:cNvSpPr>
          <p:nvPr>
            <p:ph type="title"/>
          </p:nvPr>
        </p:nvSpPr>
        <p:spPr>
          <a:xfrm>
            <a:off x="0" y="1"/>
            <a:ext cx="9144000" cy="950976"/>
          </a:xfrm>
          <a:prstGeom prst="rect">
            <a:avLst/>
          </a:prstGeo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4D6011AE-DB90-1F43-A0E3-722EE6B4FFFF}"/>
              </a:ext>
            </a:extLst>
          </p:cNvPr>
          <p:cNvSpPr>
            <a:spLocks noGrp="1"/>
          </p:cNvSpPr>
          <p:nvPr>
            <p:ph type="body" idx="1"/>
          </p:nvPr>
        </p:nvSpPr>
        <p:spPr>
          <a:xfrm>
            <a:off x="628651" y="1467358"/>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5765D88-A52C-BD4F-8F3E-062B43BC9976}"/>
              </a:ext>
            </a:extLst>
          </p:cNvPr>
          <p:cNvSpPr>
            <a:spLocks noGrp="1"/>
          </p:cNvSpPr>
          <p:nvPr>
            <p:ph sz="half" idx="2"/>
          </p:nvPr>
        </p:nvSpPr>
        <p:spPr>
          <a:xfrm>
            <a:off x="628651" y="2291270"/>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BEB5B3-F555-E048-A00D-EF61F3493B01}"/>
              </a:ext>
            </a:extLst>
          </p:cNvPr>
          <p:cNvSpPr>
            <a:spLocks noGrp="1"/>
          </p:cNvSpPr>
          <p:nvPr>
            <p:ph type="body" sz="quarter" idx="3"/>
          </p:nvPr>
        </p:nvSpPr>
        <p:spPr>
          <a:xfrm>
            <a:off x="4627959" y="1467358"/>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171BE28-E73C-454F-830B-B65A199CBBFB}"/>
              </a:ext>
            </a:extLst>
          </p:cNvPr>
          <p:cNvSpPr>
            <a:spLocks noGrp="1"/>
          </p:cNvSpPr>
          <p:nvPr>
            <p:ph sz="quarter" idx="4"/>
          </p:nvPr>
        </p:nvSpPr>
        <p:spPr>
          <a:xfrm>
            <a:off x="4627959" y="2291270"/>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60C733BD-E60E-0741-8815-16744628B713}"/>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8" name="Footer Placeholder 7">
            <a:extLst>
              <a:ext uri="{FF2B5EF4-FFF2-40B4-BE49-F238E27FC236}">
                <a16:creationId xmlns:a16="http://schemas.microsoft.com/office/drawing/2014/main" id="{DE11E70B-935E-0143-891B-600E12EE3677}"/>
              </a:ext>
            </a:extLst>
          </p:cNvPr>
          <p:cNvSpPr>
            <a:spLocks noGrp="1"/>
          </p:cNvSpPr>
          <p:nvPr>
            <p:ph type="ftr" sz="quarter" idx="11"/>
          </p:nvPr>
        </p:nvSpPr>
        <p:spPr/>
        <p:txBody>
          <a:bodyPr/>
          <a:lstStyle>
            <a:lvl1pPr>
              <a:defRPr/>
            </a:lvl1pPr>
          </a:lstStyle>
          <a:p>
            <a:r>
              <a:rPr lang="en-US"/>
              <a:t>Medicare Plan Finder</a:t>
            </a:r>
            <a:endParaRPr lang="en-US" dirty="0"/>
          </a:p>
        </p:txBody>
      </p:sp>
      <p:sp>
        <p:nvSpPr>
          <p:cNvPr id="7" name="Date Placeholder 6">
            <a:extLst>
              <a:ext uri="{FF2B5EF4-FFF2-40B4-BE49-F238E27FC236}">
                <a16:creationId xmlns:a16="http://schemas.microsoft.com/office/drawing/2014/main" id="{64CE1DB5-3F2E-B448-8248-F1B025C81EE8}"/>
              </a:ext>
            </a:extLst>
          </p:cNvPr>
          <p:cNvSpPr>
            <a:spLocks noGrp="1"/>
          </p:cNvSpPr>
          <p:nvPr>
            <p:ph type="dt" sz="half" idx="10"/>
          </p:nvPr>
        </p:nvSpPr>
        <p:spPr/>
        <p:txBody>
          <a:bodyPr/>
          <a:lstStyle/>
          <a:p>
            <a:r>
              <a:rPr lang="en-US"/>
              <a:t>September 2023</a:t>
            </a:r>
          </a:p>
        </p:txBody>
      </p:sp>
    </p:spTree>
    <p:custDataLst>
      <p:tags r:id="rId1"/>
    </p:custDataLst>
    <p:extLst>
      <p:ext uri="{BB962C8B-B14F-4D97-AF65-F5344CB8AC3E}">
        <p14:creationId xmlns:p14="http://schemas.microsoft.com/office/powerpoint/2010/main" val="92058599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9A6DF-07EE-0541-A924-A525DB6668F1}"/>
              </a:ext>
            </a:extLst>
          </p:cNvPr>
          <p:cNvSpPr>
            <a:spLocks noGrp="1"/>
          </p:cNvSpPr>
          <p:nvPr>
            <p:ph type="title"/>
          </p:nvPr>
        </p:nvSpPr>
        <p:spPr>
          <a:xfrm>
            <a:off x="0" y="1"/>
            <a:ext cx="9144000" cy="987425"/>
          </a:xfrm>
          <a:prstGeom prst="rect">
            <a:avLst/>
          </a:prstGeom>
        </p:spPr>
        <p:txBody>
          <a:bodyPr anchor="ctr">
            <a:normAutofit/>
          </a:bodyPr>
          <a:lstStyle>
            <a:lvl1pPr>
              <a:defRPr sz="2250"/>
            </a:lvl1pPr>
          </a:lstStyle>
          <a:p>
            <a:r>
              <a:rPr lang="en-US" dirty="0"/>
              <a:t>Click to edit Master title style</a:t>
            </a:r>
          </a:p>
        </p:txBody>
      </p:sp>
      <p:sp>
        <p:nvSpPr>
          <p:cNvPr id="3" name="Content Placeholder 2">
            <a:extLst>
              <a:ext uri="{FF2B5EF4-FFF2-40B4-BE49-F238E27FC236}">
                <a16:creationId xmlns:a16="http://schemas.microsoft.com/office/drawing/2014/main" id="{FD6D9BC7-E8FB-104B-AFD6-7FDF1EB8AABE}"/>
              </a:ext>
            </a:extLst>
          </p:cNvPr>
          <p:cNvSpPr>
            <a:spLocks noGrp="1"/>
          </p:cNvSpPr>
          <p:nvPr>
            <p:ph idx="1"/>
          </p:nvPr>
        </p:nvSpPr>
        <p:spPr>
          <a:xfrm>
            <a:off x="3887391" y="1371601"/>
            <a:ext cx="4629150" cy="4645152"/>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8D1F5F-E88E-A54A-9103-634A1A175E08}"/>
              </a:ext>
            </a:extLst>
          </p:cNvPr>
          <p:cNvSpPr>
            <a:spLocks noGrp="1"/>
          </p:cNvSpPr>
          <p:nvPr>
            <p:ph type="body" sz="half" idx="2"/>
          </p:nvPr>
        </p:nvSpPr>
        <p:spPr>
          <a:xfrm>
            <a:off x="629841" y="1371601"/>
            <a:ext cx="2949178" cy="4645152"/>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6">
            <a:extLst>
              <a:ext uri="{FF2B5EF4-FFF2-40B4-BE49-F238E27FC236}">
                <a16:creationId xmlns:a16="http://schemas.microsoft.com/office/drawing/2014/main" id="{4A0FC4DF-B07B-9342-93BF-CD1F4E04FDCE}"/>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6" name="Footer Placeholder 5">
            <a:extLst>
              <a:ext uri="{FF2B5EF4-FFF2-40B4-BE49-F238E27FC236}">
                <a16:creationId xmlns:a16="http://schemas.microsoft.com/office/drawing/2014/main" id="{0655447C-A843-764C-8BDE-FCAF472DB67C}"/>
              </a:ext>
            </a:extLst>
          </p:cNvPr>
          <p:cNvSpPr>
            <a:spLocks noGrp="1"/>
          </p:cNvSpPr>
          <p:nvPr>
            <p:ph type="ftr" sz="quarter" idx="11"/>
          </p:nvPr>
        </p:nvSpPr>
        <p:spPr/>
        <p:txBody>
          <a:bodyPr/>
          <a:lstStyle>
            <a:lvl1pPr>
              <a:defRPr/>
            </a:lvl1pPr>
          </a:lstStyle>
          <a:p>
            <a:r>
              <a:rPr lang="en-US"/>
              <a:t>Medicare Plan Finder</a:t>
            </a:r>
            <a:endParaRPr lang="en-US" dirty="0"/>
          </a:p>
        </p:txBody>
      </p:sp>
      <p:sp>
        <p:nvSpPr>
          <p:cNvPr id="5" name="Date Placeholder 4">
            <a:extLst>
              <a:ext uri="{FF2B5EF4-FFF2-40B4-BE49-F238E27FC236}">
                <a16:creationId xmlns:a16="http://schemas.microsoft.com/office/drawing/2014/main" id="{AFAC5E98-D351-CA4E-8818-6F5D3860BC58}"/>
              </a:ext>
            </a:extLst>
          </p:cNvPr>
          <p:cNvSpPr>
            <a:spLocks noGrp="1"/>
          </p:cNvSpPr>
          <p:nvPr>
            <p:ph type="dt" sz="half" idx="10"/>
          </p:nvPr>
        </p:nvSpPr>
        <p:spPr/>
        <p:txBody>
          <a:bodyPr/>
          <a:lstStyle/>
          <a:p>
            <a:r>
              <a:rPr lang="en-US"/>
              <a:t>September 2023</a:t>
            </a:r>
          </a:p>
        </p:txBody>
      </p:sp>
    </p:spTree>
    <p:custDataLst>
      <p:tags r:id="rId1"/>
    </p:custDataLst>
    <p:extLst>
      <p:ext uri="{BB962C8B-B14F-4D97-AF65-F5344CB8AC3E}">
        <p14:creationId xmlns:p14="http://schemas.microsoft.com/office/powerpoint/2010/main" val="42731869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Default with Figure #">
    <p:spTree>
      <p:nvGrpSpPr>
        <p:cNvPr id="1" name=""/>
        <p:cNvGrpSpPr/>
        <p:nvPr/>
      </p:nvGrpSpPr>
      <p:grpSpPr>
        <a:xfrm>
          <a:off x="0" y="0"/>
          <a:ext cx="0" cy="0"/>
          <a:chOff x="0" y="0"/>
          <a:chExt cx="0" cy="0"/>
        </a:xfrm>
      </p:grpSpPr>
      <p:sp>
        <p:nvSpPr>
          <p:cNvPr id="3" name="Content Placeholder 2"/>
          <p:cNvSpPr>
            <a:spLocks noGrp="1"/>
          </p:cNvSpPr>
          <p:nvPr>
            <p:ph idx="1"/>
          </p:nvPr>
        </p:nvSpPr>
        <p:spPr>
          <a:xfrm>
            <a:off x="347974" y="1904999"/>
            <a:ext cx="8454230" cy="4024867"/>
          </a:xfrm>
          <a:prstGeom prst="rect">
            <a:avLst/>
          </a:prstGeom>
        </p:spPr>
        <p:txBody>
          <a:bodyPr/>
          <a:lstStyle>
            <a:lvl1pPr marL="188060" indent="-120551">
              <a:spcBef>
                <a:spcPts val="0"/>
              </a:spcBef>
              <a:spcAft>
                <a:spcPts val="254"/>
              </a:spcAft>
              <a:buFont typeface="Arial" panose="020B0604020202020204" pitchFamily="34" charset="0"/>
              <a:buChar char="•"/>
              <a:defRPr>
                <a:solidFill>
                  <a:schemeClr val="tx1"/>
                </a:solidFill>
              </a:defRPr>
            </a:lvl1pPr>
            <a:lvl2pPr marL="313433" indent="-77153">
              <a:spcBef>
                <a:spcPts val="0"/>
              </a:spcBef>
              <a:spcAft>
                <a:spcPts val="254"/>
              </a:spcAft>
              <a:buFont typeface="Arial" panose="020B0604020202020204" pitchFamily="34" charset="0"/>
              <a:buChar char="‒"/>
              <a:defRPr>
                <a:solidFill>
                  <a:schemeClr val="tx1"/>
                </a:solidFill>
              </a:defRPr>
            </a:lvl2pPr>
            <a:lvl3pPr marL="482204" indent="-77153">
              <a:spcBef>
                <a:spcPts val="0"/>
              </a:spcBef>
              <a:spcAft>
                <a:spcPts val="254"/>
              </a:spcAft>
              <a:buFont typeface="Arial"/>
              <a:buChar char="•"/>
              <a:defRPr>
                <a:solidFill>
                  <a:schemeClr val="tx1"/>
                </a:solidFill>
              </a:defRPr>
            </a:lvl3pPr>
            <a:lvl4pPr marL="675085" indent="-77153">
              <a:spcBef>
                <a:spcPts val="0"/>
              </a:spcBef>
              <a:spcAft>
                <a:spcPts val="254"/>
              </a:spcAft>
              <a:buFont typeface="Arial" panose="020B0604020202020204" pitchFamily="34" charset="0"/>
              <a:buChar char="‒"/>
              <a:defRPr>
                <a:solidFill>
                  <a:schemeClr val="tx1"/>
                </a:solidFill>
              </a:defRPr>
            </a:lvl4pPr>
            <a:lvl5pPr marL="867966" indent="-77153">
              <a:spcBef>
                <a:spcPts val="0"/>
              </a:spcBef>
              <a:spcAft>
                <a:spcPts val="254"/>
              </a:spcAft>
              <a:buFont typeface="Arial"/>
              <a:buChar char="•"/>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10"/>
          </p:nvPr>
        </p:nvSpPr>
        <p:spPr>
          <a:xfrm>
            <a:off x="351328" y="6068539"/>
            <a:ext cx="7682066" cy="686761"/>
          </a:xfrm>
          <a:prstGeom prst="rect">
            <a:avLst/>
          </a:prstGeom>
        </p:spPr>
        <p:txBody>
          <a:bodyPr anchor="b"/>
          <a:lstStyle>
            <a:lvl1pPr marL="0" indent="0">
              <a:buNone/>
              <a:defRPr sz="506">
                <a:solidFill>
                  <a:schemeClr val="tx1"/>
                </a:solidFill>
              </a:defRPr>
            </a:lvl1pPr>
          </a:lstStyle>
          <a:p>
            <a:pPr lvl="0"/>
            <a:r>
              <a:rPr lang="en-US"/>
              <a:t>Edit Master text styles</a:t>
            </a:r>
          </a:p>
        </p:txBody>
      </p:sp>
      <p:sp>
        <p:nvSpPr>
          <p:cNvPr id="8" name="Title Placeholder 1">
            <a:extLst>
              <a:ext uri="{FF2B5EF4-FFF2-40B4-BE49-F238E27FC236}">
                <a16:creationId xmlns:a16="http://schemas.microsoft.com/office/drawing/2014/main" id="{FB4E8EC0-9E51-1B4B-8B5B-6438FF732335}"/>
              </a:ext>
            </a:extLst>
          </p:cNvPr>
          <p:cNvSpPr>
            <a:spLocks noGrp="1"/>
          </p:cNvSpPr>
          <p:nvPr>
            <p:ph type="title"/>
          </p:nvPr>
        </p:nvSpPr>
        <p:spPr>
          <a:xfrm>
            <a:off x="351328" y="587665"/>
            <a:ext cx="8450876" cy="860136"/>
          </a:xfrm>
          <a:prstGeom prst="rect">
            <a:avLst/>
          </a:prstGeom>
        </p:spPr>
        <p:txBody>
          <a:bodyPr rtlCol="0" anchor="t">
            <a:noAutofit/>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28379715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 NTP  blue 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7DA14C-55BC-304D-936C-906A05CD98E2}"/>
              </a:ext>
            </a:extLst>
          </p:cNvPr>
          <p:cNvSpPr/>
          <p:nvPr userDrawn="1"/>
        </p:nvSpPr>
        <p:spPr>
          <a:xfrm>
            <a:off x="7938" y="0"/>
            <a:ext cx="9144000" cy="1019175"/>
          </a:xfrm>
          <a:prstGeom prst="rect">
            <a:avLst/>
          </a:prstGeom>
          <a:solidFill>
            <a:srgbClr val="0A5EC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a:p>
        </p:txBody>
      </p:sp>
      <p:sp>
        <p:nvSpPr>
          <p:cNvPr id="5" name="Slide Number Placeholder 5">
            <a:extLst>
              <a:ext uri="{FF2B5EF4-FFF2-40B4-BE49-F238E27FC236}">
                <a16:creationId xmlns:a16="http://schemas.microsoft.com/office/drawing/2014/main" id="{1441DD97-38A6-4148-B669-A5B2119D5C55}"/>
              </a:ext>
            </a:extLst>
          </p:cNvPr>
          <p:cNvSpPr txBox="1">
            <a:spLocks/>
          </p:cNvSpPr>
          <p:nvPr userDrawn="1"/>
        </p:nvSpPr>
        <p:spPr>
          <a:xfrm>
            <a:off x="6457950" y="6356350"/>
            <a:ext cx="2057400" cy="365125"/>
          </a:xfrm>
          <a:prstGeom prst="rect">
            <a:avLst/>
          </a:prstGeom>
        </p:spPr>
        <p:txBody>
          <a:bodyPr lIns="68580" tIns="34290" rIns="68580" bIns="34290" anchor="ctr"/>
          <a:lstStyle>
            <a:defPPr>
              <a:defRPr lang="en-US"/>
            </a:defPPr>
            <a:lvl1pPr marL="0" algn="r" defTabSz="914400" rtl="0" eaLnBrk="1" latinLnBrk="0" hangingPunct="1">
              <a:defRPr sz="10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spcBef>
                <a:spcPts val="0"/>
              </a:spcBef>
              <a:spcAft>
                <a:spcPts val="0"/>
              </a:spcAft>
              <a:defRPr/>
            </a:pPr>
            <a:fld id="{B8E22519-C7EA-4D16-B650-61BFAEE3BEAC}" type="slidenum">
              <a:rPr lang="en-US" sz="750" smtClean="0"/>
              <a:pPr defTabSz="685800" fontAlgn="auto">
                <a:spcBef>
                  <a:spcPts val="0"/>
                </a:spcBef>
                <a:spcAft>
                  <a:spcPts val="0"/>
                </a:spcAft>
                <a:defRPr/>
              </a:pPr>
              <a:t>‹#›</a:t>
            </a:fld>
            <a:endParaRPr lang="en-US" sz="750" dirty="0"/>
          </a:p>
        </p:txBody>
      </p:sp>
      <p:sp>
        <p:nvSpPr>
          <p:cNvPr id="6" name="Title Placeholder 1">
            <a:extLst>
              <a:ext uri="{FF2B5EF4-FFF2-40B4-BE49-F238E27FC236}">
                <a16:creationId xmlns:a16="http://schemas.microsoft.com/office/drawing/2014/main" id="{D1EC8A21-7F7F-224D-98D4-F2295DD5610B}"/>
              </a:ext>
            </a:extLst>
          </p:cNvPr>
          <p:cNvSpPr>
            <a:spLocks noGrp="1"/>
          </p:cNvSpPr>
          <p:nvPr>
            <p:ph type="title"/>
          </p:nvPr>
        </p:nvSpPr>
        <p:spPr>
          <a:xfrm>
            <a:off x="258680" y="8054"/>
            <a:ext cx="8686800" cy="1020646"/>
          </a:xfrm>
          <a:prstGeom prst="rect">
            <a:avLst/>
          </a:prstGeom>
        </p:spPr>
        <p:txBody>
          <a:bodyPr rtlCol="0">
            <a:normAutofit/>
          </a:bodyPr>
          <a:lstStyle>
            <a:lvl1pPr algn="ctr">
              <a:defRPr>
                <a:solidFill>
                  <a:schemeClr val="bg1"/>
                </a:solidFill>
                <a:latin typeface="Calibri "/>
                <a:cs typeface="Calibri" panose="020F0502020204030204" pitchFamily="34" charset="0"/>
              </a:defRPr>
            </a:lvl1pPr>
          </a:lstStyle>
          <a:p>
            <a:r>
              <a:rPr lang="en-US" dirty="0"/>
              <a:t>Click to edit Master title style</a:t>
            </a:r>
          </a:p>
        </p:txBody>
      </p:sp>
      <p:sp>
        <p:nvSpPr>
          <p:cNvPr id="7" name="Text Placeholder 2">
            <a:extLst>
              <a:ext uri="{FF2B5EF4-FFF2-40B4-BE49-F238E27FC236}">
                <a16:creationId xmlns:a16="http://schemas.microsoft.com/office/drawing/2014/main" id="{ABC491B8-B577-3E42-ADE5-69C235F61BD2}"/>
              </a:ext>
            </a:extLst>
          </p:cNvPr>
          <p:cNvSpPr>
            <a:spLocks noGrp="1"/>
          </p:cNvSpPr>
          <p:nvPr>
            <p:ph idx="1"/>
          </p:nvPr>
        </p:nvSpPr>
        <p:spPr>
          <a:xfrm>
            <a:off x="457201" y="1182004"/>
            <a:ext cx="8289758" cy="5021042"/>
          </a:xfrm>
          <a:prstGeom prst="rect">
            <a:avLst/>
          </a:prstGeom>
        </p:spPr>
        <p:txBody>
          <a:bodyPr rtlCol="0">
            <a:normAutofit/>
          </a:bodyPr>
          <a:lstStyle>
            <a:lvl1pPr>
              <a:lnSpc>
                <a:spcPct val="100000"/>
              </a:lnSpc>
              <a:spcBef>
                <a:spcPts val="450"/>
              </a:spcBef>
              <a:defRPr/>
            </a:lvl1pPr>
            <a:lvl2pPr>
              <a:lnSpc>
                <a:spcPct val="100000"/>
              </a:lnSpc>
              <a:spcBef>
                <a:spcPts val="450"/>
              </a:spcBef>
              <a:defRPr/>
            </a:lvl2pPr>
            <a:lvl3pPr>
              <a:lnSpc>
                <a:spcPct val="100000"/>
              </a:lnSpc>
              <a:spcBef>
                <a:spcPts val="450"/>
              </a:spcBef>
              <a:defRPr/>
            </a:lvl3pPr>
            <a:lvl4pPr>
              <a:lnSpc>
                <a:spcPct val="100000"/>
              </a:lnSpc>
              <a:spcBef>
                <a:spcPts val="450"/>
              </a:spcBef>
              <a:defRPr/>
            </a:lvl4pPr>
            <a:lvl5pPr>
              <a:lnSpc>
                <a:spcPct val="100000"/>
              </a:lnSpc>
              <a:spcBef>
                <a:spcPts val="45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221684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 - MCT CMS Leadership - Default content slide">
  <p:cSld name="2 - MCT CMS Leadership - Default content slide">
    <p:spTree>
      <p:nvGrpSpPr>
        <p:cNvPr id="1" name="Shape 18"/>
        <p:cNvGrpSpPr/>
        <p:nvPr/>
      </p:nvGrpSpPr>
      <p:grpSpPr>
        <a:xfrm>
          <a:off x="0" y="0"/>
          <a:ext cx="0" cy="0"/>
          <a:chOff x="0" y="0"/>
          <a:chExt cx="0" cy="0"/>
        </a:xfrm>
      </p:grpSpPr>
      <p:sp>
        <p:nvSpPr>
          <p:cNvPr id="19" name="Google Shape;19;p3"/>
          <p:cNvSpPr/>
          <p:nvPr/>
        </p:nvSpPr>
        <p:spPr>
          <a:xfrm>
            <a:off x="0" y="6356367"/>
            <a:ext cx="9144000" cy="501600"/>
          </a:xfrm>
          <a:prstGeom prst="rect">
            <a:avLst/>
          </a:prstGeom>
          <a:solidFill>
            <a:srgbClr val="2C70B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00">
              <a:solidFill>
                <a:schemeClr val="lt1"/>
              </a:solidFill>
              <a:latin typeface="Montserrat"/>
              <a:ea typeface="Montserrat"/>
              <a:cs typeface="Montserrat"/>
              <a:sym typeface="Montserrat"/>
            </a:endParaRPr>
          </a:p>
        </p:txBody>
      </p:sp>
      <p:sp>
        <p:nvSpPr>
          <p:cNvPr id="20" name="Google Shape;20;p3"/>
          <p:cNvSpPr txBox="1">
            <a:spLocks noGrp="1"/>
          </p:cNvSpPr>
          <p:nvPr>
            <p:ph type="sldNum" idx="12"/>
          </p:nvPr>
        </p:nvSpPr>
        <p:spPr>
          <a:xfrm>
            <a:off x="8665950" y="6424567"/>
            <a:ext cx="401700" cy="365200"/>
          </a:xfrm>
          <a:prstGeom prst="rect">
            <a:avLst/>
          </a:prstGeom>
          <a:noFill/>
          <a:ln>
            <a:noFill/>
          </a:ln>
        </p:spPr>
        <p:txBody>
          <a:bodyPr spcFirstLastPara="1" wrap="square" lIns="91425" tIns="45700" rIns="91425" bIns="45700" anchor="ctr" anchorCtr="0">
            <a:normAutofit/>
          </a:bodyPr>
          <a:lstStyle>
            <a:lvl1pPr marL="0" lvl="0" indent="0" algn="r" rtl="0">
              <a:spcBef>
                <a:spcPts val="0"/>
              </a:spcBef>
              <a:buNone/>
              <a:defRPr>
                <a:solidFill>
                  <a:srgbClr val="FFFFFF"/>
                </a:solidFill>
                <a:latin typeface="Montserrat"/>
                <a:ea typeface="Montserrat"/>
                <a:cs typeface="Montserrat"/>
                <a:sym typeface="Montserrat"/>
              </a:defRPr>
            </a:lvl1pPr>
            <a:lvl2pPr marL="0" lvl="1" indent="0" algn="r" rtl="0">
              <a:spcBef>
                <a:spcPts val="0"/>
              </a:spcBef>
              <a:buNone/>
              <a:defRPr>
                <a:solidFill>
                  <a:srgbClr val="FFFFFF"/>
                </a:solidFill>
                <a:latin typeface="Montserrat"/>
                <a:ea typeface="Montserrat"/>
                <a:cs typeface="Montserrat"/>
                <a:sym typeface="Montserrat"/>
              </a:defRPr>
            </a:lvl2pPr>
            <a:lvl3pPr marL="0" lvl="2" indent="0" algn="r" rtl="0">
              <a:spcBef>
                <a:spcPts val="0"/>
              </a:spcBef>
              <a:buNone/>
              <a:defRPr>
                <a:solidFill>
                  <a:srgbClr val="FFFFFF"/>
                </a:solidFill>
                <a:latin typeface="Montserrat"/>
                <a:ea typeface="Montserrat"/>
                <a:cs typeface="Montserrat"/>
                <a:sym typeface="Montserrat"/>
              </a:defRPr>
            </a:lvl3pPr>
            <a:lvl4pPr marL="0" lvl="3" indent="0" algn="r" rtl="0">
              <a:spcBef>
                <a:spcPts val="0"/>
              </a:spcBef>
              <a:buNone/>
              <a:defRPr>
                <a:solidFill>
                  <a:srgbClr val="FFFFFF"/>
                </a:solidFill>
                <a:latin typeface="Montserrat"/>
                <a:ea typeface="Montserrat"/>
                <a:cs typeface="Montserrat"/>
                <a:sym typeface="Montserrat"/>
              </a:defRPr>
            </a:lvl4pPr>
            <a:lvl5pPr marL="0" lvl="4" indent="0" algn="r" rtl="0">
              <a:spcBef>
                <a:spcPts val="0"/>
              </a:spcBef>
              <a:buNone/>
              <a:defRPr>
                <a:solidFill>
                  <a:srgbClr val="FFFFFF"/>
                </a:solidFill>
                <a:latin typeface="Montserrat"/>
                <a:ea typeface="Montserrat"/>
                <a:cs typeface="Montserrat"/>
                <a:sym typeface="Montserrat"/>
              </a:defRPr>
            </a:lvl5pPr>
            <a:lvl6pPr marL="0" lvl="5" indent="0" algn="r" rtl="0">
              <a:spcBef>
                <a:spcPts val="0"/>
              </a:spcBef>
              <a:buNone/>
              <a:defRPr>
                <a:solidFill>
                  <a:srgbClr val="FFFFFF"/>
                </a:solidFill>
                <a:latin typeface="Montserrat"/>
                <a:ea typeface="Montserrat"/>
                <a:cs typeface="Montserrat"/>
                <a:sym typeface="Montserrat"/>
              </a:defRPr>
            </a:lvl6pPr>
            <a:lvl7pPr marL="0" lvl="6" indent="0" algn="r" rtl="0">
              <a:spcBef>
                <a:spcPts val="0"/>
              </a:spcBef>
              <a:buNone/>
              <a:defRPr>
                <a:solidFill>
                  <a:srgbClr val="FFFFFF"/>
                </a:solidFill>
                <a:latin typeface="Montserrat"/>
                <a:ea typeface="Montserrat"/>
                <a:cs typeface="Montserrat"/>
                <a:sym typeface="Montserrat"/>
              </a:defRPr>
            </a:lvl7pPr>
            <a:lvl8pPr marL="0" lvl="7" indent="0" algn="r" rtl="0">
              <a:spcBef>
                <a:spcPts val="0"/>
              </a:spcBef>
              <a:buNone/>
              <a:defRPr>
                <a:solidFill>
                  <a:srgbClr val="FFFFFF"/>
                </a:solidFill>
                <a:latin typeface="Montserrat"/>
                <a:ea typeface="Montserrat"/>
                <a:cs typeface="Montserrat"/>
                <a:sym typeface="Montserrat"/>
              </a:defRPr>
            </a:lvl8pPr>
            <a:lvl9pPr marL="0" lvl="8" indent="0" algn="r" rtl="0">
              <a:spcBef>
                <a:spcPts val="0"/>
              </a:spcBef>
              <a:buNone/>
              <a:defRPr>
                <a:solidFill>
                  <a:srgbClr val="FFFFFF"/>
                </a:solidFill>
                <a:latin typeface="Montserrat"/>
                <a:ea typeface="Montserrat"/>
                <a:cs typeface="Montserrat"/>
                <a:sym typeface="Montserrat"/>
              </a:defRPr>
            </a:lvl9pPr>
          </a:lstStyle>
          <a:p>
            <a:fld id="{00000000-1234-1234-1234-123412341234}" type="slidenum">
              <a:rPr lang="en" smtClean="0"/>
              <a:pPr/>
              <a:t>‹#›</a:t>
            </a:fld>
            <a:endParaRPr lang="en"/>
          </a:p>
        </p:txBody>
      </p:sp>
      <p:sp>
        <p:nvSpPr>
          <p:cNvPr id="21" name="Google Shape;21;p3"/>
          <p:cNvSpPr txBox="1">
            <a:spLocks noGrp="1"/>
          </p:cNvSpPr>
          <p:nvPr>
            <p:ph type="title"/>
          </p:nvPr>
        </p:nvSpPr>
        <p:spPr>
          <a:xfrm>
            <a:off x="304800" y="406400"/>
            <a:ext cx="8534400" cy="830400"/>
          </a:xfrm>
          <a:prstGeom prst="rect">
            <a:avLst/>
          </a:prstGeom>
          <a:noFill/>
          <a:ln>
            <a:noFill/>
          </a:ln>
        </p:spPr>
        <p:txBody>
          <a:bodyPr spcFirstLastPara="1" wrap="square" lIns="91425" tIns="45700" rIns="91425" bIns="45700" anchor="ctr" anchorCtr="0">
            <a:normAutofit/>
          </a:bodyPr>
          <a:lstStyle>
            <a:lvl1pPr lvl="0" rtl="0">
              <a:spcBef>
                <a:spcPts val="0"/>
              </a:spcBef>
              <a:spcAft>
                <a:spcPts val="0"/>
              </a:spcAft>
              <a:buClr>
                <a:srgbClr val="0B5394"/>
              </a:buClr>
              <a:buSzPts val="1800"/>
              <a:buFont typeface="Montserrat"/>
              <a:buNone/>
              <a:defRPr>
                <a:solidFill>
                  <a:srgbClr val="0B5394"/>
                </a:solidFill>
                <a:latin typeface="Montserrat"/>
                <a:ea typeface="Montserrat"/>
                <a:cs typeface="Montserrat"/>
                <a:sym typeface="Montserrat"/>
              </a:defRPr>
            </a:lvl1pPr>
            <a:lvl2pPr lvl="1" rtl="0">
              <a:spcBef>
                <a:spcPts val="0"/>
              </a:spcBef>
              <a:spcAft>
                <a:spcPts val="0"/>
              </a:spcAft>
              <a:buClr>
                <a:srgbClr val="0B5394"/>
              </a:buClr>
              <a:buSzPts val="2400"/>
              <a:buFont typeface="Montserrat"/>
              <a:buNone/>
              <a:defRPr>
                <a:solidFill>
                  <a:srgbClr val="0B5394"/>
                </a:solidFill>
                <a:latin typeface="Montserrat"/>
                <a:ea typeface="Montserrat"/>
                <a:cs typeface="Montserrat"/>
                <a:sym typeface="Montserrat"/>
              </a:defRPr>
            </a:lvl2pPr>
            <a:lvl3pPr lvl="2" rtl="0">
              <a:spcBef>
                <a:spcPts val="0"/>
              </a:spcBef>
              <a:spcAft>
                <a:spcPts val="0"/>
              </a:spcAft>
              <a:buClr>
                <a:srgbClr val="0B5394"/>
              </a:buClr>
              <a:buSzPts val="2400"/>
              <a:buFont typeface="Montserrat"/>
              <a:buNone/>
              <a:defRPr>
                <a:solidFill>
                  <a:srgbClr val="0B5394"/>
                </a:solidFill>
                <a:latin typeface="Montserrat"/>
                <a:ea typeface="Montserrat"/>
                <a:cs typeface="Montserrat"/>
                <a:sym typeface="Montserrat"/>
              </a:defRPr>
            </a:lvl3pPr>
            <a:lvl4pPr lvl="3" rtl="0">
              <a:spcBef>
                <a:spcPts val="0"/>
              </a:spcBef>
              <a:spcAft>
                <a:spcPts val="0"/>
              </a:spcAft>
              <a:buClr>
                <a:srgbClr val="0B5394"/>
              </a:buClr>
              <a:buSzPts val="2400"/>
              <a:buFont typeface="Montserrat"/>
              <a:buNone/>
              <a:defRPr>
                <a:solidFill>
                  <a:srgbClr val="0B5394"/>
                </a:solidFill>
                <a:latin typeface="Montserrat"/>
                <a:ea typeface="Montserrat"/>
                <a:cs typeface="Montserrat"/>
                <a:sym typeface="Montserrat"/>
              </a:defRPr>
            </a:lvl4pPr>
            <a:lvl5pPr lvl="4" rtl="0">
              <a:spcBef>
                <a:spcPts val="0"/>
              </a:spcBef>
              <a:spcAft>
                <a:spcPts val="0"/>
              </a:spcAft>
              <a:buClr>
                <a:srgbClr val="0B5394"/>
              </a:buClr>
              <a:buSzPts val="2400"/>
              <a:buFont typeface="Montserrat"/>
              <a:buNone/>
              <a:defRPr>
                <a:solidFill>
                  <a:srgbClr val="0B5394"/>
                </a:solidFill>
                <a:latin typeface="Montserrat"/>
                <a:ea typeface="Montserrat"/>
                <a:cs typeface="Montserrat"/>
                <a:sym typeface="Montserrat"/>
              </a:defRPr>
            </a:lvl5pPr>
            <a:lvl6pPr lvl="5" rtl="0">
              <a:spcBef>
                <a:spcPts val="0"/>
              </a:spcBef>
              <a:spcAft>
                <a:spcPts val="0"/>
              </a:spcAft>
              <a:buClr>
                <a:srgbClr val="0B5394"/>
              </a:buClr>
              <a:buSzPts val="2400"/>
              <a:buFont typeface="Montserrat"/>
              <a:buNone/>
              <a:defRPr>
                <a:solidFill>
                  <a:srgbClr val="0B5394"/>
                </a:solidFill>
                <a:latin typeface="Montserrat"/>
                <a:ea typeface="Montserrat"/>
                <a:cs typeface="Montserrat"/>
                <a:sym typeface="Montserrat"/>
              </a:defRPr>
            </a:lvl6pPr>
            <a:lvl7pPr lvl="6" rtl="0">
              <a:spcBef>
                <a:spcPts val="0"/>
              </a:spcBef>
              <a:spcAft>
                <a:spcPts val="0"/>
              </a:spcAft>
              <a:buClr>
                <a:srgbClr val="0B5394"/>
              </a:buClr>
              <a:buSzPts val="2400"/>
              <a:buFont typeface="Montserrat"/>
              <a:buNone/>
              <a:defRPr>
                <a:solidFill>
                  <a:srgbClr val="0B5394"/>
                </a:solidFill>
                <a:latin typeface="Montserrat"/>
                <a:ea typeface="Montserrat"/>
                <a:cs typeface="Montserrat"/>
                <a:sym typeface="Montserrat"/>
              </a:defRPr>
            </a:lvl7pPr>
            <a:lvl8pPr lvl="7" rtl="0">
              <a:spcBef>
                <a:spcPts val="0"/>
              </a:spcBef>
              <a:spcAft>
                <a:spcPts val="0"/>
              </a:spcAft>
              <a:buClr>
                <a:srgbClr val="0B5394"/>
              </a:buClr>
              <a:buSzPts val="2400"/>
              <a:buFont typeface="Montserrat"/>
              <a:buNone/>
              <a:defRPr>
                <a:solidFill>
                  <a:srgbClr val="0B5394"/>
                </a:solidFill>
                <a:latin typeface="Montserrat"/>
                <a:ea typeface="Montserrat"/>
                <a:cs typeface="Montserrat"/>
                <a:sym typeface="Montserrat"/>
              </a:defRPr>
            </a:lvl8pPr>
            <a:lvl9pPr lvl="8" rtl="0">
              <a:spcBef>
                <a:spcPts val="0"/>
              </a:spcBef>
              <a:spcAft>
                <a:spcPts val="0"/>
              </a:spcAft>
              <a:buClr>
                <a:srgbClr val="0B5394"/>
              </a:buClr>
              <a:buSzPts val="2400"/>
              <a:buFont typeface="Montserrat"/>
              <a:buNone/>
              <a:defRPr>
                <a:solidFill>
                  <a:srgbClr val="0B5394"/>
                </a:solidFill>
                <a:latin typeface="Montserrat"/>
                <a:ea typeface="Montserrat"/>
                <a:cs typeface="Montserrat"/>
                <a:sym typeface="Montserrat"/>
              </a:defRPr>
            </a:lvl9pPr>
          </a:lstStyle>
          <a:p>
            <a:endParaRPr/>
          </a:p>
        </p:txBody>
      </p:sp>
      <p:sp>
        <p:nvSpPr>
          <p:cNvPr id="22" name="Google Shape;22;p3"/>
          <p:cNvSpPr txBox="1">
            <a:spLocks noGrp="1"/>
          </p:cNvSpPr>
          <p:nvPr>
            <p:ph type="body" idx="1"/>
          </p:nvPr>
        </p:nvSpPr>
        <p:spPr>
          <a:xfrm>
            <a:off x="311700" y="1341133"/>
            <a:ext cx="7266300" cy="4858000"/>
          </a:xfrm>
          <a:prstGeom prst="rect">
            <a:avLst/>
          </a:prstGeom>
        </p:spPr>
        <p:txBody>
          <a:bodyPr spcFirstLastPara="1" wrap="square" lIns="91425" tIns="91425" rIns="91425" bIns="91425" anchor="t" anchorCtr="0">
            <a:noAutofit/>
          </a:bodyPr>
          <a:lstStyle>
            <a:lvl1pPr marL="457189" lvl="0" indent="-330192" rtl="0">
              <a:lnSpc>
                <a:spcPct val="115000"/>
              </a:lnSpc>
              <a:spcBef>
                <a:spcPts val="0"/>
              </a:spcBef>
              <a:spcAft>
                <a:spcPts val="0"/>
              </a:spcAft>
              <a:buSzPts val="1600"/>
              <a:buFont typeface="Montserrat"/>
              <a:buChar char="●"/>
              <a:defRPr>
                <a:latin typeface="Montserrat"/>
                <a:ea typeface="Montserrat"/>
                <a:cs typeface="Montserrat"/>
                <a:sym typeface="Montserrat"/>
              </a:defRPr>
            </a:lvl1pPr>
            <a:lvl2pPr marL="914378" lvl="1" indent="-330192" rtl="0">
              <a:lnSpc>
                <a:spcPct val="115000"/>
              </a:lnSpc>
              <a:spcBef>
                <a:spcPts val="400"/>
              </a:spcBef>
              <a:spcAft>
                <a:spcPts val="0"/>
              </a:spcAft>
              <a:buSzPts val="1600"/>
              <a:buFont typeface="Montserrat"/>
              <a:buChar char="○"/>
              <a:defRPr sz="1600">
                <a:latin typeface="Montserrat"/>
                <a:ea typeface="Montserrat"/>
                <a:cs typeface="Montserrat"/>
                <a:sym typeface="Montserrat"/>
              </a:defRPr>
            </a:lvl2pPr>
            <a:lvl3pPr marL="1371566" lvl="2" indent="-330192" rtl="0">
              <a:lnSpc>
                <a:spcPct val="115000"/>
              </a:lnSpc>
              <a:spcBef>
                <a:spcPts val="400"/>
              </a:spcBef>
              <a:spcAft>
                <a:spcPts val="0"/>
              </a:spcAft>
              <a:buSzPts val="1600"/>
              <a:buFont typeface="Montserrat"/>
              <a:buChar char="■"/>
              <a:defRPr sz="1600">
                <a:latin typeface="Montserrat"/>
                <a:ea typeface="Montserrat"/>
                <a:cs typeface="Montserrat"/>
                <a:sym typeface="Montserrat"/>
              </a:defRPr>
            </a:lvl3pPr>
            <a:lvl4pPr marL="1828754" lvl="3" indent="-330192" rtl="0">
              <a:lnSpc>
                <a:spcPct val="115000"/>
              </a:lnSpc>
              <a:spcBef>
                <a:spcPts val="400"/>
              </a:spcBef>
              <a:spcAft>
                <a:spcPts val="0"/>
              </a:spcAft>
              <a:buSzPts val="1600"/>
              <a:buFont typeface="Montserrat"/>
              <a:buChar char="●"/>
              <a:defRPr sz="1600">
                <a:latin typeface="Montserrat"/>
                <a:ea typeface="Montserrat"/>
                <a:cs typeface="Montserrat"/>
                <a:sym typeface="Montserrat"/>
              </a:defRPr>
            </a:lvl4pPr>
            <a:lvl5pPr marL="2285943" lvl="4" indent="-330192" rtl="0">
              <a:lnSpc>
                <a:spcPct val="115000"/>
              </a:lnSpc>
              <a:spcBef>
                <a:spcPts val="400"/>
              </a:spcBef>
              <a:spcAft>
                <a:spcPts val="0"/>
              </a:spcAft>
              <a:buSzPts val="1600"/>
              <a:buFont typeface="Montserrat"/>
              <a:buChar char="○"/>
              <a:defRPr sz="1600">
                <a:latin typeface="Montserrat"/>
                <a:ea typeface="Montserrat"/>
                <a:cs typeface="Montserrat"/>
                <a:sym typeface="Montserrat"/>
              </a:defRPr>
            </a:lvl5pPr>
            <a:lvl6pPr marL="2743132" lvl="5" indent="-330192" rtl="0">
              <a:lnSpc>
                <a:spcPct val="115000"/>
              </a:lnSpc>
              <a:spcBef>
                <a:spcPts val="400"/>
              </a:spcBef>
              <a:spcAft>
                <a:spcPts val="0"/>
              </a:spcAft>
              <a:buSzPts val="1600"/>
              <a:buFont typeface="Montserrat"/>
              <a:buChar char="■"/>
              <a:defRPr sz="1600">
                <a:latin typeface="Montserrat"/>
                <a:ea typeface="Montserrat"/>
                <a:cs typeface="Montserrat"/>
                <a:sym typeface="Montserrat"/>
              </a:defRPr>
            </a:lvl6pPr>
            <a:lvl7pPr marL="3200320" lvl="6" indent="-330192" rtl="0">
              <a:lnSpc>
                <a:spcPct val="115000"/>
              </a:lnSpc>
              <a:spcBef>
                <a:spcPts val="400"/>
              </a:spcBef>
              <a:spcAft>
                <a:spcPts val="0"/>
              </a:spcAft>
              <a:buSzPts val="1600"/>
              <a:buFont typeface="Montserrat"/>
              <a:buChar char="●"/>
              <a:defRPr sz="1600">
                <a:latin typeface="Montserrat"/>
                <a:ea typeface="Montserrat"/>
                <a:cs typeface="Montserrat"/>
                <a:sym typeface="Montserrat"/>
              </a:defRPr>
            </a:lvl7pPr>
            <a:lvl8pPr marL="3657509" lvl="7" indent="-330192" rtl="0">
              <a:lnSpc>
                <a:spcPct val="115000"/>
              </a:lnSpc>
              <a:spcBef>
                <a:spcPts val="400"/>
              </a:spcBef>
              <a:spcAft>
                <a:spcPts val="0"/>
              </a:spcAft>
              <a:buSzPts val="1600"/>
              <a:buFont typeface="Montserrat"/>
              <a:buChar char="○"/>
              <a:defRPr sz="1600">
                <a:latin typeface="Montserrat"/>
                <a:ea typeface="Montserrat"/>
                <a:cs typeface="Montserrat"/>
                <a:sym typeface="Montserrat"/>
              </a:defRPr>
            </a:lvl8pPr>
            <a:lvl9pPr marL="4114697" lvl="8" indent="-330192" rtl="0">
              <a:lnSpc>
                <a:spcPct val="115000"/>
              </a:lnSpc>
              <a:spcBef>
                <a:spcPts val="400"/>
              </a:spcBef>
              <a:spcAft>
                <a:spcPts val="400"/>
              </a:spcAft>
              <a:buSzPts val="1600"/>
              <a:buFont typeface="Montserrat"/>
              <a:buChar char="■"/>
              <a:defRPr sz="1600">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31646202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91F40BC-EE7C-BE40-9E7E-15809D5685E2}"/>
              </a:ext>
            </a:extLst>
          </p:cNvPr>
          <p:cNvSpPr/>
          <p:nvPr userDrawn="1"/>
        </p:nvSpPr>
        <p:spPr>
          <a:xfrm>
            <a:off x="6257925" y="0"/>
            <a:ext cx="4400550" cy="6848475"/>
          </a:xfrm>
          <a:custGeom>
            <a:avLst/>
            <a:gdLst>
              <a:gd name="connsiteX0" fmla="*/ 1707502 w 5868955"/>
              <a:gd name="connsiteY0" fmla="*/ 0 h 6848669"/>
              <a:gd name="connsiteX1" fmla="*/ 0 w 5868955"/>
              <a:gd name="connsiteY1" fmla="*/ 6848669 h 6848669"/>
              <a:gd name="connsiteX2" fmla="*/ 5859625 w 5868955"/>
              <a:gd name="connsiteY2" fmla="*/ 6830008 h 6848669"/>
              <a:gd name="connsiteX3" fmla="*/ 5868955 w 5868955"/>
              <a:gd name="connsiteY3" fmla="*/ 0 h 6848669"/>
              <a:gd name="connsiteX4" fmla="*/ 1707502 w 5868955"/>
              <a:gd name="connsiteY4" fmla="*/ 0 h 6848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8955" h="6848669">
                <a:moveTo>
                  <a:pt x="1707502" y="0"/>
                </a:moveTo>
                <a:lnTo>
                  <a:pt x="0" y="6848669"/>
                </a:lnTo>
                <a:lnTo>
                  <a:pt x="5859625" y="6830008"/>
                </a:lnTo>
                <a:lnTo>
                  <a:pt x="5868955" y="0"/>
                </a:lnTo>
                <a:lnTo>
                  <a:pt x="1707502" y="0"/>
                </a:lnTo>
                <a:close/>
              </a:path>
            </a:pathLst>
          </a:custGeom>
          <a:solidFill>
            <a:srgbClr val="C0D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dirty="0"/>
          </a:p>
        </p:txBody>
      </p:sp>
      <p:sp>
        <p:nvSpPr>
          <p:cNvPr id="5" name="Freeform 4">
            <a:extLst>
              <a:ext uri="{FF2B5EF4-FFF2-40B4-BE49-F238E27FC236}">
                <a16:creationId xmlns:a16="http://schemas.microsoft.com/office/drawing/2014/main" id="{650FD451-B0F6-5744-8D86-E9B3DAAB3C70}"/>
              </a:ext>
            </a:extLst>
          </p:cNvPr>
          <p:cNvSpPr/>
          <p:nvPr userDrawn="1"/>
        </p:nvSpPr>
        <p:spPr>
          <a:xfrm>
            <a:off x="6427788" y="0"/>
            <a:ext cx="4402137" cy="6848475"/>
          </a:xfrm>
          <a:custGeom>
            <a:avLst/>
            <a:gdLst>
              <a:gd name="connsiteX0" fmla="*/ 1707502 w 5868955"/>
              <a:gd name="connsiteY0" fmla="*/ 0 h 6848669"/>
              <a:gd name="connsiteX1" fmla="*/ 0 w 5868955"/>
              <a:gd name="connsiteY1" fmla="*/ 6848669 h 6848669"/>
              <a:gd name="connsiteX2" fmla="*/ 5859625 w 5868955"/>
              <a:gd name="connsiteY2" fmla="*/ 6830008 h 6848669"/>
              <a:gd name="connsiteX3" fmla="*/ 5868955 w 5868955"/>
              <a:gd name="connsiteY3" fmla="*/ 0 h 6848669"/>
              <a:gd name="connsiteX4" fmla="*/ 1707502 w 5868955"/>
              <a:gd name="connsiteY4" fmla="*/ 0 h 6848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8955" h="6848669">
                <a:moveTo>
                  <a:pt x="1707502" y="0"/>
                </a:moveTo>
                <a:lnTo>
                  <a:pt x="0" y="6848669"/>
                </a:lnTo>
                <a:lnTo>
                  <a:pt x="5859625" y="6830008"/>
                </a:lnTo>
                <a:lnTo>
                  <a:pt x="5868955" y="0"/>
                </a:lnTo>
                <a:lnTo>
                  <a:pt x="1707502" y="0"/>
                </a:lnTo>
                <a:close/>
              </a:path>
            </a:pathLst>
          </a:custGeom>
          <a:solidFill>
            <a:srgbClr val="0A5EC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dirty="0"/>
          </a:p>
        </p:txBody>
      </p:sp>
      <p:sp>
        <p:nvSpPr>
          <p:cNvPr id="6" name="Freeform 5">
            <a:extLst>
              <a:ext uri="{FF2B5EF4-FFF2-40B4-BE49-F238E27FC236}">
                <a16:creationId xmlns:a16="http://schemas.microsoft.com/office/drawing/2014/main" id="{E95C8E2A-32D0-8247-8DF7-0FF92D4D79F7}"/>
              </a:ext>
            </a:extLst>
          </p:cNvPr>
          <p:cNvSpPr/>
          <p:nvPr userDrawn="1"/>
        </p:nvSpPr>
        <p:spPr>
          <a:xfrm>
            <a:off x="739775" y="1169988"/>
            <a:ext cx="566738" cy="2195512"/>
          </a:xfrm>
          <a:custGeom>
            <a:avLst/>
            <a:gdLst>
              <a:gd name="connsiteX0" fmla="*/ 585216 w 755904"/>
              <a:gd name="connsiteY0" fmla="*/ 0 h 2157984"/>
              <a:gd name="connsiteX1" fmla="*/ 755904 w 755904"/>
              <a:gd name="connsiteY1" fmla="*/ 0 h 2157984"/>
              <a:gd name="connsiteX2" fmla="*/ 170688 w 755904"/>
              <a:gd name="connsiteY2" fmla="*/ 2157984 h 2157984"/>
              <a:gd name="connsiteX3" fmla="*/ 0 w 755904"/>
              <a:gd name="connsiteY3" fmla="*/ 2157984 h 2157984"/>
              <a:gd name="connsiteX4" fmla="*/ 585216 w 755904"/>
              <a:gd name="connsiteY4" fmla="*/ 0 h 2157984"/>
              <a:gd name="connsiteX0" fmla="*/ 585216 w 755904"/>
              <a:gd name="connsiteY0" fmla="*/ 0 h 2157984"/>
              <a:gd name="connsiteX1" fmla="*/ 755904 w 755904"/>
              <a:gd name="connsiteY1" fmla="*/ 0 h 2157984"/>
              <a:gd name="connsiteX2" fmla="*/ 207264 w 755904"/>
              <a:gd name="connsiteY2" fmla="*/ 2157984 h 2157984"/>
              <a:gd name="connsiteX3" fmla="*/ 0 w 755904"/>
              <a:gd name="connsiteY3" fmla="*/ 2157984 h 2157984"/>
              <a:gd name="connsiteX4" fmla="*/ 585216 w 755904"/>
              <a:gd name="connsiteY4" fmla="*/ 0 h 2157984"/>
              <a:gd name="connsiteX0" fmla="*/ 536448 w 755904"/>
              <a:gd name="connsiteY0" fmla="*/ 12192 h 2157984"/>
              <a:gd name="connsiteX1" fmla="*/ 755904 w 755904"/>
              <a:gd name="connsiteY1" fmla="*/ 0 h 2157984"/>
              <a:gd name="connsiteX2" fmla="*/ 207264 w 755904"/>
              <a:gd name="connsiteY2" fmla="*/ 2157984 h 2157984"/>
              <a:gd name="connsiteX3" fmla="*/ 0 w 755904"/>
              <a:gd name="connsiteY3" fmla="*/ 2157984 h 2157984"/>
              <a:gd name="connsiteX4" fmla="*/ 536448 w 755904"/>
              <a:gd name="connsiteY4" fmla="*/ 12192 h 2157984"/>
              <a:gd name="connsiteX0" fmla="*/ 536448 w 755904"/>
              <a:gd name="connsiteY0" fmla="*/ 0 h 2163209"/>
              <a:gd name="connsiteX1" fmla="*/ 755904 w 755904"/>
              <a:gd name="connsiteY1" fmla="*/ 5225 h 2163209"/>
              <a:gd name="connsiteX2" fmla="*/ 207264 w 755904"/>
              <a:gd name="connsiteY2" fmla="*/ 2163209 h 2163209"/>
              <a:gd name="connsiteX3" fmla="*/ 0 w 755904"/>
              <a:gd name="connsiteY3" fmla="*/ 2163209 h 2163209"/>
              <a:gd name="connsiteX4" fmla="*/ 536448 w 755904"/>
              <a:gd name="connsiteY4" fmla="*/ 0 h 2163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904" h="2163209">
                <a:moveTo>
                  <a:pt x="536448" y="0"/>
                </a:moveTo>
                <a:lnTo>
                  <a:pt x="755904" y="5225"/>
                </a:lnTo>
                <a:lnTo>
                  <a:pt x="207264" y="2163209"/>
                </a:lnTo>
                <a:lnTo>
                  <a:pt x="0" y="2163209"/>
                </a:lnTo>
                <a:lnTo>
                  <a:pt x="536448" y="0"/>
                </a:ln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a:p>
        </p:txBody>
      </p:sp>
      <p:pic>
        <p:nvPicPr>
          <p:cNvPr id="7"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02500" y="4811713"/>
            <a:ext cx="1071563"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5"/>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14325" y="233363"/>
            <a:ext cx="1535113"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6"/>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809875" y="1206500"/>
            <a:ext cx="203835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7"/>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614863" y="1206500"/>
            <a:ext cx="203835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8"/>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6419850" y="1206500"/>
            <a:ext cx="203835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9"/>
          <p:cNvPicPr>
            <a:picLocks noChangeAspect="1"/>
          </p:cNvPicPr>
          <p:nvPr userDrawn="1"/>
        </p:nvPicPr>
        <p:blipFill>
          <a:blip r:embed="rId7" cstate="print">
            <a:extLst>
              <a:ext uri="{28A0092B-C50C-407E-A947-70E740481C1C}">
                <a14:useLocalDpi xmlns:a14="http://schemas.microsoft.com/office/drawing/2010/main" val="0"/>
              </a:ext>
            </a:extLst>
          </a:blip>
          <a:srcRect b="1163"/>
          <a:stretch>
            <a:fillRect/>
          </a:stretch>
        </p:blipFill>
        <p:spPr bwMode="auto">
          <a:xfrm>
            <a:off x="981075" y="1206500"/>
            <a:ext cx="20574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7A7093D-A9F7-9540-A2DA-0814F61CBD7A}"/>
              </a:ext>
            </a:extLst>
          </p:cNvPr>
          <p:cNvSpPr>
            <a:spLocks noGrp="1"/>
          </p:cNvSpPr>
          <p:nvPr>
            <p:ph type="ctrTitle"/>
          </p:nvPr>
        </p:nvSpPr>
        <p:spPr>
          <a:xfrm>
            <a:off x="623985" y="3702205"/>
            <a:ext cx="5940101" cy="1052250"/>
          </a:xfrm>
        </p:spPr>
        <p:txBody>
          <a:bodyPr anchor="t">
            <a:normAutofit/>
          </a:bodyPr>
          <a:lstStyle>
            <a:lvl1pPr marL="0" algn="l" defTabSz="685800" rtl="0" eaLnBrk="1" latinLnBrk="0" hangingPunct="1">
              <a:lnSpc>
                <a:spcPct val="90000"/>
              </a:lnSpc>
              <a:spcBef>
                <a:spcPct val="0"/>
              </a:spcBef>
              <a:buNone/>
              <a:defRPr lang="en-US" sz="3000" b="1" kern="1200" dirty="0">
                <a:solidFill>
                  <a:schemeClr val="tx1"/>
                </a:solidFill>
                <a:latin typeface="Calibri "/>
                <a:ea typeface="+mj-ea"/>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72458CC0-A002-AC41-A592-C96864EBD192}"/>
              </a:ext>
            </a:extLst>
          </p:cNvPr>
          <p:cNvSpPr>
            <a:spLocks noGrp="1"/>
          </p:cNvSpPr>
          <p:nvPr>
            <p:ph type="subTitle" idx="1"/>
          </p:nvPr>
        </p:nvSpPr>
        <p:spPr>
          <a:xfrm>
            <a:off x="587329" y="4903938"/>
            <a:ext cx="5795681" cy="783432"/>
          </a:xfrm>
          <a:prstGeom prst="rect">
            <a:avLst/>
          </a:prstGeom>
        </p:spPr>
        <p:txBody>
          <a:bodyPr>
            <a:normAutofit/>
          </a:bodyPr>
          <a:lstStyle>
            <a:lvl1pPr marL="0" indent="0" algn="l" defTabSz="685800" rtl="0" eaLnBrk="1" latinLnBrk="0" hangingPunct="1">
              <a:lnSpc>
                <a:spcPct val="90000"/>
              </a:lnSpc>
              <a:spcBef>
                <a:spcPts val="750"/>
              </a:spcBef>
              <a:buFont typeface="Arial" panose="020B0604020202020204" pitchFamily="34" charset="0"/>
              <a:buNone/>
              <a:defRPr lang="en-US" sz="2100" b="0" kern="1200" dirty="0">
                <a:solidFill>
                  <a:schemeClr val="tx1"/>
                </a:solidFill>
                <a:latin typeface="Calibri" panose="020F0502020204030204" pitchFamily="34" charset="0"/>
                <a:ea typeface="+mn-ea"/>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3" name="Footer Placeholder 4">
            <a:extLst>
              <a:ext uri="{FF2B5EF4-FFF2-40B4-BE49-F238E27FC236}">
                <a16:creationId xmlns:a16="http://schemas.microsoft.com/office/drawing/2014/main" id="{C71A2505-D097-9F4F-B288-234F5B1A50A0}"/>
              </a:ext>
            </a:extLst>
          </p:cNvPr>
          <p:cNvSpPr>
            <a:spLocks noGrp="1"/>
          </p:cNvSpPr>
          <p:nvPr>
            <p:ph type="ftr" sz="quarter" idx="10"/>
          </p:nvPr>
        </p:nvSpPr>
        <p:spPr/>
        <p:txBody>
          <a:bodyPr/>
          <a:lstStyle>
            <a:lvl1pPr>
              <a:defRPr/>
            </a:lvl1pPr>
          </a:lstStyle>
          <a:p>
            <a:pPr>
              <a:defRPr/>
            </a:pPr>
            <a:endParaRPr lang="en-US"/>
          </a:p>
        </p:txBody>
      </p:sp>
      <p:sp>
        <p:nvSpPr>
          <p:cNvPr id="14" name="Date Placeholder 3">
            <a:extLst>
              <a:ext uri="{FF2B5EF4-FFF2-40B4-BE49-F238E27FC236}">
                <a16:creationId xmlns:a16="http://schemas.microsoft.com/office/drawing/2014/main" id="{CD5EAAC5-54D1-6749-9521-93E7098FCF94}"/>
              </a:ext>
            </a:extLst>
          </p:cNvPr>
          <p:cNvSpPr>
            <a:spLocks noGrp="1"/>
          </p:cNvSpPr>
          <p:nvPr>
            <p:ph type="dt" sz="half" idx="11"/>
          </p:nvPr>
        </p:nvSpPr>
        <p:spPr/>
        <p:txBody>
          <a:bodyPr/>
          <a:lstStyle>
            <a:lvl1pPr>
              <a:defRPr lang="en-US" sz="750" kern="1200" dirty="0">
                <a:solidFill>
                  <a:schemeClr val="tx1">
                    <a:lumMod val="75000"/>
                    <a:lumOff val="25000"/>
                  </a:schemeClr>
                </a:solidFill>
                <a:latin typeface="+mn-lt"/>
                <a:ea typeface="+mn-ea"/>
                <a:cs typeface="+mn-cs"/>
              </a:defRPr>
            </a:lvl1pPr>
          </a:lstStyle>
          <a:p>
            <a:pPr>
              <a:defRPr/>
            </a:pPr>
            <a:endParaRPr/>
          </a:p>
        </p:txBody>
      </p:sp>
    </p:spTree>
    <p:extLst>
      <p:ext uri="{BB962C8B-B14F-4D97-AF65-F5344CB8AC3E}">
        <p14:creationId xmlns:p14="http://schemas.microsoft.com/office/powerpoint/2010/main" val="17109676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Picture 10"/>
          <p:cNvPicPr>
            <a:picLocks noChangeAspect="1"/>
          </p:cNvPicPr>
          <p:nvPr userDrawn="1"/>
        </p:nvPicPr>
        <p:blipFill>
          <a:blip r:embed="rId2" cstate="print">
            <a:extLst>
              <a:ext uri="{28A0092B-C50C-407E-A947-70E740481C1C}">
                <a14:useLocalDpi xmlns:a14="http://schemas.microsoft.com/office/drawing/2010/main" val="0"/>
              </a:ext>
            </a:extLst>
          </a:blip>
          <a:srcRect b="1163"/>
          <a:stretch>
            <a:fillRect/>
          </a:stretch>
        </p:blipFill>
        <p:spPr bwMode="auto">
          <a:xfrm>
            <a:off x="981075" y="1206500"/>
            <a:ext cx="20574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EEB0C8B-07AC-E44D-A133-A955D4ECCD5B}"/>
              </a:ext>
            </a:extLst>
          </p:cNvPr>
          <p:cNvSpPr>
            <a:spLocks noGrp="1"/>
          </p:cNvSpPr>
          <p:nvPr>
            <p:ph type="title"/>
          </p:nvPr>
        </p:nvSpPr>
        <p:spPr>
          <a:xfrm>
            <a:off x="3028950" y="1656752"/>
            <a:ext cx="5339443" cy="631372"/>
          </a:xfrm>
        </p:spPr>
        <p:txBody>
          <a:bodyPr anchor="t">
            <a:normAutofit/>
          </a:bodyPr>
          <a:lstStyle>
            <a:lvl1pPr>
              <a:defRPr sz="3000" b="1"/>
            </a:lvl1pPr>
          </a:lstStyle>
          <a:p>
            <a:r>
              <a:rPr lang="en-US"/>
              <a:t>Click to edit Master title style</a:t>
            </a:r>
            <a:endParaRPr lang="en-US" dirty="0"/>
          </a:p>
        </p:txBody>
      </p:sp>
      <p:sp>
        <p:nvSpPr>
          <p:cNvPr id="16" name="Text Placeholder 2">
            <a:extLst>
              <a:ext uri="{FF2B5EF4-FFF2-40B4-BE49-F238E27FC236}">
                <a16:creationId xmlns:a16="http://schemas.microsoft.com/office/drawing/2014/main" id="{2FA146C0-A07F-E64E-826E-393C45DC2119}"/>
              </a:ext>
            </a:extLst>
          </p:cNvPr>
          <p:cNvSpPr>
            <a:spLocks noGrp="1"/>
          </p:cNvSpPr>
          <p:nvPr>
            <p:ph type="body" idx="1"/>
          </p:nvPr>
        </p:nvSpPr>
        <p:spPr>
          <a:xfrm>
            <a:off x="3028950" y="2449915"/>
            <a:ext cx="5339443" cy="1588685"/>
          </a:xfrm>
          <a:prstGeom prst="rect">
            <a:avLst/>
          </a:prstGeom>
          <a:noFill/>
        </p:spPr>
        <p:txBody>
          <a:bodyPr>
            <a:normAutofit/>
          </a:bodyPr>
          <a:lstStyle>
            <a:lvl1pPr marL="0" indent="0">
              <a:buNone/>
              <a:defRPr sz="3600" b="1" cap="all" spc="158" baseline="0">
                <a:solidFill>
                  <a:srgbClr val="0755B7"/>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5" name="Footer Placeholder 4">
            <a:extLst>
              <a:ext uri="{FF2B5EF4-FFF2-40B4-BE49-F238E27FC236}">
                <a16:creationId xmlns:a16="http://schemas.microsoft.com/office/drawing/2014/main" id="{A0413909-D0F7-224E-BA3A-64AAE9016F81}"/>
              </a:ext>
            </a:extLst>
          </p:cNvPr>
          <p:cNvSpPr>
            <a:spLocks noGrp="1"/>
          </p:cNvSpPr>
          <p:nvPr>
            <p:ph type="ftr" sz="quarter" idx="10"/>
          </p:nvPr>
        </p:nvSpPr>
        <p:spPr/>
        <p:txBody>
          <a:bodyPr/>
          <a:lstStyle>
            <a:lvl1pPr>
              <a:defRPr sz="750">
                <a:solidFill>
                  <a:schemeClr val="tx1">
                    <a:lumMod val="75000"/>
                    <a:lumOff val="25000"/>
                  </a:schemeClr>
                </a:solidFill>
              </a:defRPr>
            </a:lvl1pPr>
          </a:lstStyle>
          <a:p>
            <a:pPr>
              <a:defRPr/>
            </a:pPr>
            <a:endParaRPr lang="en-US"/>
          </a:p>
        </p:txBody>
      </p:sp>
      <p:sp>
        <p:nvSpPr>
          <p:cNvPr id="6" name="Date Placeholder 3">
            <a:extLst>
              <a:ext uri="{FF2B5EF4-FFF2-40B4-BE49-F238E27FC236}">
                <a16:creationId xmlns:a16="http://schemas.microsoft.com/office/drawing/2014/main" id="{D801FAFA-7869-4541-885C-7371A8B1B8AB}"/>
              </a:ext>
            </a:extLst>
          </p:cNvPr>
          <p:cNvSpPr>
            <a:spLocks noGrp="1"/>
          </p:cNvSpPr>
          <p:nvPr>
            <p:ph type="dt" sz="half" idx="11"/>
          </p:nvPr>
        </p:nvSpPr>
        <p:spPr/>
        <p:txBody>
          <a:bodyPr/>
          <a:lstStyle>
            <a:lvl1pPr>
              <a:defRPr lang="en-US" sz="750" kern="1200" dirty="0">
                <a:solidFill>
                  <a:schemeClr val="tx1">
                    <a:lumMod val="75000"/>
                    <a:lumOff val="25000"/>
                  </a:schemeClr>
                </a:solidFill>
                <a:latin typeface="+mn-lt"/>
                <a:ea typeface="+mn-ea"/>
                <a:cs typeface="+mn-cs"/>
              </a:defRPr>
            </a:lvl1pPr>
          </a:lstStyle>
          <a:p>
            <a:pPr>
              <a:defRPr/>
            </a:pPr>
            <a:endParaRPr/>
          </a:p>
        </p:txBody>
      </p:sp>
    </p:spTree>
    <p:extLst>
      <p:ext uri="{BB962C8B-B14F-4D97-AF65-F5344CB8AC3E}">
        <p14:creationId xmlns:p14="http://schemas.microsoft.com/office/powerpoint/2010/main" val="27121357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4" name="Picture 10"/>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90600" y="1208088"/>
            <a:ext cx="203835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EEB0C8B-07AC-E44D-A133-A955D4ECCD5B}"/>
              </a:ext>
            </a:extLst>
          </p:cNvPr>
          <p:cNvSpPr>
            <a:spLocks noGrp="1"/>
          </p:cNvSpPr>
          <p:nvPr>
            <p:ph type="title"/>
          </p:nvPr>
        </p:nvSpPr>
        <p:spPr>
          <a:xfrm>
            <a:off x="3028950" y="1656752"/>
            <a:ext cx="5339443" cy="631372"/>
          </a:xfrm>
        </p:spPr>
        <p:txBody>
          <a:bodyPr anchor="t">
            <a:normAutofit/>
          </a:bodyPr>
          <a:lstStyle>
            <a:lvl1pPr>
              <a:defRPr sz="3000" b="1"/>
            </a:lvl1pPr>
          </a:lstStyle>
          <a:p>
            <a:r>
              <a:rPr lang="en-US"/>
              <a:t>Click to edit Master title style</a:t>
            </a:r>
            <a:endParaRPr lang="en-US" dirty="0"/>
          </a:p>
        </p:txBody>
      </p:sp>
      <p:sp>
        <p:nvSpPr>
          <p:cNvPr id="10" name="Text Placeholder 2">
            <a:extLst>
              <a:ext uri="{FF2B5EF4-FFF2-40B4-BE49-F238E27FC236}">
                <a16:creationId xmlns:a16="http://schemas.microsoft.com/office/drawing/2014/main" id="{C90F60A4-6C3D-AF4B-B3DE-4796F73CD1C7}"/>
              </a:ext>
            </a:extLst>
          </p:cNvPr>
          <p:cNvSpPr>
            <a:spLocks noGrp="1"/>
          </p:cNvSpPr>
          <p:nvPr>
            <p:ph type="body" idx="1"/>
          </p:nvPr>
        </p:nvSpPr>
        <p:spPr>
          <a:xfrm>
            <a:off x="3028950" y="2449915"/>
            <a:ext cx="5339443" cy="1588685"/>
          </a:xfrm>
          <a:prstGeom prst="rect">
            <a:avLst/>
          </a:prstGeom>
          <a:noFill/>
        </p:spPr>
        <p:txBody>
          <a:bodyPr>
            <a:normAutofit/>
          </a:bodyPr>
          <a:lstStyle>
            <a:lvl1pPr marL="0" indent="0">
              <a:buNone/>
              <a:defRPr sz="3600" b="1" cap="all" spc="158" baseline="0">
                <a:solidFill>
                  <a:srgbClr val="0755B7"/>
                </a:solidFill>
                <a:latin typeface="Calibri" panose="020F0502020204030204" pitchFamily="34" charset="0"/>
                <a:cs typeface="Calibri" panose="020F050202020403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5" name="Footer Placeholder 4">
            <a:extLst>
              <a:ext uri="{FF2B5EF4-FFF2-40B4-BE49-F238E27FC236}">
                <a16:creationId xmlns:a16="http://schemas.microsoft.com/office/drawing/2014/main" id="{A0413909-D0F7-224E-BA3A-64AAE9016F81}"/>
              </a:ext>
            </a:extLst>
          </p:cNvPr>
          <p:cNvSpPr>
            <a:spLocks noGrp="1"/>
          </p:cNvSpPr>
          <p:nvPr>
            <p:ph type="ftr" sz="quarter" idx="10"/>
          </p:nvPr>
        </p:nvSpPr>
        <p:spPr/>
        <p:txBody>
          <a:bodyPr/>
          <a:lstStyle>
            <a:lvl1pPr>
              <a:defRPr sz="750">
                <a:solidFill>
                  <a:schemeClr val="tx1">
                    <a:lumMod val="75000"/>
                    <a:lumOff val="25000"/>
                  </a:schemeClr>
                </a:solidFill>
              </a:defRPr>
            </a:lvl1pPr>
          </a:lstStyle>
          <a:p>
            <a:pPr>
              <a:defRPr/>
            </a:pPr>
            <a:endParaRPr lang="en-US"/>
          </a:p>
        </p:txBody>
      </p:sp>
      <p:sp>
        <p:nvSpPr>
          <p:cNvPr id="6" name="Date Placeholder 3">
            <a:extLst>
              <a:ext uri="{FF2B5EF4-FFF2-40B4-BE49-F238E27FC236}">
                <a16:creationId xmlns:a16="http://schemas.microsoft.com/office/drawing/2014/main" id="{D801FAFA-7869-4541-885C-7371A8B1B8AB}"/>
              </a:ext>
            </a:extLst>
          </p:cNvPr>
          <p:cNvSpPr>
            <a:spLocks noGrp="1"/>
          </p:cNvSpPr>
          <p:nvPr>
            <p:ph type="dt" sz="half" idx="11"/>
          </p:nvPr>
        </p:nvSpPr>
        <p:spPr/>
        <p:txBody>
          <a:bodyPr/>
          <a:lstStyle>
            <a:lvl1pPr>
              <a:defRPr lang="en-US" sz="750" kern="1200" dirty="0">
                <a:solidFill>
                  <a:schemeClr val="tx1">
                    <a:lumMod val="75000"/>
                    <a:lumOff val="25000"/>
                  </a:schemeClr>
                </a:solidFill>
                <a:latin typeface="+mn-lt"/>
                <a:ea typeface="+mn-ea"/>
                <a:cs typeface="+mn-cs"/>
              </a:defRPr>
            </a:lvl1pPr>
          </a:lstStyle>
          <a:p>
            <a:pPr>
              <a:defRPr/>
            </a:pPr>
            <a:endParaRPr/>
          </a:p>
        </p:txBody>
      </p:sp>
    </p:spTree>
    <p:extLst>
      <p:ext uri="{BB962C8B-B14F-4D97-AF65-F5344CB8AC3E}">
        <p14:creationId xmlns:p14="http://schemas.microsoft.com/office/powerpoint/2010/main" val="3260684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4" name="Picture 10"/>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90600" y="1208088"/>
            <a:ext cx="203835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EEB0C8B-07AC-E44D-A133-A955D4ECCD5B}"/>
              </a:ext>
            </a:extLst>
          </p:cNvPr>
          <p:cNvSpPr>
            <a:spLocks noGrp="1"/>
          </p:cNvSpPr>
          <p:nvPr>
            <p:ph type="title"/>
          </p:nvPr>
        </p:nvSpPr>
        <p:spPr>
          <a:xfrm>
            <a:off x="3028950" y="1656752"/>
            <a:ext cx="5339443" cy="631372"/>
          </a:xfrm>
        </p:spPr>
        <p:txBody>
          <a:bodyPr anchor="t">
            <a:normAutofit/>
          </a:bodyPr>
          <a:lstStyle>
            <a:lvl1pPr>
              <a:defRPr sz="3000" b="1">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11" name="Text Placeholder 2">
            <a:extLst>
              <a:ext uri="{FF2B5EF4-FFF2-40B4-BE49-F238E27FC236}">
                <a16:creationId xmlns:a16="http://schemas.microsoft.com/office/drawing/2014/main" id="{4D34661F-0A8F-2A42-9437-056F22851375}"/>
              </a:ext>
            </a:extLst>
          </p:cNvPr>
          <p:cNvSpPr>
            <a:spLocks noGrp="1"/>
          </p:cNvSpPr>
          <p:nvPr>
            <p:ph type="body" idx="1"/>
          </p:nvPr>
        </p:nvSpPr>
        <p:spPr>
          <a:xfrm>
            <a:off x="3028950" y="2449915"/>
            <a:ext cx="5339443" cy="1588685"/>
          </a:xfrm>
          <a:prstGeom prst="rect">
            <a:avLst/>
          </a:prstGeom>
          <a:noFill/>
        </p:spPr>
        <p:txBody>
          <a:bodyPr>
            <a:normAutofit/>
          </a:bodyPr>
          <a:lstStyle>
            <a:lvl1pPr marL="0" indent="0">
              <a:buNone/>
              <a:defRPr sz="3600" b="1" cap="all" spc="158" baseline="0">
                <a:solidFill>
                  <a:srgbClr val="0755B7"/>
                </a:solidFill>
                <a:latin typeface="Calibri" panose="020F0502020204030204" pitchFamily="34" charset="0"/>
                <a:cs typeface="Calibri" panose="020F050202020403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5" name="Footer Placeholder 4">
            <a:extLst>
              <a:ext uri="{FF2B5EF4-FFF2-40B4-BE49-F238E27FC236}">
                <a16:creationId xmlns:a16="http://schemas.microsoft.com/office/drawing/2014/main" id="{A0413909-D0F7-224E-BA3A-64AAE9016F81}"/>
              </a:ext>
            </a:extLst>
          </p:cNvPr>
          <p:cNvSpPr>
            <a:spLocks noGrp="1"/>
          </p:cNvSpPr>
          <p:nvPr>
            <p:ph type="ftr" sz="quarter" idx="10"/>
          </p:nvPr>
        </p:nvSpPr>
        <p:spPr/>
        <p:txBody>
          <a:bodyPr/>
          <a:lstStyle>
            <a:lvl1pPr>
              <a:defRPr sz="750">
                <a:solidFill>
                  <a:schemeClr val="tx1">
                    <a:lumMod val="75000"/>
                    <a:lumOff val="25000"/>
                  </a:schemeClr>
                </a:solidFill>
              </a:defRPr>
            </a:lvl1pPr>
          </a:lstStyle>
          <a:p>
            <a:pPr>
              <a:defRPr/>
            </a:pPr>
            <a:endParaRPr lang="en-US"/>
          </a:p>
        </p:txBody>
      </p:sp>
      <p:sp>
        <p:nvSpPr>
          <p:cNvPr id="6" name="Date Placeholder 3">
            <a:extLst>
              <a:ext uri="{FF2B5EF4-FFF2-40B4-BE49-F238E27FC236}">
                <a16:creationId xmlns:a16="http://schemas.microsoft.com/office/drawing/2014/main" id="{D801FAFA-7869-4541-885C-7371A8B1B8AB}"/>
              </a:ext>
            </a:extLst>
          </p:cNvPr>
          <p:cNvSpPr>
            <a:spLocks noGrp="1"/>
          </p:cNvSpPr>
          <p:nvPr>
            <p:ph type="dt" sz="half" idx="11"/>
          </p:nvPr>
        </p:nvSpPr>
        <p:spPr/>
        <p:txBody>
          <a:bodyPr/>
          <a:lstStyle>
            <a:lvl1pPr>
              <a:defRPr lang="en-US" sz="750" kern="1200" dirty="0">
                <a:solidFill>
                  <a:schemeClr val="tx1">
                    <a:lumMod val="75000"/>
                    <a:lumOff val="25000"/>
                  </a:schemeClr>
                </a:solidFill>
                <a:latin typeface="+mn-lt"/>
                <a:ea typeface="+mn-ea"/>
                <a:cs typeface="+mn-cs"/>
              </a:defRPr>
            </a:lvl1pPr>
          </a:lstStyle>
          <a:p>
            <a:pPr>
              <a:defRPr/>
            </a:pPr>
            <a:endParaRPr/>
          </a:p>
        </p:txBody>
      </p:sp>
    </p:spTree>
    <p:extLst>
      <p:ext uri="{BB962C8B-B14F-4D97-AF65-F5344CB8AC3E}">
        <p14:creationId xmlns:p14="http://schemas.microsoft.com/office/powerpoint/2010/main" val="22089193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4" name="Picture 10"/>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90600" y="1208088"/>
            <a:ext cx="203835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EEB0C8B-07AC-E44D-A133-A955D4ECCD5B}"/>
              </a:ext>
            </a:extLst>
          </p:cNvPr>
          <p:cNvSpPr>
            <a:spLocks noGrp="1"/>
          </p:cNvSpPr>
          <p:nvPr>
            <p:ph type="title"/>
          </p:nvPr>
        </p:nvSpPr>
        <p:spPr>
          <a:xfrm>
            <a:off x="3028950" y="1656752"/>
            <a:ext cx="5339443" cy="631372"/>
          </a:xfrm>
        </p:spPr>
        <p:txBody>
          <a:bodyPr anchor="t">
            <a:normAutofit/>
          </a:bodyPr>
          <a:lstStyle>
            <a:lvl1pPr>
              <a:defRPr sz="3000" b="1"/>
            </a:lvl1pPr>
          </a:lstStyle>
          <a:p>
            <a:r>
              <a:rPr lang="en-US"/>
              <a:t>Click to edit Master title style</a:t>
            </a:r>
            <a:endParaRPr lang="en-US" dirty="0"/>
          </a:p>
        </p:txBody>
      </p:sp>
      <p:sp>
        <p:nvSpPr>
          <p:cNvPr id="11" name="Text Placeholder 2">
            <a:extLst>
              <a:ext uri="{FF2B5EF4-FFF2-40B4-BE49-F238E27FC236}">
                <a16:creationId xmlns:a16="http://schemas.microsoft.com/office/drawing/2014/main" id="{556A0BDF-B993-784B-A6BB-3B8DFA79BBE2}"/>
              </a:ext>
            </a:extLst>
          </p:cNvPr>
          <p:cNvSpPr>
            <a:spLocks noGrp="1"/>
          </p:cNvSpPr>
          <p:nvPr>
            <p:ph type="body" idx="1"/>
          </p:nvPr>
        </p:nvSpPr>
        <p:spPr>
          <a:xfrm>
            <a:off x="3028950" y="2449915"/>
            <a:ext cx="5339443" cy="1588685"/>
          </a:xfrm>
          <a:prstGeom prst="rect">
            <a:avLst/>
          </a:prstGeom>
          <a:noFill/>
        </p:spPr>
        <p:txBody>
          <a:bodyPr>
            <a:normAutofit/>
          </a:bodyPr>
          <a:lstStyle>
            <a:lvl1pPr marL="0" indent="0">
              <a:buNone/>
              <a:defRPr sz="3600" b="1" cap="all" spc="158" baseline="0">
                <a:solidFill>
                  <a:srgbClr val="0755B7"/>
                </a:solidFill>
                <a:latin typeface="Calibri" panose="020F0502020204030204" pitchFamily="34" charset="0"/>
                <a:cs typeface="Calibri" panose="020F050202020403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5" name="Footer Placeholder 4">
            <a:extLst>
              <a:ext uri="{FF2B5EF4-FFF2-40B4-BE49-F238E27FC236}">
                <a16:creationId xmlns:a16="http://schemas.microsoft.com/office/drawing/2014/main" id="{A0413909-D0F7-224E-BA3A-64AAE9016F81}"/>
              </a:ext>
            </a:extLst>
          </p:cNvPr>
          <p:cNvSpPr>
            <a:spLocks noGrp="1"/>
          </p:cNvSpPr>
          <p:nvPr>
            <p:ph type="ftr" sz="quarter" idx="10"/>
          </p:nvPr>
        </p:nvSpPr>
        <p:spPr/>
        <p:txBody>
          <a:bodyPr/>
          <a:lstStyle>
            <a:lvl1pPr>
              <a:defRPr sz="750">
                <a:solidFill>
                  <a:schemeClr val="tx1">
                    <a:lumMod val="75000"/>
                    <a:lumOff val="25000"/>
                  </a:schemeClr>
                </a:solidFill>
              </a:defRPr>
            </a:lvl1pPr>
          </a:lstStyle>
          <a:p>
            <a:pPr>
              <a:defRPr/>
            </a:pPr>
            <a:endParaRPr lang="en-US"/>
          </a:p>
        </p:txBody>
      </p:sp>
      <p:sp>
        <p:nvSpPr>
          <p:cNvPr id="6" name="Date Placeholder 3">
            <a:extLst>
              <a:ext uri="{FF2B5EF4-FFF2-40B4-BE49-F238E27FC236}">
                <a16:creationId xmlns:a16="http://schemas.microsoft.com/office/drawing/2014/main" id="{D801FAFA-7869-4541-885C-7371A8B1B8AB}"/>
              </a:ext>
            </a:extLst>
          </p:cNvPr>
          <p:cNvSpPr>
            <a:spLocks noGrp="1"/>
          </p:cNvSpPr>
          <p:nvPr>
            <p:ph type="dt" sz="half" idx="11"/>
          </p:nvPr>
        </p:nvSpPr>
        <p:spPr/>
        <p:txBody>
          <a:bodyPr/>
          <a:lstStyle>
            <a:lvl1pPr>
              <a:defRPr lang="en-US" sz="750" kern="1200" dirty="0">
                <a:solidFill>
                  <a:schemeClr val="tx1">
                    <a:lumMod val="75000"/>
                    <a:lumOff val="25000"/>
                  </a:schemeClr>
                </a:solidFill>
                <a:latin typeface="+mn-lt"/>
                <a:ea typeface="+mn-ea"/>
                <a:cs typeface="+mn-cs"/>
              </a:defRPr>
            </a:lvl1pPr>
          </a:lstStyle>
          <a:p>
            <a:pPr>
              <a:defRPr/>
            </a:pPr>
            <a:endParaRPr/>
          </a:p>
        </p:txBody>
      </p:sp>
    </p:spTree>
    <p:extLst>
      <p:ext uri="{BB962C8B-B14F-4D97-AF65-F5344CB8AC3E}">
        <p14:creationId xmlns:p14="http://schemas.microsoft.com/office/powerpoint/2010/main" val="649527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CEBD7575-FF21-4695-B71E-CECC19069D2C}" type="slidenum">
              <a:rPr lang="en-US" altLang="en-US"/>
              <a:pPr>
                <a:defRPr/>
              </a:pPr>
              <a:t>‹#›</a:t>
            </a:fld>
            <a:endParaRPr lang="en-US" altLang="en-US"/>
          </a:p>
        </p:txBody>
      </p:sp>
    </p:spTree>
    <p:extLst>
      <p:ext uri="{BB962C8B-B14F-4D97-AF65-F5344CB8AC3E}">
        <p14:creationId xmlns:p14="http://schemas.microsoft.com/office/powerpoint/2010/main" val="21150939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 NTP title and Content">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D1EC8A21-7F7F-224D-98D4-F2295DD5610B}"/>
              </a:ext>
            </a:extLst>
          </p:cNvPr>
          <p:cNvSpPr>
            <a:spLocks noGrp="1"/>
          </p:cNvSpPr>
          <p:nvPr>
            <p:ph type="title"/>
          </p:nvPr>
        </p:nvSpPr>
        <p:spPr>
          <a:xfrm>
            <a:off x="1399606" y="8055"/>
            <a:ext cx="7377926" cy="1020646"/>
          </a:xfrm>
          <a:prstGeom prst="rect">
            <a:avLst/>
          </a:prstGeom>
        </p:spPr>
        <p:txBody>
          <a:bodyPr rtlCol="0">
            <a:normAutofit/>
          </a:bodyPr>
          <a:lstStyle>
            <a:lvl1pPr>
              <a:defRPr>
                <a:latin typeface="Calibri "/>
                <a:cs typeface="Calibri" panose="020F0502020204030204" pitchFamily="34" charset="0"/>
              </a:defRPr>
            </a:lvl1pPr>
          </a:lstStyle>
          <a:p>
            <a:r>
              <a:rPr lang="en-US" dirty="0"/>
              <a:t>Click to edit Master title style</a:t>
            </a:r>
          </a:p>
        </p:txBody>
      </p:sp>
      <p:sp>
        <p:nvSpPr>
          <p:cNvPr id="7" name="Text Placeholder 2">
            <a:extLst>
              <a:ext uri="{FF2B5EF4-FFF2-40B4-BE49-F238E27FC236}">
                <a16:creationId xmlns:a16="http://schemas.microsoft.com/office/drawing/2014/main" id="{ABC491B8-B577-3E42-ADE5-69C235F61BD2}"/>
              </a:ext>
            </a:extLst>
          </p:cNvPr>
          <p:cNvSpPr>
            <a:spLocks noGrp="1"/>
          </p:cNvSpPr>
          <p:nvPr>
            <p:ph idx="1"/>
          </p:nvPr>
        </p:nvSpPr>
        <p:spPr>
          <a:xfrm>
            <a:off x="1399606" y="1143000"/>
            <a:ext cx="7377926" cy="5021042"/>
          </a:xfrm>
          <a:prstGeom prst="rect">
            <a:avLst/>
          </a:prstGeom>
        </p:spPr>
        <p:txBody>
          <a:bodyPr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4">
            <a:extLst>
              <a:ext uri="{FF2B5EF4-FFF2-40B4-BE49-F238E27FC236}">
                <a16:creationId xmlns:a16="http://schemas.microsoft.com/office/drawing/2014/main" id="{148FC044-8233-214A-803D-267576721A95}"/>
              </a:ext>
            </a:extLst>
          </p:cNvPr>
          <p:cNvSpPr>
            <a:spLocks noGrp="1"/>
          </p:cNvSpPr>
          <p:nvPr>
            <p:ph type="ftr" sz="quarter" idx="10"/>
          </p:nvPr>
        </p:nvSpPr>
        <p:spPr/>
        <p:txBody>
          <a:bodyPr/>
          <a:lstStyle>
            <a:lvl1pPr>
              <a:defRPr/>
            </a:lvl1pPr>
          </a:lstStyle>
          <a:p>
            <a:pPr>
              <a:defRPr/>
            </a:pPr>
            <a:endParaRPr lang="en-US"/>
          </a:p>
        </p:txBody>
      </p:sp>
      <p:sp>
        <p:nvSpPr>
          <p:cNvPr id="5" name="Date Placeholder 3">
            <a:extLst>
              <a:ext uri="{FF2B5EF4-FFF2-40B4-BE49-F238E27FC236}">
                <a16:creationId xmlns:a16="http://schemas.microsoft.com/office/drawing/2014/main" id="{0BD94359-6DC4-D749-A7E3-7290CE9518B9}"/>
              </a:ext>
            </a:extLst>
          </p:cNvPr>
          <p:cNvSpPr>
            <a:spLocks noGrp="1"/>
          </p:cNvSpPr>
          <p:nvPr>
            <p:ph type="dt" sz="half" idx="11"/>
          </p:nvPr>
        </p:nvSpPr>
        <p:spPr/>
        <p:txBody>
          <a:bodyPr/>
          <a:lstStyle>
            <a:lvl1pPr>
              <a:defRPr/>
            </a:lvl1pPr>
          </a:lstStyle>
          <a:p>
            <a:pPr>
              <a:defRPr/>
            </a:pPr>
            <a:endParaRPr/>
          </a:p>
        </p:txBody>
      </p:sp>
    </p:spTree>
    <p:extLst>
      <p:ext uri="{BB962C8B-B14F-4D97-AF65-F5344CB8AC3E}">
        <p14:creationId xmlns:p14="http://schemas.microsoft.com/office/powerpoint/2010/main" val="21155197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35477-955C-2C43-9F79-4C2FB953F99A}"/>
              </a:ext>
            </a:extLst>
          </p:cNvPr>
          <p:cNvSpPr>
            <a:spLocks noGrp="1"/>
          </p:cNvSpPr>
          <p:nvPr>
            <p:ph type="title"/>
          </p:nvPr>
        </p:nvSpPr>
        <p:spPr/>
        <p:txBody>
          <a:bodyPr/>
          <a:lstStyle>
            <a:lvl1pPr>
              <a:defRPr>
                <a:latin typeface="Calibri "/>
              </a:defRPr>
            </a:lvl1pPr>
          </a:lstStyle>
          <a:p>
            <a:r>
              <a:rPr lang="en-US" dirty="0"/>
              <a:t>Click to edit Master title style</a:t>
            </a:r>
          </a:p>
        </p:txBody>
      </p:sp>
      <p:sp>
        <p:nvSpPr>
          <p:cNvPr id="3" name="Footer Placeholder 4">
            <a:extLst>
              <a:ext uri="{FF2B5EF4-FFF2-40B4-BE49-F238E27FC236}">
                <a16:creationId xmlns:a16="http://schemas.microsoft.com/office/drawing/2014/main" id="{148FC044-8233-214A-803D-267576721A95}"/>
              </a:ext>
            </a:extLst>
          </p:cNvPr>
          <p:cNvSpPr>
            <a:spLocks noGrp="1"/>
          </p:cNvSpPr>
          <p:nvPr>
            <p:ph type="ftr" sz="quarter" idx="10"/>
          </p:nvPr>
        </p:nvSpPr>
        <p:spPr/>
        <p:txBody>
          <a:bodyPr/>
          <a:lstStyle>
            <a:lvl1pPr>
              <a:defRPr/>
            </a:lvl1pPr>
          </a:lstStyle>
          <a:p>
            <a:pPr>
              <a:defRPr/>
            </a:pPr>
            <a:endParaRPr lang="en-US"/>
          </a:p>
        </p:txBody>
      </p:sp>
      <p:sp>
        <p:nvSpPr>
          <p:cNvPr id="4" name="Date Placeholder 3">
            <a:extLst>
              <a:ext uri="{FF2B5EF4-FFF2-40B4-BE49-F238E27FC236}">
                <a16:creationId xmlns:a16="http://schemas.microsoft.com/office/drawing/2014/main" id="{0BD94359-6DC4-D749-A7E3-7290CE9518B9}"/>
              </a:ext>
            </a:extLst>
          </p:cNvPr>
          <p:cNvSpPr>
            <a:spLocks noGrp="1"/>
          </p:cNvSpPr>
          <p:nvPr>
            <p:ph type="dt" sz="half" idx="11"/>
          </p:nvPr>
        </p:nvSpPr>
        <p:spPr/>
        <p:txBody>
          <a:bodyPr/>
          <a:lstStyle>
            <a:lvl1pPr>
              <a:defRPr/>
            </a:lvl1pPr>
          </a:lstStyle>
          <a:p>
            <a:pPr>
              <a:defRPr/>
            </a:pPr>
            <a:endParaRPr/>
          </a:p>
        </p:txBody>
      </p:sp>
    </p:spTree>
    <p:extLst>
      <p:ext uri="{BB962C8B-B14F-4D97-AF65-F5344CB8AC3E}">
        <p14:creationId xmlns:p14="http://schemas.microsoft.com/office/powerpoint/2010/main" val="13045404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148FC044-8233-214A-803D-267576721A95}"/>
              </a:ext>
            </a:extLst>
          </p:cNvPr>
          <p:cNvSpPr>
            <a:spLocks noGrp="1"/>
          </p:cNvSpPr>
          <p:nvPr>
            <p:ph type="ftr" sz="quarter" idx="10"/>
          </p:nvPr>
        </p:nvSpPr>
        <p:spPr/>
        <p:txBody>
          <a:bodyPr/>
          <a:lstStyle>
            <a:lvl1pPr>
              <a:defRPr/>
            </a:lvl1pPr>
          </a:lstStyle>
          <a:p>
            <a:pPr>
              <a:defRPr/>
            </a:pPr>
            <a:endParaRPr lang="en-US"/>
          </a:p>
        </p:txBody>
      </p:sp>
      <p:sp>
        <p:nvSpPr>
          <p:cNvPr id="3" name="Date Placeholder 3">
            <a:extLst>
              <a:ext uri="{FF2B5EF4-FFF2-40B4-BE49-F238E27FC236}">
                <a16:creationId xmlns:a16="http://schemas.microsoft.com/office/drawing/2014/main" id="{0BD94359-6DC4-D749-A7E3-7290CE9518B9}"/>
              </a:ext>
            </a:extLst>
          </p:cNvPr>
          <p:cNvSpPr>
            <a:spLocks noGrp="1"/>
          </p:cNvSpPr>
          <p:nvPr>
            <p:ph type="dt" sz="half" idx="11"/>
          </p:nvPr>
        </p:nvSpPr>
        <p:spPr/>
        <p:txBody>
          <a:bodyPr/>
          <a:lstStyle>
            <a:lvl1pPr>
              <a:defRPr/>
            </a:lvl1pPr>
          </a:lstStyle>
          <a:p>
            <a:pPr>
              <a:defRPr/>
            </a:pPr>
            <a:endParaRPr/>
          </a:p>
        </p:txBody>
      </p:sp>
    </p:spTree>
    <p:extLst>
      <p:ext uri="{BB962C8B-B14F-4D97-AF65-F5344CB8AC3E}">
        <p14:creationId xmlns:p14="http://schemas.microsoft.com/office/powerpoint/2010/main" val="8028509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hart">
    <p:spTree>
      <p:nvGrpSpPr>
        <p:cNvPr id="1" name=""/>
        <p:cNvGrpSpPr/>
        <p:nvPr/>
      </p:nvGrpSpPr>
      <p:grpSpPr>
        <a:xfrm>
          <a:off x="0" y="0"/>
          <a:ext cx="0" cy="0"/>
          <a:chOff x="0" y="0"/>
          <a:chExt cx="0" cy="0"/>
        </a:xfrm>
      </p:grpSpPr>
      <p:graphicFrame>
        <p:nvGraphicFramePr>
          <p:cNvPr id="3" name="Chart 10"/>
          <p:cNvGraphicFramePr>
            <a:graphicFrameLocks/>
          </p:cNvGraphicFramePr>
          <p:nvPr/>
        </p:nvGraphicFramePr>
        <p:xfrm>
          <a:off x="1803400" y="1739900"/>
          <a:ext cx="4692650" cy="4183063"/>
        </p:xfrm>
        <a:graphic>
          <a:graphicData uri="http://schemas.openxmlformats.org/presentationml/2006/ole">
            <mc:AlternateContent xmlns:mc="http://schemas.openxmlformats.org/markup-compatibility/2006">
              <mc:Choice xmlns:v="urn:schemas-microsoft-com:vml" Requires="v">
                <p:oleObj spid="_x0000_s211989" name="Chart" r:id="rId3" imgW="4700423" imgH="4188315" progId="Excel.Chart.8">
                  <p:embed/>
                </p:oleObj>
              </mc:Choice>
              <mc:Fallback>
                <p:oleObj name="Chart" r:id="rId3" imgW="4700423" imgH="4188315" progId="Excel.Chart.8">
                  <p:embed/>
                  <p:pic>
                    <p:nvPicPr>
                      <p:cNvPr id="13317" name="Chart 1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3400" y="1739900"/>
                        <a:ext cx="4692650" cy="4183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itle 3"/>
          <p:cNvSpPr>
            <a:spLocks noGrp="1"/>
          </p:cNvSpPr>
          <p:nvPr>
            <p:ph type="title"/>
          </p:nvPr>
        </p:nvSpPr>
        <p:spPr/>
        <p:txBody>
          <a:bodyPr/>
          <a:lstStyle>
            <a:lvl1pPr>
              <a:defRPr>
                <a:latin typeface="Calibri "/>
              </a:defRPr>
            </a:lvl1pPr>
          </a:lstStyle>
          <a:p>
            <a:r>
              <a:rPr lang="en-US" dirty="0"/>
              <a:t>Click to edit Master title style</a:t>
            </a:r>
          </a:p>
        </p:txBody>
      </p:sp>
      <p:sp>
        <p:nvSpPr>
          <p:cNvPr id="5" name="Footer Placeholder 8"/>
          <p:cNvSpPr>
            <a:spLocks noGrp="1"/>
          </p:cNvSpPr>
          <p:nvPr>
            <p:ph type="ftr" sz="quarter" idx="10"/>
          </p:nvPr>
        </p:nvSpPr>
        <p:spPr/>
        <p:txBody>
          <a:bodyPr/>
          <a:lstStyle>
            <a:lvl1pPr>
              <a:defRPr>
                <a:solidFill>
                  <a:schemeClr val="tx1">
                    <a:lumMod val="75000"/>
                    <a:lumOff val="25000"/>
                  </a:schemeClr>
                </a:solidFill>
              </a:defRPr>
            </a:lvl1pPr>
          </a:lstStyle>
          <a:p>
            <a:pPr>
              <a:defRPr/>
            </a:pPr>
            <a:endParaRPr lang="en-US"/>
          </a:p>
        </p:txBody>
      </p:sp>
      <p:sp>
        <p:nvSpPr>
          <p:cNvPr id="6" name="Date Placeholder 3">
            <a:extLst>
              <a:ext uri="{FF2B5EF4-FFF2-40B4-BE49-F238E27FC236}">
                <a16:creationId xmlns:a16="http://schemas.microsoft.com/office/drawing/2014/main" id="{2692CC9B-ECF7-E04B-A690-55BE9E825F56}"/>
              </a:ext>
            </a:extLst>
          </p:cNvPr>
          <p:cNvSpPr>
            <a:spLocks noGrp="1"/>
          </p:cNvSpPr>
          <p:nvPr>
            <p:ph type="dt" sz="half" idx="11"/>
          </p:nvPr>
        </p:nvSpPr>
        <p:spPr/>
        <p:txBody>
          <a:bodyPr/>
          <a:lstStyle>
            <a:lvl1pPr>
              <a:defRPr lang="en-US" sz="750" kern="1200" dirty="0">
                <a:solidFill>
                  <a:schemeClr val="tx1">
                    <a:lumMod val="75000"/>
                    <a:lumOff val="25000"/>
                  </a:schemeClr>
                </a:solidFill>
                <a:latin typeface="+mn-lt"/>
                <a:ea typeface="+mn-ea"/>
                <a:cs typeface="+mn-cs"/>
              </a:defRPr>
            </a:lvl1pPr>
          </a:lstStyle>
          <a:p>
            <a:pPr>
              <a:defRPr/>
            </a:pPr>
            <a:endParaRPr/>
          </a:p>
        </p:txBody>
      </p:sp>
    </p:spTree>
    <p:extLst>
      <p:ext uri="{BB962C8B-B14F-4D97-AF65-F5344CB8AC3E}">
        <p14:creationId xmlns:p14="http://schemas.microsoft.com/office/powerpoint/2010/main" val="12759196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 NTP  blue 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7DA14C-55BC-304D-936C-906A05CD98E2}"/>
              </a:ext>
            </a:extLst>
          </p:cNvPr>
          <p:cNvSpPr/>
          <p:nvPr userDrawn="1"/>
        </p:nvSpPr>
        <p:spPr>
          <a:xfrm>
            <a:off x="7938" y="0"/>
            <a:ext cx="9144000" cy="1019175"/>
          </a:xfrm>
          <a:prstGeom prst="rect">
            <a:avLst/>
          </a:prstGeom>
          <a:solidFill>
            <a:srgbClr val="0A5EC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a:p>
        </p:txBody>
      </p:sp>
      <p:sp>
        <p:nvSpPr>
          <p:cNvPr id="5" name="Slide Number Placeholder 5">
            <a:extLst>
              <a:ext uri="{FF2B5EF4-FFF2-40B4-BE49-F238E27FC236}">
                <a16:creationId xmlns:a16="http://schemas.microsoft.com/office/drawing/2014/main" id="{1441DD97-38A6-4148-B669-A5B2119D5C55}"/>
              </a:ext>
            </a:extLst>
          </p:cNvPr>
          <p:cNvSpPr txBox="1">
            <a:spLocks/>
          </p:cNvSpPr>
          <p:nvPr userDrawn="1"/>
        </p:nvSpPr>
        <p:spPr>
          <a:xfrm>
            <a:off x="6457950" y="6356350"/>
            <a:ext cx="2057400" cy="365125"/>
          </a:xfrm>
          <a:prstGeom prst="rect">
            <a:avLst/>
          </a:prstGeom>
        </p:spPr>
        <p:txBody>
          <a:bodyPr lIns="68580" tIns="34290" rIns="68580" bIns="34290" anchor="ctr"/>
          <a:lstStyle>
            <a:defPPr>
              <a:defRPr lang="en-US"/>
            </a:defPPr>
            <a:lvl1pPr marL="0" algn="r" defTabSz="914400" rtl="0" eaLnBrk="1" latinLnBrk="0" hangingPunct="1">
              <a:defRPr sz="10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spcBef>
                <a:spcPts val="0"/>
              </a:spcBef>
              <a:spcAft>
                <a:spcPts val="0"/>
              </a:spcAft>
              <a:defRPr/>
            </a:pPr>
            <a:fld id="{EC7B8BAC-87AB-45BE-B939-FF889B64AB1C}" type="slidenum">
              <a:rPr lang="en-US" sz="750" smtClean="0"/>
              <a:pPr defTabSz="685800" fontAlgn="auto">
                <a:spcBef>
                  <a:spcPts val="0"/>
                </a:spcBef>
                <a:spcAft>
                  <a:spcPts val="0"/>
                </a:spcAft>
                <a:defRPr/>
              </a:pPr>
              <a:t>‹#›</a:t>
            </a:fld>
            <a:endParaRPr lang="en-US" sz="750" dirty="0"/>
          </a:p>
        </p:txBody>
      </p:sp>
      <p:sp>
        <p:nvSpPr>
          <p:cNvPr id="6" name="Title Placeholder 1">
            <a:extLst>
              <a:ext uri="{FF2B5EF4-FFF2-40B4-BE49-F238E27FC236}">
                <a16:creationId xmlns:a16="http://schemas.microsoft.com/office/drawing/2014/main" id="{D1EC8A21-7F7F-224D-98D4-F2295DD5610B}"/>
              </a:ext>
            </a:extLst>
          </p:cNvPr>
          <p:cNvSpPr>
            <a:spLocks noGrp="1"/>
          </p:cNvSpPr>
          <p:nvPr>
            <p:ph type="title"/>
          </p:nvPr>
        </p:nvSpPr>
        <p:spPr>
          <a:xfrm>
            <a:off x="258680" y="8054"/>
            <a:ext cx="8686800" cy="1020646"/>
          </a:xfrm>
          <a:prstGeom prst="rect">
            <a:avLst/>
          </a:prstGeom>
        </p:spPr>
        <p:txBody>
          <a:bodyPr rtlCol="0">
            <a:normAutofit/>
          </a:bodyPr>
          <a:lstStyle>
            <a:lvl1pPr algn="ctr">
              <a:defRPr>
                <a:solidFill>
                  <a:schemeClr val="bg1"/>
                </a:solidFill>
                <a:latin typeface="Calibri "/>
                <a:cs typeface="Calibri" panose="020F0502020204030204" pitchFamily="34" charset="0"/>
              </a:defRPr>
            </a:lvl1pPr>
          </a:lstStyle>
          <a:p>
            <a:r>
              <a:rPr lang="en-US" dirty="0"/>
              <a:t>Click to edit Master title style</a:t>
            </a:r>
          </a:p>
        </p:txBody>
      </p:sp>
      <p:sp>
        <p:nvSpPr>
          <p:cNvPr id="7" name="Text Placeholder 2">
            <a:extLst>
              <a:ext uri="{FF2B5EF4-FFF2-40B4-BE49-F238E27FC236}">
                <a16:creationId xmlns:a16="http://schemas.microsoft.com/office/drawing/2014/main" id="{ABC491B8-B577-3E42-ADE5-69C235F61BD2}"/>
              </a:ext>
            </a:extLst>
          </p:cNvPr>
          <p:cNvSpPr>
            <a:spLocks noGrp="1"/>
          </p:cNvSpPr>
          <p:nvPr>
            <p:ph idx="1"/>
          </p:nvPr>
        </p:nvSpPr>
        <p:spPr>
          <a:xfrm>
            <a:off x="457201" y="1182004"/>
            <a:ext cx="8289758" cy="5021042"/>
          </a:xfrm>
          <a:prstGeom prst="rect">
            <a:avLst/>
          </a:prstGeom>
        </p:spPr>
        <p:txBody>
          <a:bodyPr rtlCol="0">
            <a:normAutofit/>
          </a:bodyPr>
          <a:lstStyle>
            <a:lvl1pPr>
              <a:lnSpc>
                <a:spcPct val="100000"/>
              </a:lnSpc>
              <a:spcBef>
                <a:spcPts val="450"/>
              </a:spcBef>
              <a:defRPr/>
            </a:lvl1pPr>
            <a:lvl2pPr>
              <a:lnSpc>
                <a:spcPct val="100000"/>
              </a:lnSpc>
              <a:spcBef>
                <a:spcPts val="450"/>
              </a:spcBef>
              <a:defRPr/>
            </a:lvl2pPr>
            <a:lvl3pPr>
              <a:lnSpc>
                <a:spcPct val="100000"/>
              </a:lnSpc>
              <a:spcBef>
                <a:spcPts val="450"/>
              </a:spcBef>
              <a:defRPr/>
            </a:lvl3pPr>
            <a:lvl4pPr>
              <a:lnSpc>
                <a:spcPct val="100000"/>
              </a:lnSpc>
              <a:spcBef>
                <a:spcPts val="450"/>
              </a:spcBef>
              <a:defRPr/>
            </a:lvl4pPr>
            <a:lvl5pPr>
              <a:lnSpc>
                <a:spcPct val="100000"/>
              </a:lnSpc>
              <a:spcBef>
                <a:spcPts val="45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581664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_ NTP  blue 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47DA14C-55BC-304D-936C-906A05CD98E2}"/>
              </a:ext>
            </a:extLst>
          </p:cNvPr>
          <p:cNvSpPr/>
          <p:nvPr userDrawn="1"/>
        </p:nvSpPr>
        <p:spPr>
          <a:xfrm>
            <a:off x="7938" y="0"/>
            <a:ext cx="9144000" cy="1019175"/>
          </a:xfrm>
          <a:prstGeom prst="rect">
            <a:avLst/>
          </a:prstGeom>
          <a:solidFill>
            <a:srgbClr val="0A5EC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a:p>
        </p:txBody>
      </p:sp>
      <p:sp>
        <p:nvSpPr>
          <p:cNvPr id="6" name="Slide Number Placeholder 5">
            <a:extLst>
              <a:ext uri="{FF2B5EF4-FFF2-40B4-BE49-F238E27FC236}">
                <a16:creationId xmlns:a16="http://schemas.microsoft.com/office/drawing/2014/main" id="{1441DD97-38A6-4148-B669-A5B2119D5C55}"/>
              </a:ext>
            </a:extLst>
          </p:cNvPr>
          <p:cNvSpPr txBox="1">
            <a:spLocks/>
          </p:cNvSpPr>
          <p:nvPr userDrawn="1"/>
        </p:nvSpPr>
        <p:spPr>
          <a:xfrm>
            <a:off x="6457950" y="6356350"/>
            <a:ext cx="2057400" cy="365125"/>
          </a:xfrm>
          <a:prstGeom prst="rect">
            <a:avLst/>
          </a:prstGeom>
        </p:spPr>
        <p:txBody>
          <a:bodyPr lIns="68580" tIns="34290" rIns="68580" bIns="34290" anchor="ctr"/>
          <a:lstStyle>
            <a:defPPr>
              <a:defRPr lang="en-US"/>
            </a:defPPr>
            <a:lvl1pPr marL="0" algn="r" defTabSz="914400" rtl="0" eaLnBrk="1" latinLnBrk="0" hangingPunct="1">
              <a:defRPr sz="10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spcBef>
                <a:spcPts val="0"/>
              </a:spcBef>
              <a:spcAft>
                <a:spcPts val="0"/>
              </a:spcAft>
              <a:defRPr/>
            </a:pPr>
            <a:fld id="{A7FA43B6-0733-4C7C-A831-4A38ED0A6D81}" type="slidenum">
              <a:rPr lang="en-US" sz="750" smtClean="0"/>
              <a:pPr defTabSz="685800" fontAlgn="auto">
                <a:spcBef>
                  <a:spcPts val="0"/>
                </a:spcBef>
                <a:spcAft>
                  <a:spcPts val="0"/>
                </a:spcAft>
                <a:defRPr/>
              </a:pPr>
              <a:t>‹#›</a:t>
            </a:fld>
            <a:endParaRPr lang="en-US" sz="750" dirty="0"/>
          </a:p>
        </p:txBody>
      </p:sp>
      <p:sp>
        <p:nvSpPr>
          <p:cNvPr id="7" name="Text Placeholder 2">
            <a:extLst>
              <a:ext uri="{FF2B5EF4-FFF2-40B4-BE49-F238E27FC236}">
                <a16:creationId xmlns:a16="http://schemas.microsoft.com/office/drawing/2014/main" id="{ABC491B8-B577-3E42-ADE5-69C235F61BD2}"/>
              </a:ext>
            </a:extLst>
          </p:cNvPr>
          <p:cNvSpPr>
            <a:spLocks noGrp="1"/>
          </p:cNvSpPr>
          <p:nvPr>
            <p:ph idx="1"/>
          </p:nvPr>
        </p:nvSpPr>
        <p:spPr>
          <a:xfrm>
            <a:off x="500065" y="1182004"/>
            <a:ext cx="3957637" cy="5021042"/>
          </a:xfrm>
          <a:prstGeom prst="rect">
            <a:avLst/>
          </a:prstGeom>
        </p:spPr>
        <p:txBody>
          <a:bodyPr rtlCol="0">
            <a:normAutofit/>
          </a:bodyPr>
          <a:lstStyle>
            <a:lvl1pPr>
              <a:lnSpc>
                <a:spcPct val="100000"/>
              </a:lnSpc>
              <a:spcBef>
                <a:spcPts val="450"/>
              </a:spcBef>
              <a:defRPr/>
            </a:lvl1pPr>
            <a:lvl2pPr>
              <a:lnSpc>
                <a:spcPct val="100000"/>
              </a:lnSpc>
              <a:spcBef>
                <a:spcPts val="450"/>
              </a:spcBef>
              <a:defRPr/>
            </a:lvl2pPr>
            <a:lvl3pPr>
              <a:lnSpc>
                <a:spcPct val="100000"/>
              </a:lnSpc>
              <a:spcBef>
                <a:spcPts val="450"/>
              </a:spcBef>
              <a:defRPr/>
            </a:lvl3pPr>
            <a:lvl4pPr>
              <a:lnSpc>
                <a:spcPct val="100000"/>
              </a:lnSpc>
              <a:spcBef>
                <a:spcPts val="450"/>
              </a:spcBef>
              <a:defRPr/>
            </a:lvl4pPr>
            <a:lvl5pPr>
              <a:lnSpc>
                <a:spcPct val="100000"/>
              </a:lnSpc>
              <a:spcBef>
                <a:spcPts val="45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
            <a:extLst>
              <a:ext uri="{FF2B5EF4-FFF2-40B4-BE49-F238E27FC236}">
                <a16:creationId xmlns:a16="http://schemas.microsoft.com/office/drawing/2014/main" id="{DC3DA405-FF62-F54D-AA3C-106C1215BD13}"/>
              </a:ext>
            </a:extLst>
          </p:cNvPr>
          <p:cNvSpPr>
            <a:spLocks noGrp="1"/>
          </p:cNvSpPr>
          <p:nvPr>
            <p:ph idx="12"/>
          </p:nvPr>
        </p:nvSpPr>
        <p:spPr>
          <a:xfrm>
            <a:off x="4684266" y="1171875"/>
            <a:ext cx="3957637" cy="5021042"/>
          </a:xfrm>
          <a:prstGeom prst="rect">
            <a:avLst/>
          </a:prstGeom>
        </p:spPr>
        <p:txBody>
          <a:bodyPr rtlCol="0">
            <a:normAutofit/>
          </a:bodyPr>
          <a:lstStyle>
            <a:lvl1pPr>
              <a:lnSpc>
                <a:spcPct val="100000"/>
              </a:lnSpc>
              <a:spcBef>
                <a:spcPts val="450"/>
              </a:spcBef>
              <a:defRPr/>
            </a:lvl1pPr>
            <a:lvl2pPr>
              <a:lnSpc>
                <a:spcPct val="100000"/>
              </a:lnSpc>
              <a:spcBef>
                <a:spcPts val="450"/>
              </a:spcBef>
              <a:defRPr/>
            </a:lvl2pPr>
            <a:lvl3pPr>
              <a:lnSpc>
                <a:spcPct val="100000"/>
              </a:lnSpc>
              <a:spcBef>
                <a:spcPts val="450"/>
              </a:spcBef>
              <a:defRPr/>
            </a:lvl3pPr>
            <a:lvl4pPr>
              <a:lnSpc>
                <a:spcPct val="100000"/>
              </a:lnSpc>
              <a:spcBef>
                <a:spcPts val="450"/>
              </a:spcBef>
              <a:defRPr/>
            </a:lvl4pPr>
            <a:lvl5pPr>
              <a:lnSpc>
                <a:spcPct val="100000"/>
              </a:lnSpc>
              <a:spcBef>
                <a:spcPts val="45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Placeholder 1">
            <a:extLst>
              <a:ext uri="{FF2B5EF4-FFF2-40B4-BE49-F238E27FC236}">
                <a16:creationId xmlns:a16="http://schemas.microsoft.com/office/drawing/2014/main" id="{298A8405-C439-1D4D-8674-0CC3E54ED499}"/>
              </a:ext>
            </a:extLst>
          </p:cNvPr>
          <p:cNvSpPr>
            <a:spLocks noGrp="1"/>
          </p:cNvSpPr>
          <p:nvPr>
            <p:ph type="title"/>
          </p:nvPr>
        </p:nvSpPr>
        <p:spPr>
          <a:xfrm>
            <a:off x="258680" y="8054"/>
            <a:ext cx="8686800" cy="1020646"/>
          </a:xfrm>
          <a:prstGeom prst="rect">
            <a:avLst/>
          </a:prstGeom>
        </p:spPr>
        <p:txBody>
          <a:bodyPr rtlCol="0">
            <a:normAutofit/>
          </a:bodyPr>
          <a:lstStyle>
            <a:lvl1pPr algn="ctr">
              <a:defRPr>
                <a:solidFill>
                  <a:schemeClr val="bg1"/>
                </a:solidFill>
                <a:latin typeface="Calibri "/>
                <a:cs typeface="Calibri" panose="020F0502020204030204" pitchFamily="34" charset="0"/>
              </a:defRPr>
            </a:lvl1pPr>
          </a:lstStyle>
          <a:p>
            <a:r>
              <a:rPr lang="en-US" dirty="0"/>
              <a:t>Click to edit Master title style</a:t>
            </a:r>
          </a:p>
        </p:txBody>
      </p:sp>
      <p:sp>
        <p:nvSpPr>
          <p:cNvPr id="8" name="Date Placeholder 3">
            <a:extLst>
              <a:ext uri="{FF2B5EF4-FFF2-40B4-BE49-F238E27FC236}">
                <a16:creationId xmlns:a16="http://schemas.microsoft.com/office/drawing/2014/main" id="{0B57867D-255A-8C47-B53C-2E81324B4D3B}"/>
              </a:ext>
            </a:extLst>
          </p:cNvPr>
          <p:cNvSpPr>
            <a:spLocks noGrp="1"/>
          </p:cNvSpPr>
          <p:nvPr>
            <p:ph type="dt" sz="half" idx="13"/>
          </p:nvPr>
        </p:nvSpPr>
        <p:spPr/>
        <p:txBody>
          <a:bodyPr/>
          <a:lstStyle>
            <a:lvl1pPr>
              <a:defRPr lang="en-US" sz="750" kern="1200" dirty="0">
                <a:solidFill>
                  <a:schemeClr val="tx1">
                    <a:lumMod val="75000"/>
                    <a:lumOff val="25000"/>
                  </a:schemeClr>
                </a:solidFill>
                <a:latin typeface="+mn-lt"/>
                <a:ea typeface="+mn-ea"/>
                <a:cs typeface="+mn-cs"/>
              </a:defRPr>
            </a:lvl1pPr>
          </a:lstStyle>
          <a:p>
            <a:pPr>
              <a:defRPr/>
            </a:pPr>
            <a:endParaRPr/>
          </a:p>
        </p:txBody>
      </p:sp>
      <p:sp>
        <p:nvSpPr>
          <p:cNvPr id="9" name="Footer Placeholder 4">
            <a:extLst>
              <a:ext uri="{FF2B5EF4-FFF2-40B4-BE49-F238E27FC236}">
                <a16:creationId xmlns:a16="http://schemas.microsoft.com/office/drawing/2014/main" id="{3DAA8F55-D447-EB4E-9ECE-BE0A322927F4}"/>
              </a:ext>
            </a:extLst>
          </p:cNvPr>
          <p:cNvSpPr>
            <a:spLocks noGrp="1"/>
          </p:cNvSpPr>
          <p:nvPr>
            <p:ph type="ftr" sz="quarter" idx="14"/>
          </p:nvPr>
        </p:nvSpPr>
        <p:spPr/>
        <p:txBody>
          <a:bodyPr/>
          <a:lstStyle>
            <a:lvl1pPr>
              <a:defRPr sz="750" dirty="0">
                <a:solidFill>
                  <a:schemeClr val="tx1">
                    <a:lumMod val="75000"/>
                    <a:lumOff val="25000"/>
                  </a:schemeClr>
                </a:solidFill>
              </a:defRPr>
            </a:lvl1pPr>
          </a:lstStyle>
          <a:p>
            <a:pPr>
              <a:defRPr/>
            </a:pPr>
            <a:endParaRPr lang="en-US"/>
          </a:p>
        </p:txBody>
      </p:sp>
    </p:spTree>
    <p:extLst>
      <p:ext uri="{BB962C8B-B14F-4D97-AF65-F5344CB8AC3E}">
        <p14:creationId xmlns:p14="http://schemas.microsoft.com/office/powerpoint/2010/main" val="5616290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399607" y="1180619"/>
            <a:ext cx="6977571" cy="4757195"/>
          </a:xfrm>
        </p:spPr>
        <p:txBody>
          <a:bodyPr/>
          <a:lstStyle>
            <a:lvl2pPr marL="342900" indent="-170260">
              <a:defRPr/>
            </a:lvl2pPr>
            <a:lvl3pPr marL="514350" indent="-171450">
              <a:buSzPct val="50000"/>
              <a:buFont typeface="Wingdings" panose="05000000000000000000" pitchFamily="2" charset="2"/>
              <a:buChar char="q"/>
              <a:defRPr/>
            </a:lvl3pPr>
            <a:lvl4pPr marL="685800" indent="-173831">
              <a:buFont typeface="Calibri" panose="020F0502020204030204" pitchFamily="34" charset="0"/>
              <a:buChar char="–"/>
              <a:defRPr/>
            </a:lvl4pPr>
            <a:lvl5pPr marL="857250" indent="-171450">
              <a:buFont typeface="Courier New" panose="02070309020205020404" pitchFamily="49" charset="0"/>
              <a:buChar char="o"/>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a:extLst>
              <a:ext uri="{FF2B5EF4-FFF2-40B4-BE49-F238E27FC236}">
                <a16:creationId xmlns:a16="http://schemas.microsoft.com/office/drawing/2014/main" id="{B4645CCC-AB93-9146-B7A8-52586169DD60}"/>
              </a:ext>
            </a:extLst>
          </p:cNvPr>
          <p:cNvSpPr>
            <a:spLocks noGrp="1"/>
          </p:cNvSpPr>
          <p:nvPr>
            <p:ph type="title"/>
          </p:nvPr>
        </p:nvSpPr>
        <p:spPr/>
        <p:txBody>
          <a:bodyPr>
            <a:normAutofit/>
          </a:bodyPr>
          <a:lstStyle>
            <a:lvl1pPr>
              <a:defRPr sz="2400">
                <a:latin typeface="Calibri "/>
              </a:defRPr>
            </a:lvl1pPr>
          </a:lstStyle>
          <a:p>
            <a:r>
              <a:rPr lang="en-US" dirty="0"/>
              <a:t>Click to edit Master title style</a:t>
            </a:r>
          </a:p>
        </p:txBody>
      </p:sp>
      <p:sp>
        <p:nvSpPr>
          <p:cNvPr id="5" name="Date Placeholder 4"/>
          <p:cNvSpPr>
            <a:spLocks noGrp="1"/>
          </p:cNvSpPr>
          <p:nvPr>
            <p:ph type="dt" sz="half" idx="10"/>
          </p:nvPr>
        </p:nvSpPr>
        <p:spPr/>
        <p:txBody>
          <a:bodyPr/>
          <a:lstStyle>
            <a:lvl1pPr>
              <a:defRPr/>
            </a:lvl1pPr>
          </a:lstStyle>
          <a:p>
            <a:pPr>
              <a:defRPr/>
            </a:pPr>
            <a:endParaRPr/>
          </a:p>
        </p:txBody>
      </p:sp>
      <p:sp>
        <p:nvSpPr>
          <p:cNvPr id="6" name="Footer Placeholder 5"/>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30932422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a:xfrm>
            <a:off x="0" y="0"/>
            <a:ext cx="0" cy="0"/>
          </a:xfrm>
        </p:spPr>
        <p:txBody>
          <a:bodyPr/>
          <a:lstStyle>
            <a:lvl1pPr>
              <a:defRPr/>
            </a:lvl1pPr>
          </a:lstStyle>
          <a:p>
            <a:pPr>
              <a:defRPr/>
            </a:pPr>
            <a:fld id="{8ED20A7F-0EA3-4750-9FB4-1CE2399DF21F}" type="slidenum">
              <a:rPr lang="en-US" altLang="en-US"/>
              <a:pPr>
                <a:defRPr/>
              </a:pPr>
              <a:t>‹#›</a:t>
            </a:fld>
            <a:endParaRPr lang="en-US" altLang="en-US"/>
          </a:p>
        </p:txBody>
      </p:sp>
    </p:spTree>
    <p:extLst>
      <p:ext uri="{BB962C8B-B14F-4D97-AF65-F5344CB8AC3E}">
        <p14:creationId xmlns:p14="http://schemas.microsoft.com/office/powerpoint/2010/main" val="5100027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1">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p:nvPr>
        </p:nvSpPr>
        <p:spPr>
          <a:xfrm>
            <a:off x="429867" y="4633100"/>
            <a:ext cx="7886700" cy="929286"/>
          </a:xfrm>
        </p:spPr>
        <p:txBody>
          <a:bodyPr/>
          <a:lstStyle>
            <a:lvl1pPr algn="l">
              <a:defRPr sz="3000" b="1" i="0">
                <a:solidFill>
                  <a:srgbClr val="00539A"/>
                </a:solidFill>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4572238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1 w/subtitl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AD821A07-1804-4302-86C2-2409C8BECD23}"/>
              </a:ext>
            </a:extLst>
          </p:cNvPr>
          <p:cNvSpPr txBox="1">
            <a:spLocks/>
          </p:cNvSpPr>
          <p:nvPr userDrawn="1"/>
        </p:nvSpPr>
        <p:spPr>
          <a:xfrm>
            <a:off x="430213" y="5170488"/>
            <a:ext cx="7886700" cy="928687"/>
          </a:xfrm>
          <a:prstGeom prst="rect">
            <a:avLst/>
          </a:prstGeom>
        </p:spPr>
        <p:txBody>
          <a:bodyPr lIns="68580" tIns="34290" rIns="68580" bIns="3429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a:defRPr/>
            </a:pPr>
            <a:r>
              <a:rPr lang="en-US" sz="2700" dirty="0">
                <a:latin typeface="Arial" panose="020B0604020202020204" pitchFamily="34" charset="0"/>
                <a:cs typeface="Arial" panose="020B0604020202020204" pitchFamily="34" charset="0"/>
              </a:rPr>
              <a:t>Click to add subtitle</a:t>
            </a:r>
          </a:p>
        </p:txBody>
      </p:sp>
      <p:sp>
        <p:nvSpPr>
          <p:cNvPr id="7" name="Title 6">
            <a:extLst>
              <a:ext uri="{FF2B5EF4-FFF2-40B4-BE49-F238E27FC236}">
                <a16:creationId xmlns:a16="http://schemas.microsoft.com/office/drawing/2014/main" id="{D25182FF-9CF9-E644-8523-2611330499B0}"/>
              </a:ext>
            </a:extLst>
          </p:cNvPr>
          <p:cNvSpPr>
            <a:spLocks noGrp="1"/>
          </p:cNvSpPr>
          <p:nvPr>
            <p:ph type="title"/>
          </p:nvPr>
        </p:nvSpPr>
        <p:spPr>
          <a:xfrm>
            <a:off x="429867" y="4445092"/>
            <a:ext cx="7886700" cy="929286"/>
          </a:xfrm>
        </p:spPr>
        <p:txBody>
          <a:bodyPr/>
          <a:lstStyle>
            <a:lvl1pPr algn="l">
              <a:defRPr sz="3000" b="1" i="0">
                <a:solidFill>
                  <a:srgbClr val="00539A"/>
                </a:solidFill>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798750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B4FA64FB-21AC-4214-8396-8FD4E73D69C9}" type="slidenum">
              <a:rPr lang="en-US" altLang="en-US"/>
              <a:pPr>
                <a:defRPr/>
              </a:pPr>
              <a:t>‹#›</a:t>
            </a:fld>
            <a:endParaRPr lang="en-US" altLang="en-US"/>
          </a:p>
        </p:txBody>
      </p:sp>
    </p:spTree>
    <p:extLst>
      <p:ext uri="{BB962C8B-B14F-4D97-AF65-F5344CB8AC3E}">
        <p14:creationId xmlns:p14="http://schemas.microsoft.com/office/powerpoint/2010/main" val="38338394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p:nvPr>
        </p:nvSpPr>
        <p:spPr>
          <a:xfrm>
            <a:off x="429867" y="4633100"/>
            <a:ext cx="7886700" cy="929286"/>
          </a:xfrm>
        </p:spPr>
        <p:txBody>
          <a:bodyPr/>
          <a:lstStyle>
            <a:lvl1pPr algn="l">
              <a:defRPr sz="3000" b="1" i="0">
                <a:solidFill>
                  <a:srgbClr val="00539A"/>
                </a:solidFill>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6812369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2 w/subtitl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A06AB3EB-B3E7-4D86-93B4-A2F1467FB717}"/>
              </a:ext>
            </a:extLst>
          </p:cNvPr>
          <p:cNvSpPr txBox="1">
            <a:spLocks/>
          </p:cNvSpPr>
          <p:nvPr userDrawn="1"/>
        </p:nvSpPr>
        <p:spPr>
          <a:xfrm>
            <a:off x="430213" y="5170488"/>
            <a:ext cx="7886700" cy="928687"/>
          </a:xfrm>
          <a:prstGeom prst="rect">
            <a:avLst/>
          </a:prstGeom>
        </p:spPr>
        <p:txBody>
          <a:bodyPr lIns="68580" tIns="34290" rIns="68580" bIns="3429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a:defRPr/>
            </a:pPr>
            <a:r>
              <a:rPr lang="en-US" sz="2700" dirty="0">
                <a:latin typeface="Arial" panose="020B0604020202020204" pitchFamily="34" charset="0"/>
                <a:cs typeface="Arial" panose="020B0604020202020204" pitchFamily="34" charset="0"/>
              </a:rPr>
              <a:t>Click to add subtitle</a:t>
            </a:r>
          </a:p>
        </p:txBody>
      </p:sp>
      <p:sp>
        <p:nvSpPr>
          <p:cNvPr id="7" name="Title 6">
            <a:extLst>
              <a:ext uri="{FF2B5EF4-FFF2-40B4-BE49-F238E27FC236}">
                <a16:creationId xmlns:a16="http://schemas.microsoft.com/office/drawing/2014/main" id="{D25182FF-9CF9-E644-8523-2611330499B0}"/>
              </a:ext>
            </a:extLst>
          </p:cNvPr>
          <p:cNvSpPr>
            <a:spLocks noGrp="1"/>
          </p:cNvSpPr>
          <p:nvPr>
            <p:ph type="title"/>
          </p:nvPr>
        </p:nvSpPr>
        <p:spPr>
          <a:xfrm>
            <a:off x="429867" y="4479275"/>
            <a:ext cx="7886700" cy="929286"/>
          </a:xfrm>
        </p:spPr>
        <p:txBody>
          <a:bodyPr/>
          <a:lstStyle>
            <a:lvl1pPr algn="l">
              <a:defRPr sz="3000" b="1" i="0">
                <a:solidFill>
                  <a:srgbClr val="00539A"/>
                </a:solidFill>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0281344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3">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p:nvPr>
        </p:nvSpPr>
        <p:spPr>
          <a:xfrm>
            <a:off x="429867" y="4633100"/>
            <a:ext cx="7886700" cy="929286"/>
          </a:xfrm>
        </p:spPr>
        <p:txBody>
          <a:bodyPr/>
          <a:lstStyle>
            <a:lvl1pPr algn="l">
              <a:defRPr sz="3000" b="1" i="0">
                <a:solidFill>
                  <a:srgbClr val="00539A"/>
                </a:solidFill>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8595400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4">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p:nvPr>
        </p:nvSpPr>
        <p:spPr>
          <a:xfrm>
            <a:off x="429867" y="4633100"/>
            <a:ext cx="7886700" cy="929286"/>
          </a:xfrm>
        </p:spPr>
        <p:txBody>
          <a:bodyPr/>
          <a:lstStyle>
            <a:lvl1pPr algn="l">
              <a:defRPr sz="3000" b="1" i="0">
                <a:solidFill>
                  <a:srgbClr val="00539A"/>
                </a:solidFill>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6257767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5">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p:nvPr>
        </p:nvSpPr>
        <p:spPr>
          <a:xfrm>
            <a:off x="429867" y="4633100"/>
            <a:ext cx="7886700" cy="929286"/>
          </a:xfrm>
        </p:spPr>
        <p:txBody>
          <a:bodyPr/>
          <a:lstStyle>
            <a:lvl1pPr algn="l">
              <a:defRPr sz="3000" b="1" i="0">
                <a:solidFill>
                  <a:srgbClr val="00539A"/>
                </a:solidFill>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9222258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6">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p:nvPr>
        </p:nvSpPr>
        <p:spPr>
          <a:xfrm>
            <a:off x="429867" y="4633100"/>
            <a:ext cx="7886700" cy="929286"/>
          </a:xfrm>
        </p:spPr>
        <p:txBody>
          <a:bodyPr/>
          <a:lstStyle>
            <a:lvl1pPr algn="l">
              <a:defRPr sz="3000" b="1" i="0">
                <a:solidFill>
                  <a:srgbClr val="00539A"/>
                </a:solidFill>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0806912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7">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p:nvPr>
        </p:nvSpPr>
        <p:spPr>
          <a:xfrm>
            <a:off x="429867" y="4633100"/>
            <a:ext cx="7886700" cy="929286"/>
          </a:xfrm>
        </p:spPr>
        <p:txBody>
          <a:bodyPr/>
          <a:lstStyle>
            <a:lvl1pPr algn="l">
              <a:defRPr sz="3000" b="1" i="0">
                <a:solidFill>
                  <a:srgbClr val="00539A"/>
                </a:solidFill>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1381933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1">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p:nvPr>
        </p:nvSpPr>
        <p:spPr>
          <a:xfrm>
            <a:off x="2994797" y="1361938"/>
            <a:ext cx="4235495" cy="688930"/>
          </a:xfrm>
          <a:prstGeom prst="rect">
            <a:avLst/>
          </a:prstGeom>
        </p:spPr>
        <p:txBody>
          <a:bodyPr anchor="t"/>
          <a:lstStyle>
            <a:lvl1pPr algn="l">
              <a:defRPr sz="2700">
                <a:solidFill>
                  <a:srgbClr val="00539A"/>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p:nvPr>
        </p:nvSpPr>
        <p:spPr>
          <a:xfrm>
            <a:off x="2994798" y="2050869"/>
            <a:ext cx="5225006" cy="2756265"/>
          </a:xfrm>
        </p:spPr>
        <p:txBody>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5270100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2">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p:nvPr>
        </p:nvSpPr>
        <p:spPr>
          <a:xfrm>
            <a:off x="2994797" y="1361938"/>
            <a:ext cx="4235495" cy="688930"/>
          </a:xfrm>
          <a:prstGeom prst="rect">
            <a:avLst/>
          </a:prstGeom>
        </p:spPr>
        <p:txBody>
          <a:bodyPr anchor="t"/>
          <a:lstStyle>
            <a:lvl1pPr algn="l">
              <a:defRPr sz="2700">
                <a:solidFill>
                  <a:srgbClr val="00539A"/>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p:nvPr>
        </p:nvSpPr>
        <p:spPr>
          <a:xfrm>
            <a:off x="2994798" y="2050869"/>
            <a:ext cx="5225006" cy="2756265"/>
          </a:xfrm>
        </p:spPr>
        <p:txBody>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9392891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3">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p:nvPr>
        </p:nvSpPr>
        <p:spPr>
          <a:xfrm>
            <a:off x="2994797" y="1361938"/>
            <a:ext cx="4235495" cy="688930"/>
          </a:xfrm>
          <a:prstGeom prst="rect">
            <a:avLst/>
          </a:prstGeom>
        </p:spPr>
        <p:txBody>
          <a:bodyPr anchor="t"/>
          <a:lstStyle>
            <a:lvl1pPr algn="l">
              <a:defRPr sz="2700">
                <a:solidFill>
                  <a:srgbClr val="00539A"/>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p:nvPr>
        </p:nvSpPr>
        <p:spPr>
          <a:xfrm>
            <a:off x="2994798" y="2050869"/>
            <a:ext cx="5225006" cy="2756265"/>
          </a:xfrm>
        </p:spPr>
        <p:txBody>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601114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85B248BB-BD93-4828-977C-DDA82785DC09}" type="slidenum">
              <a:rPr lang="en-US" altLang="en-US"/>
              <a:pPr>
                <a:defRPr/>
              </a:pPr>
              <a:t>‹#›</a:t>
            </a:fld>
            <a:endParaRPr lang="en-US" altLang="en-US"/>
          </a:p>
        </p:txBody>
      </p:sp>
    </p:spTree>
    <p:extLst>
      <p:ext uri="{BB962C8B-B14F-4D97-AF65-F5344CB8AC3E}">
        <p14:creationId xmlns:p14="http://schemas.microsoft.com/office/powerpoint/2010/main" val="1389717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4">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p:nvPr>
        </p:nvSpPr>
        <p:spPr>
          <a:xfrm>
            <a:off x="2994797" y="1361938"/>
            <a:ext cx="4235495" cy="688930"/>
          </a:xfrm>
          <a:prstGeom prst="rect">
            <a:avLst/>
          </a:prstGeom>
        </p:spPr>
        <p:txBody>
          <a:bodyPr anchor="t"/>
          <a:lstStyle>
            <a:lvl1pPr algn="l">
              <a:defRPr sz="2700">
                <a:solidFill>
                  <a:srgbClr val="00539A"/>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p:nvPr>
        </p:nvSpPr>
        <p:spPr>
          <a:xfrm>
            <a:off x="2994798" y="2050869"/>
            <a:ext cx="5225006" cy="2756265"/>
          </a:xfrm>
        </p:spPr>
        <p:txBody>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268547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5">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p:nvPr>
        </p:nvSpPr>
        <p:spPr>
          <a:xfrm>
            <a:off x="2994797" y="1361938"/>
            <a:ext cx="4235495" cy="688930"/>
          </a:xfrm>
          <a:prstGeom prst="rect">
            <a:avLst/>
          </a:prstGeom>
        </p:spPr>
        <p:txBody>
          <a:bodyPr anchor="t"/>
          <a:lstStyle>
            <a:lvl1pPr algn="l">
              <a:defRPr sz="2700">
                <a:solidFill>
                  <a:srgbClr val="00539A"/>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p:nvPr>
        </p:nvSpPr>
        <p:spPr>
          <a:xfrm>
            <a:off x="2994798" y="2050869"/>
            <a:ext cx="5225006" cy="2756265"/>
          </a:xfrm>
        </p:spPr>
        <p:txBody>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8283551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6">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p:nvPr>
        </p:nvSpPr>
        <p:spPr>
          <a:xfrm>
            <a:off x="2994797" y="1361938"/>
            <a:ext cx="4235495" cy="688930"/>
          </a:xfrm>
          <a:prstGeom prst="rect">
            <a:avLst/>
          </a:prstGeom>
        </p:spPr>
        <p:txBody>
          <a:bodyPr anchor="t"/>
          <a:lstStyle>
            <a:lvl1pPr algn="l">
              <a:defRPr sz="2700">
                <a:solidFill>
                  <a:srgbClr val="00539A"/>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p:nvPr>
        </p:nvSpPr>
        <p:spPr>
          <a:xfrm>
            <a:off x="2994798" y="2050869"/>
            <a:ext cx="5225006" cy="2756265"/>
          </a:xfrm>
        </p:spPr>
        <p:txBody>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684301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7">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p:nvPr>
        </p:nvSpPr>
        <p:spPr>
          <a:xfrm>
            <a:off x="2994797" y="1361938"/>
            <a:ext cx="4235495" cy="688930"/>
          </a:xfrm>
          <a:prstGeom prst="rect">
            <a:avLst/>
          </a:prstGeom>
        </p:spPr>
        <p:txBody>
          <a:bodyPr anchor="t"/>
          <a:lstStyle>
            <a:lvl1pPr algn="l">
              <a:defRPr sz="2700">
                <a:solidFill>
                  <a:srgbClr val="00539A"/>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p:nvPr>
        </p:nvSpPr>
        <p:spPr>
          <a:xfrm>
            <a:off x="2994798" y="2050869"/>
            <a:ext cx="5225006" cy="2756265"/>
          </a:xfrm>
        </p:spPr>
        <p:txBody>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6569031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8">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p:nvPr>
        </p:nvSpPr>
        <p:spPr>
          <a:xfrm>
            <a:off x="2994797" y="1361938"/>
            <a:ext cx="4235495" cy="688930"/>
          </a:xfrm>
          <a:prstGeom prst="rect">
            <a:avLst/>
          </a:prstGeom>
        </p:spPr>
        <p:txBody>
          <a:bodyPr anchor="t"/>
          <a:lstStyle>
            <a:lvl1pPr algn="l">
              <a:defRPr sz="2700">
                <a:solidFill>
                  <a:srgbClr val="00539A"/>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p:nvPr>
        </p:nvSpPr>
        <p:spPr>
          <a:xfrm>
            <a:off x="2994798" y="2050869"/>
            <a:ext cx="5225006" cy="2756265"/>
          </a:xfrm>
        </p:spPr>
        <p:txBody>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8534255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9">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p:nvPr>
        </p:nvSpPr>
        <p:spPr>
          <a:xfrm>
            <a:off x="2994797" y="1361938"/>
            <a:ext cx="4235495" cy="688930"/>
          </a:xfrm>
          <a:prstGeom prst="rect">
            <a:avLst/>
          </a:prstGeom>
        </p:spPr>
        <p:txBody>
          <a:bodyPr anchor="t"/>
          <a:lstStyle>
            <a:lvl1pPr algn="l">
              <a:defRPr sz="2700">
                <a:solidFill>
                  <a:srgbClr val="00539A"/>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p:nvPr>
        </p:nvSpPr>
        <p:spPr>
          <a:xfrm>
            <a:off x="2994798" y="2050869"/>
            <a:ext cx="5225006" cy="2756265"/>
          </a:xfrm>
        </p:spPr>
        <p:txBody>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4789587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10">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p:nvPr>
        </p:nvSpPr>
        <p:spPr>
          <a:xfrm>
            <a:off x="2994797" y="1361938"/>
            <a:ext cx="4235495" cy="688930"/>
          </a:xfrm>
          <a:prstGeom prst="rect">
            <a:avLst/>
          </a:prstGeom>
        </p:spPr>
        <p:txBody>
          <a:bodyPr anchor="t"/>
          <a:lstStyle>
            <a:lvl1pPr algn="l">
              <a:defRPr sz="2700">
                <a:solidFill>
                  <a:srgbClr val="00539A"/>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p:nvPr>
        </p:nvSpPr>
        <p:spPr>
          <a:xfrm>
            <a:off x="2994798" y="2050869"/>
            <a:ext cx="5225006" cy="2756265"/>
          </a:xfrm>
        </p:spPr>
        <p:txBody>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8516176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11">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p:nvPr>
        </p:nvSpPr>
        <p:spPr>
          <a:xfrm>
            <a:off x="2994797" y="1361938"/>
            <a:ext cx="4235495" cy="688930"/>
          </a:xfrm>
          <a:prstGeom prst="rect">
            <a:avLst/>
          </a:prstGeom>
        </p:spPr>
        <p:txBody>
          <a:bodyPr anchor="t"/>
          <a:lstStyle>
            <a:lvl1pPr algn="l">
              <a:defRPr sz="2700">
                <a:solidFill>
                  <a:srgbClr val="00539A"/>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p:nvPr>
        </p:nvSpPr>
        <p:spPr>
          <a:xfrm>
            <a:off x="2994798" y="2050869"/>
            <a:ext cx="5225006" cy="2756265"/>
          </a:xfrm>
        </p:spPr>
        <p:txBody>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4227295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12">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p:nvPr>
        </p:nvSpPr>
        <p:spPr>
          <a:xfrm>
            <a:off x="2994797" y="1361938"/>
            <a:ext cx="4235495" cy="688930"/>
          </a:xfrm>
          <a:prstGeom prst="rect">
            <a:avLst/>
          </a:prstGeom>
        </p:spPr>
        <p:txBody>
          <a:bodyPr anchor="t"/>
          <a:lstStyle>
            <a:lvl1pPr algn="l">
              <a:defRPr sz="2700">
                <a:solidFill>
                  <a:srgbClr val="00539A"/>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p:nvPr>
        </p:nvSpPr>
        <p:spPr>
          <a:xfrm>
            <a:off x="2994798" y="2050869"/>
            <a:ext cx="5225006" cy="2756265"/>
          </a:xfrm>
        </p:spPr>
        <p:txBody>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2214254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13">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p:nvPr>
        </p:nvSpPr>
        <p:spPr>
          <a:xfrm>
            <a:off x="2994797" y="1361938"/>
            <a:ext cx="4235495" cy="688930"/>
          </a:xfrm>
          <a:prstGeom prst="rect">
            <a:avLst/>
          </a:prstGeom>
        </p:spPr>
        <p:txBody>
          <a:bodyPr anchor="t"/>
          <a:lstStyle>
            <a:lvl1pPr algn="l">
              <a:defRPr sz="2700">
                <a:solidFill>
                  <a:srgbClr val="00539A"/>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p:nvPr>
        </p:nvSpPr>
        <p:spPr>
          <a:xfrm>
            <a:off x="2994798" y="2050869"/>
            <a:ext cx="5225006" cy="2756265"/>
          </a:xfrm>
        </p:spPr>
        <p:txBody>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965828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ltLang="en-US"/>
          </a:p>
        </p:txBody>
      </p:sp>
      <p:sp>
        <p:nvSpPr>
          <p:cNvPr id="9" name="Slide Number Placeholder 5"/>
          <p:cNvSpPr>
            <a:spLocks noGrp="1"/>
          </p:cNvSpPr>
          <p:nvPr>
            <p:ph type="sldNum" sz="quarter" idx="12"/>
          </p:nvPr>
        </p:nvSpPr>
        <p:spPr/>
        <p:txBody>
          <a:bodyPr/>
          <a:lstStyle>
            <a:lvl1pPr>
              <a:defRPr/>
            </a:lvl1pPr>
          </a:lstStyle>
          <a:p>
            <a:pPr>
              <a:defRPr/>
            </a:pPr>
            <a:fld id="{DA2F8024-D90D-494F-882C-BC1CC4C23310}" type="slidenum">
              <a:rPr lang="en-US" altLang="en-US"/>
              <a:pPr>
                <a:defRPr/>
              </a:pPr>
              <a:t>‹#›</a:t>
            </a:fld>
            <a:endParaRPr lang="en-US" altLang="en-US"/>
          </a:p>
        </p:txBody>
      </p:sp>
    </p:spTree>
    <p:extLst>
      <p:ext uri="{BB962C8B-B14F-4D97-AF65-F5344CB8AC3E}">
        <p14:creationId xmlns:p14="http://schemas.microsoft.com/office/powerpoint/2010/main" val="28052331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14">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p:nvPr>
        </p:nvSpPr>
        <p:spPr>
          <a:xfrm>
            <a:off x="2994797" y="1361938"/>
            <a:ext cx="4235495" cy="688930"/>
          </a:xfrm>
          <a:prstGeom prst="rect">
            <a:avLst/>
          </a:prstGeom>
        </p:spPr>
        <p:txBody>
          <a:bodyPr anchor="t"/>
          <a:lstStyle>
            <a:lvl1pPr algn="l">
              <a:defRPr sz="2700">
                <a:solidFill>
                  <a:srgbClr val="00539A"/>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p:nvPr>
        </p:nvSpPr>
        <p:spPr>
          <a:xfrm>
            <a:off x="2994798" y="2050869"/>
            <a:ext cx="5225006" cy="2756265"/>
          </a:xfrm>
        </p:spPr>
        <p:txBody>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8456364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15">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p:nvPr>
        </p:nvSpPr>
        <p:spPr>
          <a:xfrm>
            <a:off x="2994797" y="1361938"/>
            <a:ext cx="4235495" cy="688930"/>
          </a:xfrm>
          <a:prstGeom prst="rect">
            <a:avLst/>
          </a:prstGeom>
        </p:spPr>
        <p:txBody>
          <a:bodyPr anchor="t"/>
          <a:lstStyle>
            <a:lvl1pPr algn="l">
              <a:defRPr sz="2700">
                <a:solidFill>
                  <a:srgbClr val="00539A"/>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p:nvPr>
        </p:nvSpPr>
        <p:spPr>
          <a:xfrm>
            <a:off x="2994798" y="2050869"/>
            <a:ext cx="5225006" cy="2756265"/>
          </a:xfrm>
        </p:spPr>
        <p:txBody>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9293733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16">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p:nvPr>
        </p:nvSpPr>
        <p:spPr>
          <a:xfrm>
            <a:off x="2994797" y="1361938"/>
            <a:ext cx="4235495" cy="688930"/>
          </a:xfrm>
          <a:prstGeom prst="rect">
            <a:avLst/>
          </a:prstGeom>
        </p:spPr>
        <p:txBody>
          <a:bodyPr anchor="t"/>
          <a:lstStyle>
            <a:lvl1pPr algn="l">
              <a:defRPr sz="2700">
                <a:solidFill>
                  <a:srgbClr val="00539A"/>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p:nvPr>
        </p:nvSpPr>
        <p:spPr>
          <a:xfrm>
            <a:off x="2994798" y="2050869"/>
            <a:ext cx="5225006" cy="2756265"/>
          </a:xfrm>
        </p:spPr>
        <p:txBody>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8977332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17">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p:nvPr>
        </p:nvSpPr>
        <p:spPr>
          <a:xfrm>
            <a:off x="2994797" y="1361938"/>
            <a:ext cx="4235495" cy="688930"/>
          </a:xfrm>
          <a:prstGeom prst="rect">
            <a:avLst/>
          </a:prstGeom>
        </p:spPr>
        <p:txBody>
          <a:bodyPr anchor="t"/>
          <a:lstStyle>
            <a:lvl1pPr algn="l">
              <a:defRPr sz="2700">
                <a:solidFill>
                  <a:srgbClr val="00539A"/>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p:nvPr>
        </p:nvSpPr>
        <p:spPr>
          <a:xfrm>
            <a:off x="2994798" y="2050869"/>
            <a:ext cx="5225006" cy="2756265"/>
          </a:xfrm>
        </p:spPr>
        <p:txBody>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5658794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18">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p:nvPr>
        </p:nvSpPr>
        <p:spPr>
          <a:xfrm>
            <a:off x="2994797" y="1361938"/>
            <a:ext cx="4235495" cy="688930"/>
          </a:xfrm>
          <a:prstGeom prst="rect">
            <a:avLst/>
          </a:prstGeom>
        </p:spPr>
        <p:txBody>
          <a:bodyPr anchor="t"/>
          <a:lstStyle>
            <a:lvl1pPr algn="l">
              <a:defRPr sz="2700">
                <a:solidFill>
                  <a:srgbClr val="00539A"/>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p:nvPr>
        </p:nvSpPr>
        <p:spPr>
          <a:xfrm>
            <a:off x="2994798" y="2050869"/>
            <a:ext cx="5225006" cy="2756265"/>
          </a:xfrm>
        </p:spPr>
        <p:txBody>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6126926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19">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p:nvPr>
        </p:nvSpPr>
        <p:spPr>
          <a:xfrm>
            <a:off x="2994797" y="1361938"/>
            <a:ext cx="4235495" cy="688930"/>
          </a:xfrm>
          <a:prstGeom prst="rect">
            <a:avLst/>
          </a:prstGeom>
        </p:spPr>
        <p:txBody>
          <a:bodyPr anchor="t"/>
          <a:lstStyle>
            <a:lvl1pPr algn="l">
              <a:defRPr sz="2700">
                <a:solidFill>
                  <a:srgbClr val="00539A"/>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p:nvPr>
        </p:nvSpPr>
        <p:spPr>
          <a:xfrm>
            <a:off x="2994798" y="2050869"/>
            <a:ext cx="5225006" cy="2756265"/>
          </a:xfrm>
        </p:spPr>
        <p:txBody>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15296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20">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p:nvPr>
        </p:nvSpPr>
        <p:spPr>
          <a:xfrm>
            <a:off x="2994797" y="1361938"/>
            <a:ext cx="4235495" cy="688930"/>
          </a:xfrm>
          <a:prstGeom prst="rect">
            <a:avLst/>
          </a:prstGeom>
        </p:spPr>
        <p:txBody>
          <a:bodyPr anchor="t"/>
          <a:lstStyle>
            <a:lvl1pPr algn="l">
              <a:defRPr sz="2700">
                <a:solidFill>
                  <a:srgbClr val="00539A"/>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p:nvPr>
        </p:nvSpPr>
        <p:spPr>
          <a:xfrm>
            <a:off x="2994798" y="2050869"/>
            <a:ext cx="5225006" cy="2756265"/>
          </a:xfrm>
        </p:spPr>
        <p:txBody>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430403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able of Content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p:nvPr>
        </p:nvSpPr>
        <p:spPr>
          <a:xfrm>
            <a:off x="1412420" y="403763"/>
            <a:ext cx="3770267" cy="719643"/>
          </a:xfrm>
        </p:spPr>
        <p:txBody>
          <a:bodyPr/>
          <a:lstStyle>
            <a:lvl1pPr algn="l">
              <a:defRPr sz="2250">
                <a:solidFill>
                  <a:srgbClr val="00539A"/>
                </a:solidFill>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p:nvPr>
        </p:nvSpPr>
        <p:spPr>
          <a:xfrm>
            <a:off x="1412419" y="1771913"/>
            <a:ext cx="7297241" cy="3810569"/>
          </a:xfrm>
        </p:spPr>
        <p:txBody>
          <a:bodyPr/>
          <a:lstStyle>
            <a:lvl1pPr marL="0" indent="0">
              <a:lnSpc>
                <a:spcPct val="100000"/>
              </a:lnSpc>
              <a:spcBef>
                <a:spcPts val="600"/>
              </a:spcBef>
              <a:buFontTx/>
              <a:buNone/>
              <a:defRPr sz="1350">
                <a:solidFill>
                  <a:srgbClr val="00539A"/>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4">
            <a:extLst>
              <a:ext uri="{FF2B5EF4-FFF2-40B4-BE49-F238E27FC236}">
                <a16:creationId xmlns:a16="http://schemas.microsoft.com/office/drawing/2014/main" id="{154CA6A7-3973-8749-BE64-B9296236D6E2}"/>
              </a:ext>
            </a:extLst>
          </p:cNvPr>
          <p:cNvSpPr>
            <a:spLocks noGrp="1"/>
          </p:cNvSpPr>
          <p:nvPr>
            <p:ph type="sldNum" sz="quarter" idx="14"/>
          </p:nvPr>
        </p:nvSpPr>
        <p:spPr/>
        <p:txBody>
          <a:bodyPr/>
          <a:lstStyle>
            <a:lvl1pPr>
              <a:defRPr smtClean="0">
                <a:solidFill>
                  <a:schemeClr val="bg1"/>
                </a:solidFill>
              </a:defRPr>
            </a:lvl1pPr>
          </a:lstStyle>
          <a:p>
            <a:pPr>
              <a:defRPr/>
            </a:pPr>
            <a:fld id="{01D96AD3-FEFE-48E1-B30B-FC9506D19FBB}" type="slidenum">
              <a:rPr lang="en-US"/>
              <a:pPr>
                <a:defRPr/>
              </a:pPr>
              <a:t>‹#›</a:t>
            </a:fld>
            <a:endParaRPr lang="en-US" dirty="0"/>
          </a:p>
        </p:txBody>
      </p:sp>
      <p:sp>
        <p:nvSpPr>
          <p:cNvPr id="5" name="Footer Placeholder 3">
            <a:extLst>
              <a:ext uri="{FF2B5EF4-FFF2-40B4-BE49-F238E27FC236}">
                <a16:creationId xmlns:a16="http://schemas.microsoft.com/office/drawing/2014/main" id="{A529907E-7ABF-DB4E-807E-F2CE9D47B3A5}"/>
              </a:ext>
            </a:extLst>
          </p:cNvPr>
          <p:cNvSpPr>
            <a:spLocks noGrp="1"/>
          </p:cNvSpPr>
          <p:nvPr>
            <p:ph type="ftr" sz="quarter" idx="15"/>
          </p:nvPr>
        </p:nvSpPr>
        <p:spPr/>
        <p:txBody>
          <a:bodyPr/>
          <a:lstStyle>
            <a:lvl1pPr>
              <a:defRPr dirty="0">
                <a:solidFill>
                  <a:schemeClr val="bg1"/>
                </a:solidFill>
              </a:defRPr>
            </a:lvl1pPr>
          </a:lstStyle>
          <a:p>
            <a:pPr>
              <a:defRPr/>
            </a:pPr>
            <a:r>
              <a:rPr lang="en-US"/>
              <a:t>NTP Medicare OEP Bootcamp 2022</a:t>
            </a:r>
          </a:p>
        </p:txBody>
      </p:sp>
      <p:sp>
        <p:nvSpPr>
          <p:cNvPr id="6" name="Date Placeholder 2">
            <a:extLst>
              <a:ext uri="{FF2B5EF4-FFF2-40B4-BE49-F238E27FC236}">
                <a16:creationId xmlns:a16="http://schemas.microsoft.com/office/drawing/2014/main" id="{CE8DCCB5-517E-1745-92D8-CCDDEB8157E7}"/>
              </a:ext>
            </a:extLst>
          </p:cNvPr>
          <p:cNvSpPr>
            <a:spLocks noGrp="1"/>
          </p:cNvSpPr>
          <p:nvPr>
            <p:ph type="dt" sz="half" idx="16"/>
          </p:nvPr>
        </p:nvSpPr>
        <p:spPr/>
        <p:txBody>
          <a:bodyPr/>
          <a:lstStyle>
            <a:lvl1pPr>
              <a:defRPr>
                <a:solidFill>
                  <a:schemeClr val="bg1"/>
                </a:solidFill>
              </a:defRPr>
            </a:lvl1pPr>
          </a:lstStyle>
          <a:p>
            <a:pPr>
              <a:defRPr/>
            </a:pPr>
            <a:r>
              <a:rPr lang="en-US"/>
              <a:t>September 2022</a:t>
            </a:r>
            <a:endParaRPr lang="en-US" dirty="0"/>
          </a:p>
        </p:txBody>
      </p:sp>
    </p:spTree>
    <p:extLst>
      <p:ext uri="{BB962C8B-B14F-4D97-AF65-F5344CB8AC3E}">
        <p14:creationId xmlns:p14="http://schemas.microsoft.com/office/powerpoint/2010/main" val="2140796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9144000" cy="960120"/>
          </a:xfrm>
          <a:prstGeom prst="rect">
            <a:avLst/>
          </a:prstGeom>
        </p:spPr>
        <p:txBody>
          <a:bodyPr/>
          <a:lstStyle>
            <a:lvl1pPr>
              <a:defRPr/>
            </a:lvl1pPr>
          </a:lstStyle>
          <a:p>
            <a:r>
              <a:rPr lang="en-US"/>
              <a:t>Click to edit Master title style</a:t>
            </a:r>
            <a:endParaRPr lang="en-US" dirty="0"/>
          </a:p>
        </p:txBody>
      </p:sp>
      <p:sp>
        <p:nvSpPr>
          <p:cNvPr id="6" name="Text Placeholder 2">
            <a:extLst>
              <a:ext uri="{FF2B5EF4-FFF2-40B4-BE49-F238E27FC236}">
                <a16:creationId xmlns:a16="http://schemas.microsoft.com/office/drawing/2014/main" id="{73CD68C0-63A5-4928-AF07-455DA38884F8}"/>
              </a:ext>
            </a:extLst>
          </p:cNvPr>
          <p:cNvSpPr>
            <a:spLocks noGrp="1"/>
          </p:cNvSpPr>
          <p:nvPr>
            <p:ph idx="1"/>
          </p:nvPr>
        </p:nvSpPr>
        <p:spPr>
          <a:xfrm>
            <a:off x="685800" y="1371600"/>
            <a:ext cx="7886700" cy="4351338"/>
          </a:xfrm>
          <a:prstGeom prst="rect">
            <a:avLst/>
          </a:prstGeom>
        </p:spPr>
        <p:txBody>
          <a:bodyPr/>
          <a:lstStyle>
            <a:lvl1pPr>
              <a:spcAft>
                <a:spcPts val="900"/>
              </a:spcAft>
              <a:defRPr/>
            </a:lvl1pPr>
            <a:lvl2pPr>
              <a:spcAft>
                <a:spcPts val="900"/>
              </a:spcAft>
              <a:defRPr/>
            </a:lvl2pPr>
            <a:lvl3pPr>
              <a:spcAft>
                <a:spcPts val="900"/>
              </a:spcAft>
              <a:defRPr/>
            </a:lvl3pPr>
            <a:lvl4pPr>
              <a:spcAft>
                <a:spcPts val="900"/>
              </a:spcAft>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Slide Number Placeholder 4">
            <a:extLst>
              <a:ext uri="{FF2B5EF4-FFF2-40B4-BE49-F238E27FC236}">
                <a16:creationId xmlns:a16="http://schemas.microsoft.com/office/drawing/2014/main" id="{8E7C8C04-6EC5-EB40-A3D9-34399D9CE55B}"/>
              </a:ext>
            </a:extLst>
          </p:cNvPr>
          <p:cNvSpPr>
            <a:spLocks noGrp="1"/>
          </p:cNvSpPr>
          <p:nvPr>
            <p:ph type="sldNum" sz="quarter" idx="10"/>
          </p:nvPr>
        </p:nvSpPr>
        <p:spPr/>
        <p:txBody>
          <a:bodyPr/>
          <a:lstStyle>
            <a:lvl1pPr>
              <a:defRPr/>
            </a:lvl1pPr>
          </a:lstStyle>
          <a:p>
            <a:pPr>
              <a:defRPr/>
            </a:pPr>
            <a:fld id="{61274ED3-9943-496C-A015-3A82FE040545}" type="slidenum">
              <a:rPr lang="en-US"/>
              <a:pPr>
                <a:defRPr/>
              </a:pPr>
              <a:t>‹#›</a:t>
            </a:fld>
            <a:endParaRPr lang="en-US"/>
          </a:p>
        </p:txBody>
      </p:sp>
    </p:spTree>
    <p:extLst>
      <p:ext uri="{BB962C8B-B14F-4D97-AF65-F5344CB8AC3E}">
        <p14:creationId xmlns:p14="http://schemas.microsoft.com/office/powerpoint/2010/main" val="6184590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9144000" cy="960120"/>
          </a:xfrm>
          <a:prstGeom prst="rect">
            <a:avLst/>
          </a:prstGeom>
        </p:spPr>
        <p:txBody>
          <a:bodyPr/>
          <a:lstStyle>
            <a:lvl1pPr>
              <a:defRPr/>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DB5FFC30-2C48-4CA6-B283-5CEAF0D37513}"/>
              </a:ext>
            </a:extLst>
          </p:cNvPr>
          <p:cNvSpPr>
            <a:spLocks noGrp="1"/>
          </p:cNvSpPr>
          <p:nvPr>
            <p:ph sz="quarter" idx="13"/>
          </p:nvPr>
        </p:nvSpPr>
        <p:spPr>
          <a:xfrm>
            <a:off x="685800" y="1371600"/>
            <a:ext cx="7287816" cy="4537075"/>
          </a:xfrm>
        </p:spPr>
        <p:txBody>
          <a:bodyPr/>
          <a:lstStyle>
            <a:lvl1pPr>
              <a:spcAft>
                <a:spcPts val="900"/>
              </a:spcAft>
              <a:defRPr/>
            </a:lvl1pPr>
            <a:lvl2pPr>
              <a:spcAft>
                <a:spcPts val="900"/>
              </a:spcAft>
              <a:defRPr/>
            </a:lvl2pPr>
            <a:lvl3pPr>
              <a:spcAft>
                <a:spcPts val="900"/>
              </a:spcAft>
              <a:defRPr/>
            </a:lvl3pPr>
            <a:lvl4pPr>
              <a:spcAft>
                <a:spcPts val="900"/>
              </a:spcAft>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4">
            <a:extLst>
              <a:ext uri="{FF2B5EF4-FFF2-40B4-BE49-F238E27FC236}">
                <a16:creationId xmlns:a16="http://schemas.microsoft.com/office/drawing/2014/main" id="{8E7C8C04-6EC5-EB40-A3D9-34399D9CE55B}"/>
              </a:ext>
            </a:extLst>
          </p:cNvPr>
          <p:cNvSpPr>
            <a:spLocks noGrp="1"/>
          </p:cNvSpPr>
          <p:nvPr>
            <p:ph type="sldNum" sz="quarter" idx="14"/>
          </p:nvPr>
        </p:nvSpPr>
        <p:spPr/>
        <p:txBody>
          <a:bodyPr/>
          <a:lstStyle>
            <a:lvl1pPr>
              <a:defRPr/>
            </a:lvl1pPr>
          </a:lstStyle>
          <a:p>
            <a:pPr>
              <a:defRPr/>
            </a:pPr>
            <a:fld id="{763B4233-3F4A-4807-9D35-DC347E07F941}" type="slidenum">
              <a:rPr lang="en-US"/>
              <a:pPr>
                <a:defRPr/>
              </a:pPr>
              <a:t>‹#›</a:t>
            </a:fld>
            <a:endParaRPr lang="en-US"/>
          </a:p>
        </p:txBody>
      </p:sp>
      <p:sp>
        <p:nvSpPr>
          <p:cNvPr id="5" name="Footer Placeholder 3">
            <a:extLst>
              <a:ext uri="{FF2B5EF4-FFF2-40B4-BE49-F238E27FC236}">
                <a16:creationId xmlns:a16="http://schemas.microsoft.com/office/drawing/2014/main" id="{518A2339-20C0-8345-BADD-E56719368FD6}"/>
              </a:ext>
            </a:extLst>
          </p:cNvPr>
          <p:cNvSpPr>
            <a:spLocks noGrp="1"/>
          </p:cNvSpPr>
          <p:nvPr>
            <p:ph type="ftr" sz="quarter" idx="15"/>
          </p:nvPr>
        </p:nvSpPr>
        <p:spPr/>
        <p:txBody>
          <a:bodyPr/>
          <a:lstStyle>
            <a:lvl1pPr>
              <a:defRPr dirty="0"/>
            </a:lvl1pPr>
          </a:lstStyle>
          <a:p>
            <a:pPr>
              <a:defRPr/>
            </a:pPr>
            <a:r>
              <a:rPr lang="en-US"/>
              <a:t>NTP Medicare OEP Bootcamp 2022</a:t>
            </a:r>
          </a:p>
        </p:txBody>
      </p:sp>
      <p:sp>
        <p:nvSpPr>
          <p:cNvPr id="6" name="Date Placeholder 2">
            <a:extLst>
              <a:ext uri="{FF2B5EF4-FFF2-40B4-BE49-F238E27FC236}">
                <a16:creationId xmlns:a16="http://schemas.microsoft.com/office/drawing/2014/main" id="{3BE36683-988D-7A42-9F8E-6AB42F364005}"/>
              </a:ext>
            </a:extLst>
          </p:cNvPr>
          <p:cNvSpPr>
            <a:spLocks noGrp="1"/>
          </p:cNvSpPr>
          <p:nvPr>
            <p:ph type="dt" sz="half" idx="16"/>
          </p:nvPr>
        </p:nvSpPr>
        <p:spPr/>
        <p:txBody>
          <a:bodyPr/>
          <a:lstStyle>
            <a:lvl1pPr>
              <a:defRPr/>
            </a:lvl1pPr>
          </a:lstStyle>
          <a:p>
            <a:pPr>
              <a:defRPr/>
            </a:pPr>
            <a:r>
              <a:rPr lang="en-US"/>
              <a:t>September 2022</a:t>
            </a:r>
          </a:p>
        </p:txBody>
      </p:sp>
    </p:spTree>
    <p:extLst>
      <p:ext uri="{BB962C8B-B14F-4D97-AF65-F5344CB8AC3E}">
        <p14:creationId xmlns:p14="http://schemas.microsoft.com/office/powerpoint/2010/main" val="1344787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ltLang="en-US"/>
          </a:p>
        </p:txBody>
      </p:sp>
      <p:sp>
        <p:nvSpPr>
          <p:cNvPr id="5" name="Slide Number Placeholder 5"/>
          <p:cNvSpPr>
            <a:spLocks noGrp="1"/>
          </p:cNvSpPr>
          <p:nvPr>
            <p:ph type="sldNum" sz="quarter" idx="12"/>
          </p:nvPr>
        </p:nvSpPr>
        <p:spPr/>
        <p:txBody>
          <a:bodyPr/>
          <a:lstStyle>
            <a:lvl1pPr>
              <a:defRPr/>
            </a:lvl1pPr>
          </a:lstStyle>
          <a:p>
            <a:pPr>
              <a:defRPr/>
            </a:pPr>
            <a:fld id="{2470626E-D8F7-4CD5-AC2F-2E370C26E777}" type="slidenum">
              <a:rPr lang="en-US" altLang="en-US"/>
              <a:pPr>
                <a:defRPr/>
              </a:pPr>
              <a:t>‹#›</a:t>
            </a:fld>
            <a:endParaRPr lang="en-US" altLang="en-US"/>
          </a:p>
        </p:txBody>
      </p:sp>
    </p:spTree>
    <p:extLst>
      <p:ext uri="{BB962C8B-B14F-4D97-AF65-F5344CB8AC3E}">
        <p14:creationId xmlns:p14="http://schemas.microsoft.com/office/powerpoint/2010/main" val="16882116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9144000" cy="952107"/>
          </a:xfrm>
          <a:prstGeom prst="rect">
            <a:avLst/>
          </a:prstGeom>
        </p:spPr>
        <p:txBody>
          <a:bodyPr/>
          <a:lstStyle>
            <a:lvl1pPr>
              <a:defRPr sz="2250"/>
            </a:lvl1pPr>
          </a:lstStyle>
          <a:p>
            <a:r>
              <a:rPr lang="en-US"/>
              <a:t>Click to edit Master title style</a:t>
            </a:r>
            <a:endParaRPr lang="en-US" dirty="0"/>
          </a:p>
        </p:txBody>
      </p:sp>
      <p:sp>
        <p:nvSpPr>
          <p:cNvPr id="3" name="Slide Number Placeholder 5">
            <a:extLst>
              <a:ext uri="{FF2B5EF4-FFF2-40B4-BE49-F238E27FC236}">
                <a16:creationId xmlns:a16="http://schemas.microsoft.com/office/drawing/2014/main" id="{D707AC3C-F5C7-4131-BD83-31AD2B5685D9}"/>
              </a:ext>
            </a:extLst>
          </p:cNvPr>
          <p:cNvSpPr>
            <a:spLocks noGrp="1"/>
          </p:cNvSpPr>
          <p:nvPr>
            <p:ph type="sldNum" sz="quarter" idx="10"/>
          </p:nvPr>
        </p:nvSpPr>
        <p:spPr/>
        <p:txBody>
          <a:bodyPr/>
          <a:lstStyle>
            <a:lvl1pPr>
              <a:defRPr b="0" i="0" smtClean="0">
                <a:solidFill>
                  <a:schemeClr val="accent1">
                    <a:lumMod val="60000"/>
                    <a:lumOff val="40000"/>
                  </a:schemeClr>
                </a:solidFill>
                <a:latin typeface="Arial" panose="020B0604020202020204" pitchFamily="34" charset="0"/>
                <a:cs typeface="Arial" panose="020B0604020202020204" pitchFamily="34" charset="0"/>
              </a:defRPr>
            </a:lvl1pPr>
          </a:lstStyle>
          <a:p>
            <a:pPr>
              <a:defRPr/>
            </a:pPr>
            <a:fld id="{5129E333-2D26-449E-AB73-11BFE5FAB7FC}" type="slidenum">
              <a:rPr lang="en-US"/>
              <a:pPr>
                <a:defRPr/>
              </a:pPr>
              <a:t>‹#›</a:t>
            </a:fld>
            <a:endParaRPr lang="en-US"/>
          </a:p>
        </p:txBody>
      </p:sp>
      <p:sp>
        <p:nvSpPr>
          <p:cNvPr id="4"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p:txBody>
          <a:bodyPr/>
          <a:lstStyle>
            <a:lvl1pPr>
              <a:defRPr dirty="0">
                <a:solidFill>
                  <a:schemeClr val="accent1">
                    <a:lumMod val="60000"/>
                    <a:lumOff val="40000"/>
                  </a:schemeClr>
                </a:solidFill>
              </a:defRPr>
            </a:lvl1pPr>
          </a:lstStyle>
          <a:p>
            <a:pPr>
              <a:defRPr/>
            </a:pPr>
            <a:r>
              <a:rPr lang="en-US"/>
              <a:t>NTP Medicare OEP Bootcamp 2022</a:t>
            </a:r>
          </a:p>
        </p:txBody>
      </p:sp>
      <p:sp>
        <p:nvSpPr>
          <p:cNvPr id="5" name="Date Placeholder 1">
            <a:extLst>
              <a:ext uri="{FF2B5EF4-FFF2-40B4-BE49-F238E27FC236}">
                <a16:creationId xmlns:a16="http://schemas.microsoft.com/office/drawing/2014/main" id="{9FF4A668-9308-48D7-8B5E-7C30F5642769}"/>
              </a:ext>
            </a:extLst>
          </p:cNvPr>
          <p:cNvSpPr>
            <a:spLocks noGrp="1"/>
          </p:cNvSpPr>
          <p:nvPr>
            <p:ph type="dt" sz="half" idx="12"/>
          </p:nvPr>
        </p:nvSpPr>
        <p:spPr/>
        <p:txBody>
          <a:bodyPr/>
          <a:lstStyle>
            <a:lvl1pPr>
              <a:defRPr>
                <a:solidFill>
                  <a:schemeClr val="accent1">
                    <a:lumMod val="60000"/>
                    <a:lumOff val="40000"/>
                  </a:schemeClr>
                </a:solidFill>
              </a:defRPr>
            </a:lvl1pPr>
          </a:lstStyle>
          <a:p>
            <a:pPr>
              <a:defRPr/>
            </a:pPr>
            <a:r>
              <a:rPr lang="en-US"/>
              <a:t>September 2022</a:t>
            </a:r>
          </a:p>
        </p:txBody>
      </p:sp>
    </p:spTree>
    <p:extLst>
      <p:ext uri="{BB962C8B-B14F-4D97-AF65-F5344CB8AC3E}">
        <p14:creationId xmlns:p14="http://schemas.microsoft.com/office/powerpoint/2010/main" val="32923744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Knowledge Chec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extBox 7"/>
          <p:cNvSpPr txBox="1">
            <a:spLocks noChangeArrowheads="1"/>
          </p:cNvSpPr>
          <p:nvPr/>
        </p:nvSpPr>
        <p:spPr bwMode="auto">
          <a:xfrm>
            <a:off x="1325563" y="4781550"/>
            <a:ext cx="64928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r>
              <a:rPr lang="en-US" altLang="en-US" sz="1800" b="1">
                <a:solidFill>
                  <a:srgbClr val="2F5597"/>
                </a:solidFill>
              </a:rPr>
              <a:t>Countdown timer: </a:t>
            </a:r>
            <a:r>
              <a:rPr lang="en-US" altLang="en-US" sz="1800">
                <a:solidFill>
                  <a:srgbClr val="2F5597"/>
                </a:solidFill>
              </a:rPr>
              <a:t>Answer the question before the bar disappears!</a:t>
            </a:r>
          </a:p>
        </p:txBody>
      </p:sp>
      <p:sp>
        <p:nvSpPr>
          <p:cNvPr id="5" name="Rectangle 4">
            <a:extLst>
              <a:ext uri="{FF2B5EF4-FFF2-40B4-BE49-F238E27FC236}">
                <a16:creationId xmlns:a16="http://schemas.microsoft.com/office/drawing/2014/main" id="{2E6468E8-A952-4184-8931-F077413305CC}"/>
              </a:ext>
            </a:extLst>
          </p:cNvPr>
          <p:cNvSpPr/>
          <p:nvPr/>
        </p:nvSpPr>
        <p:spPr>
          <a:xfrm flipH="1">
            <a:off x="1400175" y="5243513"/>
            <a:ext cx="6611938" cy="66357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a:p>
        </p:txBody>
      </p:sp>
      <p:sp>
        <p:nvSpPr>
          <p:cNvPr id="7" name="Rectangle 6">
            <a:extLst>
              <a:ext uri="{FF2B5EF4-FFF2-40B4-BE49-F238E27FC236}">
                <a16:creationId xmlns:a16="http://schemas.microsoft.com/office/drawing/2014/main" id="{2A42734C-3687-4BC4-BF9C-8CE781A5478B}"/>
              </a:ext>
            </a:extLst>
          </p:cNvPr>
          <p:cNvSpPr/>
          <p:nvPr/>
        </p:nvSpPr>
        <p:spPr>
          <a:xfrm>
            <a:off x="7653338" y="5094288"/>
            <a:ext cx="774700" cy="97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a:solidFill>
                  <a:srgbClr val="00529B"/>
                </a:solidFill>
              </a:rPr>
              <a:t>0</a:t>
            </a:r>
          </a:p>
        </p:txBody>
      </p:sp>
      <p:sp>
        <p:nvSpPr>
          <p:cNvPr id="8" name="Rectangle 7">
            <a:extLst>
              <a:ext uri="{FF2B5EF4-FFF2-40B4-BE49-F238E27FC236}">
                <a16:creationId xmlns:a16="http://schemas.microsoft.com/office/drawing/2014/main" id="{6C079C1C-DC3B-4015-8E83-E20A4EC77018}"/>
              </a:ext>
            </a:extLst>
          </p:cNvPr>
          <p:cNvSpPr/>
          <p:nvPr/>
        </p:nvSpPr>
        <p:spPr>
          <a:xfrm>
            <a:off x="7653338" y="5094288"/>
            <a:ext cx="774700" cy="97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a:solidFill>
                  <a:srgbClr val="00529B"/>
                </a:solidFill>
              </a:rPr>
              <a:t>1</a:t>
            </a:r>
          </a:p>
        </p:txBody>
      </p:sp>
      <p:sp>
        <p:nvSpPr>
          <p:cNvPr id="9" name="Rectangle 8">
            <a:extLst>
              <a:ext uri="{FF2B5EF4-FFF2-40B4-BE49-F238E27FC236}">
                <a16:creationId xmlns:a16="http://schemas.microsoft.com/office/drawing/2014/main" id="{4A9EB145-64A1-4B6D-ABD6-7765B33E7460}"/>
              </a:ext>
            </a:extLst>
          </p:cNvPr>
          <p:cNvSpPr/>
          <p:nvPr/>
        </p:nvSpPr>
        <p:spPr>
          <a:xfrm>
            <a:off x="7651750" y="5094288"/>
            <a:ext cx="773113" cy="97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a:solidFill>
                  <a:srgbClr val="00529B"/>
                </a:solidFill>
              </a:rPr>
              <a:t>2</a:t>
            </a:r>
          </a:p>
        </p:txBody>
      </p:sp>
      <p:sp>
        <p:nvSpPr>
          <p:cNvPr id="10" name="Rectangle 9">
            <a:extLst>
              <a:ext uri="{FF2B5EF4-FFF2-40B4-BE49-F238E27FC236}">
                <a16:creationId xmlns:a16="http://schemas.microsoft.com/office/drawing/2014/main" id="{717A22DA-9F5C-4C8E-B997-89D61696197E}"/>
              </a:ext>
            </a:extLst>
          </p:cNvPr>
          <p:cNvSpPr/>
          <p:nvPr/>
        </p:nvSpPr>
        <p:spPr>
          <a:xfrm>
            <a:off x="7651750" y="5094288"/>
            <a:ext cx="773113" cy="97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a:solidFill>
                  <a:srgbClr val="00529B"/>
                </a:solidFill>
              </a:rPr>
              <a:t>3</a:t>
            </a:r>
          </a:p>
        </p:txBody>
      </p:sp>
      <p:sp>
        <p:nvSpPr>
          <p:cNvPr id="11" name="Rectangle 10">
            <a:extLst>
              <a:ext uri="{FF2B5EF4-FFF2-40B4-BE49-F238E27FC236}">
                <a16:creationId xmlns:a16="http://schemas.microsoft.com/office/drawing/2014/main" id="{F30A7EF2-B99D-430B-9F39-8A34F219D183}"/>
              </a:ext>
            </a:extLst>
          </p:cNvPr>
          <p:cNvSpPr/>
          <p:nvPr/>
        </p:nvSpPr>
        <p:spPr>
          <a:xfrm>
            <a:off x="7651750" y="5094288"/>
            <a:ext cx="773113" cy="97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a:solidFill>
                  <a:srgbClr val="00529B"/>
                </a:solidFill>
              </a:rPr>
              <a:t>4</a:t>
            </a:r>
          </a:p>
        </p:txBody>
      </p:sp>
      <p:sp>
        <p:nvSpPr>
          <p:cNvPr id="12" name="Rectangle 11">
            <a:extLst>
              <a:ext uri="{FF2B5EF4-FFF2-40B4-BE49-F238E27FC236}">
                <a16:creationId xmlns:a16="http://schemas.microsoft.com/office/drawing/2014/main" id="{7057CCD2-EF8C-4EFA-AE31-D0527A59CC45}"/>
              </a:ext>
            </a:extLst>
          </p:cNvPr>
          <p:cNvSpPr/>
          <p:nvPr/>
        </p:nvSpPr>
        <p:spPr>
          <a:xfrm>
            <a:off x="7651750" y="5094288"/>
            <a:ext cx="773113" cy="97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a:solidFill>
                  <a:srgbClr val="00529B"/>
                </a:solidFill>
              </a:rPr>
              <a:t>5</a:t>
            </a:r>
          </a:p>
        </p:txBody>
      </p:sp>
      <p:sp>
        <p:nvSpPr>
          <p:cNvPr id="13" name="Rectangle 12">
            <a:extLst>
              <a:ext uri="{FF2B5EF4-FFF2-40B4-BE49-F238E27FC236}">
                <a16:creationId xmlns:a16="http://schemas.microsoft.com/office/drawing/2014/main" id="{8EAF7DC0-E287-4734-BF35-5E17EC0CB71C}"/>
              </a:ext>
            </a:extLst>
          </p:cNvPr>
          <p:cNvSpPr/>
          <p:nvPr/>
        </p:nvSpPr>
        <p:spPr>
          <a:xfrm>
            <a:off x="7651750" y="5094288"/>
            <a:ext cx="773113" cy="97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a:solidFill>
                  <a:srgbClr val="00529B"/>
                </a:solidFill>
              </a:rPr>
              <a:t>6</a:t>
            </a:r>
          </a:p>
        </p:txBody>
      </p:sp>
      <p:sp>
        <p:nvSpPr>
          <p:cNvPr id="14" name="Rectangle 13">
            <a:extLst>
              <a:ext uri="{FF2B5EF4-FFF2-40B4-BE49-F238E27FC236}">
                <a16:creationId xmlns:a16="http://schemas.microsoft.com/office/drawing/2014/main" id="{6E4B16D1-1C0D-4A1A-825D-DCA94ADB6046}"/>
              </a:ext>
            </a:extLst>
          </p:cNvPr>
          <p:cNvSpPr/>
          <p:nvPr/>
        </p:nvSpPr>
        <p:spPr>
          <a:xfrm>
            <a:off x="7651750" y="5094288"/>
            <a:ext cx="773113" cy="97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a:solidFill>
                  <a:srgbClr val="00529B"/>
                </a:solidFill>
              </a:rPr>
              <a:t>7</a:t>
            </a:r>
          </a:p>
        </p:txBody>
      </p:sp>
      <p:sp>
        <p:nvSpPr>
          <p:cNvPr id="15" name="Rectangle 14">
            <a:extLst>
              <a:ext uri="{FF2B5EF4-FFF2-40B4-BE49-F238E27FC236}">
                <a16:creationId xmlns:a16="http://schemas.microsoft.com/office/drawing/2014/main" id="{A01F0BDD-4ED8-42DD-9470-A1526697ECCD}"/>
              </a:ext>
            </a:extLst>
          </p:cNvPr>
          <p:cNvSpPr/>
          <p:nvPr/>
        </p:nvSpPr>
        <p:spPr>
          <a:xfrm>
            <a:off x="7651750" y="5094288"/>
            <a:ext cx="773113" cy="97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a:solidFill>
                  <a:srgbClr val="00529B"/>
                </a:solidFill>
              </a:rPr>
              <a:t>8</a:t>
            </a:r>
          </a:p>
        </p:txBody>
      </p:sp>
      <p:sp>
        <p:nvSpPr>
          <p:cNvPr id="16" name="Rectangle 15">
            <a:extLst>
              <a:ext uri="{FF2B5EF4-FFF2-40B4-BE49-F238E27FC236}">
                <a16:creationId xmlns:a16="http://schemas.microsoft.com/office/drawing/2014/main" id="{5857950E-E2C1-43F9-A7D2-41CE6CFDE781}"/>
              </a:ext>
            </a:extLst>
          </p:cNvPr>
          <p:cNvSpPr/>
          <p:nvPr/>
        </p:nvSpPr>
        <p:spPr>
          <a:xfrm>
            <a:off x="7651750" y="5094288"/>
            <a:ext cx="773113" cy="97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a:solidFill>
                  <a:srgbClr val="00529B"/>
                </a:solidFill>
              </a:rPr>
              <a:t>9</a:t>
            </a:r>
          </a:p>
        </p:txBody>
      </p:sp>
      <p:sp>
        <p:nvSpPr>
          <p:cNvPr id="17" name="Rectangle 16">
            <a:extLst>
              <a:ext uri="{FF2B5EF4-FFF2-40B4-BE49-F238E27FC236}">
                <a16:creationId xmlns:a16="http://schemas.microsoft.com/office/drawing/2014/main" id="{48480437-35C6-4E81-AC29-542D99629125}"/>
              </a:ext>
            </a:extLst>
          </p:cNvPr>
          <p:cNvSpPr/>
          <p:nvPr/>
        </p:nvSpPr>
        <p:spPr>
          <a:xfrm>
            <a:off x="7651750" y="5094288"/>
            <a:ext cx="773113" cy="97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a:solidFill>
                  <a:srgbClr val="00529B"/>
                </a:solidFill>
              </a:rPr>
              <a:t>10</a:t>
            </a:r>
          </a:p>
        </p:txBody>
      </p:sp>
      <p:sp>
        <p:nvSpPr>
          <p:cNvPr id="18" name="Rectangle 17">
            <a:extLst>
              <a:ext uri="{FF2B5EF4-FFF2-40B4-BE49-F238E27FC236}">
                <a16:creationId xmlns:a16="http://schemas.microsoft.com/office/drawing/2014/main" id="{BB199EFC-F3DC-408C-B040-6128070B7239}"/>
              </a:ext>
            </a:extLst>
          </p:cNvPr>
          <p:cNvSpPr/>
          <p:nvPr/>
        </p:nvSpPr>
        <p:spPr>
          <a:xfrm>
            <a:off x="7651750" y="5094288"/>
            <a:ext cx="773113" cy="97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a:solidFill>
                  <a:srgbClr val="00529B"/>
                </a:solidFill>
              </a:rPr>
              <a:t>11</a:t>
            </a:r>
          </a:p>
        </p:txBody>
      </p:sp>
      <p:sp>
        <p:nvSpPr>
          <p:cNvPr id="19" name="Rectangle 18">
            <a:extLst>
              <a:ext uri="{FF2B5EF4-FFF2-40B4-BE49-F238E27FC236}">
                <a16:creationId xmlns:a16="http://schemas.microsoft.com/office/drawing/2014/main" id="{2B0A8789-B09C-4BBD-9E41-9920A5B5E30D}"/>
              </a:ext>
            </a:extLst>
          </p:cNvPr>
          <p:cNvSpPr/>
          <p:nvPr/>
        </p:nvSpPr>
        <p:spPr>
          <a:xfrm>
            <a:off x="7651750" y="5094288"/>
            <a:ext cx="773113" cy="97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a:solidFill>
                  <a:srgbClr val="00529B"/>
                </a:solidFill>
              </a:rPr>
              <a:t>12</a:t>
            </a:r>
          </a:p>
        </p:txBody>
      </p:sp>
      <p:sp>
        <p:nvSpPr>
          <p:cNvPr id="20" name="Rectangle 19">
            <a:extLst>
              <a:ext uri="{FF2B5EF4-FFF2-40B4-BE49-F238E27FC236}">
                <a16:creationId xmlns:a16="http://schemas.microsoft.com/office/drawing/2014/main" id="{4BE290A4-31C2-412F-9BB4-C5A70D7146E3}"/>
              </a:ext>
            </a:extLst>
          </p:cNvPr>
          <p:cNvSpPr/>
          <p:nvPr/>
        </p:nvSpPr>
        <p:spPr>
          <a:xfrm>
            <a:off x="7651750" y="5094288"/>
            <a:ext cx="773113" cy="97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a:solidFill>
                  <a:srgbClr val="00529B"/>
                </a:solidFill>
              </a:rPr>
              <a:t>13</a:t>
            </a:r>
          </a:p>
        </p:txBody>
      </p:sp>
      <p:sp>
        <p:nvSpPr>
          <p:cNvPr id="21" name="Rectangle 20">
            <a:extLst>
              <a:ext uri="{FF2B5EF4-FFF2-40B4-BE49-F238E27FC236}">
                <a16:creationId xmlns:a16="http://schemas.microsoft.com/office/drawing/2014/main" id="{0846472E-B404-4AA0-81BB-29CB41C1B413}"/>
              </a:ext>
            </a:extLst>
          </p:cNvPr>
          <p:cNvSpPr/>
          <p:nvPr/>
        </p:nvSpPr>
        <p:spPr>
          <a:xfrm>
            <a:off x="7651750" y="5094288"/>
            <a:ext cx="773113" cy="97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a:solidFill>
                  <a:srgbClr val="00529B"/>
                </a:solidFill>
              </a:rPr>
              <a:t>14</a:t>
            </a:r>
          </a:p>
        </p:txBody>
      </p:sp>
      <p:sp>
        <p:nvSpPr>
          <p:cNvPr id="22" name="Rectangle 21">
            <a:extLst>
              <a:ext uri="{FF2B5EF4-FFF2-40B4-BE49-F238E27FC236}">
                <a16:creationId xmlns:a16="http://schemas.microsoft.com/office/drawing/2014/main" id="{5841C14F-DD09-4F08-A498-0482F160E846}"/>
              </a:ext>
            </a:extLst>
          </p:cNvPr>
          <p:cNvSpPr/>
          <p:nvPr/>
        </p:nvSpPr>
        <p:spPr>
          <a:xfrm>
            <a:off x="7651750" y="5094288"/>
            <a:ext cx="773113" cy="97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dirty="0">
                <a:solidFill>
                  <a:srgbClr val="00529B"/>
                </a:solidFill>
              </a:rPr>
              <a:t>15</a:t>
            </a:r>
          </a:p>
        </p:txBody>
      </p:sp>
      <p:sp>
        <p:nvSpPr>
          <p:cNvPr id="23" name="Rectangle 22">
            <a:extLst>
              <a:ext uri="{FF2B5EF4-FFF2-40B4-BE49-F238E27FC236}">
                <a16:creationId xmlns:a16="http://schemas.microsoft.com/office/drawing/2014/main" id="{B6143134-4D34-4818-BCD5-DD80662A35DC}"/>
              </a:ext>
            </a:extLst>
          </p:cNvPr>
          <p:cNvSpPr/>
          <p:nvPr/>
        </p:nvSpPr>
        <p:spPr>
          <a:xfrm>
            <a:off x="8270875" y="5094288"/>
            <a:ext cx="866775" cy="977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a:p>
        </p:txBody>
      </p:sp>
      <p:sp>
        <p:nvSpPr>
          <p:cNvPr id="2" name="Title 1">
            <a:extLst>
              <a:ext uri="{FF2B5EF4-FFF2-40B4-BE49-F238E27FC236}">
                <a16:creationId xmlns:a16="http://schemas.microsoft.com/office/drawing/2014/main" id="{8BEBE1B1-E827-A14C-9A37-3E4162DA1204}"/>
              </a:ext>
            </a:extLst>
          </p:cNvPr>
          <p:cNvSpPr>
            <a:spLocks noGrp="1"/>
          </p:cNvSpPr>
          <p:nvPr>
            <p:ph type="title"/>
          </p:nvPr>
        </p:nvSpPr>
        <p:spPr>
          <a:xfrm>
            <a:off x="0" y="1"/>
            <a:ext cx="9144000" cy="1196411"/>
          </a:xfrm>
        </p:spPr>
        <p:txBody>
          <a:bodyPr/>
          <a:lstStyle>
            <a:lvl1pPr algn="ctr">
              <a:defRPr sz="2250">
                <a:solidFill>
                  <a:srgbClr val="00539A"/>
                </a:solidFill>
              </a:defRPr>
            </a:lvl1pPr>
          </a:lstStyle>
          <a:p>
            <a:r>
              <a:rPr lang="en-US"/>
              <a:t>Click to edit Master title style</a:t>
            </a:r>
            <a:endParaRPr lang="en-US" dirty="0"/>
          </a:p>
        </p:txBody>
      </p:sp>
      <p:sp>
        <p:nvSpPr>
          <p:cNvPr id="6" name="Content Placeholder 5">
            <a:extLst>
              <a:ext uri="{FF2B5EF4-FFF2-40B4-BE49-F238E27FC236}">
                <a16:creationId xmlns:a16="http://schemas.microsoft.com/office/drawing/2014/main" id="{39FB94DD-70FA-410A-AB7A-9F3BEF860CC4}"/>
              </a:ext>
            </a:extLst>
          </p:cNvPr>
          <p:cNvSpPr>
            <a:spLocks noGrp="1"/>
          </p:cNvSpPr>
          <p:nvPr>
            <p:ph sz="quarter" idx="13"/>
          </p:nvPr>
        </p:nvSpPr>
        <p:spPr>
          <a:xfrm>
            <a:off x="1487091" y="1871664"/>
            <a:ext cx="6229350" cy="2744787"/>
          </a:xfrm>
        </p:spPr>
        <p:txBody>
          <a:bodyPr/>
          <a:lstStyle>
            <a:lvl2pPr>
              <a:spcAft>
                <a:spcPts val="900"/>
              </a:spcAft>
              <a:defRPr/>
            </a:lvl2pPr>
          </a:lstStyle>
          <a:p>
            <a:pPr lvl="0"/>
            <a:r>
              <a:rPr lang="en-US" dirty="0"/>
              <a:t>Edit Master text styles</a:t>
            </a:r>
          </a:p>
          <a:p>
            <a:pPr lvl="1"/>
            <a:r>
              <a:rPr lang="en-US" dirty="0"/>
              <a:t>Second level</a:t>
            </a:r>
          </a:p>
        </p:txBody>
      </p:sp>
      <p:sp>
        <p:nvSpPr>
          <p:cNvPr id="24" name="Slide Number Placeholder 5">
            <a:extLst>
              <a:ext uri="{FF2B5EF4-FFF2-40B4-BE49-F238E27FC236}">
                <a16:creationId xmlns:a16="http://schemas.microsoft.com/office/drawing/2014/main" id="{27A18E8D-22B4-46F7-B4CC-B8D429C3009E}"/>
              </a:ext>
            </a:extLst>
          </p:cNvPr>
          <p:cNvSpPr>
            <a:spLocks noGrp="1"/>
          </p:cNvSpPr>
          <p:nvPr>
            <p:ph type="sldNum" sz="quarter" idx="14"/>
          </p:nvPr>
        </p:nvSpPr>
        <p:spPr/>
        <p:txBody>
          <a:bodyPr/>
          <a:lstStyle>
            <a:lvl1pPr>
              <a:defRPr b="0" i="0" smtClean="0">
                <a:solidFill>
                  <a:schemeClr val="bg1"/>
                </a:solidFill>
                <a:latin typeface="Arial" panose="020B0604020202020204" pitchFamily="34" charset="0"/>
                <a:cs typeface="Arial" panose="020B0604020202020204" pitchFamily="34" charset="0"/>
              </a:defRPr>
            </a:lvl1pPr>
          </a:lstStyle>
          <a:p>
            <a:pPr>
              <a:defRPr/>
            </a:pPr>
            <a:fld id="{46ED2908-3CF1-464C-A9A7-52CADA3DF308}" type="slidenum">
              <a:rPr lang="en-US"/>
              <a:pPr>
                <a:defRPr/>
              </a:pPr>
              <a:t>‹#›</a:t>
            </a:fld>
            <a:endParaRPr lang="en-US"/>
          </a:p>
        </p:txBody>
      </p:sp>
      <p:sp>
        <p:nvSpPr>
          <p:cNvPr id="25" name="Footer Placeholder 3">
            <a:extLst>
              <a:ext uri="{FF2B5EF4-FFF2-40B4-BE49-F238E27FC236}">
                <a16:creationId xmlns:a16="http://schemas.microsoft.com/office/drawing/2014/main" id="{A529907E-7ABF-DB4E-807E-F2CE9D47B3A5}"/>
              </a:ext>
            </a:extLst>
          </p:cNvPr>
          <p:cNvSpPr>
            <a:spLocks noGrp="1"/>
          </p:cNvSpPr>
          <p:nvPr>
            <p:ph type="ftr" sz="quarter" idx="15"/>
          </p:nvPr>
        </p:nvSpPr>
        <p:spPr/>
        <p:txBody>
          <a:bodyPr/>
          <a:lstStyle>
            <a:lvl1pPr>
              <a:defRPr dirty="0">
                <a:solidFill>
                  <a:schemeClr val="bg1"/>
                </a:solidFill>
              </a:defRPr>
            </a:lvl1pPr>
          </a:lstStyle>
          <a:p>
            <a:pPr>
              <a:defRPr/>
            </a:pPr>
            <a:r>
              <a:rPr lang="en-US"/>
              <a:t>NTP Medicare OEP Bootcamp 2022</a:t>
            </a:r>
          </a:p>
        </p:txBody>
      </p:sp>
      <p:sp>
        <p:nvSpPr>
          <p:cNvPr id="26" name="Date Placeholder 2">
            <a:extLst>
              <a:ext uri="{FF2B5EF4-FFF2-40B4-BE49-F238E27FC236}">
                <a16:creationId xmlns:a16="http://schemas.microsoft.com/office/drawing/2014/main" id="{CE8DCCB5-517E-1745-92D8-CCDDEB8157E7}"/>
              </a:ext>
            </a:extLst>
          </p:cNvPr>
          <p:cNvSpPr>
            <a:spLocks noGrp="1"/>
          </p:cNvSpPr>
          <p:nvPr>
            <p:ph type="dt" sz="half" idx="16"/>
          </p:nvPr>
        </p:nvSpPr>
        <p:spPr/>
        <p:txBody>
          <a:bodyPr/>
          <a:lstStyle>
            <a:lvl1pPr>
              <a:defRPr>
                <a:solidFill>
                  <a:schemeClr val="bg1"/>
                </a:solidFill>
              </a:defRPr>
            </a:lvl1pPr>
          </a:lstStyle>
          <a:p>
            <a:pPr>
              <a:defRPr/>
            </a:pPr>
            <a:r>
              <a:rPr lang="en-US"/>
              <a:t>September 2022</a:t>
            </a:r>
          </a:p>
        </p:txBody>
      </p:sp>
    </p:spTree>
    <p:extLst>
      <p:ext uri="{BB962C8B-B14F-4D97-AF65-F5344CB8AC3E}">
        <p14:creationId xmlns:p14="http://schemas.microsoft.com/office/powerpoint/2010/main" val="1429980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5"/>
                                        </p:tgtEl>
                                        <p:attrNameLst>
                                          <p:attrName>ppt_x</p:attrName>
                                        </p:attrNameLst>
                                      </p:cBhvr>
                                      <p:tavLst>
                                        <p:tav tm="0">
                                          <p:val>
                                            <p:strVal val="ppt_x"/>
                                          </p:val>
                                        </p:tav>
                                        <p:tav tm="100000">
                                          <p:val>
                                            <p:strVal val="1+ppt_w/2"/>
                                          </p:val>
                                        </p:tav>
                                      </p:tavLst>
                                    </p:anim>
                                    <p:anim calcmode="lin" valueType="num">
                                      <p:cBhvr additive="base">
                                        <p:cTn id="7" dur="17250"/>
                                        <p:tgtEl>
                                          <p:spTgt spid="5"/>
                                        </p:tgtEl>
                                        <p:attrNameLst>
                                          <p:attrName>ppt_y</p:attrName>
                                        </p:attrNameLst>
                                      </p:cBhvr>
                                      <p:tavLst>
                                        <p:tav tm="0">
                                          <p:val>
                                            <p:strVal val="ppt_y"/>
                                          </p:val>
                                        </p:tav>
                                        <p:tav tm="100000">
                                          <p:val>
                                            <p:strVal val="ppt_y"/>
                                          </p:val>
                                        </p:tav>
                                      </p:tavLst>
                                    </p:anim>
                                    <p:set>
                                      <p:cBhvr>
                                        <p:cTn id="8" dur="1" fill="hold">
                                          <p:stCondLst>
                                            <p:cond delay="17249"/>
                                          </p:stCondLst>
                                        </p:cTn>
                                        <p:tgtEl>
                                          <p:spTgt spid="5"/>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2"/>
                                        </p:tgtEl>
                                      </p:cBhvr>
                                    </p:animEffect>
                                    <p:set>
                                      <p:cBhvr>
                                        <p:cTn id="11" dur="1" fill="hold">
                                          <p:stCondLst>
                                            <p:cond delay="499"/>
                                          </p:stCondLst>
                                        </p:cTn>
                                        <p:tgtEl>
                                          <p:spTgt spid="22"/>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1"/>
                                        </p:tgtEl>
                                      </p:cBhvr>
                                    </p:animEffect>
                                    <p:set>
                                      <p:cBhvr>
                                        <p:cTn id="14" dur="1" fill="hold">
                                          <p:stCondLst>
                                            <p:cond delay="499"/>
                                          </p:stCondLst>
                                        </p:cTn>
                                        <p:tgtEl>
                                          <p:spTgt spid="21"/>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18"/>
                                        </p:tgtEl>
                                      </p:cBhvr>
                                    </p:animEffect>
                                    <p:set>
                                      <p:cBhvr>
                                        <p:cTn id="23" dur="1" fill="hold">
                                          <p:stCondLst>
                                            <p:cond delay="499"/>
                                          </p:stCondLst>
                                        </p:cTn>
                                        <p:tgtEl>
                                          <p:spTgt spid="18"/>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17"/>
                                        </p:tgtEl>
                                      </p:cBhvr>
                                    </p:animEffect>
                                    <p:set>
                                      <p:cBhvr>
                                        <p:cTn id="26" dur="1" fill="hold">
                                          <p:stCondLst>
                                            <p:cond delay="499"/>
                                          </p:stCondLst>
                                        </p:cTn>
                                        <p:tgtEl>
                                          <p:spTgt spid="17"/>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16"/>
                                        </p:tgtEl>
                                      </p:cBhvr>
                                    </p:animEffect>
                                    <p:set>
                                      <p:cBhvr>
                                        <p:cTn id="29" dur="1" fill="hold">
                                          <p:stCondLst>
                                            <p:cond delay="499"/>
                                          </p:stCondLst>
                                        </p:cTn>
                                        <p:tgtEl>
                                          <p:spTgt spid="16"/>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4"/>
                                        </p:tgtEl>
                                      </p:cBhvr>
                                    </p:animEffect>
                                    <p:set>
                                      <p:cBhvr>
                                        <p:cTn id="35" dur="1" fill="hold">
                                          <p:stCondLst>
                                            <p:cond delay="499"/>
                                          </p:stCondLst>
                                        </p:cTn>
                                        <p:tgtEl>
                                          <p:spTgt spid="14"/>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3"/>
                                        </p:tgtEl>
                                      </p:cBhvr>
                                    </p:animEffect>
                                    <p:set>
                                      <p:cBhvr>
                                        <p:cTn id="38" dur="1" fill="hold">
                                          <p:stCondLst>
                                            <p:cond delay="499"/>
                                          </p:stCondLst>
                                        </p:cTn>
                                        <p:tgtEl>
                                          <p:spTgt spid="13"/>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2"/>
                                        </p:tgtEl>
                                      </p:cBhvr>
                                    </p:animEffect>
                                    <p:set>
                                      <p:cBhvr>
                                        <p:cTn id="41" dur="1" fill="hold">
                                          <p:stCondLst>
                                            <p:cond delay="499"/>
                                          </p:stCondLst>
                                        </p:cTn>
                                        <p:tgtEl>
                                          <p:spTgt spid="12"/>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1"/>
                                        </p:tgtEl>
                                      </p:cBhvr>
                                    </p:animEffect>
                                    <p:set>
                                      <p:cBhvr>
                                        <p:cTn id="44" dur="1" fill="hold">
                                          <p:stCondLst>
                                            <p:cond delay="499"/>
                                          </p:stCondLst>
                                        </p:cTn>
                                        <p:tgtEl>
                                          <p:spTgt spid="11"/>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8"/>
                                        </p:tgtEl>
                                      </p:cBhvr>
                                    </p:animEffect>
                                    <p:set>
                                      <p:cBhvr>
                                        <p:cTn id="53"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Final Slide">
    <p:spTree>
      <p:nvGrpSpPr>
        <p:cNvPr id="1" name=""/>
        <p:cNvGrpSpPr/>
        <p:nvPr/>
      </p:nvGrpSpPr>
      <p:grpSpPr>
        <a:xfrm>
          <a:off x="0" y="0"/>
          <a:ext cx="0" cy="0"/>
          <a:chOff x="0" y="0"/>
          <a:chExt cx="0" cy="0"/>
        </a:xfrm>
      </p:grpSpPr>
      <p:grpSp>
        <p:nvGrpSpPr>
          <p:cNvPr id="3" name="Group 7"/>
          <p:cNvGrpSpPr>
            <a:grpSpLocks/>
          </p:cNvGrpSpPr>
          <p:nvPr userDrawn="1"/>
        </p:nvGrpSpPr>
        <p:grpSpPr bwMode="auto">
          <a:xfrm>
            <a:off x="885825" y="1473200"/>
            <a:ext cx="7067550" cy="4511675"/>
            <a:chOff x="1180940" y="1472454"/>
            <a:chExt cx="9424436" cy="4512717"/>
          </a:xfrm>
        </p:grpSpPr>
        <p:grpSp>
          <p:nvGrpSpPr>
            <p:cNvPr id="4" name="Group 8"/>
            <p:cNvGrpSpPr>
              <a:grpSpLocks/>
            </p:cNvGrpSpPr>
            <p:nvPr userDrawn="1"/>
          </p:nvGrpSpPr>
          <p:grpSpPr bwMode="auto">
            <a:xfrm>
              <a:off x="7307255" y="1472454"/>
              <a:ext cx="3298121" cy="3660244"/>
              <a:chOff x="7015035" y="1262904"/>
              <a:chExt cx="3298121" cy="3660244"/>
            </a:xfrm>
          </p:grpSpPr>
          <p:pic>
            <p:nvPicPr>
              <p:cNvPr id="14" name="Picture 18" descr="Icon of an envelop with the email @ symbole"/>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24226" y="1262904"/>
                <a:ext cx="2863263" cy="286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9"/>
              <p:cNvSpPr txBox="1">
                <a:spLocks noChangeArrowheads="1"/>
              </p:cNvSpPr>
              <p:nvPr/>
            </p:nvSpPr>
            <p:spPr bwMode="auto">
              <a:xfrm>
                <a:off x="7015035" y="3722819"/>
                <a:ext cx="329812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pPr algn="ctr"/>
                <a:r>
                  <a:rPr lang="en-US" altLang="en-US" sz="1800">
                    <a:solidFill>
                      <a:srgbClr val="2F5597"/>
                    </a:solidFill>
                    <a:latin typeface="Arial" panose="020B0604020202020204" pitchFamily="34" charset="0"/>
                    <a:cs typeface="Arial" panose="020B0604020202020204" pitchFamily="34" charset="0"/>
                  </a:rPr>
                  <a:t>Contact us at </a:t>
                </a:r>
                <a:r>
                  <a:rPr lang="en-US" altLang="en-US" sz="1800">
                    <a:solidFill>
                      <a:srgbClr val="2F5597"/>
                    </a:solidFill>
                    <a:latin typeface="Arial" panose="020B0604020202020204" pitchFamily="34" charset="0"/>
                    <a:cs typeface="Arial" panose="020B0604020202020204" pitchFamily="34" charset="0"/>
                    <a:hlinkClick r:id="rId3"/>
                  </a:rPr>
                  <a:t>training@cms.hhs.gov</a:t>
                </a:r>
                <a:r>
                  <a:rPr lang="en-US" altLang="en-US" sz="1800">
                    <a:solidFill>
                      <a:srgbClr val="2F5597"/>
                    </a:solidFill>
                    <a:latin typeface="Arial" panose="020B0604020202020204" pitchFamily="34" charset="0"/>
                    <a:cs typeface="Arial" panose="020B0604020202020204" pitchFamily="34" charset="0"/>
                  </a:rPr>
                  <a:t>.</a:t>
                </a:r>
              </a:p>
              <a:p>
                <a:pPr algn="ctr"/>
                <a:endParaRPr lang="en-US" altLang="en-US" sz="1800">
                  <a:latin typeface="Arial" panose="020B0604020202020204" pitchFamily="34" charset="0"/>
                  <a:cs typeface="Arial" panose="020B0604020202020204" pitchFamily="34" charset="0"/>
                </a:endParaRPr>
              </a:p>
            </p:txBody>
          </p:sp>
        </p:grpSp>
        <p:sp>
          <p:nvSpPr>
            <p:cNvPr id="5" name="Content Placeholder 4">
              <a:extLst>
                <a:ext uri="{FF2B5EF4-FFF2-40B4-BE49-F238E27FC236}">
                  <a16:creationId xmlns:a16="http://schemas.microsoft.com/office/drawing/2014/main" id="{1C148079-5408-420C-AC04-A7A8288E316A}"/>
                </a:ext>
              </a:extLst>
            </p:cNvPr>
            <p:cNvSpPr txBox="1">
              <a:spLocks/>
            </p:cNvSpPr>
            <p:nvPr/>
          </p:nvSpPr>
          <p:spPr>
            <a:xfrm>
              <a:off x="1180940" y="3990810"/>
              <a:ext cx="5385392" cy="19943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defRPr/>
              </a:pPr>
              <a:r>
                <a:rPr lang="en-US" sz="1800" dirty="0">
                  <a:solidFill>
                    <a:schemeClr val="accent1">
                      <a:lumMod val="75000"/>
                    </a:schemeClr>
                  </a:solidFill>
                  <a:latin typeface="Arial" panose="020B0604020202020204" pitchFamily="34" charset="0"/>
                  <a:cs typeface="Arial" panose="020B0604020202020204" pitchFamily="34" charset="0"/>
                </a:rPr>
                <a:t>To view available training materials, </a:t>
              </a:r>
              <a:br>
                <a:rPr lang="en-US" sz="1800" dirty="0">
                  <a:solidFill>
                    <a:schemeClr val="accent1">
                      <a:lumMod val="75000"/>
                    </a:schemeClr>
                  </a:solidFill>
                  <a:latin typeface="Arial" panose="020B0604020202020204" pitchFamily="34" charset="0"/>
                  <a:cs typeface="Arial" panose="020B0604020202020204" pitchFamily="34" charset="0"/>
                </a:rPr>
              </a:br>
              <a:r>
                <a:rPr lang="en-US" sz="1800" dirty="0">
                  <a:solidFill>
                    <a:schemeClr val="accent1">
                      <a:lumMod val="75000"/>
                    </a:schemeClr>
                  </a:solidFill>
                  <a:latin typeface="Arial" panose="020B0604020202020204" pitchFamily="34" charset="0"/>
                  <a:cs typeface="Arial" panose="020B0604020202020204" pitchFamily="34" charset="0"/>
                </a:rPr>
                <a:t>or subscribe to our email list, visit</a:t>
              </a:r>
            </a:p>
            <a:p>
              <a:pPr marL="0" indent="0" algn="ctr">
                <a:buFont typeface="Arial" panose="020B0604020202020204" pitchFamily="34" charset="0"/>
                <a:buNone/>
                <a:defRPr/>
              </a:pPr>
              <a:r>
                <a:rPr lang="en-US" sz="1800" dirty="0">
                  <a:solidFill>
                    <a:schemeClr val="accent1">
                      <a:lumMod val="75000"/>
                    </a:schemeClr>
                  </a:solidFill>
                  <a:latin typeface="Arial" panose="020B0604020202020204" pitchFamily="34" charset="0"/>
                  <a:cs typeface="Arial" panose="020B0604020202020204" pitchFamily="34" charset="0"/>
                  <a:hlinkClick r:id="rId4"/>
                </a:rPr>
                <a:t>CMSnationaltrainingprogram.cms.gov</a:t>
              </a:r>
              <a:r>
                <a:rPr lang="en-US" sz="1800" dirty="0">
                  <a:solidFill>
                    <a:schemeClr val="accent1">
                      <a:lumMod val="75000"/>
                    </a:schemeClr>
                  </a:solidFill>
                  <a:latin typeface="Arial" panose="020B0604020202020204" pitchFamily="34" charset="0"/>
                  <a:cs typeface="Arial" panose="020B0604020202020204" pitchFamily="34" charset="0"/>
                </a:rPr>
                <a:t>.</a:t>
              </a:r>
            </a:p>
          </p:txBody>
        </p:sp>
        <p:grpSp>
          <p:nvGrpSpPr>
            <p:cNvPr id="6" name="Group 10" descr="Icon of a web browser"/>
            <p:cNvGrpSpPr>
              <a:grpSpLocks noChangeAspect="1"/>
            </p:cNvGrpSpPr>
            <p:nvPr/>
          </p:nvGrpSpPr>
          <p:grpSpPr bwMode="auto">
            <a:xfrm>
              <a:off x="2739404" y="2124325"/>
              <a:ext cx="2289672" cy="1694557"/>
              <a:chOff x="1604513" y="1515733"/>
              <a:chExt cx="4416725" cy="3268763"/>
            </a:xfrm>
          </p:grpSpPr>
          <p:grpSp>
            <p:nvGrpSpPr>
              <p:cNvPr id="7" name="Group 11"/>
              <p:cNvGrpSpPr>
                <a:grpSpLocks/>
              </p:cNvGrpSpPr>
              <p:nvPr/>
            </p:nvGrpSpPr>
            <p:grpSpPr bwMode="auto">
              <a:xfrm>
                <a:off x="1604513" y="1515733"/>
                <a:ext cx="4416725" cy="3268763"/>
                <a:chOff x="1604513" y="1515733"/>
                <a:chExt cx="4416725" cy="3268763"/>
              </a:xfrm>
            </p:grpSpPr>
            <p:sp>
              <p:nvSpPr>
                <p:cNvPr id="12" name="Rectangle: Rounded Corners 16">
                  <a:extLst>
                    <a:ext uri="{FF2B5EF4-FFF2-40B4-BE49-F238E27FC236}">
                      <a16:creationId xmlns:a16="http://schemas.microsoft.com/office/drawing/2014/main" id="{EE4E48CF-8078-471B-94FC-F81F8C1BB2C3}"/>
                    </a:ext>
                  </a:extLst>
                </p:cNvPr>
                <p:cNvSpPr/>
                <p:nvPr/>
              </p:nvSpPr>
              <p:spPr>
                <a:xfrm>
                  <a:off x="1603690" y="1517167"/>
                  <a:ext cx="4418294" cy="3268176"/>
                </a:xfrm>
                <a:prstGeom prst="roundRect">
                  <a:avLst>
                    <a:gd name="adj" fmla="val 2960"/>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a:p>
              </p:txBody>
            </p:sp>
            <p:cxnSp>
              <p:nvCxnSpPr>
                <p:cNvPr id="13" name="Straight Connector 12">
                  <a:extLst>
                    <a:ext uri="{FF2B5EF4-FFF2-40B4-BE49-F238E27FC236}">
                      <a16:creationId xmlns:a16="http://schemas.microsoft.com/office/drawing/2014/main" id="{D70C2C4E-476E-429B-B3A5-350FE30E9129}"/>
                    </a:ext>
                  </a:extLst>
                </p:cNvPr>
                <p:cNvCxnSpPr/>
                <p:nvPr/>
              </p:nvCxnSpPr>
              <p:spPr>
                <a:xfrm>
                  <a:off x="1603690" y="1930665"/>
                  <a:ext cx="441829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 name="Oval 7">
                <a:extLst>
                  <a:ext uri="{FF2B5EF4-FFF2-40B4-BE49-F238E27FC236}">
                    <a16:creationId xmlns:a16="http://schemas.microsoft.com/office/drawing/2014/main" id="{46546EAD-ED40-44EC-A805-F530DFB112AE}"/>
                  </a:ext>
                </a:extLst>
              </p:cNvPr>
              <p:cNvSpPr>
                <a:spLocks noChangeAspect="1"/>
              </p:cNvSpPr>
              <p:nvPr/>
            </p:nvSpPr>
            <p:spPr>
              <a:xfrm>
                <a:off x="5736142" y="1651937"/>
                <a:ext cx="134755" cy="1378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a:p>
            </p:txBody>
          </p:sp>
          <p:sp>
            <p:nvSpPr>
              <p:cNvPr id="9" name="Oval 8">
                <a:extLst>
                  <a:ext uri="{FF2B5EF4-FFF2-40B4-BE49-F238E27FC236}">
                    <a16:creationId xmlns:a16="http://schemas.microsoft.com/office/drawing/2014/main" id="{E9B08BAD-18DB-4A90-B25B-DB18E857EAF8}"/>
                  </a:ext>
                </a:extLst>
              </p:cNvPr>
              <p:cNvSpPr>
                <a:spLocks noChangeAspect="1"/>
              </p:cNvSpPr>
              <p:nvPr/>
            </p:nvSpPr>
            <p:spPr>
              <a:xfrm>
                <a:off x="5552388" y="1651937"/>
                <a:ext cx="138837" cy="1378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a:p>
            </p:txBody>
          </p:sp>
          <p:sp>
            <p:nvSpPr>
              <p:cNvPr id="10" name="Oval 9">
                <a:extLst>
                  <a:ext uri="{FF2B5EF4-FFF2-40B4-BE49-F238E27FC236}">
                    <a16:creationId xmlns:a16="http://schemas.microsoft.com/office/drawing/2014/main" id="{F952F365-6288-4293-BF47-6851B9FBC6B7}"/>
                  </a:ext>
                </a:extLst>
              </p:cNvPr>
              <p:cNvSpPr>
                <a:spLocks noChangeAspect="1"/>
              </p:cNvSpPr>
              <p:nvPr/>
            </p:nvSpPr>
            <p:spPr>
              <a:xfrm>
                <a:off x="5380883" y="1651937"/>
                <a:ext cx="138837" cy="1378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a:p>
            </p:txBody>
          </p:sp>
          <p:pic>
            <p:nvPicPr>
              <p:cNvPr id="11" name="Graphic 15" descr="Curso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32275" y="3300235"/>
                <a:ext cx="1020800" cy="10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9144000" cy="960120"/>
          </a:xfrm>
          <a:prstGeom prst="rect">
            <a:avLst/>
          </a:prstGeom>
        </p:spPr>
        <p:txBody>
          <a:bodyPr/>
          <a:lstStyle>
            <a:lvl1pPr>
              <a:defRPr/>
            </a:lvl1pPr>
          </a:lstStyle>
          <a:p>
            <a:r>
              <a:rPr lang="en-US"/>
              <a:t>Click to edit Master title style</a:t>
            </a:r>
            <a:endParaRPr lang="en-US" dirty="0"/>
          </a:p>
        </p:txBody>
      </p:sp>
      <p:sp>
        <p:nvSpPr>
          <p:cNvPr id="16" name="Slide Number Placeholder 4">
            <a:extLst>
              <a:ext uri="{FF2B5EF4-FFF2-40B4-BE49-F238E27FC236}">
                <a16:creationId xmlns:a16="http://schemas.microsoft.com/office/drawing/2014/main" id="{8E7C8C04-6EC5-EB40-A3D9-34399D9CE55B}"/>
              </a:ext>
            </a:extLst>
          </p:cNvPr>
          <p:cNvSpPr>
            <a:spLocks noGrp="1"/>
          </p:cNvSpPr>
          <p:nvPr>
            <p:ph type="sldNum" sz="quarter" idx="10"/>
          </p:nvPr>
        </p:nvSpPr>
        <p:spPr/>
        <p:txBody>
          <a:bodyPr/>
          <a:lstStyle>
            <a:lvl1pPr>
              <a:defRPr/>
            </a:lvl1pPr>
          </a:lstStyle>
          <a:p>
            <a:pPr>
              <a:defRPr/>
            </a:pPr>
            <a:fld id="{E0F3CABC-FDAE-4D11-A194-B5E5E74A83F6}" type="slidenum">
              <a:rPr lang="en-US"/>
              <a:pPr>
                <a:defRPr/>
              </a:pPr>
              <a:t>‹#›</a:t>
            </a:fld>
            <a:endParaRPr lang="en-US"/>
          </a:p>
        </p:txBody>
      </p:sp>
      <p:sp>
        <p:nvSpPr>
          <p:cNvPr id="17"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lvl1pPr>
              <a:defRPr dirty="0"/>
            </a:lvl1pPr>
          </a:lstStyle>
          <a:p>
            <a:pPr>
              <a:defRPr/>
            </a:pPr>
            <a:r>
              <a:rPr lang="en-US"/>
              <a:t>NTP Medicare OEP Bootcamp 2022</a:t>
            </a:r>
          </a:p>
        </p:txBody>
      </p:sp>
      <p:sp>
        <p:nvSpPr>
          <p:cNvPr id="18" name="Date Placeholder 2">
            <a:extLst>
              <a:ext uri="{FF2B5EF4-FFF2-40B4-BE49-F238E27FC236}">
                <a16:creationId xmlns:a16="http://schemas.microsoft.com/office/drawing/2014/main" id="{3BE36683-988D-7A42-9F8E-6AB42F364005}"/>
              </a:ext>
            </a:extLst>
          </p:cNvPr>
          <p:cNvSpPr>
            <a:spLocks noGrp="1"/>
          </p:cNvSpPr>
          <p:nvPr>
            <p:ph type="dt" sz="half" idx="12"/>
          </p:nvPr>
        </p:nvSpPr>
        <p:spPr/>
        <p:txBody>
          <a:bodyPr/>
          <a:lstStyle>
            <a:lvl1pPr>
              <a:defRPr/>
            </a:lvl1pPr>
          </a:lstStyle>
          <a:p>
            <a:pPr>
              <a:defRPr/>
            </a:pPr>
            <a:r>
              <a:rPr lang="en-US"/>
              <a:t>September 2022</a:t>
            </a:r>
          </a:p>
        </p:txBody>
      </p:sp>
    </p:spTree>
    <p:extLst>
      <p:ext uri="{BB962C8B-B14F-4D97-AF65-F5344CB8AC3E}">
        <p14:creationId xmlns:p14="http://schemas.microsoft.com/office/powerpoint/2010/main" val="14151946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DDB4-6A8A-5140-AE7F-8ECB4F3684F0}"/>
              </a:ext>
            </a:extLst>
          </p:cNvPr>
          <p:cNvSpPr>
            <a:spLocks noGrp="1"/>
          </p:cNvSpPr>
          <p:nvPr>
            <p:ph type="title"/>
          </p:nvPr>
        </p:nvSpPr>
        <p:spPr>
          <a:xfrm>
            <a:off x="0" y="1"/>
            <a:ext cx="9144000" cy="960120"/>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E8FE9D5-34A7-564D-978E-11F75565FE40}"/>
              </a:ext>
            </a:extLst>
          </p:cNvPr>
          <p:cNvSpPr>
            <a:spLocks noGrp="1"/>
          </p:cNvSpPr>
          <p:nvPr>
            <p:ph sz="half" idx="1"/>
          </p:nvPr>
        </p:nvSpPr>
        <p:spPr>
          <a:xfrm>
            <a:off x="628650" y="1371600"/>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89B45F-BAFD-B947-B57E-69DD9624078E}"/>
              </a:ext>
            </a:extLst>
          </p:cNvPr>
          <p:cNvSpPr>
            <a:spLocks noGrp="1"/>
          </p:cNvSpPr>
          <p:nvPr>
            <p:ph sz="half" idx="2"/>
          </p:nvPr>
        </p:nvSpPr>
        <p:spPr>
          <a:xfrm>
            <a:off x="4629150" y="1371600"/>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6">
            <a:extLst>
              <a:ext uri="{FF2B5EF4-FFF2-40B4-BE49-F238E27FC236}">
                <a16:creationId xmlns:a16="http://schemas.microsoft.com/office/drawing/2014/main" id="{943CF5FA-4D77-1F40-B806-E0735CF30220}"/>
              </a:ext>
            </a:extLst>
          </p:cNvPr>
          <p:cNvSpPr>
            <a:spLocks noGrp="1"/>
          </p:cNvSpPr>
          <p:nvPr>
            <p:ph type="sldNum" sz="quarter" idx="10"/>
          </p:nvPr>
        </p:nvSpPr>
        <p:spPr/>
        <p:txBody>
          <a:bodyPr/>
          <a:lstStyle>
            <a:lvl1pPr>
              <a:defRPr/>
            </a:lvl1pPr>
          </a:lstStyle>
          <a:p>
            <a:pPr>
              <a:defRPr/>
            </a:pPr>
            <a:fld id="{7D71EEC7-B470-41E2-A4C3-D9CB0F1E8E58}" type="slidenum">
              <a:rPr lang="en-US"/>
              <a:pPr>
                <a:defRPr/>
              </a:pPr>
              <a:t>‹#›</a:t>
            </a:fld>
            <a:endParaRPr lang="en-US"/>
          </a:p>
        </p:txBody>
      </p:sp>
      <p:sp>
        <p:nvSpPr>
          <p:cNvPr id="6" name="Footer Placeholder 5">
            <a:extLst>
              <a:ext uri="{FF2B5EF4-FFF2-40B4-BE49-F238E27FC236}">
                <a16:creationId xmlns:a16="http://schemas.microsoft.com/office/drawing/2014/main" id="{B38E04E8-DE74-E144-8D90-907D33AFD253}"/>
              </a:ext>
            </a:extLst>
          </p:cNvPr>
          <p:cNvSpPr>
            <a:spLocks noGrp="1"/>
          </p:cNvSpPr>
          <p:nvPr>
            <p:ph type="ftr" sz="quarter" idx="11"/>
          </p:nvPr>
        </p:nvSpPr>
        <p:spPr/>
        <p:txBody>
          <a:bodyPr/>
          <a:lstStyle>
            <a:lvl1pPr>
              <a:defRPr dirty="0"/>
            </a:lvl1pPr>
          </a:lstStyle>
          <a:p>
            <a:pPr>
              <a:defRPr/>
            </a:pPr>
            <a:r>
              <a:rPr lang="en-US"/>
              <a:t>NTP Medicare OEP Bootcamp 2022</a:t>
            </a:r>
          </a:p>
        </p:txBody>
      </p:sp>
      <p:sp>
        <p:nvSpPr>
          <p:cNvPr id="7" name="Date Placeholder 4">
            <a:extLst>
              <a:ext uri="{FF2B5EF4-FFF2-40B4-BE49-F238E27FC236}">
                <a16:creationId xmlns:a16="http://schemas.microsoft.com/office/drawing/2014/main" id="{B9FF7EB0-371F-B14B-BCFB-B0DD568C4772}"/>
              </a:ext>
            </a:extLst>
          </p:cNvPr>
          <p:cNvSpPr>
            <a:spLocks noGrp="1"/>
          </p:cNvSpPr>
          <p:nvPr>
            <p:ph type="dt" sz="half" idx="12"/>
          </p:nvPr>
        </p:nvSpPr>
        <p:spPr/>
        <p:txBody>
          <a:bodyPr/>
          <a:lstStyle>
            <a:lvl1pPr>
              <a:defRPr/>
            </a:lvl1pPr>
          </a:lstStyle>
          <a:p>
            <a:pPr>
              <a:defRPr/>
            </a:pPr>
            <a:r>
              <a:rPr lang="en-US"/>
              <a:t>September 2022</a:t>
            </a:r>
          </a:p>
        </p:txBody>
      </p:sp>
    </p:spTree>
    <p:extLst>
      <p:ext uri="{BB962C8B-B14F-4D97-AF65-F5344CB8AC3E}">
        <p14:creationId xmlns:p14="http://schemas.microsoft.com/office/powerpoint/2010/main" val="1246323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C1A7-B2F4-7A4B-934A-CCDEC8A7B068}"/>
              </a:ext>
            </a:extLst>
          </p:cNvPr>
          <p:cNvSpPr>
            <a:spLocks noGrp="1"/>
          </p:cNvSpPr>
          <p:nvPr>
            <p:ph type="title"/>
          </p:nvPr>
        </p:nvSpPr>
        <p:spPr>
          <a:xfrm>
            <a:off x="0" y="1"/>
            <a:ext cx="9144000" cy="950976"/>
          </a:xfrm>
          <a:prstGeom prst="rect">
            <a:avLst/>
          </a:prstGeo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4D6011AE-DB90-1F43-A0E3-722EE6B4FFFF}"/>
              </a:ext>
            </a:extLst>
          </p:cNvPr>
          <p:cNvSpPr>
            <a:spLocks noGrp="1"/>
          </p:cNvSpPr>
          <p:nvPr>
            <p:ph type="body" idx="1"/>
          </p:nvPr>
        </p:nvSpPr>
        <p:spPr>
          <a:xfrm>
            <a:off x="628651" y="1467358"/>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5765D88-A52C-BD4F-8F3E-062B43BC9976}"/>
              </a:ext>
            </a:extLst>
          </p:cNvPr>
          <p:cNvSpPr>
            <a:spLocks noGrp="1"/>
          </p:cNvSpPr>
          <p:nvPr>
            <p:ph sz="half" idx="2"/>
          </p:nvPr>
        </p:nvSpPr>
        <p:spPr>
          <a:xfrm>
            <a:off x="628651" y="2291270"/>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BEB5B3-F555-E048-A00D-EF61F3493B01}"/>
              </a:ext>
            </a:extLst>
          </p:cNvPr>
          <p:cNvSpPr>
            <a:spLocks noGrp="1"/>
          </p:cNvSpPr>
          <p:nvPr>
            <p:ph type="body" sz="quarter" idx="3"/>
          </p:nvPr>
        </p:nvSpPr>
        <p:spPr>
          <a:xfrm>
            <a:off x="4627959" y="1467358"/>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171BE28-E73C-454F-830B-B65A199CBBFB}"/>
              </a:ext>
            </a:extLst>
          </p:cNvPr>
          <p:cNvSpPr>
            <a:spLocks noGrp="1"/>
          </p:cNvSpPr>
          <p:nvPr>
            <p:ph sz="quarter" idx="4"/>
          </p:nvPr>
        </p:nvSpPr>
        <p:spPr>
          <a:xfrm>
            <a:off x="4627959" y="2291270"/>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8">
            <a:extLst>
              <a:ext uri="{FF2B5EF4-FFF2-40B4-BE49-F238E27FC236}">
                <a16:creationId xmlns:a16="http://schemas.microsoft.com/office/drawing/2014/main" id="{60C733BD-E60E-0741-8815-16744628B713}"/>
              </a:ext>
            </a:extLst>
          </p:cNvPr>
          <p:cNvSpPr>
            <a:spLocks noGrp="1"/>
          </p:cNvSpPr>
          <p:nvPr>
            <p:ph type="sldNum" sz="quarter" idx="10"/>
          </p:nvPr>
        </p:nvSpPr>
        <p:spPr/>
        <p:txBody>
          <a:bodyPr/>
          <a:lstStyle>
            <a:lvl1pPr>
              <a:defRPr/>
            </a:lvl1pPr>
          </a:lstStyle>
          <a:p>
            <a:pPr>
              <a:defRPr/>
            </a:pPr>
            <a:fld id="{3E750BF6-D7CB-4C50-8EEF-1A04835ADE1C}" type="slidenum">
              <a:rPr lang="en-US"/>
              <a:pPr>
                <a:defRPr/>
              </a:pPr>
              <a:t>‹#›</a:t>
            </a:fld>
            <a:endParaRPr lang="en-US"/>
          </a:p>
        </p:txBody>
      </p:sp>
      <p:sp>
        <p:nvSpPr>
          <p:cNvPr id="8" name="Footer Placeholder 7">
            <a:extLst>
              <a:ext uri="{FF2B5EF4-FFF2-40B4-BE49-F238E27FC236}">
                <a16:creationId xmlns:a16="http://schemas.microsoft.com/office/drawing/2014/main" id="{DE11E70B-935E-0143-891B-600E12EE3677}"/>
              </a:ext>
            </a:extLst>
          </p:cNvPr>
          <p:cNvSpPr>
            <a:spLocks noGrp="1"/>
          </p:cNvSpPr>
          <p:nvPr>
            <p:ph type="ftr" sz="quarter" idx="11"/>
          </p:nvPr>
        </p:nvSpPr>
        <p:spPr/>
        <p:txBody>
          <a:bodyPr/>
          <a:lstStyle>
            <a:lvl1pPr>
              <a:defRPr dirty="0"/>
            </a:lvl1pPr>
          </a:lstStyle>
          <a:p>
            <a:pPr>
              <a:defRPr/>
            </a:pPr>
            <a:r>
              <a:rPr lang="en-US"/>
              <a:t>NTP Medicare OEP Bootcamp 2022</a:t>
            </a:r>
          </a:p>
        </p:txBody>
      </p:sp>
      <p:sp>
        <p:nvSpPr>
          <p:cNvPr id="9" name="Date Placeholder 6">
            <a:extLst>
              <a:ext uri="{FF2B5EF4-FFF2-40B4-BE49-F238E27FC236}">
                <a16:creationId xmlns:a16="http://schemas.microsoft.com/office/drawing/2014/main" id="{64CE1DB5-3F2E-B448-8248-F1B025C81EE8}"/>
              </a:ext>
            </a:extLst>
          </p:cNvPr>
          <p:cNvSpPr>
            <a:spLocks noGrp="1"/>
          </p:cNvSpPr>
          <p:nvPr>
            <p:ph type="dt" sz="half" idx="12"/>
          </p:nvPr>
        </p:nvSpPr>
        <p:spPr/>
        <p:txBody>
          <a:bodyPr/>
          <a:lstStyle>
            <a:lvl1pPr>
              <a:defRPr/>
            </a:lvl1pPr>
          </a:lstStyle>
          <a:p>
            <a:pPr>
              <a:defRPr/>
            </a:pPr>
            <a:r>
              <a:rPr lang="en-US"/>
              <a:t>September 2022</a:t>
            </a:r>
          </a:p>
        </p:txBody>
      </p:sp>
    </p:spTree>
    <p:extLst>
      <p:ext uri="{BB962C8B-B14F-4D97-AF65-F5344CB8AC3E}">
        <p14:creationId xmlns:p14="http://schemas.microsoft.com/office/powerpoint/2010/main" val="36400865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9A6DF-07EE-0541-A924-A525DB6668F1}"/>
              </a:ext>
            </a:extLst>
          </p:cNvPr>
          <p:cNvSpPr>
            <a:spLocks noGrp="1"/>
          </p:cNvSpPr>
          <p:nvPr>
            <p:ph type="title"/>
          </p:nvPr>
        </p:nvSpPr>
        <p:spPr>
          <a:xfrm>
            <a:off x="0" y="1"/>
            <a:ext cx="9144000" cy="987425"/>
          </a:xfrm>
          <a:prstGeom prst="rect">
            <a:avLst/>
          </a:prstGeom>
        </p:spPr>
        <p:txBody>
          <a:bodyPr/>
          <a:lstStyle>
            <a:lvl1pPr>
              <a:defRPr sz="2250"/>
            </a:lvl1pPr>
          </a:lstStyle>
          <a:p>
            <a:r>
              <a:rPr lang="en-US" dirty="0"/>
              <a:t>Click to edit Master title style</a:t>
            </a:r>
          </a:p>
        </p:txBody>
      </p:sp>
      <p:sp>
        <p:nvSpPr>
          <p:cNvPr id="3" name="Content Placeholder 2">
            <a:extLst>
              <a:ext uri="{FF2B5EF4-FFF2-40B4-BE49-F238E27FC236}">
                <a16:creationId xmlns:a16="http://schemas.microsoft.com/office/drawing/2014/main" id="{FD6D9BC7-E8FB-104B-AFD6-7FDF1EB8AABE}"/>
              </a:ext>
            </a:extLst>
          </p:cNvPr>
          <p:cNvSpPr>
            <a:spLocks noGrp="1"/>
          </p:cNvSpPr>
          <p:nvPr>
            <p:ph idx="1"/>
          </p:nvPr>
        </p:nvSpPr>
        <p:spPr>
          <a:xfrm>
            <a:off x="3887391" y="1371601"/>
            <a:ext cx="4629150" cy="4645152"/>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8D1F5F-E88E-A54A-9103-634A1A175E08}"/>
              </a:ext>
            </a:extLst>
          </p:cNvPr>
          <p:cNvSpPr>
            <a:spLocks noGrp="1"/>
          </p:cNvSpPr>
          <p:nvPr>
            <p:ph type="body" sz="half" idx="2"/>
          </p:nvPr>
        </p:nvSpPr>
        <p:spPr>
          <a:xfrm>
            <a:off x="629841" y="1371601"/>
            <a:ext cx="2949178" cy="4645152"/>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Slide Number Placeholder 6">
            <a:extLst>
              <a:ext uri="{FF2B5EF4-FFF2-40B4-BE49-F238E27FC236}">
                <a16:creationId xmlns:a16="http://schemas.microsoft.com/office/drawing/2014/main" id="{4A0FC4DF-B07B-9342-93BF-CD1F4E04FDCE}"/>
              </a:ext>
            </a:extLst>
          </p:cNvPr>
          <p:cNvSpPr>
            <a:spLocks noGrp="1"/>
          </p:cNvSpPr>
          <p:nvPr>
            <p:ph type="sldNum" sz="quarter" idx="10"/>
          </p:nvPr>
        </p:nvSpPr>
        <p:spPr/>
        <p:txBody>
          <a:bodyPr/>
          <a:lstStyle>
            <a:lvl1pPr>
              <a:defRPr/>
            </a:lvl1pPr>
          </a:lstStyle>
          <a:p>
            <a:pPr>
              <a:defRPr/>
            </a:pPr>
            <a:fld id="{07921507-E79E-408D-8A27-3200445BD337}" type="slidenum">
              <a:rPr lang="en-US"/>
              <a:pPr>
                <a:defRPr/>
              </a:pPr>
              <a:t>‹#›</a:t>
            </a:fld>
            <a:endParaRPr lang="en-US"/>
          </a:p>
        </p:txBody>
      </p:sp>
      <p:sp>
        <p:nvSpPr>
          <p:cNvPr id="6" name="Footer Placeholder 5">
            <a:extLst>
              <a:ext uri="{FF2B5EF4-FFF2-40B4-BE49-F238E27FC236}">
                <a16:creationId xmlns:a16="http://schemas.microsoft.com/office/drawing/2014/main" id="{0655447C-A843-764C-8BDE-FCAF472DB67C}"/>
              </a:ext>
            </a:extLst>
          </p:cNvPr>
          <p:cNvSpPr>
            <a:spLocks noGrp="1"/>
          </p:cNvSpPr>
          <p:nvPr>
            <p:ph type="ftr" sz="quarter" idx="11"/>
          </p:nvPr>
        </p:nvSpPr>
        <p:spPr/>
        <p:txBody>
          <a:bodyPr/>
          <a:lstStyle>
            <a:lvl1pPr>
              <a:defRPr dirty="0"/>
            </a:lvl1pPr>
          </a:lstStyle>
          <a:p>
            <a:pPr>
              <a:defRPr/>
            </a:pPr>
            <a:r>
              <a:rPr lang="en-US"/>
              <a:t>NTP Medicare OEP Bootcamp 2022</a:t>
            </a:r>
          </a:p>
        </p:txBody>
      </p:sp>
      <p:sp>
        <p:nvSpPr>
          <p:cNvPr id="7" name="Date Placeholder 4">
            <a:extLst>
              <a:ext uri="{FF2B5EF4-FFF2-40B4-BE49-F238E27FC236}">
                <a16:creationId xmlns:a16="http://schemas.microsoft.com/office/drawing/2014/main" id="{AFAC5E98-D351-CA4E-8818-6F5D3860BC58}"/>
              </a:ext>
            </a:extLst>
          </p:cNvPr>
          <p:cNvSpPr>
            <a:spLocks noGrp="1"/>
          </p:cNvSpPr>
          <p:nvPr>
            <p:ph type="dt" sz="half" idx="12"/>
          </p:nvPr>
        </p:nvSpPr>
        <p:spPr/>
        <p:txBody>
          <a:bodyPr/>
          <a:lstStyle>
            <a:lvl1pPr>
              <a:defRPr/>
            </a:lvl1pPr>
          </a:lstStyle>
          <a:p>
            <a:pPr>
              <a:defRPr/>
            </a:pPr>
            <a:r>
              <a:rPr lang="en-US"/>
              <a:t>September 2022</a:t>
            </a:r>
          </a:p>
        </p:txBody>
      </p:sp>
    </p:spTree>
    <p:extLst>
      <p:ext uri="{BB962C8B-B14F-4D97-AF65-F5344CB8AC3E}">
        <p14:creationId xmlns:p14="http://schemas.microsoft.com/office/powerpoint/2010/main" val="4689021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p:nvPr>
        </p:nvSpPr>
        <p:spPr>
          <a:xfrm>
            <a:off x="628650" y="222622"/>
            <a:ext cx="7886700" cy="809254"/>
          </a:xfrm>
          <a:prstGeom prst="rect">
            <a:avLst/>
          </a:prstGeom>
        </p:spPr>
        <p:txBody>
          <a:body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p:nvPr>
        </p:nvSpPr>
        <p:spPr>
          <a:xfrm>
            <a:off x="628650" y="1658939"/>
            <a:ext cx="7983141"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4"/>
          </p:nvPr>
        </p:nvSpPr>
        <p:spPr/>
        <p:txBody>
          <a:bodyPr/>
          <a:lstStyle>
            <a:lvl1pPr>
              <a:defRPr b="0" i="0" dirty="0">
                <a:latin typeface="Arial" panose="020B0604020202020204" pitchFamily="34" charset="0"/>
                <a:cs typeface="Arial" panose="020B0604020202020204" pitchFamily="34" charset="0"/>
              </a:defRPr>
            </a:lvl1pPr>
          </a:lstStyle>
          <a:p>
            <a:pPr>
              <a:defRPr/>
            </a:pPr>
            <a:r>
              <a:rPr lang="en-US"/>
              <a:t>July 2022</a:t>
            </a:r>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5"/>
          </p:nvPr>
        </p:nvSpPr>
        <p:spPr/>
        <p:txBody>
          <a:bodyPr/>
          <a:lstStyle>
            <a:lvl1pPr>
              <a:defRPr b="0" i="0" dirty="0">
                <a:latin typeface="Arial" panose="020B0604020202020204" pitchFamily="34" charset="0"/>
                <a:cs typeface="Arial" panose="020B0604020202020204" pitchFamily="34" charset="0"/>
              </a:defRPr>
            </a:lvl1pPr>
          </a:lstStyle>
          <a:p>
            <a:pPr>
              <a:defRPr/>
            </a:pPr>
            <a:r>
              <a:rPr lang="en-US"/>
              <a:t>NTP Medicare OEP Bootcamp 2022</a:t>
            </a:r>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6"/>
          </p:nvPr>
        </p:nvSpPr>
        <p:spPr/>
        <p:txBody>
          <a:bodyPr/>
          <a:lstStyle>
            <a:lvl1pPr>
              <a:defRPr b="0" i="0" smtClean="0">
                <a:latin typeface="Arial" panose="020B0604020202020204" pitchFamily="34" charset="0"/>
                <a:cs typeface="Arial" panose="020B0604020202020204" pitchFamily="34" charset="0"/>
              </a:defRPr>
            </a:lvl1pPr>
          </a:lstStyle>
          <a:p>
            <a:pPr>
              <a:defRPr/>
            </a:pPr>
            <a:fld id="{1A9EE06D-1B2B-47BA-9117-BCB0026ADB6C}" type="slidenum">
              <a:rPr lang="en-US"/>
              <a:pPr>
                <a:defRPr/>
              </a:pPr>
              <a:t>‹#›</a:t>
            </a:fld>
            <a:endParaRPr lang="en-US" dirty="0"/>
          </a:p>
        </p:txBody>
      </p:sp>
    </p:spTree>
    <p:extLst>
      <p:ext uri="{BB962C8B-B14F-4D97-AF65-F5344CB8AC3E}">
        <p14:creationId xmlns:p14="http://schemas.microsoft.com/office/powerpoint/2010/main" val="33339096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vl1pPr>
          </a:lstStyle>
          <a:p>
            <a:pPr>
              <a:defRPr/>
            </a:pPr>
            <a:fld id="{D22FD204-6F0C-48F7-9756-4AF9D3A04C36}" type="datetimeFigureOut">
              <a:rPr lang="en-US"/>
              <a:pPr>
                <a:defRPr/>
              </a:pPr>
              <a:t>11/6/2024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0BB5450-1A71-43D5-BD5C-3669C135439C}" type="slidenum">
              <a:rPr lang="en-US"/>
              <a:pPr>
                <a:defRPr/>
              </a:pPr>
              <a:t>‹#›</a:t>
            </a:fld>
            <a:endParaRPr lang="en-US"/>
          </a:p>
        </p:txBody>
      </p:sp>
    </p:spTree>
    <p:extLst>
      <p:ext uri="{BB962C8B-B14F-4D97-AF65-F5344CB8AC3E}">
        <p14:creationId xmlns:p14="http://schemas.microsoft.com/office/powerpoint/2010/main" val="8841895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15901-0A71-469F-A9CD-944FF9947E3B}"/>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0C2139F-909D-4FA0-AAC2-8163A7589C80}"/>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2799176-C76B-47D5-99DC-85C3922A514C}"/>
              </a:ext>
            </a:extLst>
          </p:cNvPr>
          <p:cNvSpPr>
            <a:spLocks noGrp="1"/>
          </p:cNvSpPr>
          <p:nvPr>
            <p:ph type="dt" sz="half" idx="10"/>
          </p:nvPr>
        </p:nvSpPr>
        <p:spPr/>
        <p:txBody>
          <a:bodyPr/>
          <a:lstStyle>
            <a:lvl1pPr>
              <a:defRPr smtClean="0"/>
            </a:lvl1pPr>
          </a:lstStyle>
          <a:p>
            <a:pPr>
              <a:defRPr/>
            </a:pPr>
            <a:fld id="{9CA8596E-1E08-40C1-8E93-57D6DF777D83}" type="datetimeFigureOut">
              <a:rPr lang="en-US"/>
              <a:pPr>
                <a:defRPr/>
              </a:pPr>
              <a:t>11/6/2024</a:t>
            </a:fld>
            <a:endParaRPr lang="en-US"/>
          </a:p>
        </p:txBody>
      </p:sp>
      <p:sp>
        <p:nvSpPr>
          <p:cNvPr id="5" name="Footer Placeholder 4">
            <a:extLst>
              <a:ext uri="{FF2B5EF4-FFF2-40B4-BE49-F238E27FC236}">
                <a16:creationId xmlns:a16="http://schemas.microsoft.com/office/drawing/2014/main" id="{8A38A7A5-DAE3-46DA-B4E2-DB98AADD21C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C9DB76D-0165-4402-A91E-2A6FC26842E1}"/>
              </a:ext>
            </a:extLst>
          </p:cNvPr>
          <p:cNvSpPr>
            <a:spLocks noGrp="1"/>
          </p:cNvSpPr>
          <p:nvPr>
            <p:ph type="sldNum" sz="quarter" idx="12"/>
          </p:nvPr>
        </p:nvSpPr>
        <p:spPr/>
        <p:txBody>
          <a:bodyPr/>
          <a:lstStyle>
            <a:lvl1pPr>
              <a:defRPr/>
            </a:lvl1pPr>
          </a:lstStyle>
          <a:p>
            <a:pPr>
              <a:defRPr/>
            </a:pPr>
            <a:fld id="{2F4B9640-98CB-44E3-901C-C81EB8F7BF9F}" type="slidenum">
              <a:rPr lang="en-US"/>
              <a:pPr>
                <a:defRPr/>
              </a:pPr>
              <a:t>‹#›</a:t>
            </a:fld>
            <a:endParaRPr lang="en-US"/>
          </a:p>
        </p:txBody>
      </p:sp>
    </p:spTree>
    <p:extLst>
      <p:ext uri="{BB962C8B-B14F-4D97-AF65-F5344CB8AC3E}">
        <p14:creationId xmlns:p14="http://schemas.microsoft.com/office/powerpoint/2010/main" val="31731487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dirty="0"/>
              <a:t>Click to edit Master title style</a:t>
            </a:r>
          </a:p>
        </p:txBody>
      </p:sp>
      <p:sp>
        <p:nvSpPr>
          <p:cNvPr id="3" name="Content Placeholder 2"/>
          <p:cNvSpPr>
            <a:spLocks noGrp="1"/>
          </p:cNvSpPr>
          <p:nvPr>
            <p:ph idx="1"/>
          </p:nvPr>
        </p:nvSpPr>
        <p:spPr>
          <a:xfrm>
            <a:off x="628650" y="1034720"/>
            <a:ext cx="7886700" cy="514224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F445338E-7372-4474-A33F-89BCD038C3BB}" type="slidenum">
              <a:rPr lang="en-US"/>
              <a:pPr>
                <a:defRPr/>
              </a:pPr>
              <a:t>‹#›</a:t>
            </a:fld>
            <a:endParaRPr lang="en-US" dirty="0"/>
          </a:p>
        </p:txBody>
      </p:sp>
      <p:sp>
        <p:nvSpPr>
          <p:cNvPr id="6" name="Date Placeholder 3"/>
          <p:cNvSpPr>
            <a:spLocks noGrp="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1912305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ltLang="en-US"/>
          </a:p>
        </p:txBody>
      </p:sp>
      <p:sp>
        <p:nvSpPr>
          <p:cNvPr id="4" name="Slide Number Placeholder 5"/>
          <p:cNvSpPr>
            <a:spLocks noGrp="1"/>
          </p:cNvSpPr>
          <p:nvPr>
            <p:ph type="sldNum" sz="quarter" idx="12"/>
          </p:nvPr>
        </p:nvSpPr>
        <p:spPr/>
        <p:txBody>
          <a:bodyPr/>
          <a:lstStyle>
            <a:lvl1pPr>
              <a:defRPr/>
            </a:lvl1pPr>
          </a:lstStyle>
          <a:p>
            <a:pPr>
              <a:defRPr/>
            </a:pPr>
            <a:fld id="{72E0B32C-3E2D-416A-A021-FD83EAF553A3}" type="slidenum">
              <a:rPr lang="en-US" altLang="en-US"/>
              <a:pPr>
                <a:defRPr/>
              </a:pPr>
              <a:t>‹#›</a:t>
            </a:fld>
            <a:endParaRPr lang="en-US" altLang="en-US"/>
          </a:p>
        </p:txBody>
      </p:sp>
    </p:spTree>
    <p:extLst>
      <p:ext uri="{BB962C8B-B14F-4D97-AF65-F5344CB8AC3E}">
        <p14:creationId xmlns:p14="http://schemas.microsoft.com/office/powerpoint/2010/main" val="30689143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066804"/>
            <a:ext cx="3886200" cy="51101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066804"/>
            <a:ext cx="3886200" cy="51101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809323A2-794F-47CC-95F9-9AE7EEAACC4D}" type="slidenum">
              <a:rPr lang="en-US"/>
              <a:pPr>
                <a:defRPr/>
              </a:pPr>
              <a:t>‹#›</a:t>
            </a:fld>
            <a:endParaRPr lang="en-US" dirty="0"/>
          </a:p>
        </p:txBody>
      </p:sp>
      <p:sp>
        <p:nvSpPr>
          <p:cNvPr id="7" name="Date Placeholder 3"/>
          <p:cNvSpPr>
            <a:spLocks noGrp="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39416789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1013"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681163"/>
            <a:ext cx="3887391" cy="823912"/>
          </a:xfrm>
          <a:prstGeom prst="rect">
            <a:avLst/>
          </a:prstGeom>
        </p:spPr>
        <p:txBody>
          <a:bodyPr anchor="b"/>
          <a:lstStyle>
            <a:lvl1pPr marL="0" indent="0">
              <a:buNone/>
              <a:defRPr sz="1013"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10"/>
          </p:nvPr>
        </p:nvSpPr>
        <p:spPr/>
        <p:txBody>
          <a:bodyPr/>
          <a:lstStyle>
            <a:lvl1pPr>
              <a:defRPr/>
            </a:lvl1pPr>
          </a:lstStyle>
          <a:p>
            <a:pPr>
              <a:defRPr/>
            </a:pPr>
            <a:endParaRPr lang="en-US"/>
          </a:p>
        </p:txBody>
      </p:sp>
      <p:sp>
        <p:nvSpPr>
          <p:cNvPr id="8" name="Slide Number Placeholder 5"/>
          <p:cNvSpPr>
            <a:spLocks noGrp="1"/>
          </p:cNvSpPr>
          <p:nvPr>
            <p:ph type="sldNum" sz="quarter" idx="11"/>
          </p:nvPr>
        </p:nvSpPr>
        <p:spPr/>
        <p:txBody>
          <a:bodyPr/>
          <a:lstStyle>
            <a:lvl1pPr>
              <a:defRPr/>
            </a:lvl1pPr>
          </a:lstStyle>
          <a:p>
            <a:pPr>
              <a:defRPr/>
            </a:pPr>
            <a:fld id="{FF1C8625-8C21-4BE7-B73D-E232FC5A8E40}" type="slidenum">
              <a:rPr lang="en-US"/>
              <a:pPr>
                <a:defRPr/>
              </a:pPr>
              <a:t>‹#›</a:t>
            </a:fld>
            <a:endParaRPr lang="en-US" dirty="0"/>
          </a:p>
        </p:txBody>
      </p:sp>
      <p:sp>
        <p:nvSpPr>
          <p:cNvPr id="9" name="Date Placeholder 3"/>
          <p:cNvSpPr>
            <a:spLocks noGrp="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25843075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dirty="0"/>
              <a:t>Click to edit Master title style</a:t>
            </a:r>
          </a:p>
        </p:txBody>
      </p:sp>
      <p:sp>
        <p:nvSpPr>
          <p:cNvPr id="3" name="Footer Placeholder 4"/>
          <p:cNvSpPr>
            <a:spLocks noGrp="1"/>
          </p:cNvSpPr>
          <p:nvPr>
            <p:ph type="ftr" sz="quarter" idx="10"/>
          </p:nvPr>
        </p:nvSpPr>
        <p:spPr/>
        <p:txBody>
          <a:bodyPr/>
          <a:lstStyle>
            <a:lvl1pPr>
              <a:defRPr/>
            </a:lvl1pPr>
          </a:lstStyle>
          <a:p>
            <a:pPr>
              <a:defRPr/>
            </a:pPr>
            <a:endParaRPr lang="en-US"/>
          </a:p>
        </p:txBody>
      </p:sp>
      <p:sp>
        <p:nvSpPr>
          <p:cNvPr id="4" name="Slide Number Placeholder 5"/>
          <p:cNvSpPr>
            <a:spLocks noGrp="1"/>
          </p:cNvSpPr>
          <p:nvPr>
            <p:ph type="sldNum" sz="quarter" idx="11"/>
          </p:nvPr>
        </p:nvSpPr>
        <p:spPr/>
        <p:txBody>
          <a:bodyPr/>
          <a:lstStyle>
            <a:lvl1pPr>
              <a:defRPr/>
            </a:lvl1pPr>
          </a:lstStyle>
          <a:p>
            <a:pPr>
              <a:defRPr/>
            </a:pPr>
            <a:fld id="{C9501D8D-36BB-4456-ABE2-EE1708FC24CD}" type="slidenum">
              <a:rPr lang="en-US"/>
              <a:pPr>
                <a:defRPr/>
              </a:pPr>
              <a:t>‹#›</a:t>
            </a:fld>
            <a:endParaRPr lang="en-US" dirty="0"/>
          </a:p>
        </p:txBody>
      </p:sp>
      <p:sp>
        <p:nvSpPr>
          <p:cNvPr id="5" name="Date Placeholder 3"/>
          <p:cNvSpPr>
            <a:spLocks noGrp="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41853879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n-US"/>
          </a:p>
        </p:txBody>
      </p:sp>
      <p:sp>
        <p:nvSpPr>
          <p:cNvPr id="3" name="Slide Number Placeholder 5"/>
          <p:cNvSpPr>
            <a:spLocks noGrp="1"/>
          </p:cNvSpPr>
          <p:nvPr>
            <p:ph type="sldNum" sz="quarter" idx="11"/>
          </p:nvPr>
        </p:nvSpPr>
        <p:spPr/>
        <p:txBody>
          <a:bodyPr/>
          <a:lstStyle>
            <a:lvl1pPr>
              <a:defRPr/>
            </a:lvl1pPr>
          </a:lstStyle>
          <a:p>
            <a:pPr>
              <a:defRPr/>
            </a:pPr>
            <a:fld id="{E7D753E3-620B-451A-9602-144C51ED9545}" type="slidenum">
              <a:rPr lang="en-US"/>
              <a:pPr>
                <a:defRPr/>
              </a:pPr>
              <a:t>‹#›</a:t>
            </a:fld>
            <a:endParaRPr lang="en-US" dirty="0"/>
          </a:p>
        </p:txBody>
      </p:sp>
      <p:sp>
        <p:nvSpPr>
          <p:cNvPr id="4" name="Date Placeholder 3"/>
          <p:cNvSpPr>
            <a:spLocks noGrp="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5453428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1350"/>
            </a:lvl1pPr>
          </a:lstStyle>
          <a:p>
            <a:r>
              <a:rPr lang="en-US"/>
              <a:t>Click to edit Master title style</a:t>
            </a:r>
          </a:p>
        </p:txBody>
      </p:sp>
      <p:sp>
        <p:nvSpPr>
          <p:cNvPr id="3" name="Content Placeholder 2"/>
          <p:cNvSpPr>
            <a:spLocks noGrp="1"/>
          </p:cNvSpPr>
          <p:nvPr>
            <p:ph idx="1"/>
          </p:nvPr>
        </p:nvSpPr>
        <p:spPr>
          <a:xfrm>
            <a:off x="3887391" y="987430"/>
            <a:ext cx="4629150" cy="4873625"/>
          </a:xfrm>
          <a:prstGeom prst="rect">
            <a:avLst/>
          </a:prstGeom>
        </p:spPr>
        <p:txBody>
          <a:bodyPr/>
          <a:lstStyle>
            <a:lvl1pPr>
              <a:defRPr sz="1350"/>
            </a:lvl1pPr>
            <a:lvl2pPr>
              <a:defRPr sz="1181"/>
            </a:lvl2pPr>
            <a:lvl3pPr>
              <a:defRPr sz="1013"/>
            </a:lvl3pPr>
            <a:lvl4pPr>
              <a:defRPr sz="844"/>
            </a:lvl4pPr>
            <a:lvl5pPr>
              <a:defRPr sz="844"/>
            </a:lvl5pPr>
            <a:lvl6pPr>
              <a:defRPr sz="844"/>
            </a:lvl6pPr>
            <a:lvl7pPr>
              <a:defRPr sz="844"/>
            </a:lvl7pPr>
            <a:lvl8pPr>
              <a:defRPr sz="844"/>
            </a:lvl8pPr>
            <a:lvl9pPr>
              <a:defRPr sz="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675"/>
            </a:lvl1pPr>
            <a:lvl2pPr marL="192881" indent="0">
              <a:buNone/>
              <a:defRPr sz="591"/>
            </a:lvl2pPr>
            <a:lvl3pPr marL="385763" indent="0">
              <a:buNone/>
              <a:defRPr sz="506"/>
            </a:lvl3pPr>
            <a:lvl4pPr marL="578644" indent="0">
              <a:buNone/>
              <a:defRPr sz="422"/>
            </a:lvl4pPr>
            <a:lvl5pPr marL="771525" indent="0">
              <a:buNone/>
              <a:defRPr sz="422"/>
            </a:lvl5pPr>
            <a:lvl6pPr marL="964406" indent="0">
              <a:buNone/>
              <a:defRPr sz="422"/>
            </a:lvl6pPr>
            <a:lvl7pPr marL="1157288" indent="0">
              <a:buNone/>
              <a:defRPr sz="422"/>
            </a:lvl7pPr>
            <a:lvl8pPr marL="1350169" indent="0">
              <a:buNone/>
              <a:defRPr sz="422"/>
            </a:lvl8pPr>
            <a:lvl9pPr marL="1543050" indent="0">
              <a:buNone/>
              <a:defRPr sz="422"/>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E57715AE-43FF-4E14-899B-045A45FB297D}" type="slidenum">
              <a:rPr lang="en-US"/>
              <a:pPr>
                <a:defRPr/>
              </a:pPr>
              <a:t>‹#›</a:t>
            </a:fld>
            <a:endParaRPr lang="en-US" dirty="0"/>
          </a:p>
        </p:txBody>
      </p:sp>
      <p:sp>
        <p:nvSpPr>
          <p:cNvPr id="7" name="Date Placeholder 3"/>
          <p:cNvSpPr>
            <a:spLocks noGrp="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247553575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1350"/>
            </a:lvl1pPr>
          </a:lstStyle>
          <a:p>
            <a:r>
              <a:rPr lang="en-US"/>
              <a:t>Click to edit Master title style</a:t>
            </a:r>
          </a:p>
        </p:txBody>
      </p:sp>
      <p:sp>
        <p:nvSpPr>
          <p:cNvPr id="3" name="Picture Placeholder 2"/>
          <p:cNvSpPr>
            <a:spLocks noGrp="1"/>
          </p:cNvSpPr>
          <p:nvPr>
            <p:ph type="pic" idx="1"/>
          </p:nvPr>
        </p:nvSpPr>
        <p:spPr>
          <a:xfrm>
            <a:off x="3887391" y="987430"/>
            <a:ext cx="4629150" cy="4873625"/>
          </a:xfrm>
          <a:prstGeom prst="rect">
            <a:avLst/>
          </a:prstGeom>
        </p:spPr>
        <p:txBody>
          <a:bodyPr/>
          <a:lstStyle>
            <a:lvl1pPr marL="0" indent="0">
              <a:buNone/>
              <a:defRPr sz="1350"/>
            </a:lvl1pPr>
            <a:lvl2pPr marL="192881" indent="0">
              <a:buNone/>
              <a:defRPr sz="1181"/>
            </a:lvl2pPr>
            <a:lvl3pPr marL="385763" indent="0">
              <a:buNone/>
              <a:defRPr sz="1013"/>
            </a:lvl3pPr>
            <a:lvl4pPr marL="578644" indent="0">
              <a:buNone/>
              <a:defRPr sz="844"/>
            </a:lvl4pPr>
            <a:lvl5pPr marL="771525" indent="0">
              <a:buNone/>
              <a:defRPr sz="844"/>
            </a:lvl5pPr>
            <a:lvl6pPr marL="964406" indent="0">
              <a:buNone/>
              <a:defRPr sz="844"/>
            </a:lvl6pPr>
            <a:lvl7pPr marL="1157288" indent="0">
              <a:buNone/>
              <a:defRPr sz="844"/>
            </a:lvl7pPr>
            <a:lvl8pPr marL="1350169" indent="0">
              <a:buNone/>
              <a:defRPr sz="844"/>
            </a:lvl8pPr>
            <a:lvl9pPr marL="1543050" indent="0">
              <a:buNone/>
              <a:defRPr sz="844"/>
            </a:lvl9pPr>
          </a:lstStyle>
          <a:p>
            <a:pPr lvl="0"/>
            <a:r>
              <a:rPr lang="en-US" noProof="0" dirty="0"/>
              <a:t>Click icon to add picture</a:t>
            </a:r>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675"/>
            </a:lvl1pPr>
            <a:lvl2pPr marL="192881" indent="0">
              <a:buNone/>
              <a:defRPr sz="591"/>
            </a:lvl2pPr>
            <a:lvl3pPr marL="385763" indent="0">
              <a:buNone/>
              <a:defRPr sz="506"/>
            </a:lvl3pPr>
            <a:lvl4pPr marL="578644" indent="0">
              <a:buNone/>
              <a:defRPr sz="422"/>
            </a:lvl4pPr>
            <a:lvl5pPr marL="771525" indent="0">
              <a:buNone/>
              <a:defRPr sz="422"/>
            </a:lvl5pPr>
            <a:lvl6pPr marL="964406" indent="0">
              <a:buNone/>
              <a:defRPr sz="422"/>
            </a:lvl6pPr>
            <a:lvl7pPr marL="1157288" indent="0">
              <a:buNone/>
              <a:defRPr sz="422"/>
            </a:lvl7pPr>
            <a:lvl8pPr marL="1350169" indent="0">
              <a:buNone/>
              <a:defRPr sz="422"/>
            </a:lvl8pPr>
            <a:lvl9pPr marL="1543050" indent="0">
              <a:buNone/>
              <a:defRPr sz="422"/>
            </a:lvl9pPr>
          </a:lstStyle>
          <a:p>
            <a:pPr lvl="0"/>
            <a:r>
              <a:rPr lang="en-US"/>
              <a:t>Click to edit Master text styles</a:t>
            </a:r>
          </a:p>
        </p:txBody>
      </p:sp>
      <p:sp>
        <p:nvSpPr>
          <p:cNvPr id="5" name="Footer Placeholder 5"/>
          <p:cNvSpPr>
            <a:spLocks noGrp="1"/>
          </p:cNvSpPr>
          <p:nvPr>
            <p:ph type="ftr" sz="quarter" idx="10"/>
          </p:nvPr>
        </p:nvSpPr>
        <p:spPr/>
        <p:txBody>
          <a:bodyPr/>
          <a:lstStyle>
            <a:lvl1pPr>
              <a:defRPr/>
            </a:lvl1pPr>
          </a:lstStyle>
          <a:p>
            <a:pPr>
              <a:defRPr/>
            </a:pPr>
            <a:endParaRPr lang="en-US"/>
          </a:p>
        </p:txBody>
      </p:sp>
      <p:sp>
        <p:nvSpPr>
          <p:cNvPr id="6" name="Slide Number Placeholder 6"/>
          <p:cNvSpPr>
            <a:spLocks noGrp="1"/>
          </p:cNvSpPr>
          <p:nvPr>
            <p:ph type="sldNum" sz="quarter" idx="11"/>
          </p:nvPr>
        </p:nvSpPr>
        <p:spPr/>
        <p:txBody>
          <a:bodyPr/>
          <a:lstStyle>
            <a:lvl1pPr>
              <a:defRPr/>
            </a:lvl1pPr>
          </a:lstStyle>
          <a:p>
            <a:pPr>
              <a:defRPr/>
            </a:pPr>
            <a:fld id="{6EBC0636-F75A-45C3-8ABE-F81102D2B556}" type="slidenum">
              <a:rPr lang="en-US"/>
              <a:pPr>
                <a:defRPr/>
              </a:pPr>
              <a:t>‹#›</a:t>
            </a:fld>
            <a:endParaRPr lang="en-US" dirty="0"/>
          </a:p>
        </p:txBody>
      </p:sp>
    </p:spTree>
    <p:extLst>
      <p:ext uri="{BB962C8B-B14F-4D97-AF65-F5344CB8AC3E}">
        <p14:creationId xmlns:p14="http://schemas.microsoft.com/office/powerpoint/2010/main" val="38886184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2531"/>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013"/>
            </a:lvl1pPr>
            <a:lvl2pPr marL="192881" indent="0" algn="ctr">
              <a:buNone/>
              <a:defRPr sz="844"/>
            </a:lvl2pPr>
            <a:lvl3pPr marL="385763" indent="0" algn="ctr">
              <a:buNone/>
              <a:defRPr sz="760"/>
            </a:lvl3pPr>
            <a:lvl4pPr marL="578644" indent="0" algn="ctr">
              <a:buNone/>
              <a:defRPr sz="675"/>
            </a:lvl4pPr>
            <a:lvl5pPr marL="771525" indent="0" algn="ctr">
              <a:buNone/>
              <a:defRPr sz="675"/>
            </a:lvl5pPr>
            <a:lvl6pPr marL="964406" indent="0" algn="ctr">
              <a:buNone/>
              <a:defRPr sz="675"/>
            </a:lvl6pPr>
            <a:lvl7pPr marL="1157288" indent="0" algn="ctr">
              <a:buNone/>
              <a:defRPr sz="675"/>
            </a:lvl7pPr>
            <a:lvl8pPr marL="1350169" indent="0" algn="ctr">
              <a:buNone/>
              <a:defRPr sz="675"/>
            </a:lvl8pPr>
            <a:lvl9pPr marL="1543050" indent="0" algn="ctr">
              <a:buNone/>
              <a:defRPr sz="675"/>
            </a:lvl9pPr>
          </a:lstStyle>
          <a:p>
            <a:r>
              <a:rPr lang="en-US"/>
              <a:t>Click to edit Master subtitle style</a:t>
            </a:r>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86EC4568-131B-47EA-9E96-A473CC779C95}" type="slidenum">
              <a:rPr lang="en-US"/>
              <a:pPr>
                <a:defRPr/>
              </a:pPr>
              <a:t>‹#›</a:t>
            </a:fld>
            <a:endParaRPr lang="en-US" dirty="0"/>
          </a:p>
        </p:txBody>
      </p:sp>
      <p:sp>
        <p:nvSpPr>
          <p:cNvPr id="6" name="Date Placeholder 3"/>
          <p:cNvSpPr>
            <a:spLocks noGrp="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134540875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9144000" cy="960120"/>
          </a:xfrm>
          <a:prstGeom prst="rect">
            <a:avLst/>
          </a:prstGeom>
        </p:spPr>
        <p:txBody>
          <a:bodyPr/>
          <a:lstStyle>
            <a:lvl1pPr>
              <a:defRPr/>
            </a:lvl1pPr>
          </a:lstStyle>
          <a:p>
            <a:r>
              <a:rPr lang="en-US"/>
              <a:t>Click to edit Master title style</a:t>
            </a:r>
            <a:endParaRPr lang="en-US" dirty="0"/>
          </a:p>
        </p:txBody>
      </p:sp>
      <p:sp>
        <p:nvSpPr>
          <p:cNvPr id="6" name="Text Placeholder 2">
            <a:extLst>
              <a:ext uri="{FF2B5EF4-FFF2-40B4-BE49-F238E27FC236}">
                <a16:creationId xmlns:a16="http://schemas.microsoft.com/office/drawing/2014/main" id="{73CD68C0-63A5-4928-AF07-455DA38884F8}"/>
              </a:ext>
            </a:extLst>
          </p:cNvPr>
          <p:cNvSpPr>
            <a:spLocks noGrp="1"/>
          </p:cNvSpPr>
          <p:nvPr>
            <p:ph idx="1"/>
          </p:nvPr>
        </p:nvSpPr>
        <p:spPr>
          <a:xfrm>
            <a:off x="685800" y="1371600"/>
            <a:ext cx="7886700" cy="4351338"/>
          </a:xfrm>
          <a:prstGeom prst="rect">
            <a:avLst/>
          </a:prstGeom>
        </p:spPr>
        <p:txBody>
          <a:bodyPr>
            <a:normAutofit/>
          </a:bodyPr>
          <a:lstStyle>
            <a:lvl1pPr>
              <a:spcAft>
                <a:spcPts val="900"/>
              </a:spcAft>
              <a:defRPr/>
            </a:lvl1pPr>
            <a:lvl2pPr>
              <a:spcAft>
                <a:spcPts val="900"/>
              </a:spcAft>
              <a:defRPr/>
            </a:lvl2pPr>
            <a:lvl3pPr>
              <a:spcAft>
                <a:spcPts val="900"/>
              </a:spcAft>
              <a:defRPr/>
            </a:lvl3pPr>
            <a:lvl4pPr>
              <a:spcAft>
                <a:spcPts val="900"/>
              </a:spcAft>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Slide Number Placeholder 4">
            <a:extLst>
              <a:ext uri="{FF2B5EF4-FFF2-40B4-BE49-F238E27FC236}">
                <a16:creationId xmlns:a16="http://schemas.microsoft.com/office/drawing/2014/main" id="{8E7C8C04-6EC5-EB40-A3D9-34399D9CE55B}"/>
              </a:ext>
            </a:extLst>
          </p:cNvPr>
          <p:cNvSpPr>
            <a:spLocks noGrp="1"/>
          </p:cNvSpPr>
          <p:nvPr>
            <p:ph type="sldNum" sz="quarter" idx="10"/>
          </p:nvPr>
        </p:nvSpPr>
        <p:spPr/>
        <p:txBody>
          <a:bodyPr/>
          <a:lstStyle>
            <a:lvl1pPr>
              <a:defRPr/>
            </a:lvl1pPr>
          </a:lstStyle>
          <a:p>
            <a:pPr>
              <a:defRPr/>
            </a:pPr>
            <a:fld id="{067EBDD3-79F8-42A3-B93F-24D22AFEB514}" type="slidenum">
              <a:rPr lang="en-US"/>
              <a:pPr>
                <a:defRPr/>
              </a:pPr>
              <a:t>‹#›</a:t>
            </a:fld>
            <a:endParaRPr lang="en-US"/>
          </a:p>
        </p:txBody>
      </p:sp>
    </p:spTree>
    <p:extLst>
      <p:ext uri="{BB962C8B-B14F-4D97-AF65-F5344CB8AC3E}">
        <p14:creationId xmlns:p14="http://schemas.microsoft.com/office/powerpoint/2010/main" val="39267086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9144000" cy="952107"/>
          </a:xfrm>
          <a:prstGeom prst="rect">
            <a:avLst/>
          </a:prstGeom>
        </p:spPr>
        <p:txBody>
          <a:bodyPr anchor="ctr">
            <a:normAutofit/>
          </a:bodyPr>
          <a:lstStyle>
            <a:lvl1pPr>
              <a:defRPr sz="225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6457950" y="6492241"/>
            <a:ext cx="20574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3028950" y="6492241"/>
            <a:ext cx="3086100" cy="365125"/>
          </a:xfrm>
          <a:prstGeom prst="rect">
            <a:avLst/>
          </a:prstGeom>
        </p:spPr>
        <p:txBody>
          <a:bodyPr/>
          <a:lstStyle>
            <a:lvl1pPr>
              <a:defRPr>
                <a:solidFill>
                  <a:schemeClr val="accent1">
                    <a:lumMod val="60000"/>
                    <a:lumOff val="40000"/>
                  </a:schemeClr>
                </a:solidFill>
              </a:defRPr>
            </a:lvl1pPr>
          </a:lstStyle>
          <a:p>
            <a:r>
              <a:rPr lang="en-US"/>
              <a:t>Medicare Plan Finder</a:t>
            </a:r>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628650" y="6492241"/>
            <a:ext cx="2057400" cy="365125"/>
          </a:xfrm>
          <a:prstGeom prst="rect">
            <a:avLst/>
          </a:prstGeom>
        </p:spPr>
        <p:txBody>
          <a:bodyPr/>
          <a:lstStyle>
            <a:lvl1pPr>
              <a:defRPr>
                <a:solidFill>
                  <a:schemeClr val="accent1">
                    <a:lumMod val="60000"/>
                    <a:lumOff val="40000"/>
                  </a:schemeClr>
                </a:solidFill>
              </a:defRPr>
            </a:lvl1pPr>
          </a:lstStyle>
          <a:p>
            <a:r>
              <a:rPr lang="en-US"/>
              <a:t>September 2023</a:t>
            </a:r>
          </a:p>
        </p:txBody>
      </p:sp>
      <p:sp>
        <p:nvSpPr>
          <p:cNvPr id="5" name="Content Placeholder 4">
            <a:extLst>
              <a:ext uri="{FF2B5EF4-FFF2-40B4-BE49-F238E27FC236}">
                <a16:creationId xmlns:a16="http://schemas.microsoft.com/office/drawing/2014/main" id="{67401758-28B7-6833-9BC5-34298738FA54}"/>
              </a:ext>
            </a:extLst>
          </p:cNvPr>
          <p:cNvSpPr>
            <a:spLocks noGrp="1"/>
          </p:cNvSpPr>
          <p:nvPr>
            <p:ph sz="quarter" idx="13"/>
          </p:nvPr>
        </p:nvSpPr>
        <p:spPr>
          <a:xfrm>
            <a:off x="628650" y="1524001"/>
            <a:ext cx="3614166" cy="463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4">
            <a:extLst>
              <a:ext uri="{FF2B5EF4-FFF2-40B4-BE49-F238E27FC236}">
                <a16:creationId xmlns:a16="http://schemas.microsoft.com/office/drawing/2014/main" id="{B5E934ED-5D41-2C5C-3E2C-EADC7DD5553C}"/>
              </a:ext>
            </a:extLst>
          </p:cNvPr>
          <p:cNvSpPr>
            <a:spLocks noGrp="1"/>
          </p:cNvSpPr>
          <p:nvPr>
            <p:ph sz="quarter" idx="14"/>
          </p:nvPr>
        </p:nvSpPr>
        <p:spPr>
          <a:xfrm>
            <a:off x="4901184" y="1524001"/>
            <a:ext cx="3614166" cy="463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71938154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7A0A30E1-E7D7-49E0-AAC1-B4A8FDDDEB47}" type="slidenum">
              <a:rPr lang="en-US" altLang="en-US"/>
              <a:pPr>
                <a:defRPr/>
              </a:pPr>
              <a:t>‹#›</a:t>
            </a:fld>
            <a:endParaRPr lang="en-US" altLang="en-US"/>
          </a:p>
        </p:txBody>
      </p:sp>
    </p:spTree>
    <p:extLst>
      <p:ext uri="{BB962C8B-B14F-4D97-AF65-F5344CB8AC3E}">
        <p14:creationId xmlns:p14="http://schemas.microsoft.com/office/powerpoint/2010/main" val="4071454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36F6A8B2-803E-4FB7-81D0-9C4E54B0D759}" type="slidenum">
              <a:rPr lang="en-US" altLang="en-US"/>
              <a:pPr>
                <a:defRPr/>
              </a:pPr>
              <a:t>‹#›</a:t>
            </a:fld>
            <a:endParaRPr lang="en-US" altLang="en-US"/>
          </a:p>
        </p:txBody>
      </p:sp>
    </p:spTree>
    <p:extLst>
      <p:ext uri="{BB962C8B-B14F-4D97-AF65-F5344CB8AC3E}">
        <p14:creationId xmlns:p14="http://schemas.microsoft.com/office/powerpoint/2010/main" val="41911840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6C9344C5-6689-4BA7-9A19-4EC4B0500B6A}" type="slidenum">
              <a:rPr lang="en-US" altLang="en-US"/>
              <a:pPr>
                <a:defRPr/>
              </a:pPr>
              <a:t>‹#›</a:t>
            </a:fld>
            <a:endParaRPr lang="en-US" altLang="en-US"/>
          </a:p>
        </p:txBody>
      </p:sp>
    </p:spTree>
    <p:extLst>
      <p:ext uri="{BB962C8B-B14F-4D97-AF65-F5344CB8AC3E}">
        <p14:creationId xmlns:p14="http://schemas.microsoft.com/office/powerpoint/2010/main" val="42850704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C1FCB24D-38EC-43F2-8E9B-67BAC3AB6FE1}" type="slidenum">
              <a:rPr lang="en-US" altLang="en-US"/>
              <a:pPr>
                <a:defRPr/>
              </a:pPr>
              <a:t>‹#›</a:t>
            </a:fld>
            <a:endParaRPr lang="en-US" altLang="en-US"/>
          </a:p>
        </p:txBody>
      </p:sp>
    </p:spTree>
    <p:extLst>
      <p:ext uri="{BB962C8B-B14F-4D97-AF65-F5344CB8AC3E}">
        <p14:creationId xmlns:p14="http://schemas.microsoft.com/office/powerpoint/2010/main" val="200250430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9209F7D0-2D43-4318-B75D-3ADC52430569}" type="slidenum">
              <a:rPr lang="en-US" altLang="en-US"/>
              <a:pPr>
                <a:defRPr/>
              </a:pPr>
              <a:t>‹#›</a:t>
            </a:fld>
            <a:endParaRPr lang="en-US" altLang="en-US"/>
          </a:p>
        </p:txBody>
      </p:sp>
    </p:spTree>
    <p:extLst>
      <p:ext uri="{BB962C8B-B14F-4D97-AF65-F5344CB8AC3E}">
        <p14:creationId xmlns:p14="http://schemas.microsoft.com/office/powerpoint/2010/main" val="64556175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ltLang="en-US"/>
          </a:p>
        </p:txBody>
      </p:sp>
      <p:sp>
        <p:nvSpPr>
          <p:cNvPr id="9" name="Slide Number Placeholder 5"/>
          <p:cNvSpPr>
            <a:spLocks noGrp="1"/>
          </p:cNvSpPr>
          <p:nvPr>
            <p:ph type="sldNum" sz="quarter" idx="12"/>
          </p:nvPr>
        </p:nvSpPr>
        <p:spPr/>
        <p:txBody>
          <a:bodyPr/>
          <a:lstStyle>
            <a:lvl1pPr>
              <a:defRPr/>
            </a:lvl1pPr>
          </a:lstStyle>
          <a:p>
            <a:pPr>
              <a:defRPr/>
            </a:pPr>
            <a:fld id="{D7113CB9-2E19-475B-B037-1F1107301514}" type="slidenum">
              <a:rPr lang="en-US" altLang="en-US"/>
              <a:pPr>
                <a:defRPr/>
              </a:pPr>
              <a:t>‹#›</a:t>
            </a:fld>
            <a:endParaRPr lang="en-US" altLang="en-US"/>
          </a:p>
        </p:txBody>
      </p:sp>
    </p:spTree>
    <p:extLst>
      <p:ext uri="{BB962C8B-B14F-4D97-AF65-F5344CB8AC3E}">
        <p14:creationId xmlns:p14="http://schemas.microsoft.com/office/powerpoint/2010/main" val="9750463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ltLang="en-US"/>
          </a:p>
        </p:txBody>
      </p:sp>
      <p:sp>
        <p:nvSpPr>
          <p:cNvPr id="5" name="Slide Number Placeholder 5"/>
          <p:cNvSpPr>
            <a:spLocks noGrp="1"/>
          </p:cNvSpPr>
          <p:nvPr>
            <p:ph type="sldNum" sz="quarter" idx="12"/>
          </p:nvPr>
        </p:nvSpPr>
        <p:spPr/>
        <p:txBody>
          <a:bodyPr/>
          <a:lstStyle>
            <a:lvl1pPr>
              <a:defRPr/>
            </a:lvl1pPr>
          </a:lstStyle>
          <a:p>
            <a:pPr>
              <a:defRPr/>
            </a:pPr>
            <a:fld id="{89DFB875-91C7-42E5-87C6-58D85A3809D8}" type="slidenum">
              <a:rPr lang="en-US" altLang="en-US"/>
              <a:pPr>
                <a:defRPr/>
              </a:pPr>
              <a:t>‹#›</a:t>
            </a:fld>
            <a:endParaRPr lang="en-US" altLang="en-US"/>
          </a:p>
        </p:txBody>
      </p:sp>
    </p:spTree>
    <p:extLst>
      <p:ext uri="{BB962C8B-B14F-4D97-AF65-F5344CB8AC3E}">
        <p14:creationId xmlns:p14="http://schemas.microsoft.com/office/powerpoint/2010/main" val="417450112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ltLang="en-US"/>
          </a:p>
        </p:txBody>
      </p:sp>
      <p:sp>
        <p:nvSpPr>
          <p:cNvPr id="4" name="Slide Number Placeholder 5"/>
          <p:cNvSpPr>
            <a:spLocks noGrp="1"/>
          </p:cNvSpPr>
          <p:nvPr>
            <p:ph type="sldNum" sz="quarter" idx="12"/>
          </p:nvPr>
        </p:nvSpPr>
        <p:spPr/>
        <p:txBody>
          <a:bodyPr/>
          <a:lstStyle>
            <a:lvl1pPr>
              <a:defRPr/>
            </a:lvl1pPr>
          </a:lstStyle>
          <a:p>
            <a:pPr>
              <a:defRPr/>
            </a:pPr>
            <a:fld id="{6E4C054B-7272-4179-A69E-81CBDBF36422}" type="slidenum">
              <a:rPr lang="en-US" altLang="en-US"/>
              <a:pPr>
                <a:defRPr/>
              </a:pPr>
              <a:t>‹#›</a:t>
            </a:fld>
            <a:endParaRPr lang="en-US" altLang="en-US"/>
          </a:p>
        </p:txBody>
      </p:sp>
    </p:spTree>
    <p:extLst>
      <p:ext uri="{BB962C8B-B14F-4D97-AF65-F5344CB8AC3E}">
        <p14:creationId xmlns:p14="http://schemas.microsoft.com/office/powerpoint/2010/main" val="421733978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2A8FC391-9B19-47C6-A870-4BC4C97B1EE2}" type="slidenum">
              <a:rPr lang="en-US" altLang="en-US"/>
              <a:pPr>
                <a:defRPr/>
              </a:pPr>
              <a:t>‹#›</a:t>
            </a:fld>
            <a:endParaRPr lang="en-US" altLang="en-US"/>
          </a:p>
        </p:txBody>
      </p:sp>
    </p:spTree>
    <p:extLst>
      <p:ext uri="{BB962C8B-B14F-4D97-AF65-F5344CB8AC3E}">
        <p14:creationId xmlns:p14="http://schemas.microsoft.com/office/powerpoint/2010/main" val="143717894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B9A3970D-E158-4AF4-B9A8-FF6AAAD94CBA}" type="slidenum">
              <a:rPr lang="en-US" altLang="en-US"/>
              <a:pPr>
                <a:defRPr/>
              </a:pPr>
              <a:t>‹#›</a:t>
            </a:fld>
            <a:endParaRPr lang="en-US" altLang="en-US"/>
          </a:p>
        </p:txBody>
      </p:sp>
    </p:spTree>
    <p:extLst>
      <p:ext uri="{BB962C8B-B14F-4D97-AF65-F5344CB8AC3E}">
        <p14:creationId xmlns:p14="http://schemas.microsoft.com/office/powerpoint/2010/main" val="244554072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ECCC173C-BE70-4A34-B734-EDEE15E0950C}" type="slidenum">
              <a:rPr lang="en-US" altLang="en-US"/>
              <a:pPr>
                <a:defRPr/>
              </a:pPr>
              <a:t>‹#›</a:t>
            </a:fld>
            <a:endParaRPr lang="en-US" altLang="en-US"/>
          </a:p>
        </p:txBody>
      </p:sp>
    </p:spTree>
    <p:extLst>
      <p:ext uri="{BB962C8B-B14F-4D97-AF65-F5344CB8AC3E}">
        <p14:creationId xmlns:p14="http://schemas.microsoft.com/office/powerpoint/2010/main" val="258798578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E67EDBB4-0E1F-4E27-B941-C7BF029ACBFA}" type="slidenum">
              <a:rPr lang="en-US" altLang="en-US"/>
              <a:pPr>
                <a:defRPr/>
              </a:pPr>
              <a:t>‹#›</a:t>
            </a:fld>
            <a:endParaRPr lang="en-US" altLang="en-US"/>
          </a:p>
        </p:txBody>
      </p:sp>
    </p:spTree>
    <p:extLst>
      <p:ext uri="{BB962C8B-B14F-4D97-AF65-F5344CB8AC3E}">
        <p14:creationId xmlns:p14="http://schemas.microsoft.com/office/powerpoint/2010/main" val="4070624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54E09EA2-EF34-43ED-A756-106B1981A40B}" type="slidenum">
              <a:rPr lang="en-US" altLang="en-US"/>
              <a:pPr>
                <a:defRPr/>
              </a:pPr>
              <a:t>‹#›</a:t>
            </a:fld>
            <a:endParaRPr lang="en-US" altLang="en-US"/>
          </a:p>
        </p:txBody>
      </p:sp>
    </p:spTree>
    <p:extLst>
      <p:ext uri="{BB962C8B-B14F-4D97-AF65-F5344CB8AC3E}">
        <p14:creationId xmlns:p14="http://schemas.microsoft.com/office/powerpoint/2010/main" val="408250453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21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a:spLocks noGrp="1"/>
          </p:cNvSpPr>
          <p:nvPr>
            <p:ph type="dt" sz="half" idx="10"/>
          </p:nvPr>
        </p:nvSpPr>
        <p:spPr/>
        <p:txBody>
          <a:bodyPr/>
          <a:lstStyle>
            <a:lvl1pPr>
              <a:defRPr/>
            </a:lvl1pPr>
          </a:lstStyle>
          <a:p>
            <a:pPr>
              <a:defRPr/>
            </a:pPr>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ltLang="en-US"/>
          </a:p>
        </p:txBody>
      </p:sp>
      <p:sp>
        <p:nvSpPr>
          <p:cNvPr id="5" name="Slide Number Placeholder 5"/>
          <p:cNvSpPr>
            <a:spLocks noGrp="1"/>
          </p:cNvSpPr>
          <p:nvPr>
            <p:ph type="sldNum" sz="quarter" idx="12"/>
          </p:nvPr>
        </p:nvSpPr>
        <p:spPr/>
        <p:txBody>
          <a:bodyPr/>
          <a:lstStyle>
            <a:lvl1pPr>
              <a:defRPr/>
            </a:lvl1pPr>
          </a:lstStyle>
          <a:p>
            <a:pPr>
              <a:defRPr/>
            </a:pPr>
            <a:fld id="{BF4B56AF-F4BC-499D-8E18-679E80BD37D0}" type="slidenum">
              <a:rPr lang="en-US" altLang="en-US"/>
              <a:pPr>
                <a:defRPr/>
              </a:pPr>
              <a:t>‹#›</a:t>
            </a:fld>
            <a:endParaRPr lang="en-US" altLang="en-US"/>
          </a:p>
        </p:txBody>
      </p:sp>
    </p:spTree>
    <p:extLst>
      <p:ext uri="{BB962C8B-B14F-4D97-AF65-F5344CB8AC3E}">
        <p14:creationId xmlns:p14="http://schemas.microsoft.com/office/powerpoint/2010/main" val="199259878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Title and Content Default with Figure #">
    <p:spTree>
      <p:nvGrpSpPr>
        <p:cNvPr id="1" name=""/>
        <p:cNvGrpSpPr/>
        <p:nvPr/>
      </p:nvGrpSpPr>
      <p:grpSpPr>
        <a:xfrm>
          <a:off x="0" y="0"/>
          <a:ext cx="0" cy="0"/>
          <a:chOff x="0" y="0"/>
          <a:chExt cx="0" cy="0"/>
        </a:xfrm>
      </p:grpSpPr>
      <p:sp>
        <p:nvSpPr>
          <p:cNvPr id="3" name="Content Placeholder 2"/>
          <p:cNvSpPr>
            <a:spLocks noGrp="1"/>
          </p:cNvSpPr>
          <p:nvPr>
            <p:ph idx="1"/>
          </p:nvPr>
        </p:nvSpPr>
        <p:spPr>
          <a:xfrm>
            <a:off x="347974" y="1904999"/>
            <a:ext cx="8454230" cy="4024867"/>
          </a:xfrm>
          <a:prstGeom prst="rect">
            <a:avLst/>
          </a:prstGeom>
        </p:spPr>
        <p:txBody>
          <a:bodyPr/>
          <a:lstStyle>
            <a:lvl1pPr marL="188060" indent="-120551">
              <a:spcBef>
                <a:spcPts val="0"/>
              </a:spcBef>
              <a:spcAft>
                <a:spcPts val="254"/>
              </a:spcAft>
              <a:buFont typeface="Arial" panose="020B0604020202020204" pitchFamily="34" charset="0"/>
              <a:buChar char="•"/>
              <a:defRPr>
                <a:solidFill>
                  <a:schemeClr val="tx1"/>
                </a:solidFill>
              </a:defRPr>
            </a:lvl1pPr>
            <a:lvl2pPr marL="313433" indent="-77153">
              <a:spcBef>
                <a:spcPts val="0"/>
              </a:spcBef>
              <a:spcAft>
                <a:spcPts val="254"/>
              </a:spcAft>
              <a:buFont typeface="Arial" panose="020B0604020202020204" pitchFamily="34" charset="0"/>
              <a:buChar char="‒"/>
              <a:defRPr>
                <a:solidFill>
                  <a:schemeClr val="tx1"/>
                </a:solidFill>
              </a:defRPr>
            </a:lvl2pPr>
            <a:lvl3pPr marL="482204" indent="-77153">
              <a:spcBef>
                <a:spcPts val="0"/>
              </a:spcBef>
              <a:spcAft>
                <a:spcPts val="254"/>
              </a:spcAft>
              <a:buFont typeface="Arial"/>
              <a:buChar char="•"/>
              <a:defRPr>
                <a:solidFill>
                  <a:schemeClr val="tx1"/>
                </a:solidFill>
              </a:defRPr>
            </a:lvl3pPr>
            <a:lvl4pPr marL="675085" indent="-77153">
              <a:spcBef>
                <a:spcPts val="0"/>
              </a:spcBef>
              <a:spcAft>
                <a:spcPts val="254"/>
              </a:spcAft>
              <a:buFont typeface="Arial" panose="020B0604020202020204" pitchFamily="34" charset="0"/>
              <a:buChar char="‒"/>
              <a:defRPr>
                <a:solidFill>
                  <a:schemeClr val="tx1"/>
                </a:solidFill>
              </a:defRPr>
            </a:lvl4pPr>
            <a:lvl5pPr marL="867966" indent="-77153">
              <a:spcBef>
                <a:spcPts val="0"/>
              </a:spcBef>
              <a:spcAft>
                <a:spcPts val="254"/>
              </a:spcAft>
              <a:buFont typeface="Arial"/>
              <a:buChar char="•"/>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10"/>
          </p:nvPr>
        </p:nvSpPr>
        <p:spPr>
          <a:xfrm>
            <a:off x="351328" y="6068539"/>
            <a:ext cx="7682066" cy="686761"/>
          </a:xfrm>
          <a:prstGeom prst="rect">
            <a:avLst/>
          </a:prstGeom>
        </p:spPr>
        <p:txBody>
          <a:bodyPr anchor="b"/>
          <a:lstStyle>
            <a:lvl1pPr marL="0" indent="0">
              <a:buNone/>
              <a:defRPr sz="506">
                <a:solidFill>
                  <a:schemeClr val="tx1"/>
                </a:solidFill>
              </a:defRPr>
            </a:lvl1pPr>
          </a:lstStyle>
          <a:p>
            <a:pPr lvl="0"/>
            <a:r>
              <a:rPr lang="en-US"/>
              <a:t>Edit Master text styles</a:t>
            </a:r>
          </a:p>
        </p:txBody>
      </p:sp>
      <p:sp>
        <p:nvSpPr>
          <p:cNvPr id="8" name="Title Placeholder 1">
            <a:extLst>
              <a:ext uri="{FF2B5EF4-FFF2-40B4-BE49-F238E27FC236}">
                <a16:creationId xmlns:a16="http://schemas.microsoft.com/office/drawing/2014/main" id="{FB4E8EC0-9E51-1B4B-8B5B-6438FF732335}"/>
              </a:ext>
            </a:extLst>
          </p:cNvPr>
          <p:cNvSpPr>
            <a:spLocks noGrp="1"/>
          </p:cNvSpPr>
          <p:nvPr>
            <p:ph type="title"/>
          </p:nvPr>
        </p:nvSpPr>
        <p:spPr>
          <a:xfrm>
            <a:off x="351328" y="587665"/>
            <a:ext cx="8450876" cy="860136"/>
          </a:xfrm>
          <a:prstGeom prst="rect">
            <a:avLst/>
          </a:prstGeom>
        </p:spPr>
        <p:txBody>
          <a:bodyPr rtlCol="0" anchor="t">
            <a:noAutofit/>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377393837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Table of Contents">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412420" y="403763"/>
            <a:ext cx="3770267" cy="719643"/>
          </a:xfrm>
        </p:spPr>
        <p:txBody>
          <a:bodyPr>
            <a:normAutofit/>
          </a:bodyPr>
          <a:lstStyle>
            <a:lvl1pPr algn="l">
              <a:defRPr sz="2250">
                <a:solidFill>
                  <a:srgbClr val="00539A"/>
                </a:solidFill>
              </a:defRPr>
            </a:lvl1pPr>
          </a:lstStyle>
          <a:p>
            <a:r>
              <a:rPr lang="en-US" dirty="0"/>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412419" y="1771913"/>
            <a:ext cx="7297241" cy="3810569"/>
          </a:xfrm>
        </p:spPr>
        <p:txBody>
          <a:bodyPr/>
          <a:lstStyle>
            <a:lvl1pPr marL="0" indent="0">
              <a:lnSpc>
                <a:spcPct val="100000"/>
              </a:lnSpc>
              <a:spcBef>
                <a:spcPts val="600"/>
              </a:spcBef>
              <a:buFontTx/>
              <a:buNone/>
              <a:defRPr sz="1350">
                <a:solidFill>
                  <a:srgbClr val="00539A"/>
                </a:solidFill>
              </a:defRPr>
            </a:lvl1pPr>
          </a:lstStyle>
          <a:p>
            <a:pPr>
              <a:lnSpc>
                <a:spcPct val="150000"/>
              </a:lnSpc>
            </a:pPr>
            <a:r>
              <a:rPr lang="en-US" b="1" dirty="0">
                <a:solidFill>
                  <a:srgbClr val="00529B"/>
                </a:solidFill>
                <a:latin typeface="Arial" panose="020B0604020202020204" pitchFamily="34" charset="0"/>
                <a:cs typeface="Arial" panose="020B0604020202020204" pitchFamily="34" charset="0"/>
              </a:rPr>
              <a:t>Lesson 1</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2</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3</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4</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5</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p:txBody>
      </p:sp>
      <p:sp>
        <p:nvSpPr>
          <p:cNvPr id="5" name="Slide Number Placeholder 4">
            <a:extLst>
              <a:ext uri="{FF2B5EF4-FFF2-40B4-BE49-F238E27FC236}">
                <a16:creationId xmlns:a16="http://schemas.microsoft.com/office/drawing/2014/main" id="{154CA6A7-3973-8749-BE64-B9296236D6E2}"/>
              </a:ext>
            </a:extLst>
          </p:cNvPr>
          <p:cNvSpPr>
            <a:spLocks noGrp="1"/>
          </p:cNvSpPr>
          <p:nvPr>
            <p:ph type="sldNum" sz="quarter" idx="12"/>
          </p:nvPr>
        </p:nvSpPr>
        <p:spPr/>
        <p:txBody>
          <a:bodyPr/>
          <a:lstStyle>
            <a:lvl1pPr>
              <a:defRPr>
                <a:solidFill>
                  <a:schemeClr val="bg1"/>
                </a:solidFill>
              </a:defRPr>
            </a:lvl1pPr>
          </a:lstStyle>
          <a:p>
            <a:fld id="{0B2D781D-8844-5940-92D1-06EF0A7F581E}" type="slidenum">
              <a:rPr lang="en-US" smtClean="0"/>
              <a:pPr/>
              <a:t>‹#›</a:t>
            </a:fld>
            <a:endParaRPr lang="en-US" dirty="0"/>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a:xfrm>
            <a:off x="3028950" y="6492241"/>
            <a:ext cx="3086100" cy="365125"/>
          </a:xfrm>
          <a:prstGeom prst="rect">
            <a:avLst/>
          </a:prstGeom>
        </p:spPr>
        <p:txBody>
          <a:bodyPr/>
          <a:lstStyle>
            <a:lvl1pPr>
              <a:defRPr>
                <a:solidFill>
                  <a:schemeClr val="bg1"/>
                </a:solidFill>
              </a:defRPr>
            </a:lvl1pPr>
          </a:lstStyle>
          <a:p>
            <a:r>
              <a:rPr lang="en-US"/>
              <a:t>Medicare Plan Finder</a:t>
            </a:r>
            <a:endParaRPr lang="en-US" dirty="0"/>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a:xfrm>
            <a:off x="628650" y="6492241"/>
            <a:ext cx="2057400" cy="365125"/>
          </a:xfrm>
          <a:prstGeom prst="rect">
            <a:avLst/>
          </a:prstGeom>
        </p:spPr>
        <p:txBody>
          <a:bodyPr/>
          <a:lstStyle>
            <a:lvl1pPr>
              <a:defRPr>
                <a:solidFill>
                  <a:schemeClr val="bg1"/>
                </a:solidFill>
              </a:defRPr>
            </a:lvl1pPr>
          </a:lstStyle>
          <a:p>
            <a:r>
              <a:rPr lang="en-US"/>
              <a:t>September 2023</a:t>
            </a:r>
            <a:endParaRPr lang="en-US" dirty="0"/>
          </a:p>
        </p:txBody>
      </p:sp>
    </p:spTree>
    <p:custDataLst>
      <p:tags r:id="rId1"/>
    </p:custDataLst>
    <p:extLst>
      <p:ext uri="{BB962C8B-B14F-4D97-AF65-F5344CB8AC3E}">
        <p14:creationId xmlns:p14="http://schemas.microsoft.com/office/powerpoint/2010/main" val="34524781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9144000" cy="960120"/>
          </a:xfrm>
          <a:prstGeom prst="rect">
            <a:avLst/>
          </a:prstGeom>
        </p:spPr>
        <p:txBody>
          <a:bodyPr/>
          <a:lstStyle>
            <a:lvl1pPr>
              <a:defRPr/>
            </a:lvl1pPr>
          </a:lstStyle>
          <a:p>
            <a:r>
              <a:rPr lang="en-US" dirty="0"/>
              <a:t>Click to edit title</a:t>
            </a:r>
          </a:p>
        </p:txBody>
      </p:sp>
      <p:sp>
        <p:nvSpPr>
          <p:cNvPr id="6" name="Text Placeholder 2">
            <a:extLst>
              <a:ext uri="{FF2B5EF4-FFF2-40B4-BE49-F238E27FC236}">
                <a16:creationId xmlns:a16="http://schemas.microsoft.com/office/drawing/2014/main" id="{73CD68C0-63A5-4928-AF07-455DA38884F8}"/>
              </a:ext>
            </a:extLst>
          </p:cNvPr>
          <p:cNvSpPr>
            <a:spLocks noGrp="1"/>
          </p:cNvSpPr>
          <p:nvPr>
            <p:ph idx="1"/>
          </p:nvPr>
        </p:nvSpPr>
        <p:spPr>
          <a:xfrm>
            <a:off x="685800" y="1371600"/>
            <a:ext cx="7886700" cy="4351338"/>
          </a:xfrm>
          <a:prstGeom prst="rect">
            <a:avLst/>
          </a:prstGeom>
        </p:spPr>
        <p:txBody>
          <a:bodyPr vert="horz" lIns="91440" tIns="45720" rIns="91440" bIns="45720" rtlCol="0">
            <a:normAutofit/>
          </a:bodyPr>
          <a:lstStyle>
            <a:lvl1pPr>
              <a:spcAft>
                <a:spcPts val="900"/>
              </a:spcAft>
              <a:defRPr/>
            </a:lvl1pPr>
            <a:lvl2pPr>
              <a:spcAft>
                <a:spcPts val="900"/>
              </a:spcAft>
              <a:defRPr/>
            </a:lvl2pPr>
            <a:lvl3pPr>
              <a:spcAft>
                <a:spcPts val="900"/>
              </a:spcAft>
              <a:defRPr/>
            </a:lvl3pPr>
            <a:lvl4pPr>
              <a:spcAft>
                <a:spcPts val="900"/>
              </a:spcAft>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a:xfrm>
            <a:off x="3028950" y="6492241"/>
            <a:ext cx="3086100" cy="365125"/>
          </a:xfrm>
          <a:prstGeom prst="rect">
            <a:avLst/>
          </a:prstGeom>
        </p:spPr>
        <p:txBody>
          <a:bodyPr/>
          <a:lstStyle>
            <a:lvl1pPr>
              <a:defRPr/>
            </a:lvl1pPr>
          </a:lstStyle>
          <a:p>
            <a:r>
              <a:rPr lang="en-US"/>
              <a:t>Medicare Plan Finder</a:t>
            </a:r>
            <a:endParaRPr lang="en-US" dirty="0"/>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a:xfrm>
            <a:off x="628650" y="6492241"/>
            <a:ext cx="2057400" cy="365125"/>
          </a:xfrm>
          <a:prstGeom prst="rect">
            <a:avLst/>
          </a:prstGeom>
        </p:spPr>
        <p:txBody>
          <a:bodyPr/>
          <a:lstStyle/>
          <a:p>
            <a:r>
              <a:rPr lang="en-US" dirty="0"/>
              <a:t>August 2024</a:t>
            </a:r>
          </a:p>
        </p:txBody>
      </p:sp>
    </p:spTree>
    <p:custDataLst>
      <p:tags r:id="rId1"/>
    </p:custDataLst>
    <p:extLst>
      <p:ext uri="{BB962C8B-B14F-4D97-AF65-F5344CB8AC3E}">
        <p14:creationId xmlns:p14="http://schemas.microsoft.com/office/powerpoint/2010/main" val="107632917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9144000" cy="960120"/>
          </a:xfrm>
          <a:prstGeom prst="rect">
            <a:avLst/>
          </a:prstGeom>
        </p:spPr>
        <p:txBody>
          <a:bodyPr/>
          <a:lstStyle>
            <a:lvl1pPr>
              <a:defRPr/>
            </a:lvl1pPr>
          </a:lstStyle>
          <a:p>
            <a:r>
              <a:rPr lang="en-US" dirty="0"/>
              <a:t>Click to edit title</a:t>
            </a:r>
          </a:p>
        </p:txBody>
      </p:sp>
      <p:sp>
        <p:nvSpPr>
          <p:cNvPr id="8" name="Content Placeholder 7">
            <a:extLst>
              <a:ext uri="{FF2B5EF4-FFF2-40B4-BE49-F238E27FC236}">
                <a16:creationId xmlns:a16="http://schemas.microsoft.com/office/drawing/2014/main" id="{DB5FFC30-2C48-4CA6-B283-5CEAF0D37513}"/>
              </a:ext>
            </a:extLst>
          </p:cNvPr>
          <p:cNvSpPr>
            <a:spLocks noGrp="1"/>
          </p:cNvSpPr>
          <p:nvPr>
            <p:ph sz="quarter" idx="13"/>
          </p:nvPr>
        </p:nvSpPr>
        <p:spPr>
          <a:xfrm>
            <a:off x="685800" y="1371600"/>
            <a:ext cx="7287816" cy="4537075"/>
          </a:xfrm>
        </p:spPr>
        <p:txBody>
          <a:bodyPr/>
          <a:lstStyle>
            <a:lvl1pPr>
              <a:spcAft>
                <a:spcPts val="900"/>
              </a:spcAft>
              <a:defRPr/>
            </a:lvl1pPr>
            <a:lvl2pPr>
              <a:spcAft>
                <a:spcPts val="900"/>
              </a:spcAft>
              <a:defRPr/>
            </a:lvl2pPr>
            <a:lvl3pPr>
              <a:spcAft>
                <a:spcPts val="900"/>
              </a:spcAft>
              <a:defRPr/>
            </a:lvl3pPr>
            <a:lvl4pPr>
              <a:spcAft>
                <a:spcPts val="900"/>
              </a:spcAft>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a:xfrm>
            <a:off x="3028950" y="6492241"/>
            <a:ext cx="3086100" cy="365125"/>
          </a:xfrm>
          <a:prstGeom prst="rect">
            <a:avLst/>
          </a:prstGeom>
        </p:spPr>
        <p:txBody>
          <a:bodyPr/>
          <a:lstStyle>
            <a:lvl1pPr>
              <a:defRPr/>
            </a:lvl1pPr>
          </a:lstStyle>
          <a:p>
            <a:r>
              <a:rPr lang="en-US"/>
              <a:t>Medicare Plan Finder</a:t>
            </a:r>
            <a:endParaRPr lang="en-US" dirty="0"/>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a:xfrm>
            <a:off x="628650" y="6492241"/>
            <a:ext cx="2057400" cy="365125"/>
          </a:xfrm>
          <a:prstGeom prst="rect">
            <a:avLst/>
          </a:prstGeom>
        </p:spPr>
        <p:txBody>
          <a:bodyPr/>
          <a:lstStyle/>
          <a:p>
            <a:r>
              <a:rPr lang="en-US"/>
              <a:t>September 2023</a:t>
            </a:r>
          </a:p>
        </p:txBody>
      </p:sp>
    </p:spTree>
    <p:custDataLst>
      <p:tags r:id="rId1"/>
    </p:custDataLst>
    <p:extLst>
      <p:ext uri="{BB962C8B-B14F-4D97-AF65-F5344CB8AC3E}">
        <p14:creationId xmlns:p14="http://schemas.microsoft.com/office/powerpoint/2010/main" val="45572021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9144000" cy="952107"/>
          </a:xfrm>
          <a:prstGeom prst="rect">
            <a:avLst/>
          </a:prstGeom>
        </p:spPr>
        <p:txBody>
          <a:bodyPr anchor="ctr">
            <a:normAutofit/>
          </a:bodyPr>
          <a:lstStyle>
            <a:lvl1pPr>
              <a:defRPr sz="225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6457950" y="6492241"/>
            <a:ext cx="20574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3028950" y="6492241"/>
            <a:ext cx="3086100" cy="365125"/>
          </a:xfrm>
          <a:prstGeom prst="rect">
            <a:avLst/>
          </a:prstGeom>
        </p:spPr>
        <p:txBody>
          <a:bodyPr/>
          <a:lstStyle>
            <a:lvl1pPr>
              <a:defRPr>
                <a:solidFill>
                  <a:schemeClr val="accent1">
                    <a:lumMod val="60000"/>
                    <a:lumOff val="40000"/>
                  </a:schemeClr>
                </a:solidFill>
              </a:defRPr>
            </a:lvl1pPr>
          </a:lstStyle>
          <a:p>
            <a:r>
              <a:rPr lang="en-US"/>
              <a:t>Medicare Plan Finder</a:t>
            </a:r>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628650" y="6492241"/>
            <a:ext cx="2057400" cy="365125"/>
          </a:xfrm>
          <a:prstGeom prst="rect">
            <a:avLst/>
          </a:prstGeom>
        </p:spPr>
        <p:txBody>
          <a:bodyPr/>
          <a:lstStyle>
            <a:lvl1pPr>
              <a:defRPr>
                <a:solidFill>
                  <a:schemeClr val="accent1">
                    <a:lumMod val="60000"/>
                    <a:lumOff val="40000"/>
                  </a:schemeClr>
                </a:solidFill>
              </a:defRPr>
            </a:lvl1pPr>
          </a:lstStyle>
          <a:p>
            <a:r>
              <a:rPr lang="en-US"/>
              <a:t>September 2023</a:t>
            </a:r>
          </a:p>
        </p:txBody>
      </p:sp>
      <p:sp>
        <p:nvSpPr>
          <p:cNvPr id="5" name="Content Placeholder 4">
            <a:extLst>
              <a:ext uri="{FF2B5EF4-FFF2-40B4-BE49-F238E27FC236}">
                <a16:creationId xmlns:a16="http://schemas.microsoft.com/office/drawing/2014/main" id="{67401758-28B7-6833-9BC5-34298738FA54}"/>
              </a:ext>
            </a:extLst>
          </p:cNvPr>
          <p:cNvSpPr>
            <a:spLocks noGrp="1"/>
          </p:cNvSpPr>
          <p:nvPr>
            <p:ph sz="quarter" idx="13"/>
          </p:nvPr>
        </p:nvSpPr>
        <p:spPr>
          <a:xfrm>
            <a:off x="628650" y="1524001"/>
            <a:ext cx="7886700" cy="463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44367312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9144000" cy="952107"/>
          </a:xfrm>
          <a:prstGeom prst="rect">
            <a:avLst/>
          </a:prstGeom>
        </p:spPr>
        <p:txBody>
          <a:bodyPr anchor="ctr">
            <a:normAutofit/>
          </a:bodyPr>
          <a:lstStyle>
            <a:lvl1pPr>
              <a:defRPr sz="225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6457950" y="6492241"/>
            <a:ext cx="20574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3028950" y="6492241"/>
            <a:ext cx="3086100" cy="365125"/>
          </a:xfrm>
          <a:prstGeom prst="rect">
            <a:avLst/>
          </a:prstGeom>
        </p:spPr>
        <p:txBody>
          <a:bodyPr/>
          <a:lstStyle>
            <a:lvl1pPr>
              <a:defRPr>
                <a:solidFill>
                  <a:schemeClr val="accent1">
                    <a:lumMod val="60000"/>
                    <a:lumOff val="40000"/>
                  </a:schemeClr>
                </a:solidFill>
              </a:defRPr>
            </a:lvl1pPr>
          </a:lstStyle>
          <a:p>
            <a:r>
              <a:rPr lang="en-US"/>
              <a:t>Medicare Plan Finder</a:t>
            </a:r>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628650" y="6492241"/>
            <a:ext cx="2057400" cy="365125"/>
          </a:xfrm>
          <a:prstGeom prst="rect">
            <a:avLst/>
          </a:prstGeom>
        </p:spPr>
        <p:txBody>
          <a:bodyPr/>
          <a:lstStyle>
            <a:lvl1pPr>
              <a:defRPr>
                <a:solidFill>
                  <a:schemeClr val="accent1">
                    <a:lumMod val="60000"/>
                    <a:lumOff val="40000"/>
                  </a:schemeClr>
                </a:solidFill>
              </a:defRPr>
            </a:lvl1pPr>
          </a:lstStyle>
          <a:p>
            <a:r>
              <a:rPr lang="en-US"/>
              <a:t>September 2023</a:t>
            </a:r>
          </a:p>
        </p:txBody>
      </p:sp>
      <p:sp>
        <p:nvSpPr>
          <p:cNvPr id="5" name="Content Placeholder 4">
            <a:extLst>
              <a:ext uri="{FF2B5EF4-FFF2-40B4-BE49-F238E27FC236}">
                <a16:creationId xmlns:a16="http://schemas.microsoft.com/office/drawing/2014/main" id="{67401758-28B7-6833-9BC5-34298738FA54}"/>
              </a:ext>
            </a:extLst>
          </p:cNvPr>
          <p:cNvSpPr>
            <a:spLocks noGrp="1"/>
          </p:cNvSpPr>
          <p:nvPr>
            <p:ph sz="quarter" idx="13"/>
          </p:nvPr>
        </p:nvSpPr>
        <p:spPr>
          <a:xfrm>
            <a:off x="628650" y="1524001"/>
            <a:ext cx="3614166" cy="463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4">
            <a:extLst>
              <a:ext uri="{FF2B5EF4-FFF2-40B4-BE49-F238E27FC236}">
                <a16:creationId xmlns:a16="http://schemas.microsoft.com/office/drawing/2014/main" id="{B5E934ED-5D41-2C5C-3E2C-EADC7DD5553C}"/>
              </a:ext>
            </a:extLst>
          </p:cNvPr>
          <p:cNvSpPr>
            <a:spLocks noGrp="1"/>
          </p:cNvSpPr>
          <p:nvPr>
            <p:ph sz="quarter" idx="14"/>
          </p:nvPr>
        </p:nvSpPr>
        <p:spPr>
          <a:xfrm>
            <a:off x="4901184" y="1524001"/>
            <a:ext cx="3614166" cy="463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53544696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9144000" cy="952107"/>
          </a:xfrm>
          <a:prstGeom prst="rect">
            <a:avLst/>
          </a:prstGeom>
        </p:spPr>
        <p:txBody>
          <a:bodyPr anchor="ctr">
            <a:normAutofit/>
          </a:bodyPr>
          <a:lstStyle>
            <a:lvl1pPr>
              <a:defRPr sz="2250"/>
            </a:lvl1pPr>
          </a:lstStyle>
          <a:p>
            <a:r>
              <a:rPr lang="en-US" dirty="0"/>
              <a:t>Click to title style</a:t>
            </a:r>
          </a:p>
        </p:txBody>
      </p:sp>
      <p:sp>
        <p:nvSpPr>
          <p:cNvPr id="5" name="Content Placeholder 4">
            <a:extLst>
              <a:ext uri="{FF2B5EF4-FFF2-40B4-BE49-F238E27FC236}">
                <a16:creationId xmlns:a16="http://schemas.microsoft.com/office/drawing/2014/main" id="{67401758-28B7-6833-9BC5-34298738FA54}"/>
              </a:ext>
            </a:extLst>
          </p:cNvPr>
          <p:cNvSpPr>
            <a:spLocks noGrp="1"/>
          </p:cNvSpPr>
          <p:nvPr>
            <p:ph sz="quarter" idx="13"/>
          </p:nvPr>
        </p:nvSpPr>
        <p:spPr>
          <a:xfrm>
            <a:off x="628650" y="1203959"/>
            <a:ext cx="3614166" cy="1132114"/>
          </a:xfrm>
        </p:spPr>
        <p:txBody>
          <a:bodyPr/>
          <a:lstStyle/>
          <a:p>
            <a:pPr lvl="0"/>
            <a:r>
              <a:rPr lang="en-US" dirty="0"/>
              <a:t>Click to edit Master text styles</a:t>
            </a:r>
          </a:p>
        </p:txBody>
      </p:sp>
      <p:sp>
        <p:nvSpPr>
          <p:cNvPr id="3" name="Content Placeholder 4">
            <a:extLst>
              <a:ext uri="{FF2B5EF4-FFF2-40B4-BE49-F238E27FC236}">
                <a16:creationId xmlns:a16="http://schemas.microsoft.com/office/drawing/2014/main" id="{B5E934ED-5D41-2C5C-3E2C-EADC7DD5553C}"/>
              </a:ext>
            </a:extLst>
          </p:cNvPr>
          <p:cNvSpPr>
            <a:spLocks noGrp="1"/>
          </p:cNvSpPr>
          <p:nvPr>
            <p:ph sz="quarter" idx="14"/>
          </p:nvPr>
        </p:nvSpPr>
        <p:spPr>
          <a:xfrm>
            <a:off x="4901184" y="1203958"/>
            <a:ext cx="3614166" cy="1132115"/>
          </a:xfrm>
        </p:spPr>
        <p:txBody>
          <a:bodyPr/>
          <a:lstStyle/>
          <a:p>
            <a:pPr lvl="0"/>
            <a:r>
              <a:rPr lang="en-US" dirty="0"/>
              <a:t>Click to edit Master text styles</a:t>
            </a:r>
          </a:p>
        </p:txBody>
      </p:sp>
      <p:sp>
        <p:nvSpPr>
          <p:cNvPr id="4" name="Content Placeholder 4">
            <a:extLst>
              <a:ext uri="{FF2B5EF4-FFF2-40B4-BE49-F238E27FC236}">
                <a16:creationId xmlns:a16="http://schemas.microsoft.com/office/drawing/2014/main" id="{CFCF3B85-C0D5-BF8C-FD7E-EE8CD3216559}"/>
              </a:ext>
            </a:extLst>
          </p:cNvPr>
          <p:cNvSpPr>
            <a:spLocks noGrp="1"/>
          </p:cNvSpPr>
          <p:nvPr>
            <p:ph sz="quarter" idx="15"/>
          </p:nvPr>
        </p:nvSpPr>
        <p:spPr>
          <a:xfrm>
            <a:off x="628650" y="2539634"/>
            <a:ext cx="3614166" cy="1132115"/>
          </a:xfrm>
        </p:spPr>
        <p:txBody>
          <a:bodyPr/>
          <a:lstStyle/>
          <a:p>
            <a:pPr lvl="0"/>
            <a:r>
              <a:rPr lang="en-US" dirty="0"/>
              <a:t>Click to edit Master text styles</a:t>
            </a:r>
          </a:p>
        </p:txBody>
      </p:sp>
      <p:sp>
        <p:nvSpPr>
          <p:cNvPr id="6" name="Content Placeholder 4">
            <a:extLst>
              <a:ext uri="{FF2B5EF4-FFF2-40B4-BE49-F238E27FC236}">
                <a16:creationId xmlns:a16="http://schemas.microsoft.com/office/drawing/2014/main" id="{E6606E1A-64F1-71C2-01BC-D1632C91F3B0}"/>
              </a:ext>
            </a:extLst>
          </p:cNvPr>
          <p:cNvSpPr>
            <a:spLocks noGrp="1"/>
          </p:cNvSpPr>
          <p:nvPr>
            <p:ph sz="quarter" idx="16"/>
          </p:nvPr>
        </p:nvSpPr>
        <p:spPr>
          <a:xfrm>
            <a:off x="4901184" y="2550520"/>
            <a:ext cx="3614166" cy="1132115"/>
          </a:xfrm>
        </p:spPr>
        <p:txBody>
          <a:bodyPr/>
          <a:lstStyle/>
          <a:p>
            <a:pPr lvl="0"/>
            <a:r>
              <a:rPr lang="en-US" dirty="0"/>
              <a:t>Click to edit Master text styles</a:t>
            </a:r>
          </a:p>
        </p:txBody>
      </p:sp>
      <p:sp>
        <p:nvSpPr>
          <p:cNvPr id="7" name="Content Placeholder 4">
            <a:extLst>
              <a:ext uri="{FF2B5EF4-FFF2-40B4-BE49-F238E27FC236}">
                <a16:creationId xmlns:a16="http://schemas.microsoft.com/office/drawing/2014/main" id="{264056A3-D871-F7EC-A575-CED86E31C7A9}"/>
              </a:ext>
            </a:extLst>
          </p:cNvPr>
          <p:cNvSpPr>
            <a:spLocks noGrp="1"/>
          </p:cNvSpPr>
          <p:nvPr>
            <p:ph sz="quarter" idx="17"/>
          </p:nvPr>
        </p:nvSpPr>
        <p:spPr>
          <a:xfrm>
            <a:off x="628650" y="3875310"/>
            <a:ext cx="3614166" cy="1132115"/>
          </a:xfrm>
        </p:spPr>
        <p:txBody>
          <a:bodyPr/>
          <a:lstStyle/>
          <a:p>
            <a:pPr lvl="0"/>
            <a:r>
              <a:rPr lang="en-US" dirty="0"/>
              <a:t>Click to edit Master text styles</a:t>
            </a:r>
          </a:p>
        </p:txBody>
      </p:sp>
      <p:sp>
        <p:nvSpPr>
          <p:cNvPr id="8" name="Content Placeholder 4">
            <a:extLst>
              <a:ext uri="{FF2B5EF4-FFF2-40B4-BE49-F238E27FC236}">
                <a16:creationId xmlns:a16="http://schemas.microsoft.com/office/drawing/2014/main" id="{05463B9D-E11E-D87C-B9B9-28F3CFF6A2E9}"/>
              </a:ext>
            </a:extLst>
          </p:cNvPr>
          <p:cNvSpPr>
            <a:spLocks noGrp="1"/>
          </p:cNvSpPr>
          <p:nvPr>
            <p:ph sz="quarter" idx="18"/>
          </p:nvPr>
        </p:nvSpPr>
        <p:spPr>
          <a:xfrm>
            <a:off x="4901184" y="3875309"/>
            <a:ext cx="3614166" cy="1132115"/>
          </a:xfrm>
        </p:spPr>
        <p:txBody>
          <a:bodyPr/>
          <a:lstStyle/>
          <a:p>
            <a:pPr lvl="0"/>
            <a:r>
              <a:rPr lang="en-US" dirty="0"/>
              <a:t>Click to edit Master text styles</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6457950" y="6492241"/>
            <a:ext cx="20574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3028950" y="6492241"/>
            <a:ext cx="3086100" cy="365125"/>
          </a:xfrm>
          <a:prstGeom prst="rect">
            <a:avLst/>
          </a:prstGeom>
        </p:spPr>
        <p:txBody>
          <a:bodyPr/>
          <a:lstStyle>
            <a:lvl1pPr>
              <a:defRPr>
                <a:solidFill>
                  <a:schemeClr val="accent1">
                    <a:lumMod val="60000"/>
                    <a:lumOff val="40000"/>
                  </a:schemeClr>
                </a:solidFill>
              </a:defRPr>
            </a:lvl1pPr>
          </a:lstStyle>
          <a:p>
            <a:r>
              <a:rPr lang="en-US"/>
              <a:t>Medicare Plan Finder</a:t>
            </a:r>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628650" y="6492241"/>
            <a:ext cx="2057400" cy="365125"/>
          </a:xfrm>
          <a:prstGeom prst="rect">
            <a:avLst/>
          </a:prstGeom>
        </p:spPr>
        <p:txBody>
          <a:bodyPr/>
          <a:lstStyle>
            <a:lvl1pPr>
              <a:defRPr>
                <a:solidFill>
                  <a:schemeClr val="accent1">
                    <a:lumMod val="60000"/>
                    <a:lumOff val="40000"/>
                  </a:schemeClr>
                </a:solidFill>
              </a:defRPr>
            </a:lvl1pPr>
          </a:lstStyle>
          <a:p>
            <a:r>
              <a:rPr lang="en-US"/>
              <a:t>September 2023</a:t>
            </a:r>
          </a:p>
        </p:txBody>
      </p:sp>
      <p:sp>
        <p:nvSpPr>
          <p:cNvPr id="9" name="Content Placeholder 4">
            <a:extLst>
              <a:ext uri="{FF2B5EF4-FFF2-40B4-BE49-F238E27FC236}">
                <a16:creationId xmlns:a16="http://schemas.microsoft.com/office/drawing/2014/main" id="{D595FB4D-D5F8-8697-1B6B-7B03E4EA552E}"/>
              </a:ext>
            </a:extLst>
          </p:cNvPr>
          <p:cNvSpPr>
            <a:spLocks noGrp="1"/>
          </p:cNvSpPr>
          <p:nvPr>
            <p:ph sz="quarter" idx="19"/>
          </p:nvPr>
        </p:nvSpPr>
        <p:spPr>
          <a:xfrm>
            <a:off x="628650" y="5169625"/>
            <a:ext cx="3614166" cy="1132115"/>
          </a:xfrm>
        </p:spPr>
        <p:txBody>
          <a:bodyPr/>
          <a:lstStyle/>
          <a:p>
            <a:pPr lvl="0"/>
            <a:r>
              <a:rPr lang="en-US" dirty="0"/>
              <a:t>Click to edit Master text styles</a:t>
            </a:r>
          </a:p>
        </p:txBody>
      </p:sp>
      <p:sp>
        <p:nvSpPr>
          <p:cNvPr id="13" name="Content Placeholder 4">
            <a:extLst>
              <a:ext uri="{FF2B5EF4-FFF2-40B4-BE49-F238E27FC236}">
                <a16:creationId xmlns:a16="http://schemas.microsoft.com/office/drawing/2014/main" id="{484C6C16-30FF-F196-2D9C-6D7268766617}"/>
              </a:ext>
            </a:extLst>
          </p:cNvPr>
          <p:cNvSpPr>
            <a:spLocks noGrp="1"/>
          </p:cNvSpPr>
          <p:nvPr>
            <p:ph sz="quarter" idx="20"/>
          </p:nvPr>
        </p:nvSpPr>
        <p:spPr>
          <a:xfrm>
            <a:off x="4901184" y="5169624"/>
            <a:ext cx="3614166" cy="1132115"/>
          </a:xfrm>
        </p:spPr>
        <p:txBody>
          <a:bodyPr/>
          <a:lstStyle/>
          <a:p>
            <a:pPr lvl="0"/>
            <a:r>
              <a:rPr lang="en-US" dirty="0"/>
              <a:t>Click to edit Master text styles</a:t>
            </a:r>
          </a:p>
        </p:txBody>
      </p:sp>
    </p:spTree>
    <p:custDataLst>
      <p:tags r:id="rId1"/>
    </p:custDataLst>
    <p:extLst>
      <p:ext uri="{BB962C8B-B14F-4D97-AF65-F5344CB8AC3E}">
        <p14:creationId xmlns:p14="http://schemas.microsoft.com/office/powerpoint/2010/main" val="392949204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1_Knowledge Check">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0" y="1"/>
            <a:ext cx="9144000" cy="1196411"/>
          </a:xfrm>
        </p:spPr>
        <p:txBody>
          <a:bodyPr>
            <a:normAutofit/>
          </a:bodyPr>
          <a:lstStyle>
            <a:lvl1pPr algn="ctr">
              <a:defRPr sz="2250">
                <a:solidFill>
                  <a:srgbClr val="00539A"/>
                </a:solidFill>
              </a:defRPr>
            </a:lvl1pPr>
          </a:lstStyle>
          <a:p>
            <a:r>
              <a:rPr lang="en-US" dirty="0"/>
              <a:t>Check your Knowledge: Question #</a:t>
            </a:r>
          </a:p>
        </p:txBody>
      </p:sp>
      <p:sp>
        <p:nvSpPr>
          <p:cNvPr id="6" name="Content Placeholder 5">
            <a:extLst>
              <a:ext uri="{FF2B5EF4-FFF2-40B4-BE49-F238E27FC236}">
                <a16:creationId xmlns:a16="http://schemas.microsoft.com/office/drawing/2014/main" id="{39FB94DD-70FA-410A-AB7A-9F3BEF860CC4}"/>
              </a:ext>
            </a:extLst>
          </p:cNvPr>
          <p:cNvSpPr>
            <a:spLocks noGrp="1"/>
          </p:cNvSpPr>
          <p:nvPr>
            <p:ph sz="quarter" idx="13"/>
          </p:nvPr>
        </p:nvSpPr>
        <p:spPr>
          <a:xfrm>
            <a:off x="1487091" y="1871664"/>
            <a:ext cx="6229350" cy="2744787"/>
          </a:xfrm>
        </p:spPr>
        <p:txBody>
          <a:bodyPr/>
          <a:lstStyle>
            <a:lvl2pPr>
              <a:spcAft>
                <a:spcPts val="900"/>
              </a:spcAft>
              <a:defRPr/>
            </a:lvl2pPr>
          </a:lstStyle>
          <a:p>
            <a:pPr lvl="0"/>
            <a:r>
              <a:rPr lang="en-US" dirty="0"/>
              <a:t>Edit Master text styles</a:t>
            </a:r>
          </a:p>
          <a:p>
            <a:pPr lvl="1"/>
            <a:r>
              <a:rPr lang="en-US" dirty="0"/>
              <a:t>Second level</a:t>
            </a:r>
          </a:p>
        </p:txBody>
      </p:sp>
      <p:sp>
        <p:nvSpPr>
          <p:cNvPr id="9" name="TextBox 8">
            <a:extLst>
              <a:ext uri="{FF2B5EF4-FFF2-40B4-BE49-F238E27FC236}">
                <a16:creationId xmlns:a16="http://schemas.microsoft.com/office/drawing/2014/main" id="{88FD8781-E3A1-4960-97B1-D2C9D804C401}"/>
              </a:ext>
            </a:extLst>
          </p:cNvPr>
          <p:cNvSpPr txBox="1"/>
          <p:nvPr/>
        </p:nvSpPr>
        <p:spPr>
          <a:xfrm>
            <a:off x="1325732" y="4781614"/>
            <a:ext cx="6492536" cy="646331"/>
          </a:xfrm>
          <a:prstGeom prst="rect">
            <a:avLst/>
          </a:prstGeom>
          <a:noFill/>
        </p:spPr>
        <p:txBody>
          <a:bodyPr wrap="square" rtlCol="0">
            <a:spAutoFit/>
          </a:bodyPr>
          <a:lstStyle/>
          <a:p>
            <a:r>
              <a:rPr lang="en-US" sz="1800" b="1" dirty="0">
                <a:solidFill>
                  <a:schemeClr val="accent1">
                    <a:lumMod val="75000"/>
                  </a:schemeClr>
                </a:solidFill>
              </a:rPr>
              <a:t>Countdown timer: </a:t>
            </a:r>
            <a:r>
              <a:rPr lang="en-US" sz="1800" dirty="0">
                <a:solidFill>
                  <a:schemeClr val="accent1">
                    <a:lumMod val="75000"/>
                  </a:schemeClr>
                </a:solidFill>
              </a:rPr>
              <a:t>Answer the question before the bar disappears!</a:t>
            </a:r>
          </a:p>
        </p:txBody>
      </p:sp>
      <p:sp>
        <p:nvSpPr>
          <p:cNvPr id="10" name="Rectangle 9">
            <a:extLst>
              <a:ext uri="{FF2B5EF4-FFF2-40B4-BE49-F238E27FC236}">
                <a16:creationId xmlns:a16="http://schemas.microsoft.com/office/drawing/2014/main" id="{2E6468E8-A952-4184-8931-F077413305CC}"/>
              </a:ext>
            </a:extLst>
          </p:cNvPr>
          <p:cNvSpPr/>
          <p:nvPr/>
        </p:nvSpPr>
        <p:spPr>
          <a:xfrm flipH="1">
            <a:off x="1399607" y="5243280"/>
            <a:ext cx="6612279"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2" name="Rectangle 11">
            <a:extLst>
              <a:ext uri="{FF2B5EF4-FFF2-40B4-BE49-F238E27FC236}">
                <a16:creationId xmlns:a16="http://schemas.microsoft.com/office/drawing/2014/main" id="{2A42734C-3687-4BC4-BF9C-8CE781A5478B}"/>
              </a:ext>
            </a:extLst>
          </p:cNvPr>
          <p:cNvSpPr/>
          <p:nvPr/>
        </p:nvSpPr>
        <p:spPr>
          <a:xfrm>
            <a:off x="7652945" y="5093525"/>
            <a:ext cx="774417"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529B"/>
                </a:solidFill>
              </a:rPr>
              <a:t>0</a:t>
            </a:r>
          </a:p>
        </p:txBody>
      </p:sp>
      <p:sp>
        <p:nvSpPr>
          <p:cNvPr id="13" name="Rectangle 12">
            <a:extLst>
              <a:ext uri="{FF2B5EF4-FFF2-40B4-BE49-F238E27FC236}">
                <a16:creationId xmlns:a16="http://schemas.microsoft.com/office/drawing/2014/main" id="{6C079C1C-DC3B-4015-8E83-E20A4EC77018}"/>
              </a:ext>
            </a:extLst>
          </p:cNvPr>
          <p:cNvSpPr/>
          <p:nvPr/>
        </p:nvSpPr>
        <p:spPr>
          <a:xfrm>
            <a:off x="7652945" y="5094536"/>
            <a:ext cx="774417"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529B"/>
                </a:solidFill>
              </a:rPr>
              <a:t>1</a:t>
            </a:r>
          </a:p>
        </p:txBody>
      </p:sp>
      <p:sp>
        <p:nvSpPr>
          <p:cNvPr id="14" name="Rectangle 13">
            <a:extLst>
              <a:ext uri="{FF2B5EF4-FFF2-40B4-BE49-F238E27FC236}">
                <a16:creationId xmlns:a16="http://schemas.microsoft.com/office/drawing/2014/main" id="{4A9EB145-64A1-4B6D-ABD6-7765B33E7460}"/>
              </a:ext>
            </a:extLst>
          </p:cNvPr>
          <p:cNvSpPr/>
          <p:nvPr/>
        </p:nvSpPr>
        <p:spPr>
          <a:xfrm>
            <a:off x="7651233" y="5093525"/>
            <a:ext cx="774417"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529B"/>
                </a:solidFill>
              </a:rPr>
              <a:t>2</a:t>
            </a:r>
          </a:p>
        </p:txBody>
      </p:sp>
      <p:sp>
        <p:nvSpPr>
          <p:cNvPr id="15" name="Rectangle 14">
            <a:extLst>
              <a:ext uri="{FF2B5EF4-FFF2-40B4-BE49-F238E27FC236}">
                <a16:creationId xmlns:a16="http://schemas.microsoft.com/office/drawing/2014/main" id="{717A22DA-9F5C-4C8E-B997-89D61696197E}"/>
              </a:ext>
            </a:extLst>
          </p:cNvPr>
          <p:cNvSpPr/>
          <p:nvPr/>
        </p:nvSpPr>
        <p:spPr>
          <a:xfrm>
            <a:off x="7651233" y="5093525"/>
            <a:ext cx="774417"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529B"/>
                </a:solidFill>
              </a:rPr>
              <a:t>3</a:t>
            </a:r>
          </a:p>
        </p:txBody>
      </p:sp>
      <p:sp>
        <p:nvSpPr>
          <p:cNvPr id="16" name="Rectangle 15">
            <a:extLst>
              <a:ext uri="{FF2B5EF4-FFF2-40B4-BE49-F238E27FC236}">
                <a16:creationId xmlns:a16="http://schemas.microsoft.com/office/drawing/2014/main" id="{F30A7EF2-B99D-430B-9F39-8A34F219D183}"/>
              </a:ext>
            </a:extLst>
          </p:cNvPr>
          <p:cNvSpPr/>
          <p:nvPr/>
        </p:nvSpPr>
        <p:spPr>
          <a:xfrm>
            <a:off x="7651233" y="5093525"/>
            <a:ext cx="774417"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529B"/>
                </a:solidFill>
              </a:rPr>
              <a:t>4</a:t>
            </a:r>
          </a:p>
        </p:txBody>
      </p:sp>
      <p:sp>
        <p:nvSpPr>
          <p:cNvPr id="17" name="Rectangle 16">
            <a:extLst>
              <a:ext uri="{FF2B5EF4-FFF2-40B4-BE49-F238E27FC236}">
                <a16:creationId xmlns:a16="http://schemas.microsoft.com/office/drawing/2014/main" id="{7057CCD2-EF8C-4EFA-AE31-D0527A59CC45}"/>
              </a:ext>
            </a:extLst>
          </p:cNvPr>
          <p:cNvSpPr/>
          <p:nvPr/>
        </p:nvSpPr>
        <p:spPr>
          <a:xfrm>
            <a:off x="7651233" y="5093525"/>
            <a:ext cx="774417"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529B"/>
                </a:solidFill>
              </a:rPr>
              <a:t>5</a:t>
            </a:r>
          </a:p>
        </p:txBody>
      </p:sp>
      <p:sp>
        <p:nvSpPr>
          <p:cNvPr id="18" name="Rectangle 17">
            <a:extLst>
              <a:ext uri="{FF2B5EF4-FFF2-40B4-BE49-F238E27FC236}">
                <a16:creationId xmlns:a16="http://schemas.microsoft.com/office/drawing/2014/main" id="{8EAF7DC0-E287-4734-BF35-5E17EC0CB71C}"/>
              </a:ext>
            </a:extLst>
          </p:cNvPr>
          <p:cNvSpPr/>
          <p:nvPr/>
        </p:nvSpPr>
        <p:spPr>
          <a:xfrm>
            <a:off x="7651233" y="5093525"/>
            <a:ext cx="774417"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529B"/>
                </a:solidFill>
              </a:rPr>
              <a:t>6</a:t>
            </a:r>
          </a:p>
        </p:txBody>
      </p:sp>
      <p:sp>
        <p:nvSpPr>
          <p:cNvPr id="19" name="Rectangle 18">
            <a:extLst>
              <a:ext uri="{FF2B5EF4-FFF2-40B4-BE49-F238E27FC236}">
                <a16:creationId xmlns:a16="http://schemas.microsoft.com/office/drawing/2014/main" id="{6E4B16D1-1C0D-4A1A-825D-DCA94ADB6046}"/>
              </a:ext>
            </a:extLst>
          </p:cNvPr>
          <p:cNvSpPr/>
          <p:nvPr/>
        </p:nvSpPr>
        <p:spPr>
          <a:xfrm>
            <a:off x="7651233" y="5093525"/>
            <a:ext cx="774417"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529B"/>
                </a:solidFill>
              </a:rPr>
              <a:t>7</a:t>
            </a:r>
          </a:p>
        </p:txBody>
      </p:sp>
      <p:sp>
        <p:nvSpPr>
          <p:cNvPr id="20" name="Rectangle 19">
            <a:extLst>
              <a:ext uri="{FF2B5EF4-FFF2-40B4-BE49-F238E27FC236}">
                <a16:creationId xmlns:a16="http://schemas.microsoft.com/office/drawing/2014/main" id="{A01F0BDD-4ED8-42DD-9470-A1526697ECCD}"/>
              </a:ext>
            </a:extLst>
          </p:cNvPr>
          <p:cNvSpPr/>
          <p:nvPr/>
        </p:nvSpPr>
        <p:spPr>
          <a:xfrm>
            <a:off x="7651233" y="5093525"/>
            <a:ext cx="774417"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529B"/>
                </a:solidFill>
              </a:rPr>
              <a:t>8</a:t>
            </a:r>
          </a:p>
        </p:txBody>
      </p:sp>
      <p:sp>
        <p:nvSpPr>
          <p:cNvPr id="21" name="Rectangle 20">
            <a:extLst>
              <a:ext uri="{FF2B5EF4-FFF2-40B4-BE49-F238E27FC236}">
                <a16:creationId xmlns:a16="http://schemas.microsoft.com/office/drawing/2014/main" id="{5857950E-E2C1-43F9-A7D2-41CE6CFDE781}"/>
              </a:ext>
            </a:extLst>
          </p:cNvPr>
          <p:cNvSpPr/>
          <p:nvPr/>
        </p:nvSpPr>
        <p:spPr>
          <a:xfrm>
            <a:off x="7651233" y="5093525"/>
            <a:ext cx="774417"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529B"/>
                </a:solidFill>
              </a:rPr>
              <a:t>9</a:t>
            </a:r>
          </a:p>
        </p:txBody>
      </p:sp>
      <p:sp>
        <p:nvSpPr>
          <p:cNvPr id="22" name="Rectangle 21">
            <a:extLst>
              <a:ext uri="{FF2B5EF4-FFF2-40B4-BE49-F238E27FC236}">
                <a16:creationId xmlns:a16="http://schemas.microsoft.com/office/drawing/2014/main" id="{48480437-35C6-4E81-AC29-542D99629125}"/>
              </a:ext>
            </a:extLst>
          </p:cNvPr>
          <p:cNvSpPr/>
          <p:nvPr/>
        </p:nvSpPr>
        <p:spPr>
          <a:xfrm>
            <a:off x="7651233" y="5093525"/>
            <a:ext cx="774417"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529B"/>
                </a:solidFill>
              </a:rPr>
              <a:t>10</a:t>
            </a:r>
          </a:p>
        </p:txBody>
      </p:sp>
      <p:sp>
        <p:nvSpPr>
          <p:cNvPr id="23" name="Rectangle 22">
            <a:extLst>
              <a:ext uri="{FF2B5EF4-FFF2-40B4-BE49-F238E27FC236}">
                <a16:creationId xmlns:a16="http://schemas.microsoft.com/office/drawing/2014/main" id="{BB199EFC-F3DC-408C-B040-6128070B7239}"/>
              </a:ext>
            </a:extLst>
          </p:cNvPr>
          <p:cNvSpPr/>
          <p:nvPr/>
        </p:nvSpPr>
        <p:spPr>
          <a:xfrm>
            <a:off x="7651233" y="5093525"/>
            <a:ext cx="774417"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529B"/>
                </a:solidFill>
              </a:rPr>
              <a:t>11</a:t>
            </a:r>
          </a:p>
        </p:txBody>
      </p:sp>
      <p:sp>
        <p:nvSpPr>
          <p:cNvPr id="24" name="Rectangle 23">
            <a:extLst>
              <a:ext uri="{FF2B5EF4-FFF2-40B4-BE49-F238E27FC236}">
                <a16:creationId xmlns:a16="http://schemas.microsoft.com/office/drawing/2014/main" id="{2B0A8789-B09C-4BBD-9E41-9920A5B5E30D}"/>
              </a:ext>
            </a:extLst>
          </p:cNvPr>
          <p:cNvSpPr/>
          <p:nvPr/>
        </p:nvSpPr>
        <p:spPr>
          <a:xfrm>
            <a:off x="7651233" y="5093525"/>
            <a:ext cx="774417"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529B"/>
                </a:solidFill>
              </a:rPr>
              <a:t>12</a:t>
            </a:r>
          </a:p>
        </p:txBody>
      </p:sp>
      <p:sp>
        <p:nvSpPr>
          <p:cNvPr id="25" name="Rectangle 24">
            <a:extLst>
              <a:ext uri="{FF2B5EF4-FFF2-40B4-BE49-F238E27FC236}">
                <a16:creationId xmlns:a16="http://schemas.microsoft.com/office/drawing/2014/main" id="{4BE290A4-31C2-412F-9BB4-C5A70D7146E3}"/>
              </a:ext>
            </a:extLst>
          </p:cNvPr>
          <p:cNvSpPr/>
          <p:nvPr/>
        </p:nvSpPr>
        <p:spPr>
          <a:xfrm>
            <a:off x="7651233" y="5093525"/>
            <a:ext cx="774417"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529B"/>
                </a:solidFill>
              </a:rPr>
              <a:t>13</a:t>
            </a:r>
          </a:p>
        </p:txBody>
      </p:sp>
      <p:sp>
        <p:nvSpPr>
          <p:cNvPr id="26" name="Rectangle 25">
            <a:extLst>
              <a:ext uri="{FF2B5EF4-FFF2-40B4-BE49-F238E27FC236}">
                <a16:creationId xmlns:a16="http://schemas.microsoft.com/office/drawing/2014/main" id="{0846472E-B404-4AA0-81BB-29CB41C1B413}"/>
              </a:ext>
            </a:extLst>
          </p:cNvPr>
          <p:cNvSpPr/>
          <p:nvPr/>
        </p:nvSpPr>
        <p:spPr>
          <a:xfrm>
            <a:off x="7651233" y="5093525"/>
            <a:ext cx="774417"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529B"/>
                </a:solidFill>
              </a:rPr>
              <a:t>14</a:t>
            </a:r>
          </a:p>
        </p:txBody>
      </p:sp>
      <p:sp>
        <p:nvSpPr>
          <p:cNvPr id="27" name="Rectangle 26">
            <a:extLst>
              <a:ext uri="{FF2B5EF4-FFF2-40B4-BE49-F238E27FC236}">
                <a16:creationId xmlns:a16="http://schemas.microsoft.com/office/drawing/2014/main" id="{5841C14F-DD09-4F08-A498-0482F160E846}"/>
              </a:ext>
            </a:extLst>
          </p:cNvPr>
          <p:cNvSpPr/>
          <p:nvPr/>
        </p:nvSpPr>
        <p:spPr>
          <a:xfrm>
            <a:off x="7651233" y="5093525"/>
            <a:ext cx="774417"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529B"/>
                </a:solidFill>
              </a:rPr>
              <a:t>15</a:t>
            </a:r>
          </a:p>
        </p:txBody>
      </p:sp>
      <p:sp>
        <p:nvSpPr>
          <p:cNvPr id="28" name="Rectangle 27">
            <a:extLst>
              <a:ext uri="{FF2B5EF4-FFF2-40B4-BE49-F238E27FC236}">
                <a16:creationId xmlns:a16="http://schemas.microsoft.com/office/drawing/2014/main" id="{B6143134-4D34-4818-BCD5-DD80662A35DC}"/>
              </a:ext>
            </a:extLst>
          </p:cNvPr>
          <p:cNvSpPr/>
          <p:nvPr/>
        </p:nvSpPr>
        <p:spPr>
          <a:xfrm>
            <a:off x="8270816" y="5094537"/>
            <a:ext cx="866775"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6457950" y="6492241"/>
            <a:ext cx="20574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a:xfrm>
            <a:off x="3028950" y="6492241"/>
            <a:ext cx="3086100" cy="365125"/>
          </a:xfrm>
          <a:prstGeom prst="rect">
            <a:avLst/>
          </a:prstGeom>
        </p:spPr>
        <p:txBody>
          <a:bodyPr/>
          <a:lstStyle>
            <a:lvl1pPr>
              <a:defRPr>
                <a:solidFill>
                  <a:schemeClr val="bg1"/>
                </a:solidFill>
              </a:defRPr>
            </a:lvl1pPr>
          </a:lstStyle>
          <a:p>
            <a:r>
              <a:rPr lang="en-US"/>
              <a:t>Medicare Plan Finder</a:t>
            </a:r>
            <a:endParaRPr lang="en-US" dirty="0"/>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a:xfrm>
            <a:off x="628650" y="6492241"/>
            <a:ext cx="2057400" cy="365125"/>
          </a:xfrm>
          <a:prstGeom prst="rect">
            <a:avLst/>
          </a:prstGeom>
        </p:spPr>
        <p:txBody>
          <a:bodyPr/>
          <a:lstStyle>
            <a:lvl1pPr>
              <a:defRPr>
                <a:solidFill>
                  <a:schemeClr val="bg1"/>
                </a:solidFill>
              </a:defRPr>
            </a:lvl1pPr>
          </a:lstStyle>
          <a:p>
            <a:r>
              <a:rPr lang="en-US"/>
              <a:t>September 2023</a:t>
            </a:r>
          </a:p>
        </p:txBody>
      </p:sp>
    </p:spTree>
    <p:custDataLst>
      <p:tags r:id="rId1"/>
    </p:custDataLst>
    <p:extLst>
      <p:ext uri="{BB962C8B-B14F-4D97-AF65-F5344CB8AC3E}">
        <p14:creationId xmlns:p14="http://schemas.microsoft.com/office/powerpoint/2010/main" val="2900683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Final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9144000" cy="960120"/>
          </a:xfrm>
          <a:prstGeom prst="rect">
            <a:avLst/>
          </a:prstGeom>
        </p:spPr>
        <p:txBody>
          <a:bodyPr/>
          <a:lstStyle>
            <a:lvl1pPr>
              <a:defRPr/>
            </a:lvl1pPr>
          </a:lstStyle>
          <a:p>
            <a:r>
              <a:rPr lang="en-US" dirty="0"/>
              <a:t>Stay Connected</a:t>
            </a:r>
          </a:p>
        </p:txBody>
      </p:sp>
      <p:grpSp>
        <p:nvGrpSpPr>
          <p:cNvPr id="19" name="Group 18">
            <a:extLst>
              <a:ext uri="{FF2B5EF4-FFF2-40B4-BE49-F238E27FC236}">
                <a16:creationId xmlns:a16="http://schemas.microsoft.com/office/drawing/2014/main" id="{C553243D-953E-46FB-80DC-305E327AB395}"/>
              </a:ext>
            </a:extLst>
          </p:cNvPr>
          <p:cNvGrpSpPr/>
          <p:nvPr userDrawn="1"/>
        </p:nvGrpSpPr>
        <p:grpSpPr>
          <a:xfrm>
            <a:off x="885705" y="1472455"/>
            <a:ext cx="7068327" cy="4512717"/>
            <a:chOff x="1180940" y="1472454"/>
            <a:chExt cx="9424436" cy="4512717"/>
          </a:xfrm>
        </p:grpSpPr>
        <p:grpSp>
          <p:nvGrpSpPr>
            <p:cNvPr id="6" name="Group 5">
              <a:extLst>
                <a:ext uri="{FF2B5EF4-FFF2-40B4-BE49-F238E27FC236}">
                  <a16:creationId xmlns:a16="http://schemas.microsoft.com/office/drawing/2014/main" id="{E7254814-8D38-4071-A63A-8561A3E140B4}"/>
                </a:ext>
              </a:extLst>
            </p:cNvPr>
            <p:cNvGrpSpPr/>
            <p:nvPr userDrawn="1"/>
          </p:nvGrpSpPr>
          <p:grpSpPr>
            <a:xfrm>
              <a:off x="7307255" y="1472454"/>
              <a:ext cx="3298121" cy="3660244"/>
              <a:chOff x="7015035" y="1262904"/>
              <a:chExt cx="3298121" cy="3660244"/>
            </a:xfrm>
          </p:grpSpPr>
          <p:pic>
            <p:nvPicPr>
              <p:cNvPr id="7" name="Picture 6" descr="Icon of an envelop with the email @ symbole">
                <a:extLst>
                  <a:ext uri="{FF2B5EF4-FFF2-40B4-BE49-F238E27FC236}">
                    <a16:creationId xmlns:a16="http://schemas.microsoft.com/office/drawing/2014/main" id="{195E15E5-E4E9-4D85-B42E-3E514FC96CBF}"/>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7224226" y="1262904"/>
                <a:ext cx="2863263" cy="2863263"/>
              </a:xfrm>
              <a:prstGeom prst="rect">
                <a:avLst/>
              </a:prstGeom>
            </p:spPr>
          </p:pic>
          <p:sp>
            <p:nvSpPr>
              <p:cNvPr id="8" name="TextBox 7">
                <a:extLst>
                  <a:ext uri="{FF2B5EF4-FFF2-40B4-BE49-F238E27FC236}">
                    <a16:creationId xmlns:a16="http://schemas.microsoft.com/office/drawing/2014/main" id="{EA30F610-1F95-4078-9AB4-40B4E9623EA2}"/>
                  </a:ext>
                </a:extLst>
              </p:cNvPr>
              <p:cNvSpPr txBox="1"/>
              <p:nvPr/>
            </p:nvSpPr>
            <p:spPr>
              <a:xfrm>
                <a:off x="7015035" y="3722819"/>
                <a:ext cx="3298121" cy="1200329"/>
              </a:xfrm>
              <a:prstGeom prst="rect">
                <a:avLst/>
              </a:prstGeom>
              <a:noFill/>
            </p:spPr>
            <p:txBody>
              <a:bodyPr wrap="square" rtlCol="0">
                <a:spAutoFit/>
              </a:bodyPr>
              <a:lstStyle/>
              <a:p>
                <a:pPr lvl="0" algn="ctr"/>
                <a:r>
                  <a:rPr lang="en-US" sz="1800" dirty="0">
                    <a:solidFill>
                      <a:schemeClr val="accent1">
                        <a:lumMod val="75000"/>
                      </a:schemeClr>
                    </a:solidFill>
                    <a:latin typeface="Arial" panose="020B0604020202020204" pitchFamily="34" charset="0"/>
                    <a:cs typeface="Arial" panose="020B0604020202020204" pitchFamily="34" charset="0"/>
                  </a:rPr>
                  <a:t>Contact us at </a:t>
                </a:r>
                <a:r>
                  <a:rPr lang="en-US" sz="1800" dirty="0">
                    <a:solidFill>
                      <a:schemeClr val="accent1">
                        <a:lumMod val="75000"/>
                      </a:schemeClr>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training@cms.hhs.gov</a:t>
                </a:r>
                <a:r>
                  <a:rPr lang="en-US" sz="1800" dirty="0">
                    <a:solidFill>
                      <a:schemeClr val="accent1">
                        <a:lumMod val="75000"/>
                      </a:schemeClr>
                    </a:solidFill>
                    <a:latin typeface="Arial" panose="020B0604020202020204" pitchFamily="34" charset="0"/>
                    <a:cs typeface="Arial" panose="020B0604020202020204" pitchFamily="34" charset="0"/>
                  </a:rPr>
                  <a:t>.</a:t>
                </a:r>
              </a:p>
              <a:p>
                <a:pPr algn="ctr"/>
                <a:endParaRPr lang="en-US" sz="1800" dirty="0">
                  <a:latin typeface="Arial" panose="020B0604020202020204" pitchFamily="34" charset="0"/>
                  <a:cs typeface="Arial" panose="020B0604020202020204" pitchFamily="34" charset="0"/>
                </a:endParaRPr>
              </a:p>
            </p:txBody>
          </p:sp>
        </p:grpSp>
        <p:sp>
          <p:nvSpPr>
            <p:cNvPr id="10" name="Content Placeholder 4">
              <a:extLst>
                <a:ext uri="{FF2B5EF4-FFF2-40B4-BE49-F238E27FC236}">
                  <a16:creationId xmlns:a16="http://schemas.microsoft.com/office/drawing/2014/main" id="{1C148079-5408-420C-AC04-A7A8288E316A}"/>
                </a:ext>
              </a:extLst>
            </p:cNvPr>
            <p:cNvSpPr txBox="1">
              <a:spLocks/>
            </p:cNvSpPr>
            <p:nvPr/>
          </p:nvSpPr>
          <p:spPr>
            <a:xfrm>
              <a:off x="1180940" y="3991062"/>
              <a:ext cx="5385357" cy="19941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solidFill>
                    <a:schemeClr val="accent1">
                      <a:lumMod val="75000"/>
                    </a:schemeClr>
                  </a:solidFill>
                  <a:latin typeface="Arial" panose="020B0604020202020204" pitchFamily="34" charset="0"/>
                  <a:cs typeface="Arial" panose="020B0604020202020204" pitchFamily="34" charset="0"/>
                </a:rPr>
                <a:t>To view available training materials, </a:t>
              </a:r>
              <a:br>
                <a:rPr lang="en-US" sz="1800" dirty="0">
                  <a:solidFill>
                    <a:schemeClr val="accent1">
                      <a:lumMod val="75000"/>
                    </a:schemeClr>
                  </a:solidFill>
                  <a:latin typeface="Arial" panose="020B0604020202020204" pitchFamily="34" charset="0"/>
                  <a:cs typeface="Arial" panose="020B0604020202020204" pitchFamily="34" charset="0"/>
                </a:rPr>
              </a:br>
              <a:r>
                <a:rPr lang="en-US" sz="1800" dirty="0">
                  <a:solidFill>
                    <a:schemeClr val="accent1">
                      <a:lumMod val="75000"/>
                    </a:schemeClr>
                  </a:solidFill>
                  <a:latin typeface="Arial" panose="020B0604020202020204" pitchFamily="34" charset="0"/>
                  <a:cs typeface="Arial" panose="020B0604020202020204" pitchFamily="34" charset="0"/>
                </a:rPr>
                <a:t>or subscribe to our email list, visit</a:t>
              </a:r>
            </a:p>
            <a:p>
              <a:pPr marL="0" indent="0" algn="ctr">
                <a:buFont typeface="Arial" panose="020B0604020202020204" pitchFamily="34" charset="0"/>
                <a:buNone/>
              </a:pPr>
              <a:r>
                <a:rPr lang="en-US" sz="1800" dirty="0">
                  <a:solidFill>
                    <a:schemeClr val="accent1">
                      <a:lumMod val="75000"/>
                    </a:schemeClr>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CMSnationaltrainingprogram.cms.gov</a:t>
              </a:r>
              <a:r>
                <a:rPr lang="en-US" sz="1800" dirty="0">
                  <a:solidFill>
                    <a:schemeClr val="accent1">
                      <a:lumMod val="75000"/>
                    </a:schemeClr>
                  </a:solidFill>
                  <a:latin typeface="Arial" panose="020B0604020202020204" pitchFamily="34" charset="0"/>
                  <a:cs typeface="Arial" panose="020B0604020202020204" pitchFamily="34" charset="0"/>
                </a:rPr>
                <a:t>.</a:t>
              </a:r>
            </a:p>
          </p:txBody>
        </p:sp>
        <p:grpSp>
          <p:nvGrpSpPr>
            <p:cNvPr id="11" name="Group 10" descr="Icon of a web browser">
              <a:extLst>
                <a:ext uri="{FF2B5EF4-FFF2-40B4-BE49-F238E27FC236}">
                  <a16:creationId xmlns:a16="http://schemas.microsoft.com/office/drawing/2014/main" id="{5290280D-C34A-450B-83DD-E886E128A3ED}"/>
                </a:ext>
              </a:extLst>
            </p:cNvPr>
            <p:cNvGrpSpPr>
              <a:grpSpLocks noChangeAspect="1"/>
            </p:cNvGrpSpPr>
            <p:nvPr/>
          </p:nvGrpSpPr>
          <p:grpSpPr>
            <a:xfrm>
              <a:off x="2739404" y="2124325"/>
              <a:ext cx="2289672" cy="1694557"/>
              <a:chOff x="1604513" y="1515733"/>
              <a:chExt cx="4416725" cy="3268763"/>
            </a:xfrm>
          </p:grpSpPr>
          <p:grpSp>
            <p:nvGrpSpPr>
              <p:cNvPr id="12" name="Group 11">
                <a:extLst>
                  <a:ext uri="{FF2B5EF4-FFF2-40B4-BE49-F238E27FC236}">
                    <a16:creationId xmlns:a16="http://schemas.microsoft.com/office/drawing/2014/main" id="{D37E0E9F-CA72-4E76-B4D8-B1E54E94D9BE}"/>
                  </a:ext>
                </a:extLst>
              </p:cNvPr>
              <p:cNvGrpSpPr/>
              <p:nvPr/>
            </p:nvGrpSpPr>
            <p:grpSpPr>
              <a:xfrm>
                <a:off x="1604513" y="1515733"/>
                <a:ext cx="4416725" cy="3268763"/>
                <a:chOff x="1604513" y="1515733"/>
                <a:chExt cx="4416725" cy="3268763"/>
              </a:xfrm>
            </p:grpSpPr>
            <p:sp>
              <p:nvSpPr>
                <p:cNvPr id="17" name="Rectangle: Rounded Corners 16">
                  <a:extLst>
                    <a:ext uri="{FF2B5EF4-FFF2-40B4-BE49-F238E27FC236}">
                      <a16:creationId xmlns:a16="http://schemas.microsoft.com/office/drawing/2014/main" id="{EE4E48CF-8078-471B-94FC-F81F8C1BB2C3}"/>
                    </a:ext>
                  </a:extLst>
                </p:cNvPr>
                <p:cNvSpPr/>
                <p:nvPr/>
              </p:nvSpPr>
              <p:spPr>
                <a:xfrm>
                  <a:off x="1604513" y="1515733"/>
                  <a:ext cx="4416725" cy="3268763"/>
                </a:xfrm>
                <a:prstGeom prst="roundRect">
                  <a:avLst>
                    <a:gd name="adj" fmla="val 2960"/>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cxnSp>
              <p:nvCxnSpPr>
                <p:cNvPr id="18" name="Straight Connector 17">
                  <a:extLst>
                    <a:ext uri="{FF2B5EF4-FFF2-40B4-BE49-F238E27FC236}">
                      <a16:creationId xmlns:a16="http://schemas.microsoft.com/office/drawing/2014/main" id="{D70C2C4E-476E-429B-B3A5-350FE30E9129}"/>
                    </a:ext>
                  </a:extLst>
                </p:cNvPr>
                <p:cNvCxnSpPr/>
                <p:nvPr/>
              </p:nvCxnSpPr>
              <p:spPr>
                <a:xfrm>
                  <a:off x="1604513" y="1928183"/>
                  <a:ext cx="44167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Oval 12">
                <a:extLst>
                  <a:ext uri="{FF2B5EF4-FFF2-40B4-BE49-F238E27FC236}">
                    <a16:creationId xmlns:a16="http://schemas.microsoft.com/office/drawing/2014/main" id="{46546EAD-ED40-44EC-A805-F530DFB112AE}"/>
                  </a:ext>
                </a:extLst>
              </p:cNvPr>
              <p:cNvSpPr>
                <a:spLocks noChangeAspect="1"/>
              </p:cNvSpPr>
              <p:nvPr/>
            </p:nvSpPr>
            <p:spPr>
              <a:xfrm>
                <a:off x="5734050" y="1649708"/>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4" name="Oval 13">
                <a:extLst>
                  <a:ext uri="{FF2B5EF4-FFF2-40B4-BE49-F238E27FC236}">
                    <a16:creationId xmlns:a16="http://schemas.microsoft.com/office/drawing/2014/main" id="{E9B08BAD-18DB-4A90-B25B-DB18E857EAF8}"/>
                  </a:ext>
                </a:extLst>
              </p:cNvPr>
              <p:cNvSpPr>
                <a:spLocks noChangeAspect="1"/>
              </p:cNvSpPr>
              <p:nvPr/>
            </p:nvSpPr>
            <p:spPr>
              <a:xfrm>
                <a:off x="5553075" y="1649708"/>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5" name="Oval 14">
                <a:extLst>
                  <a:ext uri="{FF2B5EF4-FFF2-40B4-BE49-F238E27FC236}">
                    <a16:creationId xmlns:a16="http://schemas.microsoft.com/office/drawing/2014/main" id="{F952F365-6288-4293-BF47-6851B9FBC6B7}"/>
                  </a:ext>
                </a:extLst>
              </p:cNvPr>
              <p:cNvSpPr>
                <a:spLocks noChangeAspect="1"/>
              </p:cNvSpPr>
              <p:nvPr/>
            </p:nvSpPr>
            <p:spPr>
              <a:xfrm>
                <a:off x="5381625" y="1649708"/>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pic>
            <p:nvPicPr>
              <p:cNvPr id="16" name="Graphic 15" descr="Cursor">
                <a:extLst>
                  <a:ext uri="{FF2B5EF4-FFF2-40B4-BE49-F238E27FC236}">
                    <a16:creationId xmlns:a16="http://schemas.microsoft.com/office/drawing/2014/main" id="{0D3944C8-1B21-4EA0-838D-55FF1DE1F899}"/>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532275" y="3300235"/>
                <a:ext cx="1020800" cy="1020800"/>
              </a:xfrm>
              <a:prstGeom prst="rect">
                <a:avLst/>
              </a:prstGeom>
            </p:spPr>
          </p:pic>
        </p:grpSp>
      </p:gr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a:xfrm>
            <a:off x="3028950" y="6492241"/>
            <a:ext cx="3086100" cy="365125"/>
          </a:xfrm>
          <a:prstGeom prst="rect">
            <a:avLst/>
          </a:prstGeom>
        </p:spPr>
        <p:txBody>
          <a:bodyPr/>
          <a:lstStyle>
            <a:lvl1pPr>
              <a:defRPr/>
            </a:lvl1pPr>
          </a:lstStyle>
          <a:p>
            <a:r>
              <a:rPr lang="en-US"/>
              <a:t>Medicare Plan Finder</a:t>
            </a:r>
            <a:endParaRPr lang="en-US" dirty="0"/>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a:xfrm>
            <a:off x="628650" y="6492241"/>
            <a:ext cx="2057400" cy="365125"/>
          </a:xfrm>
          <a:prstGeom prst="rect">
            <a:avLst/>
          </a:prstGeom>
        </p:spPr>
        <p:txBody>
          <a:bodyPr/>
          <a:lstStyle/>
          <a:p>
            <a:r>
              <a:rPr lang="en-US"/>
              <a:t>September 2023</a:t>
            </a:r>
          </a:p>
        </p:txBody>
      </p:sp>
    </p:spTree>
    <p:custDataLst>
      <p:tags r:id="rId1"/>
    </p:custDataLst>
    <p:extLst>
      <p:ext uri="{BB962C8B-B14F-4D97-AF65-F5344CB8AC3E}">
        <p14:creationId xmlns:p14="http://schemas.microsoft.com/office/powerpoint/2010/main" val="2829637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9" Type="http://schemas.openxmlformats.org/officeDocument/2006/relationships/slideLayout" Target="../slideLayouts/slideLayout66.xml"/><Relationship Id="rId21" Type="http://schemas.openxmlformats.org/officeDocument/2006/relationships/slideLayout" Target="../slideLayouts/slideLayout48.xml"/><Relationship Id="rId34" Type="http://schemas.openxmlformats.org/officeDocument/2006/relationships/slideLayout" Target="../slideLayouts/slideLayout61.xml"/><Relationship Id="rId42" Type="http://schemas.openxmlformats.org/officeDocument/2006/relationships/theme" Target="../theme/theme3.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slideLayout" Target="../slideLayouts/slideLayout56.xml"/><Relationship Id="rId41" Type="http://schemas.openxmlformats.org/officeDocument/2006/relationships/slideLayout" Target="../slideLayouts/slideLayout68.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32" Type="http://schemas.openxmlformats.org/officeDocument/2006/relationships/slideLayout" Target="../slideLayouts/slideLayout59.xml"/><Relationship Id="rId37" Type="http://schemas.openxmlformats.org/officeDocument/2006/relationships/slideLayout" Target="../slideLayouts/slideLayout64.xml"/><Relationship Id="rId40" Type="http://schemas.openxmlformats.org/officeDocument/2006/relationships/slideLayout" Target="../slideLayouts/slideLayout67.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36" Type="http://schemas.openxmlformats.org/officeDocument/2006/relationships/slideLayout" Target="../slideLayouts/slideLayout63.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31" Type="http://schemas.openxmlformats.org/officeDocument/2006/relationships/slideLayout" Target="../slideLayouts/slideLayout58.xml"/><Relationship Id="rId44" Type="http://schemas.openxmlformats.org/officeDocument/2006/relationships/image" Target="../media/image8.jpeg"/><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slideLayout" Target="../slideLayouts/slideLayout57.xml"/><Relationship Id="rId35" Type="http://schemas.openxmlformats.org/officeDocument/2006/relationships/slideLayout" Target="../slideLayouts/slideLayout62.xml"/><Relationship Id="rId43" Type="http://schemas.openxmlformats.org/officeDocument/2006/relationships/tags" Target="../tags/tag1.xml"/><Relationship Id="rId8" Type="http://schemas.openxmlformats.org/officeDocument/2006/relationships/slideLayout" Target="../slideLayouts/slideLayout35.xml"/><Relationship Id="rId3" Type="http://schemas.openxmlformats.org/officeDocument/2006/relationships/slideLayout" Target="../slideLayouts/slideLayout30.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33" Type="http://schemas.openxmlformats.org/officeDocument/2006/relationships/slideLayout" Target="../slideLayouts/slideLayout60.xml"/><Relationship Id="rId38" Type="http://schemas.openxmlformats.org/officeDocument/2006/relationships/slideLayout" Target="../slideLayouts/slideLayout6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image" Target="../media/image40.jpeg"/><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theme" Target="../theme/theme4.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theme" Target="../theme/theme6.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image" Target="../media/image8.jpeg"/><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tags" Target="../tags/tag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tags" Target="../tags/tag16.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7.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image" Target="../media/image8.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FFFFF"/>
            </a:gs>
            <a:gs pos="14999">
              <a:srgbClr val="FFFFFF"/>
            </a:gs>
            <a:gs pos="44000">
              <a:srgbClr val="FFFFFF"/>
            </a:gs>
            <a:gs pos="100000">
              <a:srgbClr val="9EE3FC"/>
            </a:gs>
          </a:gsLst>
          <a:lin ang="5400000" scaled="1"/>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lt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lt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pPr>
              <a:defRPr/>
            </a:pPr>
            <a:fld id="{5C2BA465-F7A5-4516-84DF-66496763C4A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576" r:id="rId1"/>
    <p:sldLayoutId id="2147484577" r:id="rId2"/>
    <p:sldLayoutId id="2147484578" r:id="rId3"/>
    <p:sldLayoutId id="2147484579" r:id="rId4"/>
    <p:sldLayoutId id="2147484580" r:id="rId5"/>
    <p:sldLayoutId id="2147484581" r:id="rId6"/>
    <p:sldLayoutId id="2147484582" r:id="rId7"/>
    <p:sldLayoutId id="2147484583" r:id="rId8"/>
    <p:sldLayoutId id="2147484584" r:id="rId9"/>
    <p:sldLayoutId id="2147484585" r:id="rId10"/>
    <p:sldLayoutId id="2147484586" r:id="rId11"/>
    <p:sldLayoutId id="2147484609" r:id="rId12"/>
    <p:sldLayoutId id="2147484610" r:id="rId13"/>
    <p:sldLayoutId id="2147484666" r:id="rId14"/>
  </p:sldLayoutIdLst>
  <p:hf hdr="0" ft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A8F4D546-E005-994F-97E2-EEAFE03ADABC}"/>
              </a:ext>
            </a:extLst>
          </p:cNvPr>
          <p:cNvSpPr/>
          <p:nvPr userDrawn="1"/>
        </p:nvSpPr>
        <p:spPr>
          <a:xfrm>
            <a:off x="0" y="-6350"/>
            <a:ext cx="1484313" cy="6880225"/>
          </a:xfrm>
          <a:custGeom>
            <a:avLst/>
            <a:gdLst>
              <a:gd name="connsiteX0" fmla="*/ 1753849 w 1978702"/>
              <a:gd name="connsiteY0" fmla="*/ 0 h 6880485"/>
              <a:gd name="connsiteX1" fmla="*/ 1978702 w 1978702"/>
              <a:gd name="connsiteY1" fmla="*/ 0 h 6880485"/>
              <a:gd name="connsiteX2" fmla="*/ 247338 w 1978702"/>
              <a:gd name="connsiteY2" fmla="*/ 6880485 h 6880485"/>
              <a:gd name="connsiteX3" fmla="*/ 0 w 1978702"/>
              <a:gd name="connsiteY3" fmla="*/ 6865495 h 6880485"/>
              <a:gd name="connsiteX4" fmla="*/ 1753849 w 1978702"/>
              <a:gd name="connsiteY4" fmla="*/ 0 h 6880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8702" h="6880485">
                <a:moveTo>
                  <a:pt x="1753849" y="0"/>
                </a:moveTo>
                <a:lnTo>
                  <a:pt x="1978702" y="0"/>
                </a:lnTo>
                <a:lnTo>
                  <a:pt x="247338" y="6880485"/>
                </a:lnTo>
                <a:lnTo>
                  <a:pt x="0" y="6865495"/>
                </a:lnTo>
                <a:lnTo>
                  <a:pt x="1753849" y="0"/>
                </a:lnTo>
                <a:close/>
              </a:path>
            </a:pathLst>
          </a:custGeom>
          <a:solidFill>
            <a:srgbClr val="0A5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a:p>
        </p:txBody>
      </p:sp>
      <p:sp>
        <p:nvSpPr>
          <p:cNvPr id="2051" name="Title Placeholder 1"/>
          <p:cNvSpPr>
            <a:spLocks noGrp="1"/>
          </p:cNvSpPr>
          <p:nvPr>
            <p:ph type="title"/>
          </p:nvPr>
        </p:nvSpPr>
        <p:spPr bwMode="auto">
          <a:xfrm>
            <a:off x="1400175" y="7938"/>
            <a:ext cx="7377113"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2" name="Text Placeholder 2"/>
          <p:cNvSpPr>
            <a:spLocks noGrp="1"/>
          </p:cNvSpPr>
          <p:nvPr>
            <p:ph type="body" idx="1"/>
          </p:nvPr>
        </p:nvSpPr>
        <p:spPr bwMode="auto">
          <a:xfrm>
            <a:off x="1400175" y="1152525"/>
            <a:ext cx="7377113" cy="501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a:extLst>
              <a:ext uri="{FF2B5EF4-FFF2-40B4-BE49-F238E27FC236}">
                <a16:creationId xmlns:a16="http://schemas.microsoft.com/office/drawing/2014/main" id="{148FC044-8233-214A-803D-267576721A95}"/>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750" dirty="0">
                <a:solidFill>
                  <a:schemeClr val="tx1">
                    <a:lumMod val="75000"/>
                    <a:lumOff val="25000"/>
                  </a:schemeClr>
                </a:solidFill>
                <a:latin typeface="+mn-lt"/>
              </a:defRPr>
            </a:lvl1pPr>
          </a:lstStyle>
          <a:p>
            <a:pPr>
              <a:defRPr/>
            </a:pPr>
            <a:endParaRPr lang="en-US"/>
          </a:p>
        </p:txBody>
      </p:sp>
      <p:sp>
        <p:nvSpPr>
          <p:cNvPr id="8" name="Slide Number Placeholder 5">
            <a:extLst>
              <a:ext uri="{FF2B5EF4-FFF2-40B4-BE49-F238E27FC236}">
                <a16:creationId xmlns:a16="http://schemas.microsoft.com/office/drawing/2014/main" id="{9E51274F-99AA-6845-A0C6-5E73B8FA5643}"/>
              </a:ext>
            </a:extLst>
          </p:cNvPr>
          <p:cNvSpPr txBox="1">
            <a:spLocks/>
          </p:cNvSpPr>
          <p:nvPr userDrawn="1"/>
        </p:nvSpPr>
        <p:spPr>
          <a:xfrm>
            <a:off x="6457950" y="6356350"/>
            <a:ext cx="2057400" cy="365125"/>
          </a:xfrm>
          <a:prstGeom prst="rect">
            <a:avLst/>
          </a:prstGeom>
        </p:spPr>
        <p:txBody>
          <a:bodyPr lIns="68580" tIns="34290" rIns="68580" bIns="34290" anchor="ctr"/>
          <a:lstStyle>
            <a:defPPr>
              <a:defRPr lang="en-US"/>
            </a:defPPr>
            <a:lvl1pPr marL="0" algn="r" defTabSz="914400" rtl="0" eaLnBrk="1" latinLnBrk="0" hangingPunct="1">
              <a:defRPr sz="10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spcBef>
                <a:spcPts val="0"/>
              </a:spcBef>
              <a:spcAft>
                <a:spcPts val="0"/>
              </a:spcAft>
              <a:defRPr/>
            </a:pPr>
            <a:fld id="{23866CE6-9FF1-4D4B-A289-2DA44715C161}" type="slidenum">
              <a:rPr lang="en-US" sz="750" smtClean="0"/>
              <a:pPr defTabSz="685800" fontAlgn="auto">
                <a:spcBef>
                  <a:spcPts val="0"/>
                </a:spcBef>
                <a:spcAft>
                  <a:spcPts val="0"/>
                </a:spcAft>
                <a:defRPr/>
              </a:pPr>
              <a:t>‹#›</a:t>
            </a:fld>
            <a:endParaRPr lang="en-US" sz="750" dirty="0"/>
          </a:p>
        </p:txBody>
      </p:sp>
      <p:sp>
        <p:nvSpPr>
          <p:cNvPr id="13" name="Freeform 12">
            <a:extLst>
              <a:ext uri="{FF2B5EF4-FFF2-40B4-BE49-F238E27FC236}">
                <a16:creationId xmlns:a16="http://schemas.microsoft.com/office/drawing/2014/main" id="{09B77645-3B8D-9345-8D59-01EBD3E3F066}"/>
              </a:ext>
            </a:extLst>
          </p:cNvPr>
          <p:cNvSpPr/>
          <p:nvPr userDrawn="1"/>
        </p:nvSpPr>
        <p:spPr>
          <a:xfrm>
            <a:off x="415925" y="1219200"/>
            <a:ext cx="566738" cy="2159000"/>
          </a:xfrm>
          <a:custGeom>
            <a:avLst/>
            <a:gdLst>
              <a:gd name="connsiteX0" fmla="*/ 585216 w 755904"/>
              <a:gd name="connsiteY0" fmla="*/ 0 h 2157984"/>
              <a:gd name="connsiteX1" fmla="*/ 755904 w 755904"/>
              <a:gd name="connsiteY1" fmla="*/ 0 h 2157984"/>
              <a:gd name="connsiteX2" fmla="*/ 170688 w 755904"/>
              <a:gd name="connsiteY2" fmla="*/ 2157984 h 2157984"/>
              <a:gd name="connsiteX3" fmla="*/ 0 w 755904"/>
              <a:gd name="connsiteY3" fmla="*/ 2157984 h 2157984"/>
              <a:gd name="connsiteX4" fmla="*/ 585216 w 755904"/>
              <a:gd name="connsiteY4" fmla="*/ 0 h 2157984"/>
              <a:gd name="connsiteX0" fmla="*/ 585216 w 755904"/>
              <a:gd name="connsiteY0" fmla="*/ 0 h 2157984"/>
              <a:gd name="connsiteX1" fmla="*/ 755904 w 755904"/>
              <a:gd name="connsiteY1" fmla="*/ 0 h 2157984"/>
              <a:gd name="connsiteX2" fmla="*/ 207264 w 755904"/>
              <a:gd name="connsiteY2" fmla="*/ 2157984 h 2157984"/>
              <a:gd name="connsiteX3" fmla="*/ 0 w 755904"/>
              <a:gd name="connsiteY3" fmla="*/ 2157984 h 2157984"/>
              <a:gd name="connsiteX4" fmla="*/ 585216 w 755904"/>
              <a:gd name="connsiteY4" fmla="*/ 0 h 2157984"/>
              <a:gd name="connsiteX0" fmla="*/ 536448 w 755904"/>
              <a:gd name="connsiteY0" fmla="*/ 12192 h 2157984"/>
              <a:gd name="connsiteX1" fmla="*/ 755904 w 755904"/>
              <a:gd name="connsiteY1" fmla="*/ 0 h 2157984"/>
              <a:gd name="connsiteX2" fmla="*/ 207264 w 755904"/>
              <a:gd name="connsiteY2" fmla="*/ 2157984 h 2157984"/>
              <a:gd name="connsiteX3" fmla="*/ 0 w 755904"/>
              <a:gd name="connsiteY3" fmla="*/ 2157984 h 2157984"/>
              <a:gd name="connsiteX4" fmla="*/ 536448 w 755904"/>
              <a:gd name="connsiteY4" fmla="*/ 12192 h 215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904" h="2157984">
                <a:moveTo>
                  <a:pt x="536448" y="12192"/>
                </a:moveTo>
                <a:lnTo>
                  <a:pt x="755904" y="0"/>
                </a:lnTo>
                <a:lnTo>
                  <a:pt x="207264" y="2157984"/>
                </a:lnTo>
                <a:lnTo>
                  <a:pt x="0" y="2157984"/>
                </a:lnTo>
                <a:lnTo>
                  <a:pt x="536448" y="12192"/>
                </a:ln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dirty="0"/>
          </a:p>
        </p:txBody>
      </p:sp>
      <p:sp>
        <p:nvSpPr>
          <p:cNvPr id="9" name="Date Placeholder 3">
            <a:extLst>
              <a:ext uri="{FF2B5EF4-FFF2-40B4-BE49-F238E27FC236}">
                <a16:creationId xmlns:a16="http://schemas.microsoft.com/office/drawing/2014/main" id="{0BD94359-6DC4-D749-A7E3-7290CE9518B9}"/>
              </a:ext>
            </a:extLst>
          </p:cNvPr>
          <p:cNvSpPr>
            <a:spLocks noGrp="1"/>
          </p:cNvSpPr>
          <p:nvPr>
            <p:ph type="dt" sz="half" idx="2"/>
          </p:nvPr>
        </p:nvSpPr>
        <p:spPr>
          <a:xfrm>
            <a:off x="628650" y="6356350"/>
            <a:ext cx="2057400" cy="365125"/>
          </a:xfrm>
          <a:prstGeom prst="rect">
            <a:avLst/>
          </a:prstGeom>
        </p:spPr>
        <p:txBody>
          <a:bodyPr anchor="ctr"/>
          <a:lstStyle>
            <a:lvl1pPr>
              <a:defRPr lang="en-US" sz="750" kern="1200" dirty="0">
                <a:solidFill>
                  <a:schemeClr val="tx1">
                    <a:lumMod val="75000"/>
                    <a:lumOff val="25000"/>
                  </a:schemeClr>
                </a:solidFill>
                <a:latin typeface="+mn-lt"/>
                <a:ea typeface="+mn-ea"/>
                <a:cs typeface="+mn-cs"/>
              </a:defRPr>
            </a:lvl1pPr>
          </a:lstStyle>
          <a:p>
            <a:pPr>
              <a:defRPr/>
            </a:pPr>
            <a:endParaRPr/>
          </a:p>
        </p:txBody>
      </p:sp>
    </p:spTree>
  </p:cSld>
  <p:clrMap bg1="lt1" tx1="dk1" bg2="lt2" tx2="dk2" accent1="accent1" accent2="accent2" accent3="accent3" accent4="accent4" accent5="accent5" accent6="accent6" hlink="hlink" folHlink="folHlink"/>
  <p:sldLayoutIdLst>
    <p:sldLayoutId id="2147484611" r:id="rId1"/>
    <p:sldLayoutId id="2147484612" r:id="rId2"/>
    <p:sldLayoutId id="2147484613" r:id="rId3"/>
    <p:sldLayoutId id="2147484614" r:id="rId4"/>
    <p:sldLayoutId id="2147484615" r:id="rId5"/>
    <p:sldLayoutId id="2147484587" r:id="rId6"/>
    <p:sldLayoutId id="2147484588" r:id="rId7"/>
    <p:sldLayoutId id="2147484589" r:id="rId8"/>
    <p:sldLayoutId id="2147484616" r:id="rId9"/>
    <p:sldLayoutId id="2147484617" r:id="rId10"/>
    <p:sldLayoutId id="2147484618" r:id="rId11"/>
    <p:sldLayoutId id="2147484619" r:id="rId12"/>
    <p:sldLayoutId id="2147484621" r:id="rId13"/>
  </p:sldLayoutIdLst>
  <p:hf hdr="0" ftr="0" dt="0"/>
  <p:txStyles>
    <p:titleStyle>
      <a:lvl1pPr algn="l" defTabSz="685800" rtl="0" fontAlgn="base">
        <a:lnSpc>
          <a:spcPct val="90000"/>
        </a:lnSpc>
        <a:spcBef>
          <a:spcPct val="0"/>
        </a:spcBef>
        <a:spcAft>
          <a:spcPct val="0"/>
        </a:spcAft>
        <a:defRPr sz="2400" b="1" kern="1200">
          <a:solidFill>
            <a:srgbClr val="0755B7"/>
          </a:solidFill>
          <a:latin typeface="Calibri "/>
          <a:ea typeface="+mj-ea"/>
          <a:cs typeface="Calibri" panose="020F0502020204030204" pitchFamily="34" charset="0"/>
        </a:defRPr>
      </a:lvl1pPr>
      <a:lvl2pPr algn="l" defTabSz="685800" rtl="0" fontAlgn="base">
        <a:lnSpc>
          <a:spcPct val="90000"/>
        </a:lnSpc>
        <a:spcBef>
          <a:spcPct val="0"/>
        </a:spcBef>
        <a:spcAft>
          <a:spcPct val="0"/>
        </a:spcAft>
        <a:defRPr sz="2400" b="1">
          <a:solidFill>
            <a:srgbClr val="0755B7"/>
          </a:solidFill>
          <a:latin typeface="Calibri "/>
          <a:cs typeface="Calibri" panose="020F0502020204030204" pitchFamily="34" charset="0"/>
        </a:defRPr>
      </a:lvl2pPr>
      <a:lvl3pPr algn="l" defTabSz="685800" rtl="0" fontAlgn="base">
        <a:lnSpc>
          <a:spcPct val="90000"/>
        </a:lnSpc>
        <a:spcBef>
          <a:spcPct val="0"/>
        </a:spcBef>
        <a:spcAft>
          <a:spcPct val="0"/>
        </a:spcAft>
        <a:defRPr sz="2400" b="1">
          <a:solidFill>
            <a:srgbClr val="0755B7"/>
          </a:solidFill>
          <a:latin typeface="Calibri "/>
          <a:cs typeface="Calibri" panose="020F0502020204030204" pitchFamily="34" charset="0"/>
        </a:defRPr>
      </a:lvl3pPr>
      <a:lvl4pPr algn="l" defTabSz="685800" rtl="0" fontAlgn="base">
        <a:lnSpc>
          <a:spcPct val="90000"/>
        </a:lnSpc>
        <a:spcBef>
          <a:spcPct val="0"/>
        </a:spcBef>
        <a:spcAft>
          <a:spcPct val="0"/>
        </a:spcAft>
        <a:defRPr sz="2400" b="1">
          <a:solidFill>
            <a:srgbClr val="0755B7"/>
          </a:solidFill>
          <a:latin typeface="Calibri "/>
          <a:cs typeface="Calibri" panose="020F0502020204030204" pitchFamily="34" charset="0"/>
        </a:defRPr>
      </a:lvl4pPr>
      <a:lvl5pPr algn="l" defTabSz="685800" rtl="0" fontAlgn="base">
        <a:lnSpc>
          <a:spcPct val="90000"/>
        </a:lnSpc>
        <a:spcBef>
          <a:spcPct val="0"/>
        </a:spcBef>
        <a:spcAft>
          <a:spcPct val="0"/>
        </a:spcAft>
        <a:defRPr sz="2400" b="1">
          <a:solidFill>
            <a:srgbClr val="0755B7"/>
          </a:solidFill>
          <a:latin typeface="Calibri "/>
          <a:cs typeface="Calibri" panose="020F0502020204030204" pitchFamily="34" charset="0"/>
        </a:defRPr>
      </a:lvl5pPr>
      <a:lvl6pPr marL="457200" algn="l" defTabSz="685800" rtl="0" fontAlgn="base">
        <a:lnSpc>
          <a:spcPct val="90000"/>
        </a:lnSpc>
        <a:spcBef>
          <a:spcPct val="0"/>
        </a:spcBef>
        <a:spcAft>
          <a:spcPct val="0"/>
        </a:spcAft>
        <a:defRPr sz="2400" b="1">
          <a:solidFill>
            <a:srgbClr val="0755B7"/>
          </a:solidFill>
          <a:latin typeface="Calibri "/>
          <a:cs typeface="Calibri" panose="020F0502020204030204" pitchFamily="34" charset="0"/>
        </a:defRPr>
      </a:lvl6pPr>
      <a:lvl7pPr marL="914400" algn="l" defTabSz="685800" rtl="0" fontAlgn="base">
        <a:lnSpc>
          <a:spcPct val="90000"/>
        </a:lnSpc>
        <a:spcBef>
          <a:spcPct val="0"/>
        </a:spcBef>
        <a:spcAft>
          <a:spcPct val="0"/>
        </a:spcAft>
        <a:defRPr sz="2400" b="1">
          <a:solidFill>
            <a:srgbClr val="0755B7"/>
          </a:solidFill>
          <a:latin typeface="Calibri "/>
          <a:cs typeface="Calibri" panose="020F0502020204030204" pitchFamily="34" charset="0"/>
        </a:defRPr>
      </a:lvl7pPr>
      <a:lvl8pPr marL="1371600" algn="l" defTabSz="685800" rtl="0" fontAlgn="base">
        <a:lnSpc>
          <a:spcPct val="90000"/>
        </a:lnSpc>
        <a:spcBef>
          <a:spcPct val="0"/>
        </a:spcBef>
        <a:spcAft>
          <a:spcPct val="0"/>
        </a:spcAft>
        <a:defRPr sz="2400" b="1">
          <a:solidFill>
            <a:srgbClr val="0755B7"/>
          </a:solidFill>
          <a:latin typeface="Calibri "/>
          <a:cs typeface="Calibri" panose="020F0502020204030204" pitchFamily="34" charset="0"/>
        </a:defRPr>
      </a:lvl8pPr>
      <a:lvl9pPr marL="1828800" algn="l" defTabSz="685800" rtl="0" fontAlgn="base">
        <a:lnSpc>
          <a:spcPct val="90000"/>
        </a:lnSpc>
        <a:spcBef>
          <a:spcPct val="0"/>
        </a:spcBef>
        <a:spcAft>
          <a:spcPct val="0"/>
        </a:spcAft>
        <a:defRPr sz="2400" b="1">
          <a:solidFill>
            <a:srgbClr val="0755B7"/>
          </a:solidFill>
          <a:latin typeface="Calibri "/>
          <a:cs typeface="Calibri" panose="020F0502020204030204" pitchFamily="34" charset="0"/>
        </a:defRPr>
      </a:lvl9pPr>
    </p:titleStyle>
    <p:bodyStyle>
      <a:lvl1pPr marL="171450" indent="-171450" algn="l" defTabSz="685800" rtl="0" fontAlgn="base">
        <a:spcBef>
          <a:spcPts val="450"/>
        </a:spcBef>
        <a:spcAft>
          <a:spcPct val="0"/>
        </a:spcAft>
        <a:buFont typeface="Wingdings" panose="05000000000000000000" pitchFamily="2" charset="2"/>
        <a:buChar char="§"/>
        <a:defRPr lang="en-US" sz="2400" kern="1200" dirty="0">
          <a:solidFill>
            <a:srgbClr val="000000"/>
          </a:solidFill>
          <a:latin typeface="+mn-lt"/>
          <a:ea typeface="+mn-ea"/>
          <a:cs typeface="+mn-cs"/>
        </a:defRPr>
      </a:lvl1pPr>
      <a:lvl2pPr marL="428625" indent="-257175" algn="l" defTabSz="685800" rtl="0" fontAlgn="base">
        <a:spcBef>
          <a:spcPts val="450"/>
        </a:spcBef>
        <a:spcAft>
          <a:spcPct val="0"/>
        </a:spcAft>
        <a:buFont typeface="Arial" panose="020B0604020202020204" pitchFamily="34" charset="0"/>
        <a:buChar char="•"/>
        <a:defRPr lang="en-US" sz="2100" kern="1200" dirty="0">
          <a:solidFill>
            <a:srgbClr val="000000"/>
          </a:solidFill>
          <a:latin typeface="+mn-lt"/>
          <a:ea typeface="+mn-ea"/>
          <a:cs typeface="+mn-cs"/>
        </a:defRPr>
      </a:lvl2pPr>
      <a:lvl3pPr marL="603250" indent="-257175" algn="l" defTabSz="685800" rtl="0" fontAlgn="base">
        <a:spcBef>
          <a:spcPts val="450"/>
        </a:spcBef>
        <a:spcAft>
          <a:spcPct val="0"/>
        </a:spcAft>
        <a:buFont typeface="Arial" panose="020B0604020202020204" pitchFamily="34" charset="0"/>
        <a:buChar char="•"/>
        <a:defRPr lang="en-US" kern="1200" dirty="0">
          <a:solidFill>
            <a:srgbClr val="000000"/>
          </a:solidFill>
          <a:latin typeface="+mn-lt"/>
          <a:ea typeface="+mn-ea"/>
          <a:cs typeface="+mn-cs"/>
        </a:defRPr>
      </a:lvl3pPr>
      <a:lvl4pPr marL="727075" indent="-214313" algn="l" defTabSz="685800" rtl="0" fontAlgn="base">
        <a:spcBef>
          <a:spcPts val="450"/>
        </a:spcBef>
        <a:spcAft>
          <a:spcPct val="0"/>
        </a:spcAft>
        <a:buFont typeface="Arial" panose="020B0604020202020204" pitchFamily="34" charset="0"/>
        <a:buChar char="•"/>
        <a:defRPr lang="en-US" sz="1500" kern="1200" dirty="0">
          <a:solidFill>
            <a:srgbClr val="000000"/>
          </a:solidFill>
          <a:latin typeface="+mn-lt"/>
          <a:ea typeface="+mn-ea"/>
          <a:cs typeface="+mn-cs"/>
        </a:defRPr>
      </a:lvl4pPr>
      <a:lvl5pPr marL="900113" indent="-214313" algn="l" defTabSz="685800" rtl="0" fontAlgn="base">
        <a:spcBef>
          <a:spcPts val="450"/>
        </a:spcBef>
        <a:spcAft>
          <a:spcPct val="0"/>
        </a:spcAft>
        <a:buFont typeface="Arial" panose="020B0604020202020204" pitchFamily="34" charset="0"/>
        <a:buChar char="•"/>
        <a:defRPr lang="en-US" sz="1200" kern="1200" dirty="0">
          <a:solidFill>
            <a:srgbClr val="000000"/>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44"/>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685800" y="1371600"/>
            <a:ext cx="78867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9144000" cy="928688"/>
          </a:xfrm>
          <a:prstGeom prst="rect">
            <a:avLst/>
          </a:prstGeom>
        </p:spPr>
        <p:txBody>
          <a:bodyPr vert="horz" lIns="91440" tIns="45720" rIns="91440" bIns="45720" rtlCol="0" anchor="ctr">
            <a:normAutofit/>
          </a:bodyPr>
          <a:lstStyle/>
          <a:p>
            <a:r>
              <a:rPr lang="en-US" dirty="0"/>
              <a:t>Click to edit title</a:t>
            </a: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6457950" y="6492875"/>
            <a:ext cx="2057400" cy="365125"/>
          </a:xfrm>
          <a:prstGeom prst="rect">
            <a:avLst/>
          </a:prstGeom>
        </p:spPr>
        <p:txBody>
          <a:bodyPr vert="horz" lIns="91440" tIns="45720" rIns="91440" bIns="45720" rtlCol="0" anchor="ctr"/>
          <a:lstStyle>
            <a:lvl1pPr algn="r">
              <a:defRPr sz="900" smtClean="0">
                <a:solidFill>
                  <a:srgbClr val="8FAADC"/>
                </a:solidFill>
                <a:latin typeface="Arial" panose="020B0604020202020204" pitchFamily="34" charset="0"/>
                <a:cs typeface="Arial" panose="020B0604020202020204" pitchFamily="34" charset="0"/>
              </a:defRPr>
            </a:lvl1pPr>
          </a:lstStyle>
          <a:p>
            <a:pPr>
              <a:defRPr/>
            </a:pPr>
            <a:fld id="{AD0D8B45-5327-45E7-BD38-DCCA921DE958}" type="slidenum">
              <a:rPr lang="en-US"/>
              <a:pPr>
                <a:defRPr/>
              </a:pPr>
              <a:t>‹#›</a:t>
            </a:fld>
            <a:endParaRPr lang="en-US" dirty="0"/>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3028950" y="6492875"/>
            <a:ext cx="3086100" cy="365125"/>
          </a:xfrm>
          <a:prstGeom prst="rect">
            <a:avLst/>
          </a:prstGeom>
        </p:spPr>
        <p:txBody>
          <a:bodyPr vert="horz" lIns="91440" tIns="45720" rIns="91440" bIns="45720" rtlCol="0" anchor="ctr"/>
          <a:lstStyle>
            <a:lvl1pPr algn="ctr">
              <a:defRPr sz="900" dirty="0">
                <a:solidFill>
                  <a:srgbClr val="8FAADC"/>
                </a:solidFill>
                <a:latin typeface="Arial" panose="020B0604020202020204" pitchFamily="34" charset="0"/>
                <a:cs typeface="Arial" panose="020B0604020202020204" pitchFamily="34" charset="0"/>
              </a:defRPr>
            </a:lvl1pPr>
          </a:lstStyle>
          <a:p>
            <a:pPr>
              <a:defRPr/>
            </a:pPr>
            <a:r>
              <a:rPr lang="en-US"/>
              <a:t>NTP Medicare OEP Bootcamp 2022</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628650" y="6492875"/>
            <a:ext cx="2057400" cy="365125"/>
          </a:xfrm>
          <a:prstGeom prst="rect">
            <a:avLst/>
          </a:prstGeom>
        </p:spPr>
        <p:txBody>
          <a:bodyPr vert="horz" lIns="91440" tIns="45720" rIns="91440" bIns="45720" rtlCol="0" anchor="ctr"/>
          <a:lstStyle>
            <a:lvl1pPr algn="l">
              <a:defRPr sz="900">
                <a:solidFill>
                  <a:srgbClr val="8FAADC"/>
                </a:solidFill>
                <a:latin typeface="Arial" panose="020B0604020202020204" pitchFamily="34" charset="0"/>
                <a:cs typeface="Arial" panose="020B0604020202020204" pitchFamily="34" charset="0"/>
              </a:defRPr>
            </a:lvl1pPr>
          </a:lstStyle>
          <a:p>
            <a:pPr>
              <a:defRPr/>
            </a:pPr>
            <a:r>
              <a:rPr lang="en-US"/>
              <a:t>September 2022</a:t>
            </a:r>
            <a:endParaRPr lang="en-US" dirty="0"/>
          </a:p>
        </p:txBody>
      </p:sp>
    </p:spTree>
    <p:custDataLst>
      <p:tags r:id="rId43"/>
    </p:custDataLst>
  </p:cSld>
  <p:clrMap bg1="lt1" tx1="dk1" bg2="lt2" tx2="dk2" accent1="accent1" accent2="accent2" accent3="accent3" accent4="accent4" accent5="accent5" accent6="accent6" hlink="hlink" folHlink="folHlink"/>
  <p:sldLayoutIdLst>
    <p:sldLayoutId id="2147484622" r:id="rId1"/>
    <p:sldLayoutId id="2147484623" r:id="rId2"/>
    <p:sldLayoutId id="2147484624" r:id="rId3"/>
    <p:sldLayoutId id="2147484625" r:id="rId4"/>
    <p:sldLayoutId id="2147484626" r:id="rId5"/>
    <p:sldLayoutId id="2147484627" r:id="rId6"/>
    <p:sldLayoutId id="2147484628" r:id="rId7"/>
    <p:sldLayoutId id="2147484629" r:id="rId8"/>
    <p:sldLayoutId id="2147484630" r:id="rId9"/>
    <p:sldLayoutId id="2147484631" r:id="rId10"/>
    <p:sldLayoutId id="2147484632" r:id="rId11"/>
    <p:sldLayoutId id="2147484633" r:id="rId12"/>
    <p:sldLayoutId id="2147484634" r:id="rId13"/>
    <p:sldLayoutId id="2147484635" r:id="rId14"/>
    <p:sldLayoutId id="2147484636" r:id="rId15"/>
    <p:sldLayoutId id="2147484637" r:id="rId16"/>
    <p:sldLayoutId id="2147484638" r:id="rId17"/>
    <p:sldLayoutId id="2147484639" r:id="rId18"/>
    <p:sldLayoutId id="2147484640" r:id="rId19"/>
    <p:sldLayoutId id="2147484641" r:id="rId20"/>
    <p:sldLayoutId id="2147484642" r:id="rId21"/>
    <p:sldLayoutId id="2147484643" r:id="rId22"/>
    <p:sldLayoutId id="2147484644" r:id="rId23"/>
    <p:sldLayoutId id="2147484645" r:id="rId24"/>
    <p:sldLayoutId id="2147484646" r:id="rId25"/>
    <p:sldLayoutId id="2147484647" r:id="rId26"/>
    <p:sldLayoutId id="2147484648" r:id="rId27"/>
    <p:sldLayoutId id="2147484649" r:id="rId28"/>
    <p:sldLayoutId id="2147484650" r:id="rId29"/>
    <p:sldLayoutId id="2147484651" r:id="rId30"/>
    <p:sldLayoutId id="2147484652" r:id="rId31"/>
    <p:sldLayoutId id="2147484653" r:id="rId32"/>
    <p:sldLayoutId id="2147484654" r:id="rId33"/>
    <p:sldLayoutId id="2147484655" r:id="rId34"/>
    <p:sldLayoutId id="2147484656" r:id="rId35"/>
    <p:sldLayoutId id="2147484657" r:id="rId36"/>
    <p:sldLayoutId id="2147484658" r:id="rId37"/>
    <p:sldLayoutId id="2147484659" r:id="rId38"/>
    <p:sldLayoutId id="2147484660" r:id="rId39"/>
    <p:sldLayoutId id="2147484661" r:id="rId40"/>
    <p:sldLayoutId id="2147484662" r:id="rId41"/>
  </p:sldLayoutIdLst>
  <p:hf hdr="0"/>
  <p:txStyles>
    <p:titleStyle>
      <a:lvl1pPr algn="ctr" defTabSz="685800" rtl="0" fontAlgn="base">
        <a:lnSpc>
          <a:spcPct val="90000"/>
        </a:lnSpc>
        <a:spcBef>
          <a:spcPct val="0"/>
        </a:spcBef>
        <a:spcAft>
          <a:spcPct val="0"/>
        </a:spcAft>
        <a:defRPr sz="2200" b="1" kern="1200">
          <a:solidFill>
            <a:schemeClr val="bg1"/>
          </a:solidFill>
          <a:latin typeface="Arial Black" panose="020B0604020202020204" pitchFamily="34" charset="0"/>
          <a:ea typeface="Arial Black" panose="020B0A04020102020204" pitchFamily="34" charset="0"/>
          <a:cs typeface="Arial Black" panose="020B0604020202020204" pitchFamily="34" charset="0"/>
        </a:defRPr>
      </a:lvl1pPr>
      <a:lvl2pPr algn="ctr" defTabSz="685800" rtl="0" fontAlgn="base">
        <a:lnSpc>
          <a:spcPct val="90000"/>
        </a:lnSpc>
        <a:spcBef>
          <a:spcPct val="0"/>
        </a:spcBef>
        <a:spcAft>
          <a:spcPct val="0"/>
        </a:spcAft>
        <a:defRPr sz="22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2pPr>
      <a:lvl3pPr algn="ctr" defTabSz="685800" rtl="0" fontAlgn="base">
        <a:lnSpc>
          <a:spcPct val="90000"/>
        </a:lnSpc>
        <a:spcBef>
          <a:spcPct val="0"/>
        </a:spcBef>
        <a:spcAft>
          <a:spcPct val="0"/>
        </a:spcAft>
        <a:defRPr sz="22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3pPr>
      <a:lvl4pPr algn="ctr" defTabSz="685800" rtl="0" fontAlgn="base">
        <a:lnSpc>
          <a:spcPct val="90000"/>
        </a:lnSpc>
        <a:spcBef>
          <a:spcPct val="0"/>
        </a:spcBef>
        <a:spcAft>
          <a:spcPct val="0"/>
        </a:spcAft>
        <a:defRPr sz="22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4pPr>
      <a:lvl5pPr algn="ctr" defTabSz="685800" rtl="0" fontAlgn="base">
        <a:lnSpc>
          <a:spcPct val="90000"/>
        </a:lnSpc>
        <a:spcBef>
          <a:spcPct val="0"/>
        </a:spcBef>
        <a:spcAft>
          <a:spcPct val="0"/>
        </a:spcAft>
        <a:defRPr sz="22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5pPr>
      <a:lvl6pPr marL="457200" algn="ctr" defTabSz="685800" rtl="0" fontAlgn="base">
        <a:lnSpc>
          <a:spcPct val="90000"/>
        </a:lnSpc>
        <a:spcBef>
          <a:spcPct val="0"/>
        </a:spcBef>
        <a:spcAft>
          <a:spcPct val="0"/>
        </a:spcAft>
        <a:defRPr sz="22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6pPr>
      <a:lvl7pPr marL="914400" algn="ctr" defTabSz="685800" rtl="0" fontAlgn="base">
        <a:lnSpc>
          <a:spcPct val="90000"/>
        </a:lnSpc>
        <a:spcBef>
          <a:spcPct val="0"/>
        </a:spcBef>
        <a:spcAft>
          <a:spcPct val="0"/>
        </a:spcAft>
        <a:defRPr sz="22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7pPr>
      <a:lvl8pPr marL="1371600" algn="ctr" defTabSz="685800" rtl="0" fontAlgn="base">
        <a:lnSpc>
          <a:spcPct val="90000"/>
        </a:lnSpc>
        <a:spcBef>
          <a:spcPct val="0"/>
        </a:spcBef>
        <a:spcAft>
          <a:spcPct val="0"/>
        </a:spcAft>
        <a:defRPr sz="22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8pPr>
      <a:lvl9pPr marL="1828800" algn="ctr" defTabSz="685800" rtl="0" fontAlgn="base">
        <a:lnSpc>
          <a:spcPct val="90000"/>
        </a:lnSpc>
        <a:spcBef>
          <a:spcPct val="0"/>
        </a:spcBef>
        <a:spcAft>
          <a:spcPct val="0"/>
        </a:spcAft>
        <a:defRPr sz="2200" b="1">
          <a:solidFill>
            <a:schemeClr val="bg1"/>
          </a:solidFill>
          <a:latin typeface="Arial Black" panose="020B0A04020102020204" pitchFamily="34" charset="0"/>
          <a:ea typeface="Arial Black" panose="020B0A04020102020204" pitchFamily="34" charset="0"/>
          <a:cs typeface="Arial Black" panose="020B0A04020102020204" pitchFamily="34" charset="0"/>
        </a:defRPr>
      </a:lvl9pPr>
    </p:titleStyle>
    <p:bodyStyle>
      <a:lvl1pPr marL="204788" indent="-204788" algn="l" defTabSz="685800" rtl="0" fontAlgn="base">
        <a:spcBef>
          <a:spcPct val="0"/>
        </a:spcBef>
        <a:spcAft>
          <a:spcPts val="900"/>
        </a:spcAft>
        <a:buClr>
          <a:srgbClr val="00539A"/>
        </a:buClr>
        <a:buFont typeface="Wingdings" panose="05000000000000000000" pitchFamily="2" charset="2"/>
        <a:buChar char="§"/>
        <a:defRPr sz="1900" kern="1200">
          <a:solidFill>
            <a:srgbClr val="00529B"/>
          </a:solidFill>
          <a:latin typeface="Arial" panose="020B0604020202020204" pitchFamily="34" charset="0"/>
          <a:ea typeface="+mn-ea"/>
          <a:cs typeface="Arial" panose="020B0604020202020204" pitchFamily="34" charset="0"/>
        </a:defRPr>
      </a:lvl1pPr>
      <a:lvl2pPr marL="615950" indent="-204788" algn="l" defTabSz="685800" rtl="0" fontAlgn="base">
        <a:spcBef>
          <a:spcPct val="0"/>
        </a:spcBef>
        <a:spcAft>
          <a:spcPts val="450"/>
        </a:spcAft>
        <a:buFont typeface="Arial" panose="020B0604020202020204" pitchFamily="34" charset="0"/>
        <a:buChar char="•"/>
        <a:defRPr sz="1600" kern="1200">
          <a:solidFill>
            <a:srgbClr val="00529B"/>
          </a:solidFill>
          <a:latin typeface="Arial" panose="020B0604020202020204" pitchFamily="34" charset="0"/>
          <a:ea typeface="+mn-ea"/>
          <a:cs typeface="Arial" panose="020B0604020202020204" pitchFamily="34" charset="0"/>
        </a:defRPr>
      </a:lvl2pPr>
      <a:lvl3pPr marL="1028700" indent="-204788" algn="l" defTabSz="685800" rtl="0" fontAlgn="base">
        <a:spcBef>
          <a:spcPct val="0"/>
        </a:spcBef>
        <a:spcAft>
          <a:spcPts val="450"/>
        </a:spcAft>
        <a:buSzPct val="50000"/>
        <a:buFont typeface="Wingdings" panose="05000000000000000000" pitchFamily="2" charset="2"/>
        <a:buChar char="q"/>
        <a:defRPr sz="1500" kern="1200">
          <a:solidFill>
            <a:srgbClr val="00529B"/>
          </a:solidFill>
          <a:latin typeface="+mn-lt"/>
          <a:ea typeface="+mn-ea"/>
          <a:cs typeface="Arial" panose="020B0604020202020204" pitchFamily="34" charset="0"/>
        </a:defRPr>
      </a:lvl3pPr>
      <a:lvl4pPr marL="1439863" indent="-204788" algn="l" defTabSz="685800" rtl="0" fontAlgn="base">
        <a:spcBef>
          <a:spcPct val="0"/>
        </a:spcBef>
        <a:spcAft>
          <a:spcPts val="450"/>
        </a:spcAft>
        <a:buFont typeface="Courier New" panose="02070309020205020404" pitchFamily="49" charset="0"/>
        <a:buChar char="o"/>
        <a:defRPr sz="1300" kern="1200">
          <a:solidFill>
            <a:srgbClr val="00529B"/>
          </a:solidFill>
          <a:latin typeface="+mn-lt"/>
          <a:ea typeface="+mn-ea"/>
          <a:cs typeface="Arial" panose="020B0604020202020204" pitchFamily="34" charset="0"/>
        </a:defRPr>
      </a:lvl4pPr>
      <a:lvl5pPr marL="1543050" indent="-204788" algn="l" defTabSz="685800" rtl="0" fontAlgn="base">
        <a:spcBef>
          <a:spcPct val="0"/>
        </a:spcBef>
        <a:spcAft>
          <a:spcPts val="450"/>
        </a:spcAft>
        <a:buFont typeface="Arial" panose="020B0604020202020204" pitchFamily="34" charset="0"/>
        <a:buChar char="•"/>
        <a:defRPr sz="1300" kern="1200">
          <a:solidFill>
            <a:srgbClr val="00529B"/>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0" y="11113"/>
            <a:ext cx="914400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506" dirty="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506" smtClean="0">
                <a:solidFill>
                  <a:schemeClr val="tx1">
                    <a:tint val="75000"/>
                  </a:schemeClr>
                </a:solidFill>
              </a:defRPr>
            </a:lvl1pPr>
          </a:lstStyle>
          <a:p>
            <a:pPr>
              <a:defRPr/>
            </a:pPr>
            <a:fld id="{E9A1370F-95F5-4A27-8FFD-8CE77A3C12D5}" type="slidenum">
              <a:rPr lang="en-US"/>
              <a:pPr>
                <a:defRPr/>
              </a:pPr>
              <a:t>‹#›</a:t>
            </a:fld>
            <a:endParaRPr lang="en-US" dirty="0"/>
          </a:p>
        </p:txBody>
      </p:sp>
      <p:sp>
        <p:nvSpPr>
          <p:cNvPr id="10" name="Text Placeholder 2"/>
          <p:cNvSpPr>
            <a:spLocks noGrp="1"/>
          </p:cNvSpPr>
          <p:nvPr>
            <p:ph type="body" idx="1"/>
          </p:nvPr>
        </p:nvSpPr>
        <p:spPr>
          <a:xfrm>
            <a:off x="628650" y="1106488"/>
            <a:ext cx="7886700" cy="507047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506" dirty="0">
                <a:solidFill>
                  <a:schemeClr val="tx1">
                    <a:tint val="75000"/>
                  </a:schemeClr>
                </a:solidFill>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4590" r:id="rId1"/>
    <p:sldLayoutId id="2147484591" r:id="rId2"/>
    <p:sldLayoutId id="2147484592" r:id="rId3"/>
    <p:sldLayoutId id="2147484593" r:id="rId4"/>
    <p:sldLayoutId id="2147484594" r:id="rId5"/>
    <p:sldLayoutId id="2147484595" r:id="rId6"/>
    <p:sldLayoutId id="2147484663" r:id="rId7"/>
    <p:sldLayoutId id="2147484596" r:id="rId8"/>
    <p:sldLayoutId id="2147484664" r:id="rId9"/>
    <p:sldLayoutId id="2147484680" r:id="rId10"/>
  </p:sldLayoutIdLst>
  <p:hf hdr="0" ftr="0" dt="0"/>
  <p:txStyles>
    <p:titleStyle>
      <a:lvl1pPr algn="ctr" defTabSz="385763" rtl="0" fontAlgn="base">
        <a:lnSpc>
          <a:spcPct val="90000"/>
        </a:lnSpc>
        <a:spcBef>
          <a:spcPct val="0"/>
        </a:spcBef>
        <a:spcAft>
          <a:spcPct val="0"/>
        </a:spcAft>
        <a:defRPr sz="2400" b="1" kern="1200">
          <a:solidFill>
            <a:schemeClr val="bg1"/>
          </a:solidFill>
          <a:latin typeface="Calibri "/>
          <a:ea typeface="+mj-ea"/>
          <a:cs typeface="+mj-cs"/>
        </a:defRPr>
      </a:lvl1pPr>
      <a:lvl2pPr algn="ctr" defTabSz="385763" rtl="0" fontAlgn="base">
        <a:lnSpc>
          <a:spcPct val="90000"/>
        </a:lnSpc>
        <a:spcBef>
          <a:spcPct val="0"/>
        </a:spcBef>
        <a:spcAft>
          <a:spcPct val="0"/>
        </a:spcAft>
        <a:defRPr sz="2400" b="1">
          <a:solidFill>
            <a:schemeClr val="bg1"/>
          </a:solidFill>
          <a:latin typeface="Calibri "/>
        </a:defRPr>
      </a:lvl2pPr>
      <a:lvl3pPr algn="ctr" defTabSz="385763" rtl="0" fontAlgn="base">
        <a:lnSpc>
          <a:spcPct val="90000"/>
        </a:lnSpc>
        <a:spcBef>
          <a:spcPct val="0"/>
        </a:spcBef>
        <a:spcAft>
          <a:spcPct val="0"/>
        </a:spcAft>
        <a:defRPr sz="2400" b="1">
          <a:solidFill>
            <a:schemeClr val="bg1"/>
          </a:solidFill>
          <a:latin typeface="Calibri "/>
        </a:defRPr>
      </a:lvl3pPr>
      <a:lvl4pPr algn="ctr" defTabSz="385763" rtl="0" fontAlgn="base">
        <a:lnSpc>
          <a:spcPct val="90000"/>
        </a:lnSpc>
        <a:spcBef>
          <a:spcPct val="0"/>
        </a:spcBef>
        <a:spcAft>
          <a:spcPct val="0"/>
        </a:spcAft>
        <a:defRPr sz="2400" b="1">
          <a:solidFill>
            <a:schemeClr val="bg1"/>
          </a:solidFill>
          <a:latin typeface="Calibri "/>
        </a:defRPr>
      </a:lvl4pPr>
      <a:lvl5pPr algn="ctr" defTabSz="385763" rtl="0" fontAlgn="base">
        <a:lnSpc>
          <a:spcPct val="90000"/>
        </a:lnSpc>
        <a:spcBef>
          <a:spcPct val="0"/>
        </a:spcBef>
        <a:spcAft>
          <a:spcPct val="0"/>
        </a:spcAft>
        <a:defRPr sz="2400" b="1">
          <a:solidFill>
            <a:schemeClr val="bg1"/>
          </a:solidFill>
          <a:latin typeface="Calibri "/>
        </a:defRPr>
      </a:lvl5pPr>
      <a:lvl6pPr marL="457200" algn="ctr" defTabSz="385763" rtl="0" fontAlgn="base">
        <a:lnSpc>
          <a:spcPct val="90000"/>
        </a:lnSpc>
        <a:spcBef>
          <a:spcPct val="0"/>
        </a:spcBef>
        <a:spcAft>
          <a:spcPct val="0"/>
        </a:spcAft>
        <a:defRPr sz="2400" b="1">
          <a:solidFill>
            <a:schemeClr val="bg1"/>
          </a:solidFill>
          <a:latin typeface="Calibri "/>
        </a:defRPr>
      </a:lvl6pPr>
      <a:lvl7pPr marL="914400" algn="ctr" defTabSz="385763" rtl="0" fontAlgn="base">
        <a:lnSpc>
          <a:spcPct val="90000"/>
        </a:lnSpc>
        <a:spcBef>
          <a:spcPct val="0"/>
        </a:spcBef>
        <a:spcAft>
          <a:spcPct val="0"/>
        </a:spcAft>
        <a:defRPr sz="2400" b="1">
          <a:solidFill>
            <a:schemeClr val="bg1"/>
          </a:solidFill>
          <a:latin typeface="Calibri "/>
        </a:defRPr>
      </a:lvl7pPr>
      <a:lvl8pPr marL="1371600" algn="ctr" defTabSz="385763" rtl="0" fontAlgn="base">
        <a:lnSpc>
          <a:spcPct val="90000"/>
        </a:lnSpc>
        <a:spcBef>
          <a:spcPct val="0"/>
        </a:spcBef>
        <a:spcAft>
          <a:spcPct val="0"/>
        </a:spcAft>
        <a:defRPr sz="2400" b="1">
          <a:solidFill>
            <a:schemeClr val="bg1"/>
          </a:solidFill>
          <a:latin typeface="Calibri "/>
        </a:defRPr>
      </a:lvl8pPr>
      <a:lvl9pPr marL="1828800" algn="ctr" defTabSz="385763" rtl="0" fontAlgn="base">
        <a:lnSpc>
          <a:spcPct val="90000"/>
        </a:lnSpc>
        <a:spcBef>
          <a:spcPct val="0"/>
        </a:spcBef>
        <a:spcAft>
          <a:spcPct val="0"/>
        </a:spcAft>
        <a:defRPr sz="2400" b="1">
          <a:solidFill>
            <a:schemeClr val="bg1"/>
          </a:solidFill>
          <a:latin typeface="Calibri "/>
        </a:defRPr>
      </a:lvl9pPr>
    </p:titleStyle>
    <p:bodyStyle>
      <a:lvl1pPr marL="149225" indent="-149225" algn="l" defTabSz="385763" rtl="0" fontAlgn="base">
        <a:spcBef>
          <a:spcPts val="338"/>
        </a:spcBef>
        <a:spcAft>
          <a:spcPct val="0"/>
        </a:spcAft>
        <a:buFont typeface="Wingdings" panose="05000000000000000000" pitchFamily="2" charset="2"/>
        <a:buChar char="§"/>
        <a:defRPr kern="1200">
          <a:solidFill>
            <a:schemeClr val="tx1"/>
          </a:solidFill>
          <a:latin typeface="+mn-lt"/>
          <a:ea typeface="+mn-ea"/>
          <a:cs typeface="+mn-cs"/>
        </a:defRPr>
      </a:lvl1pPr>
      <a:lvl2pPr marL="288925" indent="-122238" algn="l" defTabSz="385763" rtl="0" fontAlgn="base">
        <a:spcBef>
          <a:spcPts val="338"/>
        </a:spcBef>
        <a:spcAft>
          <a:spcPct val="0"/>
        </a:spcAft>
        <a:buFont typeface="Arial" panose="020B0604020202020204" pitchFamily="34" charset="0"/>
        <a:buChar char="•"/>
        <a:defRPr sz="1500" kern="1200">
          <a:solidFill>
            <a:schemeClr val="tx1"/>
          </a:solidFill>
          <a:latin typeface="+mn-lt"/>
          <a:ea typeface="+mn-ea"/>
          <a:cs typeface="+mn-cs"/>
        </a:defRPr>
      </a:lvl2pPr>
      <a:lvl3pPr marL="438150" indent="-149225" algn="l" defTabSz="385763" rtl="0" fontAlgn="base">
        <a:spcBef>
          <a:spcPts val="338"/>
        </a:spcBef>
        <a:spcAft>
          <a:spcPct val="0"/>
        </a:spcAft>
        <a:buSzPct val="50000"/>
        <a:buFont typeface="Wingdings" panose="05000000000000000000" pitchFamily="2" charset="2"/>
        <a:buChar char="q"/>
        <a:defRPr sz="1500" kern="1200">
          <a:solidFill>
            <a:schemeClr val="tx1"/>
          </a:solidFill>
          <a:latin typeface="+mn-lt"/>
          <a:ea typeface="+mn-ea"/>
          <a:cs typeface="+mn-cs"/>
        </a:defRPr>
      </a:lvl3pPr>
      <a:lvl4pPr marL="577850" indent="-123825" algn="l" defTabSz="385763" rtl="0" fontAlgn="base">
        <a:spcBef>
          <a:spcPts val="338"/>
        </a:spcBef>
        <a:spcAft>
          <a:spcPct val="0"/>
        </a:spcAft>
        <a:buFont typeface="Calibri" panose="020F0502020204030204" pitchFamily="34" charset="0"/>
        <a:buChar char="–"/>
        <a:defRPr sz="1300" kern="1200">
          <a:solidFill>
            <a:schemeClr val="tx1"/>
          </a:solidFill>
          <a:latin typeface="+mn-lt"/>
          <a:ea typeface="+mn-ea"/>
          <a:cs typeface="+mn-cs"/>
        </a:defRPr>
      </a:lvl4pPr>
      <a:lvl5pPr marL="577850" indent="90488" algn="l" defTabSz="385763" rtl="0" fontAlgn="base">
        <a:spcBef>
          <a:spcPts val="338"/>
        </a:spcBef>
        <a:spcAft>
          <a:spcPct val="0"/>
        </a:spcAft>
        <a:buFont typeface="Arial" panose="020B0604020202020204" pitchFamily="34" charset="0"/>
        <a:buChar char="•"/>
        <a:defRPr sz="1300" kern="1200">
          <a:solidFill>
            <a:schemeClr val="tx1"/>
          </a:solidFill>
          <a:latin typeface="+mn-lt"/>
          <a:ea typeface="+mn-ea"/>
          <a:cs typeface="+mn-cs"/>
        </a:defRPr>
      </a:lvl5pPr>
      <a:lvl6pPr marL="1060847"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729"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610"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491"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p:bodyStyle>
    <p:otherStyle>
      <a:defPPr>
        <a:defRPr lang="en-US"/>
      </a:defPPr>
      <a:lvl1pPr marL="0" algn="l" defTabSz="385763" rtl="0" eaLnBrk="1" latinLnBrk="0" hangingPunct="1">
        <a:defRPr sz="760" kern="1200">
          <a:solidFill>
            <a:schemeClr val="tx1"/>
          </a:solidFill>
          <a:latin typeface="+mn-lt"/>
          <a:ea typeface="+mn-ea"/>
          <a:cs typeface="+mn-cs"/>
        </a:defRPr>
      </a:lvl1pPr>
      <a:lvl2pPr marL="192881" algn="l" defTabSz="385763" rtl="0" eaLnBrk="1" latinLnBrk="0" hangingPunct="1">
        <a:defRPr sz="760" kern="1200">
          <a:solidFill>
            <a:schemeClr val="tx1"/>
          </a:solidFill>
          <a:latin typeface="+mn-lt"/>
          <a:ea typeface="+mn-ea"/>
          <a:cs typeface="+mn-cs"/>
        </a:defRPr>
      </a:lvl2pPr>
      <a:lvl3pPr marL="385763" algn="l" defTabSz="385763" rtl="0" eaLnBrk="1" latinLnBrk="0" hangingPunct="1">
        <a:defRPr sz="760" kern="1200">
          <a:solidFill>
            <a:schemeClr val="tx1"/>
          </a:solidFill>
          <a:latin typeface="+mn-lt"/>
          <a:ea typeface="+mn-ea"/>
          <a:cs typeface="+mn-cs"/>
        </a:defRPr>
      </a:lvl3pPr>
      <a:lvl4pPr marL="578644" algn="l" defTabSz="385763" rtl="0" eaLnBrk="1" latinLnBrk="0" hangingPunct="1">
        <a:defRPr sz="760" kern="1200">
          <a:solidFill>
            <a:schemeClr val="tx1"/>
          </a:solidFill>
          <a:latin typeface="+mn-lt"/>
          <a:ea typeface="+mn-ea"/>
          <a:cs typeface="+mn-cs"/>
        </a:defRPr>
      </a:lvl4pPr>
      <a:lvl5pPr marL="771525" algn="l" defTabSz="385763" rtl="0" eaLnBrk="1" latinLnBrk="0" hangingPunct="1">
        <a:defRPr sz="760" kern="1200">
          <a:solidFill>
            <a:schemeClr val="tx1"/>
          </a:solidFill>
          <a:latin typeface="+mn-lt"/>
          <a:ea typeface="+mn-ea"/>
          <a:cs typeface="+mn-cs"/>
        </a:defRPr>
      </a:lvl5pPr>
      <a:lvl6pPr marL="964406" algn="l" defTabSz="385763" rtl="0" eaLnBrk="1" latinLnBrk="0" hangingPunct="1">
        <a:defRPr sz="760" kern="1200">
          <a:solidFill>
            <a:schemeClr val="tx1"/>
          </a:solidFill>
          <a:latin typeface="+mn-lt"/>
          <a:ea typeface="+mn-ea"/>
          <a:cs typeface="+mn-cs"/>
        </a:defRPr>
      </a:lvl6pPr>
      <a:lvl7pPr marL="1157288" algn="l" defTabSz="385763" rtl="0" eaLnBrk="1" latinLnBrk="0" hangingPunct="1">
        <a:defRPr sz="760" kern="1200">
          <a:solidFill>
            <a:schemeClr val="tx1"/>
          </a:solidFill>
          <a:latin typeface="+mn-lt"/>
          <a:ea typeface="+mn-ea"/>
          <a:cs typeface="+mn-cs"/>
        </a:defRPr>
      </a:lvl7pPr>
      <a:lvl8pPr marL="1350169" algn="l" defTabSz="385763" rtl="0" eaLnBrk="1" latinLnBrk="0" hangingPunct="1">
        <a:defRPr sz="760" kern="1200">
          <a:solidFill>
            <a:schemeClr val="tx1"/>
          </a:solidFill>
          <a:latin typeface="+mn-lt"/>
          <a:ea typeface="+mn-ea"/>
          <a:cs typeface="+mn-cs"/>
        </a:defRPr>
      </a:lvl8pPr>
      <a:lvl9pPr marL="1543050" algn="l" defTabSz="385763" rtl="0" eaLnBrk="1" latinLnBrk="0" hangingPunct="1">
        <a:defRPr sz="76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FFFFF"/>
            </a:gs>
            <a:gs pos="14999">
              <a:srgbClr val="FFFFFF"/>
            </a:gs>
            <a:gs pos="44000">
              <a:srgbClr val="FFFFFF"/>
            </a:gs>
            <a:gs pos="100000">
              <a:srgbClr val="9EE3FC"/>
            </a:gs>
          </a:gsLst>
          <a:lin ang="5400000" scaled="1"/>
        </a:gra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lt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lt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pPr>
              <a:defRPr/>
            </a:pPr>
            <a:fld id="{B315CDAC-EB0C-40CB-B8F7-372C28BC8AF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597" r:id="rId1"/>
    <p:sldLayoutId id="2147484598" r:id="rId2"/>
    <p:sldLayoutId id="2147484599" r:id="rId3"/>
    <p:sldLayoutId id="2147484600" r:id="rId4"/>
    <p:sldLayoutId id="2147484601" r:id="rId5"/>
    <p:sldLayoutId id="2147484602" r:id="rId6"/>
    <p:sldLayoutId id="2147484603" r:id="rId7"/>
    <p:sldLayoutId id="2147484604" r:id="rId8"/>
    <p:sldLayoutId id="2147484605" r:id="rId9"/>
    <p:sldLayoutId id="2147484606" r:id="rId10"/>
    <p:sldLayoutId id="2147484607" r:id="rId11"/>
    <p:sldLayoutId id="2147484608" r:id="rId12"/>
    <p:sldLayoutId id="2147484665" r:id="rId13"/>
  </p:sldLayoutIdLst>
  <p:hf hdr="0" ft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685800" y="1371600"/>
            <a:ext cx="78867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9144000" cy="929286"/>
          </a:xfrm>
          <a:prstGeom prst="rect">
            <a:avLst/>
          </a:prstGeom>
        </p:spPr>
        <p:txBody>
          <a:bodyPr vert="horz" lIns="91440" tIns="45720" rIns="91440" bIns="45720" rtlCol="0" anchor="ctr">
            <a:normAutofit/>
          </a:bodyPr>
          <a:lstStyle/>
          <a:p>
            <a:r>
              <a:rPr lang="en-US" dirty="0"/>
              <a:t>Click to edit title</a:t>
            </a: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6457950" y="6492241"/>
            <a:ext cx="2057400" cy="365125"/>
          </a:xfrm>
          <a:prstGeom prst="rect">
            <a:avLst/>
          </a:prstGeom>
        </p:spPr>
        <p:txBody>
          <a:bodyPr vert="horz" lIns="91440" tIns="45720" rIns="91440" bIns="45720" rtlCol="0" anchor="ctr"/>
          <a:lstStyle>
            <a:lvl1pPr algn="r">
              <a:defRPr sz="900">
                <a:solidFill>
                  <a:srgbClr val="8FAADC"/>
                </a:solidFill>
                <a:latin typeface="Arial" panose="020B0604020202020204" pitchFamily="34" charset="0"/>
                <a:cs typeface="Arial" panose="020B0604020202020204" pitchFamily="34" charset="0"/>
              </a:defRPr>
            </a:lvl1pPr>
          </a:lstStyle>
          <a:p>
            <a:fld id="{0B2D781D-8844-5940-92D1-06EF0A7F581E}" type="slidenum">
              <a:rPr lang="en-US" smtClean="0"/>
              <a:pPr/>
              <a:t>‹#›</a:t>
            </a:fld>
            <a:endParaRPr lang="en-US" dirty="0"/>
          </a:p>
        </p:txBody>
      </p:sp>
    </p:spTree>
    <p:custDataLst>
      <p:tags r:id="rId14"/>
    </p:custDataLst>
    <p:extLst>
      <p:ext uri="{BB962C8B-B14F-4D97-AF65-F5344CB8AC3E}">
        <p14:creationId xmlns:p14="http://schemas.microsoft.com/office/powerpoint/2010/main" val="2046179853"/>
      </p:ext>
    </p:extLst>
  </p:cSld>
  <p:clrMap bg1="lt1" tx1="dk1" bg2="lt2" tx2="dk2" accent1="accent1" accent2="accent2" accent3="accent3" accent4="accent4" accent5="accent5" accent6="accent6" hlink="hlink" folHlink="folHlink"/>
  <p:sldLayoutIdLst>
    <p:sldLayoutId id="2147484668" r:id="rId1"/>
    <p:sldLayoutId id="2147484669" r:id="rId2"/>
    <p:sldLayoutId id="2147484670" r:id="rId3"/>
    <p:sldLayoutId id="2147484671" r:id="rId4"/>
    <p:sldLayoutId id="2147484672" r:id="rId5"/>
    <p:sldLayoutId id="2147484673" r:id="rId6"/>
    <p:sldLayoutId id="2147484674" r:id="rId7"/>
    <p:sldLayoutId id="2147484675" r:id="rId8"/>
    <p:sldLayoutId id="2147484676" r:id="rId9"/>
    <p:sldLayoutId id="2147484677" r:id="rId10"/>
    <p:sldLayoutId id="2147484678" r:id="rId11"/>
    <p:sldLayoutId id="2147484679" r:id="rId12"/>
  </p:sldLayoutIdLst>
  <p:hf hdr="0"/>
  <p:txStyles>
    <p:titleStyle>
      <a:lvl1pPr algn="ctr" defTabSz="685800" rtl="0" eaLnBrk="1" latinLnBrk="0" hangingPunct="1">
        <a:lnSpc>
          <a:spcPct val="90000"/>
        </a:lnSpc>
        <a:spcBef>
          <a:spcPct val="0"/>
        </a:spcBef>
        <a:buNone/>
        <a:defRPr sz="2250" b="1" i="0" u="none"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05740" indent="-205740" algn="l" defTabSz="685800" rtl="0" eaLnBrk="1" latinLnBrk="0" hangingPunct="1">
        <a:lnSpc>
          <a:spcPct val="100000"/>
        </a:lnSpc>
        <a:spcBef>
          <a:spcPts val="0"/>
        </a:spcBef>
        <a:spcAft>
          <a:spcPts val="900"/>
        </a:spcAft>
        <a:buClr>
          <a:srgbClr val="00539A"/>
        </a:buClr>
        <a:buFont typeface="Wingdings" pitchFamily="2" charset="2"/>
        <a:buChar char="§"/>
        <a:defRPr sz="1950" kern="1200">
          <a:solidFill>
            <a:srgbClr val="00529B"/>
          </a:solidFill>
          <a:latin typeface="Arial" panose="020B0604020202020204" pitchFamily="34" charset="0"/>
          <a:ea typeface="+mn-ea"/>
          <a:cs typeface="Arial" panose="020B0604020202020204" pitchFamily="34" charset="0"/>
        </a:defRPr>
      </a:lvl1pPr>
      <a:lvl2pPr marL="617220" indent="-205740" algn="l" defTabSz="685800" rtl="0" eaLnBrk="1" latinLnBrk="0" hangingPunct="1">
        <a:lnSpc>
          <a:spcPct val="100000"/>
        </a:lnSpc>
        <a:spcBef>
          <a:spcPts val="0"/>
        </a:spcBef>
        <a:spcAft>
          <a:spcPts val="450"/>
        </a:spcAft>
        <a:buFont typeface="Arial" panose="020B0604020202020204" pitchFamily="34" charset="0"/>
        <a:buChar char="•"/>
        <a:defRPr sz="1650" kern="1200">
          <a:solidFill>
            <a:srgbClr val="00529B"/>
          </a:solidFill>
          <a:latin typeface="Arial" panose="020B0604020202020204" pitchFamily="34" charset="0"/>
          <a:ea typeface="+mn-ea"/>
          <a:cs typeface="Arial" panose="020B0604020202020204" pitchFamily="34" charset="0"/>
        </a:defRPr>
      </a:lvl2pPr>
      <a:lvl3pPr marL="1028700" indent="-205740" algn="l" defTabSz="685800" rtl="0" eaLnBrk="1" latinLnBrk="0" hangingPunct="1">
        <a:lnSpc>
          <a:spcPct val="100000"/>
        </a:lnSpc>
        <a:spcBef>
          <a:spcPts val="0"/>
        </a:spcBef>
        <a:spcAft>
          <a:spcPts val="450"/>
        </a:spcAft>
        <a:buSzPct val="50000"/>
        <a:buFont typeface="Wingdings" panose="05000000000000000000" pitchFamily="2" charset="2"/>
        <a:buChar char="q"/>
        <a:defRPr sz="1500" kern="1200">
          <a:solidFill>
            <a:srgbClr val="00529B"/>
          </a:solidFill>
          <a:latin typeface="+mn-lt"/>
          <a:ea typeface="+mn-ea"/>
          <a:cs typeface="+mn-cs"/>
        </a:defRPr>
      </a:lvl3pPr>
      <a:lvl4pPr marL="1440180" indent="-205740" algn="l" defTabSz="685800" rtl="0" eaLnBrk="1" latinLnBrk="0" hangingPunct="1">
        <a:lnSpc>
          <a:spcPct val="100000"/>
        </a:lnSpc>
        <a:spcBef>
          <a:spcPts val="0"/>
        </a:spcBef>
        <a:spcAft>
          <a:spcPts val="450"/>
        </a:spcAft>
        <a:buFont typeface="Courier New" panose="02070309020205020404" pitchFamily="49" charset="0"/>
        <a:buChar char="o"/>
        <a:defRPr sz="1350" kern="1200">
          <a:solidFill>
            <a:srgbClr val="00529B"/>
          </a:solidFill>
          <a:latin typeface="+mn-lt"/>
          <a:ea typeface="+mn-ea"/>
          <a:cs typeface="+mn-cs"/>
        </a:defRPr>
      </a:lvl4pPr>
      <a:lvl5pPr marL="1543050" indent="-205740" algn="l" defTabSz="685800" rtl="0" eaLnBrk="1" latinLnBrk="0" hangingPunct="1">
        <a:lnSpc>
          <a:spcPct val="100000"/>
        </a:lnSpc>
        <a:spcBef>
          <a:spcPts val="0"/>
        </a:spcBef>
        <a:spcAft>
          <a:spcPts val="450"/>
        </a:spcAft>
        <a:buFont typeface="Arial" panose="020B0604020202020204" pitchFamily="34" charset="0"/>
        <a:buChar char="•"/>
        <a:defRPr sz="1350" kern="1200">
          <a:solidFill>
            <a:srgbClr val="00529B"/>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685800" y="1371600"/>
            <a:ext cx="78867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9144000" cy="929286"/>
          </a:xfrm>
          <a:prstGeom prst="rect">
            <a:avLst/>
          </a:prstGeom>
        </p:spPr>
        <p:txBody>
          <a:bodyPr vert="horz" lIns="91440" tIns="45720" rIns="91440" bIns="45720" rtlCol="0" anchor="ctr">
            <a:normAutofit/>
          </a:bodyPr>
          <a:lstStyle/>
          <a:p>
            <a:r>
              <a:rPr lang="en-US" dirty="0"/>
              <a:t>Click to edit title</a:t>
            </a: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6457950" y="6492241"/>
            <a:ext cx="2057400" cy="365125"/>
          </a:xfrm>
          <a:prstGeom prst="rect">
            <a:avLst/>
          </a:prstGeom>
        </p:spPr>
        <p:txBody>
          <a:bodyPr vert="horz" lIns="91440" tIns="45720" rIns="91440" bIns="45720" rtlCol="0" anchor="ctr"/>
          <a:lstStyle>
            <a:lvl1pPr algn="r">
              <a:defRPr sz="900">
                <a:solidFill>
                  <a:srgbClr val="8FAADC"/>
                </a:solidFill>
                <a:latin typeface="Arial" panose="020B0604020202020204" pitchFamily="34" charset="0"/>
                <a:cs typeface="Arial" panose="020B0604020202020204" pitchFamily="34" charset="0"/>
              </a:defRPr>
            </a:lvl1pPr>
          </a:lstStyle>
          <a:p>
            <a:fld id="{0B2D781D-8844-5940-92D1-06EF0A7F581E}" type="slidenum">
              <a:rPr lang="en-US" smtClean="0"/>
              <a:pPr/>
              <a:t>‹#›</a:t>
            </a:fld>
            <a:endParaRPr lang="en-US" dirty="0"/>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3028950" y="6492241"/>
            <a:ext cx="3086100" cy="365125"/>
          </a:xfrm>
          <a:prstGeom prst="rect">
            <a:avLst/>
          </a:prstGeom>
        </p:spPr>
        <p:txBody>
          <a:bodyPr vert="horz" lIns="91440" tIns="45720" rIns="91440" bIns="45720" rtlCol="0" anchor="ctr"/>
          <a:lstStyle>
            <a:lvl1pPr algn="ctr">
              <a:defRPr sz="900">
                <a:solidFill>
                  <a:srgbClr val="8FAADC"/>
                </a:solidFill>
                <a:latin typeface="Arial" panose="020B0604020202020204" pitchFamily="34" charset="0"/>
                <a:cs typeface="Arial" panose="020B0604020202020204" pitchFamily="34" charset="0"/>
              </a:defRPr>
            </a:lvl1pPr>
          </a:lstStyle>
          <a:p>
            <a:r>
              <a:rPr lang="en-US"/>
              <a:t>Medicare Plan Finder</a:t>
            </a:r>
            <a:endParaRPr lang="en-US" dirty="0"/>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628650" y="6492241"/>
            <a:ext cx="2057400" cy="365125"/>
          </a:xfrm>
          <a:prstGeom prst="rect">
            <a:avLst/>
          </a:prstGeom>
        </p:spPr>
        <p:txBody>
          <a:bodyPr vert="horz" lIns="91440" tIns="45720" rIns="91440" bIns="45720" rtlCol="0" anchor="ctr"/>
          <a:lstStyle>
            <a:lvl1pPr algn="l">
              <a:defRPr sz="900">
                <a:solidFill>
                  <a:srgbClr val="8FAADC"/>
                </a:solidFill>
                <a:latin typeface="Arial" panose="020B0604020202020204" pitchFamily="34" charset="0"/>
                <a:cs typeface="Arial" panose="020B0604020202020204" pitchFamily="34" charset="0"/>
              </a:defRPr>
            </a:lvl1pPr>
          </a:lstStyle>
          <a:p>
            <a:r>
              <a:rPr lang="en-US"/>
              <a:t>September 2023</a:t>
            </a:r>
            <a:endParaRPr lang="en-US" dirty="0"/>
          </a:p>
        </p:txBody>
      </p:sp>
    </p:spTree>
    <p:custDataLst>
      <p:tags r:id="rId13"/>
    </p:custDataLst>
    <p:extLst>
      <p:ext uri="{BB962C8B-B14F-4D97-AF65-F5344CB8AC3E}">
        <p14:creationId xmlns:p14="http://schemas.microsoft.com/office/powerpoint/2010/main" val="173286596"/>
      </p:ext>
    </p:extLst>
  </p:cSld>
  <p:clrMap bg1="lt1" tx1="dk1" bg2="lt2" tx2="dk2" accent1="accent1" accent2="accent2" accent3="accent3" accent4="accent4" accent5="accent5" accent6="accent6" hlink="hlink" folHlink="folHlink"/>
  <p:sldLayoutIdLst>
    <p:sldLayoutId id="2147484682" r:id="rId1"/>
    <p:sldLayoutId id="2147484683" r:id="rId2"/>
    <p:sldLayoutId id="2147484684" r:id="rId3"/>
    <p:sldLayoutId id="2147484685" r:id="rId4"/>
    <p:sldLayoutId id="2147484686" r:id="rId5"/>
    <p:sldLayoutId id="2147484687" r:id="rId6"/>
    <p:sldLayoutId id="2147484688" r:id="rId7"/>
    <p:sldLayoutId id="2147484689" r:id="rId8"/>
    <p:sldLayoutId id="2147484690" r:id="rId9"/>
    <p:sldLayoutId id="2147484691" r:id="rId10"/>
    <p:sldLayoutId id="2147484692" r:id="rId11"/>
  </p:sldLayoutIdLst>
  <p:hf hdr="0"/>
  <p:txStyles>
    <p:titleStyle>
      <a:lvl1pPr algn="ctr" defTabSz="685800" rtl="0" eaLnBrk="1" latinLnBrk="0" hangingPunct="1">
        <a:lnSpc>
          <a:spcPct val="90000"/>
        </a:lnSpc>
        <a:spcBef>
          <a:spcPct val="0"/>
        </a:spcBef>
        <a:buNone/>
        <a:defRPr sz="2250" b="1" i="0" u="none"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05740" indent="-205740" algn="l" defTabSz="685800" rtl="0" eaLnBrk="1" latinLnBrk="0" hangingPunct="1">
        <a:lnSpc>
          <a:spcPct val="100000"/>
        </a:lnSpc>
        <a:spcBef>
          <a:spcPts val="0"/>
        </a:spcBef>
        <a:spcAft>
          <a:spcPts val="900"/>
        </a:spcAft>
        <a:buClr>
          <a:srgbClr val="00539A"/>
        </a:buClr>
        <a:buFont typeface="Wingdings" pitchFamily="2" charset="2"/>
        <a:buChar char="§"/>
        <a:defRPr sz="1950" kern="1200">
          <a:solidFill>
            <a:srgbClr val="00529B"/>
          </a:solidFill>
          <a:latin typeface="Arial" panose="020B0604020202020204" pitchFamily="34" charset="0"/>
          <a:ea typeface="+mn-ea"/>
          <a:cs typeface="Arial" panose="020B0604020202020204" pitchFamily="34" charset="0"/>
        </a:defRPr>
      </a:lvl1pPr>
      <a:lvl2pPr marL="617220" indent="-205740" algn="l" defTabSz="685800" rtl="0" eaLnBrk="1" latinLnBrk="0" hangingPunct="1">
        <a:lnSpc>
          <a:spcPct val="100000"/>
        </a:lnSpc>
        <a:spcBef>
          <a:spcPts val="0"/>
        </a:spcBef>
        <a:spcAft>
          <a:spcPts val="450"/>
        </a:spcAft>
        <a:buFont typeface="Arial" panose="020B0604020202020204" pitchFamily="34" charset="0"/>
        <a:buChar char="•"/>
        <a:defRPr sz="1650" kern="1200">
          <a:solidFill>
            <a:srgbClr val="00529B"/>
          </a:solidFill>
          <a:latin typeface="Arial" panose="020B0604020202020204" pitchFamily="34" charset="0"/>
          <a:ea typeface="+mn-ea"/>
          <a:cs typeface="Arial" panose="020B0604020202020204" pitchFamily="34" charset="0"/>
        </a:defRPr>
      </a:lvl2pPr>
      <a:lvl3pPr marL="1028700" indent="-205740" algn="l" defTabSz="685800" rtl="0" eaLnBrk="1" latinLnBrk="0" hangingPunct="1">
        <a:lnSpc>
          <a:spcPct val="100000"/>
        </a:lnSpc>
        <a:spcBef>
          <a:spcPts val="0"/>
        </a:spcBef>
        <a:spcAft>
          <a:spcPts val="450"/>
        </a:spcAft>
        <a:buSzPct val="50000"/>
        <a:buFont typeface="Wingdings" panose="05000000000000000000" pitchFamily="2" charset="2"/>
        <a:buChar char="q"/>
        <a:defRPr sz="1500" kern="1200">
          <a:solidFill>
            <a:srgbClr val="00529B"/>
          </a:solidFill>
          <a:latin typeface="+mn-lt"/>
          <a:ea typeface="+mn-ea"/>
          <a:cs typeface="+mn-cs"/>
        </a:defRPr>
      </a:lvl3pPr>
      <a:lvl4pPr marL="1440180" indent="-205740" algn="l" defTabSz="685800" rtl="0" eaLnBrk="1" latinLnBrk="0" hangingPunct="1">
        <a:lnSpc>
          <a:spcPct val="100000"/>
        </a:lnSpc>
        <a:spcBef>
          <a:spcPts val="0"/>
        </a:spcBef>
        <a:spcAft>
          <a:spcPts val="450"/>
        </a:spcAft>
        <a:buFont typeface="Courier New" panose="02070309020205020404" pitchFamily="49" charset="0"/>
        <a:buChar char="o"/>
        <a:defRPr sz="1350" kern="1200">
          <a:solidFill>
            <a:srgbClr val="00529B"/>
          </a:solidFill>
          <a:latin typeface="+mn-lt"/>
          <a:ea typeface="+mn-ea"/>
          <a:cs typeface="+mn-cs"/>
        </a:defRPr>
      </a:lvl4pPr>
      <a:lvl5pPr marL="1543050" indent="-205740" algn="l" defTabSz="685800" rtl="0" eaLnBrk="1" latinLnBrk="0" hangingPunct="1">
        <a:lnSpc>
          <a:spcPct val="100000"/>
        </a:lnSpc>
        <a:spcBef>
          <a:spcPts val="0"/>
        </a:spcBef>
        <a:spcAft>
          <a:spcPts val="450"/>
        </a:spcAft>
        <a:buFont typeface="Arial" panose="020B0604020202020204" pitchFamily="34" charset="0"/>
        <a:buChar char="•"/>
        <a:defRPr sz="1350" kern="1200">
          <a:solidFill>
            <a:srgbClr val="00529B"/>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4.xml"/><Relationship Id="rId1" Type="http://schemas.openxmlformats.org/officeDocument/2006/relationships/tags" Target="../tags/tag2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4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95.xml"/><Relationship Id="rId1" Type="http://schemas.openxmlformats.org/officeDocument/2006/relationships/tags" Target="../tags/tag29.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hyperlink" Target="http://www.arcnj.org/file_download/inline/a9f97a5a-59e0-45cd-a6ee-4779ac247127"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hyperlink" Target="https://www.arcnj.org/programs/health-care-advocacy/resources.html" TargetMode="External"/><Relationship Id="rId5" Type="http://schemas.openxmlformats.org/officeDocument/2006/relationships/hyperlink" Target="https://www.arcnj.org/file_download/inline/8235c533-73bc-4172-996e-2db901990027" TargetMode="External"/><Relationship Id="rId4" Type="http://schemas.openxmlformats.org/officeDocument/2006/relationships/hyperlink" Target="http://www.arcnj.org/file_download/inline/9945b48b-c571-42be-84fe-c28f51ce488c"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97.xml"/><Relationship Id="rId1" Type="http://schemas.openxmlformats.org/officeDocument/2006/relationships/tags" Target="../tags/tag30.xml"/><Relationship Id="rId5" Type="http://schemas.openxmlformats.org/officeDocument/2006/relationships/image" Target="../media/image50.pn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8.xml"/><Relationship Id="rId1" Type="http://schemas.openxmlformats.org/officeDocument/2006/relationships/tags" Target="../tags/tag31.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93.xml"/><Relationship Id="rId1" Type="http://schemas.openxmlformats.org/officeDocument/2006/relationships/tags" Target="../tags/tag32.xml"/><Relationship Id="rId5" Type="http://schemas.openxmlformats.org/officeDocument/2006/relationships/image" Target="../media/image52.png"/><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2.xml"/><Relationship Id="rId1" Type="http://schemas.openxmlformats.org/officeDocument/2006/relationships/tags" Target="../tags/tag33.xml"/><Relationship Id="rId5" Type="http://schemas.openxmlformats.org/officeDocument/2006/relationships/image" Target="../media/image54.png"/><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0.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7.xml"/><Relationship Id="rId1" Type="http://schemas.openxmlformats.org/officeDocument/2006/relationships/tags" Target="../tags/tag34.xml"/><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8.xml"/><Relationship Id="rId1" Type="http://schemas.openxmlformats.org/officeDocument/2006/relationships/tags" Target="../tags/tag35.xml"/><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0.xml"/><Relationship Id="rId1" Type="http://schemas.openxmlformats.org/officeDocument/2006/relationships/tags" Target="../tags/tag36.xml"/><Relationship Id="rId5" Type="http://schemas.openxmlformats.org/officeDocument/2006/relationships/image" Target="../media/image54.png"/><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0.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70.xml"/><Relationship Id="rId5" Type="http://schemas.openxmlformats.org/officeDocument/2006/relationships/image" Target="../media/image62.png"/><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05.xml"/><Relationship Id="rId1" Type="http://schemas.openxmlformats.org/officeDocument/2006/relationships/tags" Target="../tags/tag37.xml"/><Relationship Id="rId5" Type="http://schemas.openxmlformats.org/officeDocument/2006/relationships/image" Target="../media/image69.png"/><Relationship Id="rId4" Type="http://schemas.openxmlformats.org/officeDocument/2006/relationships/image" Target="../media/image68.png"/></Relationships>
</file>

<file path=ppt/slides/_rels/slide4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nj.gov/humanservices/doas/services/q-z/ship/" TargetMode="External"/><Relationship Id="rId2" Type="http://schemas.openxmlformats.org/officeDocument/2006/relationships/notesSlide" Target="../notesSlides/notesSlide34.xml"/><Relationship Id="rId1" Type="http://schemas.openxmlformats.org/officeDocument/2006/relationships/slideLayout" Target="../slideLayouts/slideLayout27.xml"/><Relationship Id="rId4" Type="http://schemas.openxmlformats.org/officeDocument/2006/relationships/hyperlink" Target="http://www.medicare.gov/" TargetMode="Externa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90.xml"/><Relationship Id="rId1" Type="http://schemas.openxmlformats.org/officeDocument/2006/relationships/vmlDrawing" Target="../drawings/vmlDrawing2.vml"/><Relationship Id="rId5" Type="http://schemas.openxmlformats.org/officeDocument/2006/relationships/image" Target="../media/image71.emf"/><Relationship Id="rId4" Type="http://schemas.openxmlformats.org/officeDocument/2006/relationships/oleObject" Target="../embeddings/oleObject2.bin"/></Relationships>
</file>

<file path=ppt/slides/_rels/slide52.xml.rels><?xml version="1.0" encoding="UTF-8" standalone="yes"?>
<Relationships xmlns="http://schemas.openxmlformats.org/package/2006/relationships"><Relationship Id="rId3" Type="http://schemas.openxmlformats.org/officeDocument/2006/relationships/hyperlink" Target="mailto:Mary.mcgeary@dhs.nj.gov" TargetMode="External"/><Relationship Id="rId2" Type="http://schemas.openxmlformats.org/officeDocument/2006/relationships/image" Target="../media/image72.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76200" y="457200"/>
            <a:ext cx="8839200" cy="2346325"/>
          </a:xfrm>
        </p:spPr>
        <p:txBody>
          <a:bodyPr rtlCol="0">
            <a:normAutofit/>
          </a:bodyPr>
          <a:lstStyle/>
          <a:p>
            <a:pPr eaLnBrk="1" fontAlgn="auto" hangingPunct="1">
              <a:spcAft>
                <a:spcPts val="0"/>
              </a:spcAft>
              <a:defRPr/>
            </a:pPr>
            <a:r>
              <a:rPr lang="en-US" altLang="en-US" sz="4000" b="1" dirty="0">
                <a:effectLst>
                  <a:outerShdw blurRad="38100" dist="38100" dir="2700000" algn="tl">
                    <a:srgbClr val="000000">
                      <a:alpha val="43137"/>
                    </a:srgbClr>
                  </a:outerShdw>
                </a:effectLst>
                <a:latin typeface="Century Gothic" panose="020B0502020202020204" pitchFamily="34" charset="0"/>
              </a:rPr>
              <a:t>Update for 2025 on the </a:t>
            </a:r>
            <a:br>
              <a:rPr lang="en-US" altLang="en-US" sz="4000" b="1" dirty="0">
                <a:effectLst>
                  <a:outerShdw blurRad="38100" dist="38100" dir="2700000" algn="tl">
                    <a:srgbClr val="000000">
                      <a:alpha val="43137"/>
                    </a:srgbClr>
                  </a:outerShdw>
                </a:effectLst>
                <a:latin typeface="Century Gothic" panose="020B0502020202020204" pitchFamily="34" charset="0"/>
              </a:rPr>
            </a:br>
            <a:r>
              <a:rPr lang="en-US" altLang="en-US" sz="4000" b="1" dirty="0">
                <a:effectLst>
                  <a:outerShdw blurRad="38100" dist="38100" dir="2700000" algn="tl">
                    <a:srgbClr val="000000">
                      <a:alpha val="43137"/>
                    </a:srgbClr>
                  </a:outerShdw>
                </a:effectLst>
                <a:latin typeface="Century Gothic" panose="020B0502020202020204" pitchFamily="34" charset="0"/>
              </a:rPr>
              <a:t>Medicare Drug Benefit for People </a:t>
            </a:r>
            <a:br>
              <a:rPr lang="en-US" altLang="en-US" sz="4000" b="1" dirty="0">
                <a:effectLst>
                  <a:outerShdw blurRad="38100" dist="38100" dir="2700000" algn="tl">
                    <a:srgbClr val="000000">
                      <a:alpha val="43137"/>
                    </a:srgbClr>
                  </a:outerShdw>
                </a:effectLst>
                <a:latin typeface="Century Gothic" panose="020B0502020202020204" pitchFamily="34" charset="0"/>
              </a:rPr>
            </a:br>
            <a:r>
              <a:rPr lang="en-US" altLang="en-US" sz="4000" b="1" dirty="0">
                <a:effectLst>
                  <a:outerShdw blurRad="38100" dist="38100" dir="2700000" algn="tl">
                    <a:srgbClr val="000000">
                      <a:alpha val="43137"/>
                    </a:srgbClr>
                  </a:outerShdw>
                </a:effectLst>
                <a:latin typeface="Century Gothic" panose="020B0502020202020204" pitchFamily="34" charset="0"/>
              </a:rPr>
              <a:t>Who Have Both Medicare and </a:t>
            </a:r>
            <a:br>
              <a:rPr lang="en-US" altLang="en-US" sz="4000" b="1" dirty="0">
                <a:effectLst>
                  <a:outerShdw blurRad="38100" dist="38100" dir="2700000" algn="tl">
                    <a:srgbClr val="000000">
                      <a:alpha val="43137"/>
                    </a:srgbClr>
                  </a:outerShdw>
                </a:effectLst>
                <a:latin typeface="Century Gothic" panose="020B0502020202020204" pitchFamily="34" charset="0"/>
              </a:rPr>
            </a:br>
            <a:r>
              <a:rPr lang="en-US" altLang="en-US" sz="4000" b="1" dirty="0">
                <a:effectLst>
                  <a:outerShdw blurRad="38100" dist="38100" dir="2700000" algn="tl">
                    <a:srgbClr val="000000">
                      <a:alpha val="43137"/>
                    </a:srgbClr>
                  </a:outerShdw>
                </a:effectLst>
                <a:latin typeface="Century Gothic" panose="020B0502020202020204" pitchFamily="34" charset="0"/>
              </a:rPr>
              <a:t>Medicaid (the Dual Eligibles)</a:t>
            </a:r>
          </a:p>
        </p:txBody>
      </p:sp>
      <p:sp>
        <p:nvSpPr>
          <p:cNvPr id="66563" name="Rectangle 3"/>
          <p:cNvSpPr>
            <a:spLocks noGrp="1"/>
          </p:cNvSpPr>
          <p:nvPr>
            <p:ph type="subTitle" idx="1"/>
          </p:nvPr>
        </p:nvSpPr>
        <p:spPr>
          <a:xfrm>
            <a:off x="3352800" y="3429000"/>
            <a:ext cx="4953000" cy="2117725"/>
          </a:xfrm>
        </p:spPr>
        <p:txBody>
          <a:bodyPr/>
          <a:lstStyle/>
          <a:p>
            <a:pPr algn="r" eaLnBrk="1" hangingPunct="1">
              <a:lnSpc>
                <a:spcPct val="80000"/>
              </a:lnSpc>
            </a:pPr>
            <a:r>
              <a:rPr lang="en-US" altLang="en-US" dirty="0">
                <a:latin typeface="Century Gothic" panose="020B0502020202020204" pitchFamily="34" charset="0"/>
              </a:rPr>
              <a:t>Mary McGeary</a:t>
            </a:r>
          </a:p>
          <a:p>
            <a:pPr algn="r" eaLnBrk="1" hangingPunct="1">
              <a:lnSpc>
                <a:spcPct val="80000"/>
              </a:lnSpc>
            </a:pPr>
            <a:r>
              <a:rPr lang="en-US" altLang="en-US" dirty="0">
                <a:latin typeface="Century Gothic" panose="020B0502020202020204" pitchFamily="34" charset="0"/>
              </a:rPr>
              <a:t>Director, SHIP</a:t>
            </a:r>
          </a:p>
          <a:p>
            <a:pPr algn="r" eaLnBrk="1" hangingPunct="1">
              <a:lnSpc>
                <a:spcPct val="80000"/>
              </a:lnSpc>
            </a:pPr>
            <a:r>
              <a:rPr lang="en-US" altLang="en-US" dirty="0">
                <a:latin typeface="Century Gothic" panose="020B0502020202020204" pitchFamily="34" charset="0"/>
              </a:rPr>
              <a:t>NJ Division of Aging Services</a:t>
            </a:r>
          </a:p>
          <a:p>
            <a:pPr algn="r" eaLnBrk="1" hangingPunct="1">
              <a:lnSpc>
                <a:spcPct val="80000"/>
              </a:lnSpc>
            </a:pPr>
            <a:r>
              <a:rPr lang="en-US" altLang="en-US" dirty="0">
                <a:latin typeface="Century Gothic" panose="020B0502020202020204" pitchFamily="34" charset="0"/>
              </a:rPr>
              <a:t>November 7, 2024</a:t>
            </a:r>
          </a:p>
        </p:txBody>
      </p:sp>
      <p:sp>
        <p:nvSpPr>
          <p:cNvPr id="6656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fld id="{1A70F6B4-CEC5-4C11-A9D9-5C7EE3205E4D}" type="slidenum">
              <a:rPr lang="en-US" altLang="en-US" sz="900" smtClean="0">
                <a:solidFill>
                  <a:srgbClr val="898989"/>
                </a:solidFill>
              </a:rPr>
              <a:pPr/>
              <a:t>1</a:t>
            </a:fld>
            <a:endParaRPr lang="en-US" altLang="en-US" sz="900">
              <a:solidFill>
                <a:srgbClr val="898989"/>
              </a:solidFill>
            </a:endParaRPr>
          </a:p>
        </p:txBody>
      </p:sp>
      <p:sp>
        <p:nvSpPr>
          <p:cNvPr id="66565" name="AutoShape 6" descr="Image result for the arc of nj logo"/>
          <p:cNvSpPr>
            <a:spLocks noChangeAspect="1" noChangeArrowheads="1"/>
          </p:cNvSpPr>
          <p:nvPr/>
        </p:nvSpPr>
        <p:spPr bwMode="auto">
          <a:xfrm>
            <a:off x="171450" y="-152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endParaRPr lang="en-US" altLang="en-US"/>
          </a:p>
        </p:txBody>
      </p:sp>
      <p:pic>
        <p:nvPicPr>
          <p:cNvPr id="6656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4017963"/>
            <a:ext cx="232410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p:txBody>
          <a:bodyPr rtlCol="0">
            <a:normAutofit fontScale="90000"/>
          </a:bodyPr>
          <a:lstStyle/>
          <a:p>
            <a:pPr algn="ctr" eaLnBrk="1" fontAlgn="auto" hangingPunct="1">
              <a:spcAft>
                <a:spcPts val="0"/>
              </a:spcAft>
              <a:defRPr/>
            </a:pPr>
            <a:r>
              <a:rPr lang="en-US" altLang="en-US" sz="4000" b="1" dirty="0">
                <a:effectLst>
                  <a:outerShdw blurRad="38100" dist="38100" dir="2700000" algn="tl">
                    <a:srgbClr val="000000">
                      <a:alpha val="43137"/>
                    </a:srgbClr>
                  </a:outerShdw>
                </a:effectLst>
                <a:latin typeface="Century Gothic" panose="020B0502020202020204" pitchFamily="34" charset="0"/>
              </a:rPr>
              <a:t>Why Would Dual </a:t>
            </a:r>
            <a:r>
              <a:rPr lang="en-US" altLang="en-US" sz="4000" b="1" dirty="0" err="1">
                <a:effectLst>
                  <a:outerShdw blurRad="38100" dist="38100" dir="2700000" algn="tl">
                    <a:srgbClr val="000000">
                      <a:alpha val="43137"/>
                    </a:srgbClr>
                  </a:outerShdw>
                </a:effectLst>
                <a:latin typeface="Century Gothic" panose="020B0502020202020204" pitchFamily="34" charset="0"/>
              </a:rPr>
              <a:t>Eligibles</a:t>
            </a:r>
            <a:r>
              <a:rPr lang="en-US" altLang="en-US" sz="4000" b="1" dirty="0">
                <a:effectLst>
                  <a:outerShdw blurRad="38100" dist="38100" dir="2700000" algn="tl">
                    <a:srgbClr val="000000">
                      <a:alpha val="43137"/>
                    </a:srgbClr>
                  </a:outerShdw>
                </a:effectLst>
                <a:latin typeface="Century Gothic" panose="020B0502020202020204" pitchFamily="34" charset="0"/>
              </a:rPr>
              <a:t> Select</a:t>
            </a:r>
            <a:br>
              <a:rPr lang="en-US" altLang="en-US" sz="4000" b="1" dirty="0">
                <a:effectLst>
                  <a:outerShdw blurRad="38100" dist="38100" dir="2700000" algn="tl">
                    <a:srgbClr val="000000">
                      <a:alpha val="43137"/>
                    </a:srgbClr>
                  </a:outerShdw>
                </a:effectLst>
                <a:latin typeface="Century Gothic" panose="020B0502020202020204" pitchFamily="34" charset="0"/>
              </a:rPr>
            </a:br>
            <a:r>
              <a:rPr lang="en-US" altLang="en-US" sz="4000" b="1" dirty="0">
                <a:effectLst>
                  <a:outerShdw blurRad="38100" dist="38100" dir="2700000" algn="tl">
                    <a:srgbClr val="000000">
                      <a:alpha val="43137"/>
                    </a:srgbClr>
                  </a:outerShdw>
                </a:effectLst>
                <a:latin typeface="Century Gothic" panose="020B0502020202020204" pitchFamily="34" charset="0"/>
              </a:rPr>
              <a:t>a Non-Benchmark Drug Plan?</a:t>
            </a:r>
          </a:p>
        </p:txBody>
      </p:sp>
      <p:sp>
        <p:nvSpPr>
          <p:cNvPr id="303107" name="Rectangle 3"/>
          <p:cNvSpPr>
            <a:spLocks noGrp="1" noChangeArrowheads="1"/>
          </p:cNvSpPr>
          <p:nvPr>
            <p:ph idx="1"/>
          </p:nvPr>
        </p:nvSpPr>
        <p:spPr>
          <a:xfrm>
            <a:off x="457200" y="1981200"/>
            <a:ext cx="8229600" cy="4495800"/>
          </a:xfrm>
        </p:spPr>
        <p:txBody>
          <a:bodyPr rtlCol="0" anchor="ctr">
            <a:normAutofit lnSpcReduction="10000"/>
          </a:bodyPr>
          <a:lstStyle/>
          <a:p>
            <a:pPr marL="338138" indent="-338138" eaLnBrk="1" fontAlgn="auto" hangingPunct="1">
              <a:spcAft>
                <a:spcPts val="0"/>
              </a:spcAft>
              <a:buClr>
                <a:schemeClr val="accent1">
                  <a:lumMod val="50000"/>
                </a:schemeClr>
              </a:buClr>
              <a:buSzPct val="100000"/>
              <a:buFont typeface="Wingdings" panose="05000000000000000000" pitchFamily="2" charset="2"/>
              <a:buChar char="§"/>
              <a:defRPr/>
            </a:pPr>
            <a:r>
              <a:rPr lang="en-US" altLang="en-US" sz="2400" dirty="0">
                <a:latin typeface="Century Gothic" panose="020B0502020202020204" pitchFamily="34" charset="0"/>
              </a:rPr>
              <a:t>If a dual eligible needs a medication not available on the formulary of benchmark drug plans, but it is available in non-benchmark plan – it may be more cost-effective to pay a relatively low monthly premium to get the needed medications. </a:t>
            </a:r>
          </a:p>
          <a:p>
            <a:pPr marL="338138" indent="-338138" eaLnBrk="1" fontAlgn="auto" hangingPunct="1">
              <a:spcAft>
                <a:spcPts val="0"/>
              </a:spcAft>
              <a:buClr>
                <a:schemeClr val="accent1">
                  <a:lumMod val="50000"/>
                </a:schemeClr>
              </a:buClr>
              <a:defRPr/>
            </a:pPr>
            <a:endParaRPr lang="en-US" altLang="en-US" sz="2400" dirty="0">
              <a:latin typeface="Century Gothic" panose="020B0502020202020204" pitchFamily="34" charset="0"/>
            </a:endParaRPr>
          </a:p>
          <a:p>
            <a:pPr marL="338138" indent="-338138" eaLnBrk="1" fontAlgn="auto" hangingPunct="1">
              <a:spcAft>
                <a:spcPts val="0"/>
              </a:spcAft>
              <a:buClr>
                <a:schemeClr val="accent1">
                  <a:lumMod val="50000"/>
                </a:schemeClr>
              </a:buClr>
              <a:buSzPct val="100000"/>
              <a:buFont typeface="Wingdings" panose="05000000000000000000" pitchFamily="2" charset="2"/>
              <a:buChar char="§"/>
              <a:defRPr/>
            </a:pPr>
            <a:r>
              <a:rPr lang="en-US" altLang="en-US" sz="2400" dirty="0">
                <a:latin typeface="Century Gothic" panose="020B0502020202020204" pitchFamily="34" charset="0"/>
              </a:rPr>
              <a:t>This decision must be made on an individual basis.</a:t>
            </a:r>
          </a:p>
          <a:p>
            <a:pPr marL="338138" indent="-338138" eaLnBrk="1" fontAlgn="auto" hangingPunct="1">
              <a:spcAft>
                <a:spcPts val="0"/>
              </a:spcAft>
              <a:buClr>
                <a:schemeClr val="accent1">
                  <a:lumMod val="50000"/>
                </a:schemeClr>
              </a:buClr>
              <a:defRPr/>
            </a:pPr>
            <a:endParaRPr lang="en-US" altLang="en-US" sz="2400" dirty="0">
              <a:latin typeface="Century Gothic" panose="020B0502020202020204" pitchFamily="34" charset="0"/>
            </a:endParaRPr>
          </a:p>
          <a:p>
            <a:pPr marL="338138" indent="-338138" eaLnBrk="1" fontAlgn="auto" hangingPunct="1">
              <a:spcAft>
                <a:spcPts val="0"/>
              </a:spcAft>
              <a:buClr>
                <a:schemeClr val="accent1">
                  <a:lumMod val="50000"/>
                </a:schemeClr>
              </a:buClr>
              <a:buSzPct val="100000"/>
              <a:buFont typeface="Wingdings" panose="05000000000000000000" pitchFamily="2" charset="2"/>
              <a:buChar char="§"/>
              <a:defRPr/>
            </a:pPr>
            <a:r>
              <a:rPr lang="en-US" altLang="en-US" sz="2400" dirty="0">
                <a:latin typeface="Century Gothic" panose="020B0502020202020204" pitchFamily="34" charset="0"/>
              </a:rPr>
              <a:t>NJ Division of Aging Services has chart of all Part D drug plans on its website. </a:t>
            </a:r>
          </a:p>
          <a:p>
            <a:pPr marL="681038" lvl="1" indent="-338138" eaLnBrk="1" fontAlgn="auto" hangingPunct="1">
              <a:spcAft>
                <a:spcPts val="0"/>
              </a:spcAft>
              <a:buClr>
                <a:schemeClr val="accent1">
                  <a:lumMod val="50000"/>
                </a:schemeClr>
              </a:buClr>
              <a:buSzPct val="100000"/>
              <a:buFont typeface="Wingdings" panose="05000000000000000000" pitchFamily="2" charset="2"/>
              <a:buChar char="§"/>
              <a:defRPr/>
            </a:pPr>
            <a:r>
              <a:rPr lang="en-US" altLang="en-US" sz="2100" dirty="0">
                <a:latin typeface="Century Gothic" panose="020B0502020202020204" pitchFamily="34" charset="0"/>
              </a:rPr>
              <a:t>The chart shows the monthly premium fees for NJ’s non-benchmark drug plans in 2025 in the column with the heading “Premium with Medicaid.”</a:t>
            </a:r>
          </a:p>
        </p:txBody>
      </p:sp>
      <p:sp>
        <p:nvSpPr>
          <p:cNvPr id="99332"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fld id="{73268BF2-68BE-4960-8E8F-BD89691F75E0}" type="slidenum">
              <a:rPr lang="en-US" altLang="en-US" sz="900" smtClean="0">
                <a:solidFill>
                  <a:srgbClr val="898989"/>
                </a:solidFill>
              </a:rPr>
              <a:pPr/>
              <a:t>10</a:t>
            </a:fld>
            <a:endParaRPr lang="en-US" altLang="en-US" sz="900">
              <a:solidFill>
                <a:srgbClr val="89898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3107">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310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F0873EA-700C-4724-9FF9-D4F53CB67F8F}"/>
              </a:ext>
            </a:extLst>
          </p:cNvPr>
          <p:cNvPicPr>
            <a:picLocks noGrp="1" noChangeAspect="1"/>
          </p:cNvPicPr>
          <p:nvPr>
            <p:ph idx="1"/>
          </p:nvPr>
        </p:nvPicPr>
        <p:blipFill>
          <a:blip r:embed="rId2"/>
          <a:stretch>
            <a:fillRect/>
          </a:stretch>
        </p:blipFill>
        <p:spPr>
          <a:xfrm>
            <a:off x="342900" y="395325"/>
            <a:ext cx="8305799" cy="5910263"/>
          </a:xfrm>
        </p:spPr>
      </p:pic>
      <p:sp>
        <p:nvSpPr>
          <p:cNvPr id="101378"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fld id="{077AB06B-EFFA-498D-9E82-C9DF3E50CDBE}" type="slidenum">
              <a:rPr lang="en-US" altLang="en-US" sz="900" smtClean="0">
                <a:solidFill>
                  <a:srgbClr val="898989"/>
                </a:solidFill>
              </a:rPr>
              <a:pPr/>
              <a:t>11</a:t>
            </a:fld>
            <a:endParaRPr lang="en-US" altLang="en-US" sz="900">
              <a:solidFill>
                <a:srgbClr val="898989"/>
              </a:solidFill>
            </a:endParaRPr>
          </a:p>
        </p:txBody>
      </p:sp>
      <p:sp>
        <p:nvSpPr>
          <p:cNvPr id="4" name="Rectangle 3"/>
          <p:cNvSpPr/>
          <p:nvPr/>
        </p:nvSpPr>
        <p:spPr>
          <a:xfrm rot="5400000">
            <a:off x="1945591" y="3408363"/>
            <a:ext cx="5549900" cy="457200"/>
          </a:xfrm>
          <a:prstGeom prst="rect">
            <a:avLst/>
          </a:prstGeom>
          <a:noFill/>
          <a:ln w="44450">
            <a:solidFill>
              <a:srgbClr val="FF0000">
                <a:alpha val="98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8" name="Google Shape;78;p12"/>
          <p:cNvSpPr txBox="1">
            <a:spLocks noGrp="1"/>
          </p:cNvSpPr>
          <p:nvPr>
            <p:ph type="title"/>
          </p:nvPr>
        </p:nvSpPr>
        <p:spPr>
          <a:xfrm>
            <a:off x="214993" y="533400"/>
            <a:ext cx="8534400" cy="997825"/>
          </a:xfrm>
          <a:prstGeom prst="rect">
            <a:avLst/>
          </a:prstGeom>
        </p:spPr>
        <p:txBody>
          <a:bodyPr spcFirstLastPara="1" vert="horz" wrap="square" lIns="91425" tIns="45700" rIns="91425" bIns="45700" numCol="1" anchor="ctr" anchorCtr="0" compatLnSpc="1">
            <a:prstTxWarp prst="textNoShape">
              <a:avLst/>
            </a:prstTxWarp>
            <a:normAutofit/>
          </a:bodyPr>
          <a:lstStyle/>
          <a:p>
            <a:pPr algn="ctr"/>
            <a:r>
              <a:rPr lang="en-US" sz="2800" b="1" dirty="0"/>
              <a:t>2025 Part D Changes </a:t>
            </a:r>
            <a:br>
              <a:rPr lang="en-US" sz="2800" b="1" dirty="0"/>
            </a:br>
            <a:r>
              <a:rPr lang="en-US" sz="2800" b="1" dirty="0"/>
              <a:t>that do NOT impact Dual </a:t>
            </a:r>
            <a:r>
              <a:rPr lang="en-US" sz="2800" b="1" dirty="0" err="1"/>
              <a:t>Eligibles</a:t>
            </a:r>
            <a:endParaRPr sz="3600" b="1" dirty="0">
              <a:solidFill>
                <a:schemeClr val="bg1"/>
              </a:solidFill>
            </a:endParaRPr>
          </a:p>
        </p:txBody>
      </p:sp>
      <p:sp>
        <p:nvSpPr>
          <p:cNvPr id="79" name="Google Shape;79;p12"/>
          <p:cNvSpPr txBox="1">
            <a:spLocks noGrp="1"/>
          </p:cNvSpPr>
          <p:nvPr>
            <p:ph type="sldNum" idx="12"/>
          </p:nvPr>
        </p:nvSpPr>
        <p:spPr>
          <a:xfrm>
            <a:off x="8665950" y="5675675"/>
            <a:ext cx="401700" cy="273900"/>
          </a:xfrm>
          <a:prstGeom prst="rect">
            <a:avLst/>
          </a:prstGeom>
        </p:spPr>
        <p:txBody>
          <a:bodyPr spcFirstLastPara="1" vert="horz" wrap="square" lIns="91425" tIns="45700" rIns="91425" bIns="45700" numCol="1" anchor="ctr" anchorCtr="0" compatLnSpc="1">
            <a:prstTxWarp prst="textNoShape">
              <a:avLst/>
            </a:prstTxWarp>
            <a:normAutofit/>
          </a:bodyPr>
          <a:lstStyle/>
          <a:p>
            <a:pPr defTabSz="914378" eaLnBrk="1" fontAlgn="auto" hangingPunct="1">
              <a:spcAft>
                <a:spcPts val="0"/>
              </a:spcAft>
              <a:buClr>
                <a:srgbClr val="000000"/>
              </a:buClr>
              <a:defRPr/>
            </a:pPr>
            <a:fld id="{00000000-1234-1234-1234-123412341234}" type="slidenum">
              <a:rPr lang="en" kern="0"/>
              <a:pPr defTabSz="914378" eaLnBrk="1" fontAlgn="auto" hangingPunct="1">
                <a:spcAft>
                  <a:spcPts val="0"/>
                </a:spcAft>
                <a:buClr>
                  <a:srgbClr val="000000"/>
                </a:buClr>
                <a:defRPr/>
              </a:pPr>
              <a:t>12</a:t>
            </a:fld>
            <a:endParaRPr kern="0"/>
          </a:p>
        </p:txBody>
      </p:sp>
      <p:sp>
        <p:nvSpPr>
          <p:cNvPr id="5" name="TextBox 4">
            <a:extLst>
              <a:ext uri="{FF2B5EF4-FFF2-40B4-BE49-F238E27FC236}">
                <a16:creationId xmlns:a16="http://schemas.microsoft.com/office/drawing/2014/main" id="{99F09DFB-6D9C-F51B-1357-E915B0B2C6D8}"/>
              </a:ext>
            </a:extLst>
          </p:cNvPr>
          <p:cNvSpPr txBox="1"/>
          <p:nvPr/>
        </p:nvSpPr>
        <p:spPr>
          <a:xfrm>
            <a:off x="214993" y="1754591"/>
            <a:ext cx="8762850" cy="4071884"/>
          </a:xfrm>
          <a:prstGeom prst="rect">
            <a:avLst/>
          </a:prstGeom>
          <a:noFill/>
        </p:spPr>
        <p:txBody>
          <a:bodyPr wrap="square">
            <a:spAutoFit/>
          </a:bodyPr>
          <a:lstStyle/>
          <a:p>
            <a:pPr marL="273044" indent="-273044" defTabSz="914378" eaLnBrk="1" fontAlgn="auto" hangingPunct="1">
              <a:lnSpc>
                <a:spcPct val="120000"/>
              </a:lnSpc>
              <a:spcBef>
                <a:spcPts val="0"/>
              </a:spcBef>
              <a:spcAft>
                <a:spcPts val="0"/>
              </a:spcAft>
              <a:buClr>
                <a:srgbClr val="595959"/>
              </a:buClr>
              <a:buSzPts val="1600"/>
              <a:buFont typeface="Montserrat"/>
              <a:buChar char="●"/>
              <a:tabLst>
                <a:tab pos="115885" algn="l"/>
              </a:tabLst>
              <a:defRPr/>
            </a:pPr>
            <a:r>
              <a:rPr lang="en-US" sz="1500" kern="0" dirty="0">
                <a:solidFill>
                  <a:srgbClr val="595959"/>
                </a:solidFill>
                <a:latin typeface="Montserrat"/>
                <a:cs typeface="Arial"/>
                <a:sym typeface="Arial"/>
              </a:rPr>
              <a:t>Inflation Reduction Act (IRA) simplified the Part D structure by </a:t>
            </a:r>
            <a:r>
              <a:rPr lang="en-US" sz="1500" b="1" kern="0" dirty="0">
                <a:solidFill>
                  <a:srgbClr val="FF0000"/>
                </a:solidFill>
                <a:latin typeface="Montserrat"/>
                <a:cs typeface="Arial"/>
                <a:sym typeface="Arial"/>
              </a:rPr>
              <a:t>eliminating the Coverage Gap/Donut Hole</a:t>
            </a:r>
            <a:r>
              <a:rPr lang="en-US" sz="1500" b="1" kern="0" dirty="0">
                <a:solidFill>
                  <a:srgbClr val="595959"/>
                </a:solidFill>
                <a:latin typeface="Montserrat"/>
                <a:cs typeface="Arial"/>
                <a:sym typeface="Arial"/>
              </a:rPr>
              <a:t> . </a:t>
            </a:r>
          </a:p>
          <a:p>
            <a:pPr defTabSz="914378" eaLnBrk="1" fontAlgn="auto" hangingPunct="1">
              <a:lnSpc>
                <a:spcPct val="120000"/>
              </a:lnSpc>
              <a:spcBef>
                <a:spcPts val="0"/>
              </a:spcBef>
              <a:spcAft>
                <a:spcPts val="0"/>
              </a:spcAft>
              <a:buClr>
                <a:srgbClr val="595959"/>
              </a:buClr>
              <a:buSzPts val="1600"/>
              <a:tabLst>
                <a:tab pos="115885" algn="l"/>
              </a:tabLst>
              <a:defRPr/>
            </a:pPr>
            <a:endParaRPr lang="en-US" sz="900" b="1" kern="0" dirty="0">
              <a:solidFill>
                <a:srgbClr val="595959"/>
              </a:solidFill>
              <a:latin typeface="Montserrat"/>
              <a:cs typeface="Arial"/>
              <a:sym typeface="Arial"/>
            </a:endParaRPr>
          </a:p>
          <a:p>
            <a:pPr marL="273044" indent="-273044" defTabSz="914378" eaLnBrk="1" fontAlgn="auto" hangingPunct="1">
              <a:lnSpc>
                <a:spcPct val="120000"/>
              </a:lnSpc>
              <a:spcBef>
                <a:spcPts val="0"/>
              </a:spcBef>
              <a:spcAft>
                <a:spcPts val="0"/>
              </a:spcAft>
              <a:buClr>
                <a:srgbClr val="595959"/>
              </a:buClr>
              <a:buSzPts val="1600"/>
              <a:buFont typeface="Montserrat"/>
              <a:buChar char="●"/>
              <a:tabLst>
                <a:tab pos="115885" algn="l"/>
              </a:tabLst>
              <a:defRPr/>
            </a:pPr>
            <a:r>
              <a:rPr lang="en-US" sz="1500" b="1" kern="0" dirty="0">
                <a:solidFill>
                  <a:srgbClr val="595959"/>
                </a:solidFill>
                <a:latin typeface="Montserrat"/>
                <a:cs typeface="Arial"/>
                <a:sym typeface="Arial"/>
              </a:rPr>
              <a:t>2025 Part D Benefit will have 3 phases:</a:t>
            </a:r>
          </a:p>
          <a:p>
            <a:pPr marL="615944" lvl="1" indent="-273044" defTabSz="914378" eaLnBrk="1" fontAlgn="auto" hangingPunct="1">
              <a:lnSpc>
                <a:spcPct val="120000"/>
              </a:lnSpc>
              <a:spcBef>
                <a:spcPts val="0"/>
              </a:spcBef>
              <a:spcAft>
                <a:spcPts val="0"/>
              </a:spcAft>
              <a:buClr>
                <a:srgbClr val="595959"/>
              </a:buClr>
              <a:buSzPts val="1600"/>
              <a:buFont typeface="Wingdings" panose="05000000000000000000" pitchFamily="2" charset="2"/>
              <a:buChar char="Ø"/>
              <a:tabLst>
                <a:tab pos="115885" algn="l"/>
              </a:tabLst>
              <a:defRPr/>
            </a:pPr>
            <a:r>
              <a:rPr lang="en-US" sz="1500" kern="0" dirty="0">
                <a:solidFill>
                  <a:srgbClr val="595959"/>
                </a:solidFill>
                <a:latin typeface="Montserrat"/>
                <a:cs typeface="Arial"/>
                <a:sym typeface="Arial"/>
              </a:rPr>
              <a:t>Deductible </a:t>
            </a:r>
            <a:r>
              <a:rPr lang="en-US" sz="1500" b="1" kern="0" dirty="0">
                <a:latin typeface="Montserrat"/>
                <a:cs typeface="Arial"/>
                <a:sym typeface="Arial"/>
              </a:rPr>
              <a:t>($590 </a:t>
            </a:r>
            <a:r>
              <a:rPr lang="en-US" sz="1500" kern="0" dirty="0">
                <a:latin typeface="Montserrat"/>
                <a:cs typeface="Arial"/>
                <a:sym typeface="Arial"/>
              </a:rPr>
              <a:t>max )</a:t>
            </a:r>
          </a:p>
          <a:p>
            <a:pPr marL="615944" lvl="1" indent="-273044" defTabSz="914378" eaLnBrk="1" fontAlgn="auto" hangingPunct="1">
              <a:lnSpc>
                <a:spcPct val="120000"/>
              </a:lnSpc>
              <a:spcBef>
                <a:spcPts val="0"/>
              </a:spcBef>
              <a:spcAft>
                <a:spcPts val="0"/>
              </a:spcAft>
              <a:buClr>
                <a:srgbClr val="595959"/>
              </a:buClr>
              <a:buSzPts val="1600"/>
              <a:buFont typeface="Wingdings" panose="05000000000000000000" pitchFamily="2" charset="2"/>
              <a:buChar char="Ø"/>
              <a:tabLst>
                <a:tab pos="115885" algn="l"/>
              </a:tabLst>
              <a:defRPr/>
            </a:pPr>
            <a:r>
              <a:rPr lang="en-US" sz="1500" kern="0" dirty="0">
                <a:latin typeface="Montserrat"/>
                <a:cs typeface="Arial"/>
                <a:sym typeface="Arial"/>
              </a:rPr>
              <a:t>Initial Coverage Phase (</a:t>
            </a:r>
            <a:r>
              <a:rPr lang="en-US" sz="1500" b="1" kern="0" dirty="0">
                <a:latin typeface="Montserrat"/>
                <a:cs typeface="Arial"/>
                <a:sym typeface="Arial"/>
              </a:rPr>
              <a:t>up to $2,000 maximum</a:t>
            </a:r>
            <a:r>
              <a:rPr lang="en-US" sz="1500" b="1" kern="0" dirty="0">
                <a:solidFill>
                  <a:srgbClr val="FF0000"/>
                </a:solidFill>
                <a:latin typeface="Montserrat"/>
                <a:cs typeface="Arial"/>
                <a:sym typeface="Arial"/>
              </a:rPr>
              <a:t> </a:t>
            </a:r>
            <a:r>
              <a:rPr lang="en-US" sz="1500" b="1" kern="0" dirty="0">
                <a:solidFill>
                  <a:srgbClr val="595959"/>
                </a:solidFill>
                <a:latin typeface="Montserrat"/>
                <a:cs typeface="Arial"/>
                <a:sym typeface="Arial"/>
              </a:rPr>
              <a:t>out of pocket)</a:t>
            </a:r>
          </a:p>
          <a:p>
            <a:pPr marL="615944" lvl="1" indent="-273044" defTabSz="914378" eaLnBrk="1" fontAlgn="auto" hangingPunct="1">
              <a:lnSpc>
                <a:spcPct val="120000"/>
              </a:lnSpc>
              <a:spcBef>
                <a:spcPts val="0"/>
              </a:spcBef>
              <a:spcAft>
                <a:spcPts val="0"/>
              </a:spcAft>
              <a:buClr>
                <a:srgbClr val="595959"/>
              </a:buClr>
              <a:buSzPts val="1600"/>
              <a:buFont typeface="Wingdings" panose="05000000000000000000" pitchFamily="2" charset="2"/>
              <a:buChar char="Ø"/>
              <a:tabLst>
                <a:tab pos="115885" algn="l"/>
              </a:tabLst>
              <a:defRPr/>
            </a:pPr>
            <a:r>
              <a:rPr lang="en-US" sz="1500" kern="0" dirty="0">
                <a:solidFill>
                  <a:srgbClr val="595959"/>
                </a:solidFill>
                <a:latin typeface="Montserrat"/>
                <a:cs typeface="Arial"/>
                <a:sym typeface="Arial"/>
              </a:rPr>
              <a:t>Catastrophic Phase ($0 cost sharing)</a:t>
            </a:r>
          </a:p>
          <a:p>
            <a:pPr defTabSz="914378" eaLnBrk="1" fontAlgn="auto" hangingPunct="1">
              <a:lnSpc>
                <a:spcPct val="120000"/>
              </a:lnSpc>
              <a:spcBef>
                <a:spcPts val="0"/>
              </a:spcBef>
              <a:spcAft>
                <a:spcPts val="0"/>
              </a:spcAft>
              <a:buClr>
                <a:srgbClr val="595959"/>
              </a:buClr>
              <a:buSzPts val="1600"/>
              <a:tabLst>
                <a:tab pos="115885" algn="l"/>
              </a:tabLst>
              <a:defRPr/>
            </a:pPr>
            <a:endParaRPr lang="en-US" sz="900" b="1" kern="0" dirty="0">
              <a:solidFill>
                <a:srgbClr val="595959"/>
              </a:solidFill>
              <a:latin typeface="Montserrat"/>
              <a:cs typeface="Arial"/>
              <a:sym typeface="Arial"/>
            </a:endParaRPr>
          </a:p>
          <a:p>
            <a:pPr marL="273044" indent="-273044" defTabSz="914378" eaLnBrk="1" fontAlgn="auto" hangingPunct="1">
              <a:lnSpc>
                <a:spcPct val="120000"/>
              </a:lnSpc>
              <a:spcBef>
                <a:spcPts val="0"/>
              </a:spcBef>
              <a:spcAft>
                <a:spcPts val="0"/>
              </a:spcAft>
              <a:buClr>
                <a:srgbClr val="595959"/>
              </a:buClr>
              <a:buSzPts val="1600"/>
              <a:buFont typeface="Montserrat"/>
              <a:buChar char="●"/>
              <a:tabLst>
                <a:tab pos="115885" algn="l"/>
              </a:tabLst>
              <a:defRPr/>
            </a:pPr>
            <a:r>
              <a:rPr lang="en-US" sz="1500" kern="0" dirty="0">
                <a:latin typeface="Montserrat"/>
                <a:cs typeface="Arial"/>
                <a:sym typeface="Arial"/>
              </a:rPr>
              <a:t>Members with high drug copays will have option to enroll in plan’s </a:t>
            </a:r>
            <a:r>
              <a:rPr lang="en-US" sz="1500" b="1" kern="0" dirty="0">
                <a:solidFill>
                  <a:srgbClr val="FF0000"/>
                </a:solidFill>
                <a:latin typeface="Montserrat"/>
                <a:cs typeface="Arial"/>
                <a:sym typeface="Arial"/>
              </a:rPr>
              <a:t>Prescription Payment Plan</a:t>
            </a:r>
          </a:p>
          <a:p>
            <a:pPr defTabSz="914378" eaLnBrk="1" fontAlgn="auto" hangingPunct="1">
              <a:lnSpc>
                <a:spcPct val="120000"/>
              </a:lnSpc>
              <a:spcBef>
                <a:spcPts val="0"/>
              </a:spcBef>
              <a:spcAft>
                <a:spcPts val="0"/>
              </a:spcAft>
              <a:buClr>
                <a:srgbClr val="595959"/>
              </a:buClr>
              <a:buSzPts val="1600"/>
              <a:tabLst>
                <a:tab pos="115885" algn="l"/>
              </a:tabLst>
              <a:defRPr/>
            </a:pPr>
            <a:endParaRPr lang="en-US" sz="1500" b="1" kern="0" dirty="0">
              <a:solidFill>
                <a:srgbClr val="FF0000"/>
              </a:solidFill>
              <a:latin typeface="Montserrat"/>
              <a:cs typeface="Arial"/>
              <a:sym typeface="Arial"/>
            </a:endParaRPr>
          </a:p>
          <a:p>
            <a:pPr defTabSz="914378" eaLnBrk="1" fontAlgn="auto" hangingPunct="1">
              <a:lnSpc>
                <a:spcPct val="120000"/>
              </a:lnSpc>
              <a:spcBef>
                <a:spcPts val="0"/>
              </a:spcBef>
              <a:spcAft>
                <a:spcPts val="0"/>
              </a:spcAft>
              <a:buClr>
                <a:srgbClr val="595959"/>
              </a:buClr>
              <a:buSzPts val="1600"/>
              <a:tabLst>
                <a:tab pos="115885" algn="l"/>
              </a:tabLst>
              <a:defRPr/>
            </a:pPr>
            <a:r>
              <a:rPr lang="en-US" b="1" kern="0" dirty="0">
                <a:solidFill>
                  <a:srgbClr val="FF0000"/>
                </a:solidFill>
                <a:highlight>
                  <a:srgbClr val="FFFF00"/>
                </a:highlight>
                <a:latin typeface="Montserrat"/>
                <a:cs typeface="Arial"/>
                <a:sym typeface="Arial"/>
              </a:rPr>
              <a:t>Dual </a:t>
            </a:r>
            <a:r>
              <a:rPr lang="en-US" b="1" kern="0" dirty="0" err="1">
                <a:solidFill>
                  <a:srgbClr val="FF0000"/>
                </a:solidFill>
                <a:highlight>
                  <a:srgbClr val="FFFF00"/>
                </a:highlight>
                <a:latin typeface="Montserrat"/>
                <a:cs typeface="Arial"/>
                <a:sym typeface="Arial"/>
              </a:rPr>
              <a:t>Eligibles</a:t>
            </a:r>
            <a:r>
              <a:rPr lang="en-US" b="1" kern="0" dirty="0">
                <a:solidFill>
                  <a:srgbClr val="FF0000"/>
                </a:solidFill>
                <a:highlight>
                  <a:srgbClr val="FFFF00"/>
                </a:highlight>
                <a:latin typeface="Montserrat"/>
                <a:cs typeface="Arial"/>
                <a:sym typeface="Arial"/>
              </a:rPr>
              <a:t> or members with NJPAAD should NOT enroll in their plans Payment Plan. </a:t>
            </a:r>
          </a:p>
          <a:p>
            <a:pPr defTabSz="914378" eaLnBrk="1" fontAlgn="auto" hangingPunct="1">
              <a:spcBef>
                <a:spcPts val="0"/>
              </a:spcBef>
              <a:spcAft>
                <a:spcPts val="0"/>
              </a:spcAft>
              <a:buClr>
                <a:srgbClr val="000000"/>
              </a:buClr>
              <a:defRPr/>
            </a:pPr>
            <a:br>
              <a:rPr lang="en-US" sz="1500" kern="0" dirty="0">
                <a:solidFill>
                  <a:srgbClr val="000000"/>
                </a:solidFill>
                <a:latin typeface="Arial"/>
                <a:cs typeface="Arial"/>
                <a:sym typeface="Arial"/>
              </a:rPr>
            </a:br>
            <a:endParaRPr lang="en-US" sz="1200" kern="0" dirty="0">
              <a:solidFill>
                <a:srgbClr val="595959"/>
              </a:solidFill>
              <a:latin typeface="Montserrat"/>
              <a:cs typeface="Arial"/>
              <a:sym typeface="Montserrat"/>
            </a:endParaRPr>
          </a:p>
        </p:txBody>
      </p:sp>
    </p:spTree>
    <p:custDataLst>
      <p:tags r:id="rId1"/>
    </p:custDataLst>
    <p:extLst>
      <p:ext uri="{BB962C8B-B14F-4D97-AF65-F5344CB8AC3E}">
        <p14:creationId xmlns:p14="http://schemas.microsoft.com/office/powerpoint/2010/main" val="1449119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p:cNvSpPr>
            <a:spLocks noGrp="1" noChangeArrowheads="1"/>
          </p:cNvSpPr>
          <p:nvPr>
            <p:ph type="title"/>
          </p:nvPr>
        </p:nvSpPr>
        <p:spPr>
          <a:xfrm>
            <a:off x="457200" y="457200"/>
            <a:ext cx="8229600" cy="1143000"/>
          </a:xfrm>
        </p:spPr>
        <p:txBody>
          <a:bodyPr rtlCol="0">
            <a:noAutofit/>
          </a:bodyPr>
          <a:lstStyle/>
          <a:p>
            <a:pPr algn="ctr" eaLnBrk="1" fontAlgn="auto" hangingPunct="1">
              <a:spcAft>
                <a:spcPts val="0"/>
              </a:spcAft>
              <a:defRPr/>
            </a:pPr>
            <a:r>
              <a:rPr lang="en-US" altLang="en-US" sz="4000" b="1" dirty="0">
                <a:effectLst>
                  <a:outerShdw blurRad="38100" dist="38100" dir="2700000" algn="tl">
                    <a:srgbClr val="000000">
                      <a:alpha val="43137"/>
                    </a:srgbClr>
                  </a:outerShdw>
                </a:effectLst>
                <a:latin typeface="Century Gothic" panose="020B0502020202020204" pitchFamily="34" charset="0"/>
              </a:rPr>
              <a:t>Medicare Part D Co-Pays</a:t>
            </a:r>
            <a:br>
              <a:rPr lang="en-US" altLang="en-US" sz="4000" b="1" dirty="0">
                <a:effectLst>
                  <a:outerShdw blurRad="38100" dist="38100" dir="2700000" algn="tl">
                    <a:srgbClr val="000000">
                      <a:alpha val="43137"/>
                    </a:srgbClr>
                  </a:outerShdw>
                </a:effectLst>
                <a:latin typeface="Century Gothic" panose="020B0502020202020204" pitchFamily="34" charset="0"/>
              </a:rPr>
            </a:br>
            <a:r>
              <a:rPr lang="en-US" altLang="en-US" sz="4000" b="1" dirty="0">
                <a:effectLst>
                  <a:outerShdw blurRad="38100" dist="38100" dir="2700000" algn="tl">
                    <a:srgbClr val="000000">
                      <a:alpha val="43137"/>
                    </a:srgbClr>
                  </a:outerShdw>
                </a:effectLst>
                <a:latin typeface="Century Gothic" panose="020B0502020202020204" pitchFamily="34" charset="0"/>
              </a:rPr>
              <a:t> for Dual </a:t>
            </a:r>
            <a:r>
              <a:rPr lang="en-US" altLang="en-US" sz="4000" b="1" dirty="0" err="1">
                <a:effectLst>
                  <a:outerShdw blurRad="38100" dist="38100" dir="2700000" algn="tl">
                    <a:srgbClr val="000000">
                      <a:alpha val="43137"/>
                    </a:srgbClr>
                  </a:outerShdw>
                </a:effectLst>
                <a:latin typeface="Century Gothic" panose="020B0502020202020204" pitchFamily="34" charset="0"/>
              </a:rPr>
              <a:t>Eligibles</a:t>
            </a:r>
            <a:endParaRPr lang="en-US" altLang="en-US" sz="4000" b="1" dirty="0">
              <a:effectLst>
                <a:outerShdw blurRad="38100" dist="38100" dir="2700000" algn="tl">
                  <a:srgbClr val="000000">
                    <a:alpha val="43137"/>
                  </a:srgbClr>
                </a:outerShdw>
              </a:effectLst>
              <a:latin typeface="Century Gothic" panose="020B0502020202020204" pitchFamily="34" charset="0"/>
            </a:endParaRPr>
          </a:p>
        </p:txBody>
      </p:sp>
      <p:sp>
        <p:nvSpPr>
          <p:cNvPr id="331779" name="Rectangle 3"/>
          <p:cNvSpPr>
            <a:spLocks noGrp="1" noChangeArrowheads="1"/>
          </p:cNvSpPr>
          <p:nvPr>
            <p:ph idx="1"/>
          </p:nvPr>
        </p:nvSpPr>
        <p:spPr>
          <a:xfrm>
            <a:off x="457200" y="1828800"/>
            <a:ext cx="8229600" cy="4495800"/>
          </a:xfrm>
        </p:spPr>
        <p:txBody>
          <a:bodyPr rtlCol="0" anchor="ctr">
            <a:normAutofit/>
          </a:bodyPr>
          <a:lstStyle/>
          <a:p>
            <a:pPr eaLnBrk="1" fontAlgn="auto" hangingPunct="1">
              <a:spcAft>
                <a:spcPts val="0"/>
              </a:spcAft>
              <a:buClr>
                <a:schemeClr val="accent1">
                  <a:lumMod val="50000"/>
                </a:schemeClr>
              </a:buClr>
              <a:buSzPct val="100000"/>
              <a:defRPr/>
            </a:pPr>
            <a:r>
              <a:rPr lang="en-US" altLang="en-US" sz="2000" dirty="0">
                <a:latin typeface="Century Gothic" panose="020B0502020202020204" pitchFamily="34" charset="0"/>
              </a:rPr>
              <a:t>Dual </a:t>
            </a:r>
            <a:r>
              <a:rPr lang="en-US" altLang="en-US" sz="2000" dirty="0" err="1">
                <a:latin typeface="Century Gothic" panose="020B0502020202020204" pitchFamily="34" charset="0"/>
              </a:rPr>
              <a:t>eligibles</a:t>
            </a:r>
            <a:r>
              <a:rPr lang="en-US" altLang="en-US" sz="2000" dirty="0">
                <a:latin typeface="Century Gothic" panose="020B0502020202020204" pitchFamily="34" charset="0"/>
              </a:rPr>
              <a:t> receiving DDD services have either Supports or the Community Care Program (CCP). </a:t>
            </a:r>
            <a:r>
              <a:rPr lang="en-US" altLang="en-US" sz="2000" b="1" dirty="0">
                <a:latin typeface="Century Gothic" panose="020B0502020202020204" pitchFamily="34" charset="0"/>
              </a:rPr>
              <a:t>They have a $0 co-pay for Medicare Part D drugs.</a:t>
            </a:r>
          </a:p>
          <a:p>
            <a:pPr eaLnBrk="1" fontAlgn="auto" hangingPunct="1">
              <a:spcAft>
                <a:spcPts val="0"/>
              </a:spcAft>
              <a:buClr>
                <a:schemeClr val="accent1">
                  <a:lumMod val="50000"/>
                </a:schemeClr>
              </a:buClr>
              <a:buSzPct val="100000"/>
              <a:defRPr/>
            </a:pPr>
            <a:endParaRPr lang="en-US" altLang="en-US" sz="2000" b="1" dirty="0">
              <a:latin typeface="Century Gothic" panose="020B0502020202020204" pitchFamily="34" charset="0"/>
            </a:endParaRPr>
          </a:p>
          <a:p>
            <a:pPr eaLnBrk="1" fontAlgn="auto" hangingPunct="1">
              <a:spcAft>
                <a:spcPts val="0"/>
              </a:spcAft>
              <a:buClr>
                <a:schemeClr val="accent1">
                  <a:lumMod val="50000"/>
                </a:schemeClr>
              </a:buClr>
              <a:buSzPct val="100000"/>
              <a:defRPr/>
            </a:pPr>
            <a:r>
              <a:rPr lang="en-US" altLang="en-US" sz="2000" dirty="0">
                <a:latin typeface="Century Gothic" panose="020B0502020202020204" pitchFamily="34" charset="0"/>
              </a:rPr>
              <a:t>A dual eligible receiving Managed Long-Term Services and Supports (MLTSS) will have $0 copay for Part drugs.</a:t>
            </a:r>
          </a:p>
          <a:p>
            <a:pPr marL="0" indent="0" eaLnBrk="1" fontAlgn="auto" hangingPunct="1">
              <a:spcAft>
                <a:spcPts val="0"/>
              </a:spcAft>
              <a:buClr>
                <a:schemeClr val="accent1">
                  <a:lumMod val="50000"/>
                </a:schemeClr>
              </a:buClr>
              <a:buSzPct val="100000"/>
              <a:buFont typeface="Arial" panose="020B0604020202020204" pitchFamily="34" charset="0"/>
              <a:buNone/>
              <a:defRPr/>
            </a:pPr>
            <a:endParaRPr lang="en-US" altLang="en-US" sz="2000" b="1" dirty="0">
              <a:latin typeface="Century Gothic" panose="020B0502020202020204" pitchFamily="34" charset="0"/>
            </a:endParaRPr>
          </a:p>
          <a:p>
            <a:pPr eaLnBrk="1" fontAlgn="auto" hangingPunct="1">
              <a:spcAft>
                <a:spcPts val="0"/>
              </a:spcAft>
              <a:buClr>
                <a:schemeClr val="accent1">
                  <a:lumMod val="50000"/>
                </a:schemeClr>
              </a:buClr>
              <a:buSzPct val="100000"/>
              <a:defRPr/>
            </a:pPr>
            <a:r>
              <a:rPr lang="en-US" altLang="en-US" sz="2000" dirty="0">
                <a:latin typeface="Century Gothic" panose="020B0502020202020204" pitchFamily="34" charset="0"/>
              </a:rPr>
              <a:t> If a dual eligible does not receive DDD services:  Drug co-pays for 2025 will be </a:t>
            </a:r>
            <a:r>
              <a:rPr lang="en-US" altLang="en-US" sz="2000" b="1" dirty="0">
                <a:latin typeface="Century Gothic" panose="020B0502020202020204" pitchFamily="34" charset="0"/>
              </a:rPr>
              <a:t>$1.60</a:t>
            </a:r>
            <a:r>
              <a:rPr lang="en-US" altLang="en-US" sz="2000" dirty="0">
                <a:latin typeface="Century Gothic" panose="020B0502020202020204" pitchFamily="34" charset="0"/>
              </a:rPr>
              <a:t> for each generic and </a:t>
            </a:r>
            <a:r>
              <a:rPr lang="en-US" altLang="en-US" sz="2000" b="1" dirty="0">
                <a:latin typeface="Century Gothic" panose="020B0502020202020204" pitchFamily="34" charset="0"/>
              </a:rPr>
              <a:t>$4.80</a:t>
            </a:r>
            <a:r>
              <a:rPr lang="en-US" altLang="en-US" sz="2000" dirty="0">
                <a:latin typeface="Century Gothic" panose="020B0502020202020204" pitchFamily="34" charset="0"/>
              </a:rPr>
              <a:t> for each brand name drug.</a:t>
            </a:r>
          </a:p>
          <a:p>
            <a:pPr marL="400050" indent="-400050" eaLnBrk="1" fontAlgn="auto" hangingPunct="1">
              <a:spcAft>
                <a:spcPts val="0"/>
              </a:spcAft>
              <a:buClr>
                <a:schemeClr val="accent1">
                  <a:lumMod val="50000"/>
                </a:schemeClr>
              </a:buClr>
              <a:buSzPct val="100000"/>
              <a:buFont typeface="Wingdings" panose="05000000000000000000" pitchFamily="2" charset="2"/>
              <a:buChar char="§"/>
              <a:defRPr/>
            </a:pPr>
            <a:endParaRPr lang="en-US" altLang="en-US" b="1" dirty="0">
              <a:latin typeface="Century Gothic" panose="020B0502020202020204" pitchFamily="34" charset="0"/>
            </a:endParaRPr>
          </a:p>
        </p:txBody>
      </p:sp>
      <p:sp>
        <p:nvSpPr>
          <p:cNvPr id="105476"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fld id="{0BEC843B-D1F4-457B-B5A2-70B2CA78FBDB}" type="slidenum">
              <a:rPr lang="en-US" altLang="en-US" sz="900" smtClean="0">
                <a:solidFill>
                  <a:srgbClr val="898989"/>
                </a:solidFill>
              </a:rPr>
              <a:pPr/>
              <a:t>13</a:t>
            </a:fld>
            <a:endParaRPr lang="en-US" altLang="en-US" sz="900">
              <a:solidFill>
                <a:srgbClr val="898989"/>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50838" y="6069013"/>
            <a:ext cx="7681912" cy="685800"/>
          </a:xfrm>
        </p:spPr>
        <p:txBody>
          <a:bodyPr/>
          <a:lstStyle/>
          <a:p>
            <a:pPr>
              <a:defRPr/>
            </a:pPr>
            <a:endParaRPr lang="en-US"/>
          </a:p>
        </p:txBody>
      </p:sp>
      <p:graphicFrame>
        <p:nvGraphicFramePr>
          <p:cNvPr id="6" name="Table 5"/>
          <p:cNvGraphicFramePr>
            <a:graphicFrameLocks noGrp="1"/>
          </p:cNvGraphicFramePr>
          <p:nvPr>
            <p:extLst>
              <p:ext uri="{D42A27DB-BD31-4B8C-83A1-F6EECF244321}">
                <p14:modId xmlns:p14="http://schemas.microsoft.com/office/powerpoint/2010/main" val="3902362233"/>
              </p:ext>
            </p:extLst>
          </p:nvPr>
        </p:nvGraphicFramePr>
        <p:xfrm>
          <a:off x="152400" y="228600"/>
          <a:ext cx="8537575" cy="5840413"/>
        </p:xfrm>
        <a:graphic>
          <a:graphicData uri="http://schemas.openxmlformats.org/drawingml/2006/table">
            <a:tbl>
              <a:tblPr firstRow="1" firstCol="1" bandRow="1"/>
              <a:tblGrid>
                <a:gridCol w="4304482">
                  <a:extLst>
                    <a:ext uri="{9D8B030D-6E8A-4147-A177-3AD203B41FA5}">
                      <a16:colId xmlns:a16="http://schemas.microsoft.com/office/drawing/2014/main" val="912807775"/>
                    </a:ext>
                  </a:extLst>
                </a:gridCol>
                <a:gridCol w="4233093">
                  <a:extLst>
                    <a:ext uri="{9D8B030D-6E8A-4147-A177-3AD203B41FA5}">
                      <a16:colId xmlns:a16="http://schemas.microsoft.com/office/drawing/2014/main" val="2958607686"/>
                    </a:ext>
                  </a:extLst>
                </a:gridCol>
              </a:tblGrid>
              <a:tr h="1241519">
                <a:tc>
                  <a:txBody>
                    <a:bodyPr/>
                    <a:lstStyle/>
                    <a:p>
                      <a:pPr marL="0" marR="0" algn="ctr">
                        <a:lnSpc>
                          <a:spcPct val="107000"/>
                        </a:lnSpc>
                        <a:spcBef>
                          <a:spcPts val="0"/>
                        </a:spcBef>
                        <a:spcAft>
                          <a:spcPts val="0"/>
                        </a:spcAft>
                      </a:pPr>
                      <a:r>
                        <a:rPr lang="en-US" sz="2700" b="1" dirty="0">
                          <a:effectLst/>
                          <a:latin typeface="Calibri" panose="020F0502020204030204" pitchFamily="34" charset="0"/>
                          <a:ea typeface="Calibri" panose="020F0502020204030204" pitchFamily="34" charset="0"/>
                          <a:cs typeface="Times New Roman" panose="02020603050405020304" pitchFamily="18" charset="0"/>
                        </a:rPr>
                        <a:t>Low Income</a:t>
                      </a:r>
                      <a:r>
                        <a:rPr lang="en-US" sz="2700" b="1" baseline="0" dirty="0">
                          <a:effectLst/>
                          <a:latin typeface="Calibri" panose="020F0502020204030204" pitchFamily="34" charset="0"/>
                          <a:ea typeface="Calibri" panose="020F0502020204030204" pitchFamily="34" charset="0"/>
                          <a:cs typeface="Times New Roman" panose="02020603050405020304" pitchFamily="18" charset="0"/>
                        </a:rPr>
                        <a:t> </a:t>
                      </a:r>
                      <a:r>
                        <a:rPr lang="en-US" sz="2700" b="1" dirty="0">
                          <a:effectLst/>
                          <a:latin typeface="Calibri" panose="020F0502020204030204" pitchFamily="34" charset="0"/>
                          <a:ea typeface="Calibri" panose="020F0502020204030204" pitchFamily="34" charset="0"/>
                          <a:cs typeface="Times New Roman" panose="02020603050405020304" pitchFamily="18" charset="0"/>
                        </a:rPr>
                        <a:t>Subsidy Level</a:t>
                      </a:r>
                      <a:endParaRPr lang="en-US" sz="2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i="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6" marR="514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2025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Copays for Drugs on </a:t>
                      </a:r>
                    </a:p>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Part D Plan Formulary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6" marR="514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2439945"/>
                  </a:ext>
                </a:extLst>
              </a:tr>
              <a:tr h="1939980">
                <a:tc>
                  <a:txBody>
                    <a:bodyPr/>
                    <a:lstStyle/>
                    <a:p>
                      <a:pPr marL="0" marR="0">
                        <a:lnSpc>
                          <a:spcPct val="107000"/>
                        </a:lnSpc>
                        <a:spcBef>
                          <a:spcPts val="0"/>
                        </a:spcBef>
                        <a:spcAft>
                          <a:spcPts val="0"/>
                        </a:spcAft>
                      </a:pPr>
                      <a:r>
                        <a:rPr lang="en-US" sz="1500" b="1"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LIS Level 3</a:t>
                      </a:r>
                      <a:endParaRPr lang="en-US" sz="15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Duals (people with Medicare and full Medicaid) who also</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live in nursing home  or Assisted Living, or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have MLTSS, or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on other Medicaid Waiver (CCP) or Supports Program</a:t>
                      </a:r>
                    </a:p>
                    <a:p>
                      <a:pPr marL="342900" marR="0" lvl="0" indent="-342900">
                        <a:lnSpc>
                          <a:spcPct val="107000"/>
                        </a:lnSpc>
                        <a:spcBef>
                          <a:spcPts val="0"/>
                        </a:spcBef>
                        <a:spcAft>
                          <a:spcPts val="0"/>
                        </a:spcAft>
                        <a:buFont typeface="Symbol" panose="05050102010706020507" pitchFamily="18" charset="2"/>
                        <a:buChar char=""/>
                      </a:pP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Enrolled in a DSNP plan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6" marR="514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100" b="1" dirty="0">
                          <a:effectLst/>
                          <a:latin typeface="Calibri" panose="020F0502020204030204" pitchFamily="34" charset="0"/>
                          <a:ea typeface="Calibri" panose="020F0502020204030204" pitchFamily="34" charset="0"/>
                          <a:cs typeface="Times New Roman" panose="02020603050405020304" pitchFamily="18" charset="0"/>
                        </a:rPr>
                        <a:t>$0</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6" marR="514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7574472"/>
                  </a:ext>
                </a:extLst>
              </a:tr>
              <a:tr h="974378">
                <a:tc>
                  <a:txBody>
                    <a:bodyPr/>
                    <a:lstStyle/>
                    <a:p>
                      <a:pPr marL="0" marR="0">
                        <a:lnSpc>
                          <a:spcPct val="107000"/>
                        </a:lnSpc>
                        <a:spcBef>
                          <a:spcPts val="0"/>
                        </a:spcBef>
                        <a:spcAft>
                          <a:spcPts val="0"/>
                        </a:spcAft>
                      </a:pPr>
                      <a:r>
                        <a:rPr lang="en-US" sz="1400" b="1" u="none" strike="noStrike" dirty="0">
                          <a:effectLst/>
                          <a:latin typeface="Calibri" panose="020F0502020204030204" pitchFamily="34"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500" b="1" u="sng" dirty="0">
                          <a:effectLst/>
                          <a:latin typeface="Calibri" panose="020F0502020204030204" pitchFamily="34" charset="0"/>
                          <a:ea typeface="Calibri" panose="020F0502020204030204" pitchFamily="34" charset="0"/>
                          <a:cs typeface="Times New Roman" panose="02020603050405020304" pitchFamily="18" charset="0"/>
                        </a:rPr>
                        <a:t>LIS Level 2</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Duals with full Medicaid Benefits  </a:t>
                      </a:r>
                    </a:p>
                  </a:txBody>
                  <a:tcPr marL="51436" marR="514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$1.60 generics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$4.80 brand names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6" marR="514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0656801"/>
                  </a:ext>
                </a:extLst>
              </a:tr>
              <a:tr h="1684536">
                <a:tc>
                  <a:txBody>
                    <a:bodyPr/>
                    <a:lstStyle/>
                    <a:p>
                      <a:pPr marL="0" marR="0">
                        <a:lnSpc>
                          <a:spcPct val="107000"/>
                        </a:lnSpc>
                        <a:spcBef>
                          <a:spcPts val="0"/>
                        </a:spcBef>
                        <a:spcAft>
                          <a:spcPts val="0"/>
                        </a:spcAft>
                      </a:pPr>
                      <a:r>
                        <a:rPr lang="en-US" sz="1400" u="none" strike="noStrike" dirty="0">
                          <a:effectLst/>
                          <a:latin typeface="Calibri" panose="020F0502020204030204" pitchFamily="34"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500" b="1" u="sng" dirty="0">
                          <a:effectLst/>
                          <a:latin typeface="Calibri" panose="020F0502020204030204" pitchFamily="34" charset="0"/>
                          <a:ea typeface="Calibri" panose="020F0502020204030204" pitchFamily="34" charset="0"/>
                          <a:cs typeface="Times New Roman" panose="02020603050405020304" pitchFamily="18" charset="0"/>
                        </a:rPr>
                        <a:t>LIS Level 1</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Help paying Part B premium (SLMB, QI or QMB); </a:t>
                      </a:r>
                    </a:p>
                    <a:p>
                      <a:pPr marL="342900" marR="0" lvl="0" indent="-342900">
                        <a:lnSpc>
                          <a:spcPct val="107000"/>
                        </a:lnSpc>
                        <a:spcBef>
                          <a:spcPts val="0"/>
                        </a:spcBef>
                        <a:spcAft>
                          <a:spcPts val="0"/>
                        </a:spcAft>
                        <a:buFont typeface="Wingdings" panose="05000000000000000000" pitchFamily="2"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Duals on Workability NJ Family Care</a:t>
                      </a:r>
                    </a:p>
                    <a:p>
                      <a:pPr marL="342900" marR="0" lvl="0" indent="-342900">
                        <a:lnSpc>
                          <a:spcPct val="107000"/>
                        </a:lnSpc>
                        <a:spcBef>
                          <a:spcPts val="0"/>
                        </a:spcBef>
                        <a:spcAft>
                          <a:spcPts val="0"/>
                        </a:spcAft>
                        <a:buFont typeface="Wingdings" panose="05000000000000000000" pitchFamily="2"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Those who approved for LIS via SSA</a:t>
                      </a:r>
                    </a:p>
                  </a:txBody>
                  <a:tcPr marL="51436" marR="514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$4.90 generics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$12.15 brand names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500" b="1" i="1" dirty="0">
                          <a:effectLst/>
                          <a:latin typeface="Calibri" panose="020F0502020204030204" pitchFamily="34" charset="0"/>
                          <a:ea typeface="Calibri" panose="020F0502020204030204" pitchFamily="34" charset="0"/>
                          <a:cs typeface="Times New Roman" panose="02020603050405020304" pitchFamily="18" charset="0"/>
                        </a:rPr>
                        <a:t>     ($7 brand names if also have PAAD)</a:t>
                      </a:r>
                      <a:r>
                        <a:rPr lang="en-US" sz="1500" i="1" dirty="0">
                          <a:effectLst/>
                          <a:latin typeface="Calibri" panose="020F0502020204030204" pitchFamily="34" charset="0"/>
                          <a:ea typeface="Calibri" panose="020F0502020204030204" pitchFamily="34" charset="0"/>
                          <a:cs typeface="Times New Roman" panose="02020603050405020304" pitchFamily="18" charset="0"/>
                        </a:rPr>
                        <a:t> </a:t>
                      </a:r>
                    </a:p>
                  </a:txBody>
                  <a:tcPr marL="51436" marR="514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3994821"/>
                  </a:ext>
                </a:extLst>
              </a:tr>
            </a:tbl>
          </a:graphicData>
        </a:graphic>
      </p:graphicFrame>
      <p:sp>
        <p:nvSpPr>
          <p:cNvPr id="2" name="Rectangle 1"/>
          <p:cNvSpPr/>
          <p:nvPr/>
        </p:nvSpPr>
        <p:spPr>
          <a:xfrm>
            <a:off x="177800" y="1447800"/>
            <a:ext cx="6975475" cy="160020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a:off x="155575" y="3352800"/>
            <a:ext cx="8212138" cy="99060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2409825" y="322263"/>
            <a:ext cx="4324350" cy="1325562"/>
          </a:xfrm>
        </p:spPr>
        <p:txBody>
          <a:bodyPr/>
          <a:lstStyle/>
          <a:p>
            <a:pPr eaLnBrk="1" hangingPunct="1">
              <a:defRPr/>
            </a:pPr>
            <a:r>
              <a:rPr lang="en-US" altLang="en-US" sz="4000" b="1" dirty="0">
                <a:effectLst>
                  <a:outerShdw blurRad="38100" dist="38100" dir="2700000" algn="tl">
                    <a:srgbClr val="000000">
                      <a:alpha val="43137"/>
                    </a:srgbClr>
                  </a:outerShdw>
                </a:effectLst>
                <a:latin typeface="Century Gothic" panose="020B0502020202020204" pitchFamily="34" charset="0"/>
              </a:rPr>
              <a:t>Transition Policy </a:t>
            </a:r>
          </a:p>
        </p:txBody>
      </p:sp>
      <p:sp>
        <p:nvSpPr>
          <p:cNvPr id="65539" name="Rectangle 3"/>
          <p:cNvSpPr>
            <a:spLocks noGrp="1" noChangeArrowheads="1"/>
          </p:cNvSpPr>
          <p:nvPr>
            <p:ph idx="1"/>
          </p:nvPr>
        </p:nvSpPr>
        <p:spPr>
          <a:xfrm>
            <a:off x="457200" y="1524000"/>
            <a:ext cx="8229600" cy="4983163"/>
          </a:xfrm>
        </p:spPr>
        <p:txBody>
          <a:bodyPr rtlCol="0" anchor="ctr">
            <a:normAutofit lnSpcReduction="10000"/>
          </a:bodyPr>
          <a:lstStyle/>
          <a:p>
            <a:pPr marL="344488" indent="-344488" eaLnBrk="1" hangingPunct="1">
              <a:buClr>
                <a:schemeClr val="accent1">
                  <a:lumMod val="50000"/>
                </a:schemeClr>
              </a:buClr>
              <a:buFont typeface="Wingdings" panose="05000000000000000000" pitchFamily="2" charset="2"/>
              <a:buChar char="§"/>
              <a:defRPr/>
            </a:pPr>
            <a:r>
              <a:rPr lang="en-US" altLang="en-US" sz="2400" dirty="0">
                <a:latin typeface="Century Gothic" panose="020B0502020202020204" pitchFamily="34" charset="0"/>
              </a:rPr>
              <a:t>For the first 90 days of 2024, CMS expects all Part D plans to </a:t>
            </a:r>
            <a:r>
              <a:rPr lang="en-US" altLang="en-US" sz="2400" b="1" dirty="0">
                <a:latin typeface="Century Gothic" panose="020B0502020202020204" pitchFamily="34" charset="0"/>
              </a:rPr>
              <a:t>cover</a:t>
            </a:r>
            <a:r>
              <a:rPr lang="en-US" altLang="en-US" sz="2400" dirty="0">
                <a:latin typeface="Century Gothic" panose="020B0502020202020204" pitchFamily="34" charset="0"/>
              </a:rPr>
              <a:t> </a:t>
            </a:r>
            <a:r>
              <a:rPr lang="en-US" altLang="en-US" sz="2400" b="1" dirty="0">
                <a:latin typeface="Century Gothic" panose="020B0502020202020204" pitchFamily="34" charset="0"/>
              </a:rPr>
              <a:t>one 30-day fill</a:t>
            </a:r>
            <a:r>
              <a:rPr lang="en-US" altLang="en-US" sz="2400" dirty="0">
                <a:latin typeface="Century Gothic" panose="020B0502020202020204" pitchFamily="34" charset="0"/>
              </a:rPr>
              <a:t> for drugs which the member is currently taking that are either:</a:t>
            </a:r>
          </a:p>
          <a:p>
            <a:pPr marL="344488" indent="-344488" eaLnBrk="1" hangingPunct="1">
              <a:buClr>
                <a:schemeClr val="accent1">
                  <a:lumMod val="50000"/>
                </a:schemeClr>
              </a:buClr>
              <a:buFont typeface="Arial Narrow" panose="020B0606020202030204" pitchFamily="34" charset="0"/>
              <a:buNone/>
              <a:defRPr/>
            </a:pPr>
            <a:r>
              <a:rPr lang="en-US" altLang="en-US" sz="2400" dirty="0">
                <a:latin typeface="Century Gothic" panose="020B0502020202020204" pitchFamily="34" charset="0"/>
              </a:rPr>
              <a:t>		a) not on the formulary, or</a:t>
            </a:r>
          </a:p>
          <a:p>
            <a:pPr marL="344488" indent="-344488" eaLnBrk="1" hangingPunct="1">
              <a:buClr>
                <a:schemeClr val="accent1">
                  <a:lumMod val="50000"/>
                </a:schemeClr>
              </a:buClr>
              <a:buFont typeface="Arial Narrow" panose="020B0606020202030204" pitchFamily="34" charset="0"/>
              <a:buNone/>
              <a:defRPr/>
            </a:pPr>
            <a:r>
              <a:rPr lang="en-US" altLang="en-US" sz="2400" dirty="0">
                <a:latin typeface="Century Gothic" panose="020B0502020202020204" pitchFamily="34" charset="0"/>
              </a:rPr>
              <a:t>		b) are on the formulary but require prior 	authorization or step therapy</a:t>
            </a:r>
          </a:p>
          <a:p>
            <a:pPr marL="344488" indent="-344488" eaLnBrk="1" hangingPunct="1">
              <a:buClr>
                <a:schemeClr val="accent1">
                  <a:lumMod val="50000"/>
                </a:schemeClr>
              </a:buClr>
              <a:buFont typeface="Arial Narrow" panose="020B0606020202030204" pitchFamily="34" charset="0"/>
              <a:buNone/>
              <a:defRPr/>
            </a:pPr>
            <a:endParaRPr lang="en-US" altLang="en-US" sz="2400" dirty="0">
              <a:latin typeface="Century Gothic" panose="020B0502020202020204" pitchFamily="34" charset="0"/>
            </a:endParaRPr>
          </a:p>
          <a:p>
            <a:pPr marL="344488" indent="-344488" eaLnBrk="1" hangingPunct="1">
              <a:buClr>
                <a:schemeClr val="accent1">
                  <a:lumMod val="50000"/>
                </a:schemeClr>
              </a:buClr>
              <a:buFont typeface="Wingdings" panose="05000000000000000000" pitchFamily="2" charset="2"/>
              <a:buChar char="§"/>
              <a:defRPr/>
            </a:pPr>
            <a:r>
              <a:rPr lang="en-US" altLang="en-US" sz="2400" dirty="0">
                <a:latin typeface="Century Gothic" panose="020B0502020202020204" pitchFamily="34" charset="0"/>
              </a:rPr>
              <a:t>Pharmacist should print out a message from drug plan at the point of sale, saying this is a one-time transition fill.</a:t>
            </a:r>
          </a:p>
          <a:p>
            <a:pPr marL="344488" indent="-344488" eaLnBrk="1" hangingPunct="1">
              <a:buClr>
                <a:schemeClr val="accent1">
                  <a:lumMod val="50000"/>
                </a:schemeClr>
              </a:buClr>
              <a:buFont typeface="Wingdings" panose="05000000000000000000" pitchFamily="2" charset="2"/>
              <a:buChar char="§"/>
              <a:defRPr/>
            </a:pPr>
            <a:endParaRPr lang="en-US" altLang="en-US" sz="2400" dirty="0">
              <a:latin typeface="Century Gothic" panose="020B0502020202020204" pitchFamily="34" charset="0"/>
            </a:endParaRPr>
          </a:p>
          <a:p>
            <a:pPr marL="344488" indent="-344488" eaLnBrk="1" hangingPunct="1">
              <a:buClr>
                <a:schemeClr val="accent1">
                  <a:lumMod val="50000"/>
                </a:schemeClr>
              </a:buClr>
              <a:buFont typeface="Wingdings" panose="05000000000000000000" pitchFamily="2" charset="2"/>
              <a:buChar char="§"/>
              <a:defRPr/>
            </a:pPr>
            <a:r>
              <a:rPr lang="en-US" altLang="en-US" sz="2400" dirty="0">
                <a:latin typeface="Century Gothic" panose="020B0502020202020204" pitchFamily="34" charset="0"/>
              </a:rPr>
              <a:t>CMS requires the Part D plans to send written notice to each enrollee who receives a transition fill, within 3 business days.</a:t>
            </a:r>
          </a:p>
        </p:txBody>
      </p:sp>
      <p:sp>
        <p:nvSpPr>
          <p:cNvPr id="108548"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fld id="{63B3C521-F964-4649-BD6E-44AF566F4404}" type="slidenum">
              <a:rPr lang="en-US" altLang="en-US" sz="900" smtClean="0">
                <a:solidFill>
                  <a:srgbClr val="898989"/>
                </a:solidFill>
              </a:rPr>
              <a:pPr/>
              <a:t>15</a:t>
            </a:fld>
            <a:endParaRPr lang="en-US" altLang="en-US" sz="900">
              <a:solidFill>
                <a:srgbClr val="898989"/>
              </a:solidFill>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algn="ctr" eaLnBrk="1" hangingPunct="1">
              <a:defRPr/>
            </a:pPr>
            <a:r>
              <a:rPr lang="en-US" altLang="en-US" sz="4000" b="1" dirty="0">
                <a:effectLst>
                  <a:outerShdw blurRad="38100" dist="38100" dir="2700000" algn="tl">
                    <a:srgbClr val="000000">
                      <a:alpha val="43137"/>
                    </a:srgbClr>
                  </a:outerShdw>
                </a:effectLst>
                <a:latin typeface="Century Gothic" panose="020B0502020202020204" pitchFamily="34" charset="0"/>
              </a:rPr>
              <a:t>Formulary Changes that May </a:t>
            </a:r>
            <a:br>
              <a:rPr lang="en-US" altLang="en-US" sz="4000" b="1" dirty="0">
                <a:effectLst>
                  <a:outerShdw blurRad="38100" dist="38100" dir="2700000" algn="tl">
                    <a:srgbClr val="000000">
                      <a:alpha val="43137"/>
                    </a:srgbClr>
                  </a:outerShdw>
                </a:effectLst>
                <a:latin typeface="Century Gothic" panose="020B0502020202020204" pitchFamily="34" charset="0"/>
              </a:rPr>
            </a:br>
            <a:r>
              <a:rPr lang="en-US" altLang="en-US" sz="4000" b="1" dirty="0">
                <a:effectLst>
                  <a:outerShdw blurRad="38100" dist="38100" dir="2700000" algn="tl">
                    <a:srgbClr val="000000">
                      <a:alpha val="43137"/>
                    </a:srgbClr>
                  </a:outerShdw>
                </a:effectLst>
                <a:latin typeface="Century Gothic" panose="020B0502020202020204" pitchFamily="34" charset="0"/>
              </a:rPr>
              <a:t>Affect </a:t>
            </a:r>
            <a:r>
              <a:rPr lang="en-US" altLang="en-US" sz="4000" b="1" u="sng" dirty="0">
                <a:effectLst>
                  <a:outerShdw blurRad="38100" dist="38100" dir="2700000" algn="tl">
                    <a:srgbClr val="000000">
                      <a:alpha val="43137"/>
                    </a:srgbClr>
                  </a:outerShdw>
                </a:effectLst>
                <a:latin typeface="Century Gothic" panose="020B0502020202020204" pitchFamily="34" charset="0"/>
              </a:rPr>
              <a:t>All</a:t>
            </a:r>
            <a:r>
              <a:rPr lang="en-US" altLang="en-US" sz="4000" b="1" dirty="0">
                <a:effectLst>
                  <a:outerShdw blurRad="38100" dist="38100" dir="2700000" algn="tl">
                    <a:srgbClr val="000000">
                      <a:alpha val="43137"/>
                    </a:srgbClr>
                  </a:outerShdw>
                </a:effectLst>
                <a:latin typeface="Century Gothic" panose="020B0502020202020204" pitchFamily="34" charset="0"/>
              </a:rPr>
              <a:t> Dual Eligibles</a:t>
            </a:r>
          </a:p>
        </p:txBody>
      </p:sp>
      <p:sp>
        <p:nvSpPr>
          <p:cNvPr id="32771" name="Rectangle 3"/>
          <p:cNvSpPr>
            <a:spLocks noGrp="1" noChangeArrowheads="1"/>
          </p:cNvSpPr>
          <p:nvPr>
            <p:ph idx="1"/>
          </p:nvPr>
        </p:nvSpPr>
        <p:spPr>
          <a:xfrm>
            <a:off x="457200" y="1905000"/>
            <a:ext cx="8229600" cy="4724400"/>
          </a:xfrm>
        </p:spPr>
        <p:txBody>
          <a:bodyPr rtlCol="0" anchor="ctr">
            <a:normAutofit lnSpcReduction="10000"/>
          </a:bodyPr>
          <a:lstStyle/>
          <a:p>
            <a:pPr marL="344488" indent="-344488" eaLnBrk="1" fontAlgn="auto" hangingPunct="1">
              <a:spcAft>
                <a:spcPts val="0"/>
              </a:spcAft>
              <a:buClr>
                <a:schemeClr val="accent1">
                  <a:lumMod val="50000"/>
                </a:schemeClr>
              </a:buClr>
              <a:buSzPct val="100000"/>
              <a:buFont typeface="Wingdings" panose="05000000000000000000" pitchFamily="2" charset="2"/>
              <a:buChar char="§"/>
              <a:defRPr/>
            </a:pPr>
            <a:r>
              <a:rPr lang="en-US" altLang="en-US" sz="2400" dirty="0">
                <a:latin typeface="Century Gothic" panose="020B0502020202020204" pitchFamily="34" charset="0"/>
              </a:rPr>
              <a:t>Every year, in January, Medicare drug plans are permitted to change their formulary (the list of drugs they pay for)</a:t>
            </a:r>
          </a:p>
          <a:p>
            <a:pPr marL="344488" indent="-344488" eaLnBrk="1" fontAlgn="auto" hangingPunct="1">
              <a:spcAft>
                <a:spcPts val="0"/>
              </a:spcAft>
              <a:buClr>
                <a:schemeClr val="accent1">
                  <a:lumMod val="50000"/>
                </a:schemeClr>
              </a:buClr>
              <a:buSzPct val="100000"/>
              <a:buFont typeface="Wingdings" panose="05000000000000000000" pitchFamily="2" charset="2"/>
              <a:buChar char="§"/>
              <a:defRPr/>
            </a:pPr>
            <a:endParaRPr lang="en-US" altLang="en-US" sz="2400" dirty="0">
              <a:latin typeface="Century Gothic" panose="020B0502020202020204" pitchFamily="34" charset="0"/>
            </a:endParaRPr>
          </a:p>
          <a:p>
            <a:pPr marL="344488" indent="-344488" eaLnBrk="1" fontAlgn="auto" hangingPunct="1">
              <a:spcAft>
                <a:spcPts val="0"/>
              </a:spcAft>
              <a:buClr>
                <a:schemeClr val="accent1">
                  <a:lumMod val="50000"/>
                </a:schemeClr>
              </a:buClr>
              <a:buSzPct val="100000"/>
              <a:buFont typeface="Wingdings" panose="05000000000000000000" pitchFamily="2" charset="2"/>
              <a:buChar char="§"/>
              <a:defRPr/>
            </a:pPr>
            <a:r>
              <a:rPr lang="en-US" altLang="en-US" sz="2400" dirty="0">
                <a:latin typeface="Century Gothic" panose="020B0502020202020204" pitchFamily="34" charset="0"/>
              </a:rPr>
              <a:t>Many plans are dropping coverage for brand name drugs that treat mental health problems.  Consumers who must take brand name drugs (such as </a:t>
            </a:r>
            <a:r>
              <a:rPr lang="en-US" altLang="en-US" sz="2400" dirty="0" err="1">
                <a:latin typeface="Century Gothic" panose="020B0502020202020204" pitchFamily="34" charset="0"/>
              </a:rPr>
              <a:t>Carbatrol</a:t>
            </a:r>
            <a:r>
              <a:rPr lang="en-US" altLang="en-US" sz="2400" dirty="0">
                <a:latin typeface="Century Gothic" panose="020B0502020202020204" pitchFamily="34" charset="0"/>
              </a:rPr>
              <a:t>, Keppra XR, Clozaril &amp; Depakote) should check to see if their plan will continue to cover it.  If not, and if they can’t take a generic, they will need to submit an </a:t>
            </a:r>
            <a:r>
              <a:rPr lang="en-US" altLang="en-US" sz="2400" b="1" dirty="0">
                <a:latin typeface="Century Gothic" panose="020B0502020202020204" pitchFamily="34" charset="0"/>
              </a:rPr>
              <a:t>exception request.</a:t>
            </a:r>
          </a:p>
          <a:p>
            <a:pPr marL="344488" indent="-344488" eaLnBrk="1" fontAlgn="auto" hangingPunct="1">
              <a:spcAft>
                <a:spcPts val="0"/>
              </a:spcAft>
              <a:buClr>
                <a:schemeClr val="accent1">
                  <a:lumMod val="50000"/>
                </a:schemeClr>
              </a:buClr>
              <a:buSzPct val="100000"/>
              <a:buFont typeface="Wingdings" panose="05000000000000000000" pitchFamily="2" charset="2"/>
              <a:buNone/>
              <a:defRPr/>
            </a:pPr>
            <a:endParaRPr lang="en-US" altLang="en-US" sz="2400" dirty="0">
              <a:latin typeface="Century Gothic" panose="020B0502020202020204" pitchFamily="34" charset="0"/>
            </a:endParaRPr>
          </a:p>
          <a:p>
            <a:pPr marL="344488" indent="-344488" eaLnBrk="1" fontAlgn="auto" hangingPunct="1">
              <a:spcAft>
                <a:spcPts val="0"/>
              </a:spcAft>
              <a:buClr>
                <a:schemeClr val="accent1">
                  <a:lumMod val="50000"/>
                </a:schemeClr>
              </a:buClr>
              <a:buSzPct val="100000"/>
              <a:buFont typeface="Wingdings" panose="05000000000000000000" pitchFamily="2" charset="2"/>
              <a:buChar char="§"/>
              <a:defRPr/>
            </a:pPr>
            <a:r>
              <a:rPr lang="en-US" altLang="en-US" sz="2400" dirty="0">
                <a:latin typeface="Century Gothic" panose="020B0502020202020204" pitchFamily="34" charset="0"/>
              </a:rPr>
              <a:t>Caregivers should find out if the enrollee’s current prescription drugs will still be covered in 2025.</a:t>
            </a:r>
          </a:p>
        </p:txBody>
      </p:sp>
      <p:sp>
        <p:nvSpPr>
          <p:cNvPr id="110596"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fld id="{3657F588-1D06-4A82-960D-3ED557FF1826}" type="slidenum">
              <a:rPr lang="en-US" altLang="en-US" sz="900" smtClean="0">
                <a:solidFill>
                  <a:srgbClr val="898989"/>
                </a:solidFill>
              </a:rPr>
              <a:pPr/>
              <a:t>16</a:t>
            </a:fld>
            <a:endParaRPr lang="en-US" altLang="en-US" sz="900">
              <a:solidFill>
                <a:srgbClr val="898989"/>
              </a:solidFill>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1266825" y="274638"/>
            <a:ext cx="6610350" cy="1325562"/>
          </a:xfrm>
        </p:spPr>
        <p:txBody>
          <a:bodyPr/>
          <a:lstStyle/>
          <a:p>
            <a:pPr eaLnBrk="1" hangingPunct="1">
              <a:defRPr/>
            </a:pPr>
            <a:r>
              <a:rPr lang="en-US" altLang="en-US" b="1" dirty="0">
                <a:effectLst>
                  <a:outerShdw blurRad="38100" dist="38100" dir="2700000" algn="tl">
                    <a:srgbClr val="000000">
                      <a:alpha val="43137"/>
                    </a:srgbClr>
                  </a:outerShdw>
                </a:effectLst>
                <a:latin typeface="Century Gothic" panose="020B0502020202020204" pitchFamily="34" charset="0"/>
              </a:rPr>
              <a:t>No “lock-in” For Dual Eligibles!</a:t>
            </a:r>
          </a:p>
        </p:txBody>
      </p:sp>
      <p:sp>
        <p:nvSpPr>
          <p:cNvPr id="69635" name="Rectangle 3"/>
          <p:cNvSpPr>
            <a:spLocks noGrp="1" noChangeArrowheads="1"/>
          </p:cNvSpPr>
          <p:nvPr>
            <p:ph idx="1"/>
          </p:nvPr>
        </p:nvSpPr>
        <p:spPr>
          <a:xfrm>
            <a:off x="457200" y="1600200"/>
            <a:ext cx="8229600" cy="4800600"/>
          </a:xfrm>
        </p:spPr>
        <p:txBody>
          <a:bodyPr rtlCol="0" anchor="ctr">
            <a:normAutofit lnSpcReduction="10000"/>
          </a:bodyPr>
          <a:lstStyle/>
          <a:p>
            <a:pPr marL="344488" indent="-344488" eaLnBrk="1" hangingPunct="1">
              <a:buClr>
                <a:schemeClr val="accent1">
                  <a:lumMod val="50000"/>
                </a:schemeClr>
              </a:buClr>
              <a:buFont typeface="Wingdings" panose="05000000000000000000" pitchFamily="2" charset="2"/>
              <a:buChar char="§"/>
              <a:defRPr/>
            </a:pPr>
            <a:r>
              <a:rPr lang="en-US" altLang="en-US" sz="2400" dirty="0">
                <a:latin typeface="Century Gothic" panose="020B0502020202020204" pitchFamily="34" charset="0"/>
              </a:rPr>
              <a:t>Dual eligibles are not “locked in” to a Medicare drug plan.</a:t>
            </a:r>
          </a:p>
          <a:p>
            <a:pPr marL="344488" indent="-344488" eaLnBrk="1" hangingPunct="1">
              <a:buClr>
                <a:schemeClr val="accent1">
                  <a:lumMod val="50000"/>
                </a:schemeClr>
              </a:buClr>
              <a:defRPr/>
            </a:pPr>
            <a:endParaRPr lang="en-US" altLang="en-US" sz="2400" dirty="0">
              <a:latin typeface="Century Gothic" panose="020B0502020202020204" pitchFamily="34" charset="0"/>
            </a:endParaRPr>
          </a:p>
          <a:p>
            <a:pPr marL="344488" indent="-344488" eaLnBrk="1" hangingPunct="1">
              <a:buClr>
                <a:schemeClr val="accent1">
                  <a:lumMod val="50000"/>
                </a:schemeClr>
              </a:buClr>
              <a:buFont typeface="Wingdings" panose="05000000000000000000" pitchFamily="2" charset="2"/>
              <a:buChar char="§"/>
              <a:defRPr/>
            </a:pPr>
            <a:r>
              <a:rPr lang="en-US" altLang="en-US" sz="2400" dirty="0">
                <a:latin typeface="Century Gothic" panose="020B0502020202020204" pitchFamily="34" charset="0"/>
              </a:rPr>
              <a:t>If dual eligibles want to switch drug plans and they don’t do it before  1/1/ 2025, they can switch next year.  </a:t>
            </a:r>
          </a:p>
          <a:p>
            <a:pPr marL="344488" indent="-344488" eaLnBrk="1" hangingPunct="1">
              <a:buClr>
                <a:schemeClr val="accent1">
                  <a:lumMod val="50000"/>
                </a:schemeClr>
              </a:buClr>
              <a:buFont typeface="Wingdings" panose="05000000000000000000" pitchFamily="2" charset="2"/>
              <a:buChar char="§"/>
              <a:defRPr/>
            </a:pPr>
            <a:r>
              <a:rPr lang="en-US" altLang="en-US" sz="2400" b="1" dirty="0">
                <a:solidFill>
                  <a:srgbClr val="FF0000"/>
                </a:solidFill>
                <a:latin typeface="Century Gothic" panose="020B0502020202020204" pitchFamily="34" charset="0"/>
              </a:rPr>
              <a:t>New for 2025</a:t>
            </a:r>
            <a:r>
              <a:rPr lang="en-US" altLang="en-US" sz="2400" b="1" dirty="0">
                <a:latin typeface="Century Gothic" panose="020B0502020202020204" pitchFamily="34" charset="0"/>
              </a:rPr>
              <a:t>:   Drug plans or DSNP plans can be switched </a:t>
            </a:r>
            <a:r>
              <a:rPr lang="en-US" altLang="en-US" sz="2400" b="1" dirty="0">
                <a:solidFill>
                  <a:srgbClr val="FF0000"/>
                </a:solidFill>
                <a:latin typeface="Century Gothic" panose="020B0502020202020204" pitchFamily="34" charset="0"/>
              </a:rPr>
              <a:t>every month</a:t>
            </a:r>
            <a:r>
              <a:rPr lang="en-US" altLang="en-US" sz="2400" b="1" dirty="0">
                <a:latin typeface="Century Gothic" panose="020B0502020202020204" pitchFamily="34" charset="0"/>
              </a:rPr>
              <a:t>, but enrollment into Medicare Advantage Plan is limited to Fall Open Enrollment.</a:t>
            </a:r>
          </a:p>
          <a:p>
            <a:pPr marL="344488" indent="-344488" eaLnBrk="1" hangingPunct="1">
              <a:buClr>
                <a:schemeClr val="accent1">
                  <a:lumMod val="50000"/>
                </a:schemeClr>
              </a:buClr>
              <a:defRPr/>
            </a:pPr>
            <a:endParaRPr lang="en-US" altLang="en-US" sz="2400" dirty="0">
              <a:latin typeface="Century Gothic" panose="020B0502020202020204" pitchFamily="34" charset="0"/>
            </a:endParaRPr>
          </a:p>
          <a:p>
            <a:pPr marL="344488" indent="-344488" eaLnBrk="1" hangingPunct="1">
              <a:buClr>
                <a:schemeClr val="accent1">
                  <a:lumMod val="50000"/>
                </a:schemeClr>
              </a:buClr>
              <a:buFont typeface="Wingdings" panose="05000000000000000000" pitchFamily="2" charset="2"/>
              <a:buChar char="§"/>
              <a:defRPr/>
            </a:pPr>
            <a:r>
              <a:rPr lang="en-US" altLang="en-US" sz="2400" dirty="0">
                <a:latin typeface="Century Gothic" panose="020B0502020202020204" pitchFamily="34" charset="0"/>
              </a:rPr>
              <a:t>Drug plan changes are always effective the first day of the next month.</a:t>
            </a:r>
          </a:p>
        </p:txBody>
      </p:sp>
      <p:sp>
        <p:nvSpPr>
          <p:cNvPr id="11264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fld id="{802FBACC-F9F9-48D6-9CAA-97D7D8D15910}" type="slidenum">
              <a:rPr lang="en-US" altLang="en-US" sz="900" smtClean="0">
                <a:solidFill>
                  <a:srgbClr val="898989"/>
                </a:solidFill>
              </a:rPr>
              <a:pPr/>
              <a:t>17</a:t>
            </a:fld>
            <a:endParaRPr lang="en-US" altLang="en-US" sz="900">
              <a:solidFill>
                <a:srgbClr val="89898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963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635">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963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66675" y="457200"/>
            <a:ext cx="9302750" cy="1143000"/>
          </a:xfrm>
        </p:spPr>
        <p:txBody>
          <a:bodyPr rtlCol="0">
            <a:normAutofit/>
          </a:bodyPr>
          <a:lstStyle/>
          <a:p>
            <a:pPr algn="ctr" eaLnBrk="1" fontAlgn="auto" hangingPunct="1">
              <a:spcAft>
                <a:spcPts val="0"/>
              </a:spcAft>
              <a:defRPr/>
            </a:pPr>
            <a:r>
              <a:rPr lang="en-US" altLang="en-US" sz="3500" b="1" dirty="0">
                <a:effectLst>
                  <a:outerShdw blurRad="38100" dist="38100" dir="2700000" algn="tl">
                    <a:srgbClr val="000000">
                      <a:alpha val="43137"/>
                    </a:srgbClr>
                  </a:outerShdw>
                </a:effectLst>
                <a:latin typeface="Century Gothic" panose="020B0502020202020204" pitchFamily="34" charset="0"/>
              </a:rPr>
              <a:t>Aspects of Medicare Part D That</a:t>
            </a:r>
            <a:br>
              <a:rPr lang="en-US" altLang="en-US" sz="3500" b="1" dirty="0">
                <a:effectLst>
                  <a:outerShdw blurRad="38100" dist="38100" dir="2700000" algn="tl">
                    <a:srgbClr val="000000">
                      <a:alpha val="43137"/>
                    </a:srgbClr>
                  </a:outerShdw>
                </a:effectLst>
                <a:latin typeface="Century Gothic" panose="020B0502020202020204" pitchFamily="34" charset="0"/>
              </a:rPr>
            </a:br>
            <a:r>
              <a:rPr lang="en-US" altLang="en-US" sz="3500" b="1" dirty="0">
                <a:effectLst>
                  <a:outerShdw blurRad="38100" dist="38100" dir="2700000" algn="tl">
                    <a:srgbClr val="000000">
                      <a:alpha val="43137"/>
                    </a:srgbClr>
                  </a:outerShdw>
                </a:effectLst>
                <a:latin typeface="Century Gothic" panose="020B0502020202020204" pitchFamily="34" charset="0"/>
              </a:rPr>
              <a:t> Do </a:t>
            </a:r>
            <a:r>
              <a:rPr lang="en-US" altLang="en-US" sz="3500" b="1" u="sng" dirty="0">
                <a:effectLst>
                  <a:outerShdw blurRad="38100" dist="38100" dir="2700000" algn="tl">
                    <a:srgbClr val="000000">
                      <a:alpha val="43137"/>
                    </a:srgbClr>
                  </a:outerShdw>
                </a:effectLst>
                <a:latin typeface="Century Gothic" panose="020B0502020202020204" pitchFamily="34" charset="0"/>
              </a:rPr>
              <a:t>Not</a:t>
            </a:r>
            <a:r>
              <a:rPr lang="en-US" altLang="en-US" sz="3500" b="1" dirty="0">
                <a:effectLst>
                  <a:outerShdw blurRad="38100" dist="38100" dir="2700000" algn="tl">
                    <a:srgbClr val="000000">
                      <a:alpha val="43137"/>
                    </a:srgbClr>
                  </a:outerShdw>
                </a:effectLst>
                <a:latin typeface="Century Gothic" panose="020B0502020202020204" pitchFamily="34" charset="0"/>
              </a:rPr>
              <a:t> Apply to the Dual </a:t>
            </a:r>
            <a:r>
              <a:rPr lang="en-US" altLang="en-US" sz="3500" b="1" dirty="0" err="1">
                <a:effectLst>
                  <a:outerShdw blurRad="38100" dist="38100" dir="2700000" algn="tl">
                    <a:srgbClr val="000000">
                      <a:alpha val="43137"/>
                    </a:srgbClr>
                  </a:outerShdw>
                </a:effectLst>
                <a:latin typeface="Century Gothic" panose="020B0502020202020204" pitchFamily="34" charset="0"/>
              </a:rPr>
              <a:t>Eligibles</a:t>
            </a:r>
            <a:endParaRPr lang="en-US" altLang="en-US" sz="3500" b="1" dirty="0">
              <a:effectLst>
                <a:outerShdw blurRad="38100" dist="38100" dir="2700000" algn="tl">
                  <a:srgbClr val="000000">
                    <a:alpha val="43137"/>
                  </a:srgbClr>
                </a:outerShdw>
              </a:effectLst>
              <a:latin typeface="Century Gothic" panose="020B0502020202020204" pitchFamily="34" charset="0"/>
            </a:endParaRPr>
          </a:p>
        </p:txBody>
      </p:sp>
      <p:sp>
        <p:nvSpPr>
          <p:cNvPr id="75779" name="Rectangle 3"/>
          <p:cNvSpPr>
            <a:spLocks noGrp="1" noChangeArrowheads="1"/>
          </p:cNvSpPr>
          <p:nvPr>
            <p:ph idx="1"/>
          </p:nvPr>
        </p:nvSpPr>
        <p:spPr>
          <a:xfrm>
            <a:off x="469900" y="1860550"/>
            <a:ext cx="8229600" cy="4495800"/>
          </a:xfrm>
        </p:spPr>
        <p:txBody>
          <a:bodyPr rtlCol="0" anchor="ctr">
            <a:normAutofit/>
          </a:bodyPr>
          <a:lstStyle/>
          <a:p>
            <a:pPr marL="344488" indent="-344488" eaLnBrk="1" hangingPunct="1">
              <a:buClr>
                <a:schemeClr val="accent1">
                  <a:lumMod val="50000"/>
                </a:schemeClr>
              </a:buClr>
              <a:buSzPct val="85000"/>
              <a:buFont typeface="Wingdings" panose="05000000000000000000" pitchFamily="2" charset="2"/>
              <a:buChar char="§"/>
              <a:defRPr/>
            </a:pPr>
            <a:r>
              <a:rPr lang="en-US" altLang="en-US" sz="2400" dirty="0">
                <a:latin typeface="Century Gothic" panose="020B0502020202020204" pitchFamily="34" charset="0"/>
              </a:rPr>
              <a:t>Monthly premium fees</a:t>
            </a:r>
          </a:p>
          <a:p>
            <a:pPr marL="687388" lvl="2" indent="-344488" eaLnBrk="1" hangingPunct="1">
              <a:buClr>
                <a:schemeClr val="accent1">
                  <a:lumMod val="50000"/>
                </a:schemeClr>
              </a:buClr>
              <a:buSzPct val="85000"/>
              <a:buFont typeface="Wingdings" panose="05000000000000000000" pitchFamily="2" charset="2"/>
              <a:buChar char="Ø"/>
              <a:defRPr/>
            </a:pPr>
            <a:r>
              <a:rPr lang="en-US" altLang="en-US" sz="2000" dirty="0">
                <a:latin typeface="Century Gothic" panose="020B0502020202020204" pitchFamily="34" charset="0"/>
              </a:rPr>
              <a:t>As long as consumer is enrolled in a benchmark plan, there is no premium fee</a:t>
            </a:r>
          </a:p>
          <a:p>
            <a:pPr marL="687388" lvl="2" indent="-344488" eaLnBrk="1" hangingPunct="1">
              <a:buClr>
                <a:schemeClr val="accent1">
                  <a:lumMod val="50000"/>
                </a:schemeClr>
              </a:buClr>
              <a:buSzPct val="85000"/>
              <a:buFont typeface="Wingdings" panose="05000000000000000000" pitchFamily="2" charset="2"/>
              <a:buChar char="Ø"/>
              <a:defRPr/>
            </a:pPr>
            <a:r>
              <a:rPr lang="en-US" altLang="en-US" sz="2000" dirty="0">
                <a:latin typeface="Century Gothic" panose="020B0502020202020204" pitchFamily="34" charset="0"/>
              </a:rPr>
              <a:t>Non-bench mark plans will have the premium subsidized</a:t>
            </a:r>
          </a:p>
          <a:p>
            <a:pPr marL="344488" indent="-344488" eaLnBrk="1" hangingPunct="1">
              <a:buClr>
                <a:schemeClr val="accent1">
                  <a:lumMod val="50000"/>
                </a:schemeClr>
              </a:buClr>
              <a:buSzPct val="85000"/>
              <a:buFont typeface="Wingdings" panose="05000000000000000000" pitchFamily="2" charset="2"/>
              <a:buChar char="§"/>
              <a:defRPr/>
            </a:pPr>
            <a:r>
              <a:rPr lang="en-US" altLang="en-US" sz="2400" dirty="0">
                <a:latin typeface="Century Gothic" panose="020B0502020202020204" pitchFamily="34" charset="0"/>
              </a:rPr>
              <a:t>No deductibles.</a:t>
            </a:r>
          </a:p>
          <a:p>
            <a:pPr marL="344488" indent="-344488" eaLnBrk="1" hangingPunct="1">
              <a:buClr>
                <a:schemeClr val="accent1">
                  <a:lumMod val="50000"/>
                </a:schemeClr>
              </a:buClr>
              <a:buSzPct val="85000"/>
              <a:buFont typeface="Wingdings" panose="05000000000000000000" pitchFamily="2" charset="2"/>
              <a:buChar char="§"/>
              <a:defRPr/>
            </a:pPr>
            <a:r>
              <a:rPr lang="en-US" altLang="en-US" sz="2400" dirty="0">
                <a:latin typeface="Century Gothic" panose="020B0502020202020204" pitchFamily="34" charset="0"/>
              </a:rPr>
              <a:t>Drug tiers</a:t>
            </a:r>
          </a:p>
          <a:p>
            <a:pPr marL="687388" lvl="2" indent="-344488" eaLnBrk="1" hangingPunct="1">
              <a:buClr>
                <a:schemeClr val="accent1">
                  <a:lumMod val="50000"/>
                </a:schemeClr>
              </a:buClr>
              <a:buSzPct val="85000"/>
              <a:buFont typeface="Wingdings" panose="05000000000000000000" pitchFamily="2" charset="2"/>
              <a:buChar char="Ø"/>
              <a:defRPr/>
            </a:pPr>
            <a:r>
              <a:rPr lang="en-US" altLang="en-US" sz="2000" dirty="0">
                <a:latin typeface="Century Gothic" panose="020B0502020202020204" pitchFamily="34" charset="0"/>
              </a:rPr>
              <a:t>As long as a drug is on the formulary, it does not matter which tier it is on</a:t>
            </a:r>
          </a:p>
          <a:p>
            <a:pPr marL="1588" indent="-344488" eaLnBrk="1" hangingPunct="1">
              <a:buClr>
                <a:schemeClr val="accent1">
                  <a:lumMod val="50000"/>
                </a:schemeClr>
              </a:buClr>
              <a:buSzPct val="85000"/>
              <a:buFont typeface="Wingdings" pitchFamily="2" charset="2"/>
              <a:buChar char="§"/>
              <a:defRPr/>
            </a:pPr>
            <a:r>
              <a:rPr lang="en-US" altLang="en-US" sz="2400" dirty="0">
                <a:solidFill>
                  <a:srgbClr val="000000"/>
                </a:solidFill>
                <a:latin typeface="Century Gothic" panose="020B0502020202020204" pitchFamily="34" charset="0"/>
              </a:rPr>
              <a:t>Preferred Pharmacies </a:t>
            </a:r>
            <a:r>
              <a:rPr lang="en-US" altLang="en-US" dirty="0">
                <a:solidFill>
                  <a:srgbClr val="000000"/>
                </a:solidFill>
                <a:latin typeface="Century Gothic" panose="020B0502020202020204" pitchFamily="34" charset="0"/>
              </a:rPr>
              <a:t>–</a:t>
            </a:r>
          </a:p>
          <a:p>
            <a:pPr marL="396875" lvl="1" indent="-55563" eaLnBrk="1" hangingPunct="1">
              <a:buClr>
                <a:schemeClr val="accent1">
                  <a:lumMod val="50000"/>
                </a:schemeClr>
              </a:buClr>
              <a:buSzPct val="85000"/>
              <a:buFont typeface="Wingdings" pitchFamily="2" charset="2"/>
              <a:buChar char="Ø"/>
              <a:defRPr/>
            </a:pPr>
            <a:r>
              <a:rPr lang="en-US" altLang="en-US" dirty="0">
                <a:solidFill>
                  <a:srgbClr val="000000"/>
                </a:solidFill>
                <a:latin typeface="Century Gothic" panose="020B0502020202020204" pitchFamily="34" charset="0"/>
              </a:rPr>
              <a:t>  </a:t>
            </a:r>
            <a:r>
              <a:rPr lang="en-US" altLang="en-US" sz="2000" dirty="0">
                <a:solidFill>
                  <a:srgbClr val="000000"/>
                </a:solidFill>
                <a:latin typeface="Century Gothic" panose="020B0502020202020204" pitchFamily="34" charset="0"/>
              </a:rPr>
              <a:t>You do not need to use the drug plan’s “preferred pharmacy” but must use a pharmacy in the plan’s network.  </a:t>
            </a:r>
          </a:p>
          <a:p>
            <a:pPr marL="0" indent="0" eaLnBrk="1" hangingPunct="1">
              <a:buClr>
                <a:schemeClr val="accent1">
                  <a:lumMod val="50000"/>
                </a:schemeClr>
              </a:buClr>
              <a:buSzPct val="85000"/>
              <a:buFont typeface="Arial" charset="0"/>
              <a:buNone/>
              <a:defRPr/>
            </a:pPr>
            <a:endParaRPr lang="en-US" altLang="en-US" sz="2400" dirty="0">
              <a:solidFill>
                <a:srgbClr val="000000"/>
              </a:solidFill>
              <a:latin typeface="Century Gothic" panose="020B0502020202020204" pitchFamily="34" charset="0"/>
            </a:endParaRPr>
          </a:p>
        </p:txBody>
      </p:sp>
      <p:sp>
        <p:nvSpPr>
          <p:cNvPr id="118788"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fld id="{4983C75F-2ABA-4846-B270-CB9BE6553296}" type="slidenum">
              <a:rPr lang="en-US" altLang="en-US" sz="900" smtClean="0">
                <a:solidFill>
                  <a:srgbClr val="898989"/>
                </a:solidFill>
              </a:rPr>
              <a:pPr/>
              <a:t>18</a:t>
            </a:fld>
            <a:endParaRPr lang="en-US" altLang="en-US" sz="900">
              <a:solidFill>
                <a:srgbClr val="898989"/>
              </a:solidFill>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p:cNvSpPr>
            <a:spLocks noGrp="1" noChangeArrowheads="1"/>
          </p:cNvSpPr>
          <p:nvPr>
            <p:ph type="title"/>
          </p:nvPr>
        </p:nvSpPr>
        <p:spPr>
          <a:xfrm>
            <a:off x="628650" y="365125"/>
            <a:ext cx="8362950" cy="1325563"/>
          </a:xfrm>
        </p:spPr>
        <p:txBody>
          <a:bodyPr rtlCol="0">
            <a:normAutofit fontScale="90000"/>
          </a:bodyPr>
          <a:lstStyle/>
          <a:p>
            <a:pPr algn="ctr" eaLnBrk="1" fontAlgn="auto" hangingPunct="1">
              <a:spcAft>
                <a:spcPts val="0"/>
              </a:spcAft>
              <a:defRPr/>
            </a:pPr>
            <a:r>
              <a:rPr lang="en-US" altLang="en-US" sz="4000" b="1" dirty="0">
                <a:effectLst>
                  <a:outerShdw blurRad="38100" dist="38100" dir="2700000" algn="tl">
                    <a:srgbClr val="000000">
                      <a:alpha val="43137"/>
                    </a:srgbClr>
                  </a:outerShdw>
                </a:effectLst>
                <a:latin typeface="Century Gothic" panose="020B0502020202020204" pitchFamily="34" charset="0"/>
              </a:rPr>
              <a:t>How To Get Medications if </a:t>
            </a:r>
            <a:br>
              <a:rPr lang="en-US" altLang="en-US" sz="4000" b="1" dirty="0">
                <a:effectLst>
                  <a:outerShdw blurRad="38100" dist="38100" dir="2700000" algn="tl">
                    <a:srgbClr val="000000">
                      <a:alpha val="43137"/>
                    </a:srgbClr>
                  </a:outerShdw>
                </a:effectLst>
                <a:latin typeface="Century Gothic" panose="020B0502020202020204" pitchFamily="34" charset="0"/>
              </a:rPr>
            </a:br>
            <a:r>
              <a:rPr lang="en-US" altLang="en-US" sz="4000" b="1" dirty="0">
                <a:effectLst>
                  <a:outerShdw blurRad="38100" dist="38100" dir="2700000" algn="tl">
                    <a:srgbClr val="000000">
                      <a:alpha val="43137"/>
                    </a:srgbClr>
                  </a:outerShdw>
                </a:effectLst>
                <a:latin typeface="Century Gothic" panose="020B0502020202020204" pitchFamily="34" charset="0"/>
              </a:rPr>
              <a:t> No Medicare Drug Plan Enrollment</a:t>
            </a:r>
          </a:p>
        </p:txBody>
      </p:sp>
      <p:sp>
        <p:nvSpPr>
          <p:cNvPr id="338947" name="Rectangle 3"/>
          <p:cNvSpPr>
            <a:spLocks noGrp="1" noChangeArrowheads="1"/>
          </p:cNvSpPr>
          <p:nvPr>
            <p:ph idx="1"/>
          </p:nvPr>
        </p:nvSpPr>
        <p:spPr>
          <a:xfrm>
            <a:off x="457200" y="2057400"/>
            <a:ext cx="8534400" cy="4495800"/>
          </a:xfrm>
        </p:spPr>
        <p:txBody>
          <a:bodyPr rtlCol="0" anchor="ctr">
            <a:normAutofit/>
          </a:bodyPr>
          <a:lstStyle/>
          <a:p>
            <a:pPr marL="338138" indent="-338138" eaLnBrk="1" fontAlgn="auto" hangingPunct="1">
              <a:spcBef>
                <a:spcPts val="2000"/>
              </a:spcBef>
              <a:spcAft>
                <a:spcPts val="0"/>
              </a:spcAft>
              <a:buClr>
                <a:schemeClr val="accent1">
                  <a:lumMod val="50000"/>
                </a:schemeClr>
              </a:buClr>
              <a:buSzPct val="100000"/>
              <a:buFont typeface="Wingdings" panose="05000000000000000000" pitchFamily="2" charset="2"/>
              <a:buChar char="§"/>
              <a:defRPr/>
            </a:pPr>
            <a:r>
              <a:rPr lang="en-US" altLang="en-US" sz="2400" dirty="0">
                <a:latin typeface="Century Gothic" panose="020B0502020202020204" pitchFamily="34" charset="0"/>
              </a:rPr>
              <a:t>Ask the pharmacist to enroll the dual eligible in </a:t>
            </a:r>
            <a:r>
              <a:rPr lang="en-US" altLang="en-US" sz="2400" b="1" dirty="0">
                <a:solidFill>
                  <a:srgbClr val="FF0000"/>
                </a:solidFill>
                <a:latin typeface="Century Gothic" panose="020B0502020202020204" pitchFamily="34" charset="0"/>
              </a:rPr>
              <a:t>LINET</a:t>
            </a:r>
            <a:r>
              <a:rPr lang="en-US" altLang="en-US" sz="2400" dirty="0">
                <a:latin typeface="Century Gothic" panose="020B0502020202020204" pitchFamily="34" charset="0"/>
              </a:rPr>
              <a:t>: Limited Income Newly Eligible Transition Program, with Humana.</a:t>
            </a:r>
          </a:p>
          <a:p>
            <a:pPr marL="338138" indent="-338138" eaLnBrk="1" fontAlgn="auto" hangingPunct="1">
              <a:spcBef>
                <a:spcPts val="2000"/>
              </a:spcBef>
              <a:spcAft>
                <a:spcPts val="0"/>
              </a:spcAft>
              <a:buClr>
                <a:schemeClr val="accent1">
                  <a:lumMod val="50000"/>
                </a:schemeClr>
              </a:buClr>
              <a:buSzPct val="100000"/>
              <a:buFont typeface="Wingdings" panose="05000000000000000000" pitchFamily="2" charset="2"/>
              <a:buChar char="§"/>
              <a:defRPr/>
            </a:pPr>
            <a:r>
              <a:rPr lang="en-US" altLang="en-US" sz="2400" dirty="0">
                <a:latin typeface="Century Gothic" panose="020B0502020202020204" pitchFamily="34" charset="0"/>
              </a:rPr>
              <a:t>This process allows pharmacist to enroll dual eligible (or other Low Income Subsidy person) into a </a:t>
            </a:r>
            <a:r>
              <a:rPr lang="en-US" altLang="en-US" sz="2400" u="sng" dirty="0">
                <a:latin typeface="Century Gothic" panose="020B0502020202020204" pitchFamily="34" charset="0"/>
              </a:rPr>
              <a:t>temporary Part D plan</a:t>
            </a:r>
            <a:r>
              <a:rPr lang="en-US" altLang="en-US" sz="2400" dirty="0">
                <a:latin typeface="Century Gothic" panose="020B0502020202020204" pitchFamily="34" charset="0"/>
              </a:rPr>
              <a:t> (LINET Humana) in order to get medications immediately.</a:t>
            </a:r>
          </a:p>
          <a:p>
            <a:pPr marL="338138" indent="-338138" eaLnBrk="1" fontAlgn="auto" hangingPunct="1">
              <a:spcBef>
                <a:spcPts val="2000"/>
              </a:spcBef>
              <a:spcAft>
                <a:spcPts val="0"/>
              </a:spcAft>
              <a:buClr>
                <a:schemeClr val="accent1">
                  <a:lumMod val="50000"/>
                </a:schemeClr>
              </a:buClr>
              <a:buSzPct val="100000"/>
              <a:buFont typeface="Wingdings" panose="05000000000000000000" pitchFamily="2" charset="2"/>
              <a:buChar char="§"/>
              <a:defRPr/>
            </a:pPr>
            <a:r>
              <a:rPr lang="en-US" altLang="en-US" sz="2400" dirty="0">
                <a:latin typeface="Century Gothic" panose="020B0502020202020204" pitchFamily="34" charset="0"/>
              </a:rPr>
              <a:t>This process is also for dual </a:t>
            </a:r>
            <a:r>
              <a:rPr lang="en-US" altLang="en-US" sz="2400" dirty="0" err="1">
                <a:latin typeface="Century Gothic" panose="020B0502020202020204" pitchFamily="34" charset="0"/>
              </a:rPr>
              <a:t>eligibles</a:t>
            </a:r>
            <a:r>
              <a:rPr lang="en-US" altLang="en-US" sz="2400" dirty="0">
                <a:latin typeface="Century Gothic" panose="020B0502020202020204" pitchFamily="34" charset="0"/>
              </a:rPr>
              <a:t> NEW to Medicare Part D who are not yet auto-enrolled.</a:t>
            </a:r>
          </a:p>
          <a:p>
            <a:pPr marL="338138" indent="-338138" eaLnBrk="1" fontAlgn="auto" hangingPunct="1">
              <a:spcBef>
                <a:spcPts val="2000"/>
              </a:spcBef>
              <a:spcAft>
                <a:spcPts val="0"/>
              </a:spcAft>
              <a:buClr>
                <a:schemeClr val="accent1">
                  <a:lumMod val="50000"/>
                </a:schemeClr>
              </a:buClr>
              <a:buSzPct val="100000"/>
              <a:buFont typeface="Wingdings" panose="05000000000000000000" pitchFamily="2" charset="2"/>
              <a:buChar char="§"/>
              <a:defRPr/>
            </a:pPr>
            <a:r>
              <a:rPr lang="en-US" altLang="en-US" sz="2400" dirty="0">
                <a:latin typeface="Century Gothic" panose="020B0502020202020204" pitchFamily="34" charset="0"/>
              </a:rPr>
              <a:t>If pharmacists need help with LINET enrollment, they can call  </a:t>
            </a:r>
            <a:r>
              <a:rPr lang="en-US" altLang="en-US" sz="2400" b="1" dirty="0">
                <a:latin typeface="Century Gothic" panose="020B0502020202020204" pitchFamily="34" charset="0"/>
              </a:rPr>
              <a:t>800-783-1307, ext. 1.</a:t>
            </a:r>
          </a:p>
          <a:p>
            <a:pPr eaLnBrk="1" fontAlgn="auto" hangingPunct="1">
              <a:spcAft>
                <a:spcPts val="0"/>
              </a:spcAft>
              <a:buClr>
                <a:schemeClr val="tx1"/>
              </a:buClr>
              <a:defRPr/>
            </a:pPr>
            <a:endParaRPr lang="en-US" altLang="en-US" sz="2400" dirty="0"/>
          </a:p>
        </p:txBody>
      </p:sp>
      <p:sp>
        <p:nvSpPr>
          <p:cNvPr id="103428"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fld id="{FF2CCFDC-AAC0-4C5B-A3C2-8E676425D1EE}" type="slidenum">
              <a:rPr lang="en-US" altLang="en-US" sz="900" smtClean="0">
                <a:solidFill>
                  <a:srgbClr val="898989"/>
                </a:solidFill>
              </a:rPr>
              <a:pPr/>
              <a:t>19</a:t>
            </a:fld>
            <a:endParaRPr lang="en-US" altLang="en-US" sz="900">
              <a:solidFill>
                <a:srgbClr val="898989"/>
              </a:solidFill>
            </a:endParaRPr>
          </a:p>
        </p:txBody>
      </p:sp>
    </p:spTree>
    <p:extLst>
      <p:ext uri="{BB962C8B-B14F-4D97-AF65-F5344CB8AC3E}">
        <p14:creationId xmlns:p14="http://schemas.microsoft.com/office/powerpoint/2010/main" val="30513841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447800" y="341313"/>
            <a:ext cx="7886700" cy="1325562"/>
          </a:xfrm>
        </p:spPr>
        <p:txBody>
          <a:bodyPr rtlCol="0">
            <a:normAutofit/>
          </a:bodyPr>
          <a:lstStyle/>
          <a:p>
            <a:pPr eaLnBrk="1" fontAlgn="auto" hangingPunct="1">
              <a:spcAft>
                <a:spcPts val="0"/>
              </a:spcAft>
              <a:defRPr/>
            </a:pPr>
            <a:r>
              <a:rPr lang="en-US" altLang="en-US" sz="4000" b="1" dirty="0">
                <a:effectLst>
                  <a:outerShdw blurRad="38100" dist="38100" dir="2700000" algn="tl">
                    <a:srgbClr val="000000">
                      <a:alpha val="43137"/>
                    </a:srgbClr>
                  </a:outerShdw>
                </a:effectLst>
                <a:latin typeface="Century Gothic" panose="020B0502020202020204" pitchFamily="34" charset="0"/>
              </a:rPr>
              <a:t>What is a “Dual Eligible”?</a:t>
            </a:r>
          </a:p>
        </p:txBody>
      </p:sp>
      <p:sp>
        <p:nvSpPr>
          <p:cNvPr id="28675" name="Rectangle 3"/>
          <p:cNvSpPr>
            <a:spLocks noGrp="1" noChangeArrowheads="1"/>
          </p:cNvSpPr>
          <p:nvPr>
            <p:ph idx="1"/>
          </p:nvPr>
        </p:nvSpPr>
        <p:spPr>
          <a:xfrm>
            <a:off x="-17463" y="1905000"/>
            <a:ext cx="9007476" cy="3810000"/>
          </a:xfrm>
        </p:spPr>
        <p:txBody>
          <a:bodyPr rtlCol="0" anchor="ctr">
            <a:normAutofit/>
          </a:bodyPr>
          <a:lstStyle/>
          <a:p>
            <a:pPr marL="1027113" indent="-400050" eaLnBrk="1" fontAlgn="auto" hangingPunct="1">
              <a:spcAft>
                <a:spcPts val="0"/>
              </a:spcAft>
              <a:buClr>
                <a:schemeClr val="accent1">
                  <a:lumMod val="50000"/>
                </a:schemeClr>
              </a:buClr>
              <a:buSzPct val="100000"/>
              <a:buFont typeface="Wingdings" panose="05000000000000000000" pitchFamily="2" charset="2"/>
              <a:buChar char="§"/>
              <a:defRPr/>
            </a:pPr>
            <a:r>
              <a:rPr lang="en-US" altLang="en-US" sz="2400" dirty="0">
                <a:latin typeface="Century Gothic" panose="020B0502020202020204" pitchFamily="34" charset="0"/>
              </a:rPr>
              <a:t>A dual eligible is a person who has both Medicaid and Medicare benefits.</a:t>
            </a:r>
          </a:p>
          <a:p>
            <a:pPr marL="1027113" indent="-400050" eaLnBrk="1" fontAlgn="auto" hangingPunct="1">
              <a:spcAft>
                <a:spcPts val="0"/>
              </a:spcAft>
              <a:buClr>
                <a:schemeClr val="accent1">
                  <a:lumMod val="50000"/>
                </a:schemeClr>
              </a:buClr>
              <a:buSzPct val="100000"/>
              <a:buFont typeface="Wingdings" panose="05000000000000000000" pitchFamily="2" charset="2"/>
              <a:buChar char="§"/>
              <a:defRPr/>
            </a:pPr>
            <a:r>
              <a:rPr lang="en-US" altLang="en-US" sz="2400" dirty="0">
                <a:latin typeface="Century Gothic" panose="020B0502020202020204" pitchFamily="34" charset="0"/>
              </a:rPr>
              <a:t>The federal term for a dual eligible is “Qualified Medicare Beneficiary Plus” or QMB+.</a:t>
            </a:r>
          </a:p>
          <a:p>
            <a:pPr marL="1027113" indent="-400050" eaLnBrk="1" fontAlgn="auto" hangingPunct="1">
              <a:lnSpc>
                <a:spcPct val="100000"/>
              </a:lnSpc>
              <a:spcAft>
                <a:spcPts val="0"/>
              </a:spcAft>
              <a:buClr>
                <a:schemeClr val="accent1">
                  <a:lumMod val="50000"/>
                </a:schemeClr>
              </a:buClr>
              <a:buSzPct val="100000"/>
              <a:buFont typeface="Wingdings" panose="05000000000000000000" pitchFamily="2" charset="2"/>
              <a:buChar char="§"/>
              <a:defRPr/>
            </a:pPr>
            <a:r>
              <a:rPr lang="en-US" altLang="en-US" sz="2400" dirty="0">
                <a:latin typeface="Century Gothic" panose="020B0502020202020204" pitchFamily="34" charset="0"/>
              </a:rPr>
              <a:t>Most dual eligibles receive their prescription drugs   from Medicare Part D – not from Medicaid.</a:t>
            </a:r>
          </a:p>
          <a:p>
            <a:pPr marL="1712913" lvl="4" indent="-400050" eaLnBrk="1" fontAlgn="auto" hangingPunct="1">
              <a:lnSpc>
                <a:spcPct val="100000"/>
              </a:lnSpc>
              <a:spcAft>
                <a:spcPts val="0"/>
              </a:spcAft>
              <a:buClr>
                <a:schemeClr val="accent1">
                  <a:lumMod val="50000"/>
                </a:schemeClr>
              </a:buClr>
              <a:buSzPct val="100000"/>
              <a:buFont typeface="Wingdings" panose="05000000000000000000" pitchFamily="2" charset="2"/>
              <a:buChar char="Ø"/>
              <a:defRPr/>
            </a:pPr>
            <a:r>
              <a:rPr lang="en-US" altLang="en-US" sz="2000" dirty="0">
                <a:latin typeface="Century Gothic" panose="020B0502020202020204" pitchFamily="34" charset="0"/>
              </a:rPr>
              <a:t>The exception is dual eligibles who also have private health insurance, usually through a parent’s employer.</a:t>
            </a:r>
          </a:p>
          <a:p>
            <a:pPr marL="1712913" lvl="4" indent="-400050" eaLnBrk="1" fontAlgn="auto" hangingPunct="1">
              <a:lnSpc>
                <a:spcPct val="100000"/>
              </a:lnSpc>
              <a:spcAft>
                <a:spcPts val="0"/>
              </a:spcAft>
              <a:buClr>
                <a:schemeClr val="accent1">
                  <a:lumMod val="50000"/>
                </a:schemeClr>
              </a:buClr>
              <a:buSzPct val="100000"/>
              <a:buFont typeface="Wingdings" panose="05000000000000000000" pitchFamily="2" charset="2"/>
              <a:buChar char="Ø"/>
              <a:defRPr/>
            </a:pPr>
            <a:endParaRPr lang="en-US" altLang="en-US" sz="2000" dirty="0">
              <a:latin typeface="Century Gothic" panose="020B0502020202020204" pitchFamily="34" charset="0"/>
            </a:endParaRPr>
          </a:p>
        </p:txBody>
      </p:sp>
      <p:sp>
        <p:nvSpPr>
          <p:cNvPr id="69636"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fld id="{3BA6F429-8CDE-4A37-9920-E7E9A92B268C}" type="slidenum">
              <a:rPr lang="en-US" altLang="en-US" sz="900" smtClean="0">
                <a:solidFill>
                  <a:srgbClr val="898989"/>
                </a:solidFill>
              </a:rPr>
              <a:pPr/>
              <a:t>2</a:t>
            </a:fld>
            <a:endParaRPr lang="en-US" altLang="en-US" sz="900">
              <a:solidFill>
                <a:srgbClr val="898989"/>
              </a:solidFill>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4156075" y="2849563"/>
            <a:ext cx="1849438" cy="1085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dirty="0">
              <a:solidFill>
                <a:prstClr val="white"/>
              </a:solidFill>
            </a:endParaRPr>
          </a:p>
        </p:txBody>
      </p:sp>
      <p:cxnSp>
        <p:nvCxnSpPr>
          <p:cNvPr id="11" name="Straight Connector 10"/>
          <p:cNvCxnSpPr/>
          <p:nvPr/>
        </p:nvCxnSpPr>
        <p:spPr>
          <a:xfrm>
            <a:off x="2814638" y="1884363"/>
            <a:ext cx="207962" cy="117475"/>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pic>
        <p:nvPicPr>
          <p:cNvPr id="16077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7438" y="2855913"/>
            <a:ext cx="1646237" cy="2087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tangle 27"/>
          <p:cNvSpPr/>
          <p:nvPr/>
        </p:nvSpPr>
        <p:spPr>
          <a:xfrm>
            <a:off x="4270375" y="4725988"/>
            <a:ext cx="1625600" cy="43815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dirty="0">
              <a:solidFill>
                <a:prstClr val="white"/>
              </a:solidFill>
            </a:endParaRPr>
          </a:p>
        </p:txBody>
      </p:sp>
      <p:sp>
        <p:nvSpPr>
          <p:cNvPr id="5" name="Rectangle 4"/>
          <p:cNvSpPr/>
          <p:nvPr/>
        </p:nvSpPr>
        <p:spPr>
          <a:xfrm>
            <a:off x="1268413" y="2001838"/>
            <a:ext cx="1131887" cy="8556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dirty="0">
              <a:solidFill>
                <a:prstClr val="white"/>
              </a:solidFill>
            </a:endParaRPr>
          </a:p>
        </p:txBody>
      </p:sp>
      <p:sp>
        <p:nvSpPr>
          <p:cNvPr id="6" name="Rectangle 5"/>
          <p:cNvSpPr/>
          <p:nvPr/>
        </p:nvSpPr>
        <p:spPr>
          <a:xfrm>
            <a:off x="3000375" y="2001838"/>
            <a:ext cx="1085850" cy="8556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dirty="0">
              <a:solidFill>
                <a:prstClr val="white"/>
              </a:solidFill>
            </a:endParaRPr>
          </a:p>
        </p:txBody>
      </p:sp>
      <p:sp>
        <p:nvSpPr>
          <p:cNvPr id="160776" name="Picture 2"/>
          <p:cNvSpPr>
            <a:spLocks noChangeAspect="1" noChangeArrowheads="1"/>
          </p:cNvSpPr>
          <p:nvPr/>
        </p:nvSpPr>
        <p:spPr bwMode="auto">
          <a:xfrm>
            <a:off x="4154488" y="2855913"/>
            <a:ext cx="1882775"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TextBox 6"/>
          <p:cNvSpPr txBox="1"/>
          <p:nvPr/>
        </p:nvSpPr>
        <p:spPr>
          <a:xfrm>
            <a:off x="1371600" y="2038350"/>
            <a:ext cx="1028700" cy="784225"/>
          </a:xfrm>
          <a:prstGeom prst="rect">
            <a:avLst/>
          </a:prstGeom>
          <a:solidFill>
            <a:schemeClr val="tx2">
              <a:lumMod val="20000"/>
              <a:lumOff val="80000"/>
            </a:schemeClr>
          </a:solidFill>
        </p:spPr>
        <p:style>
          <a:lnRef idx="2">
            <a:schemeClr val="dk1"/>
          </a:lnRef>
          <a:fillRef idx="1">
            <a:schemeClr val="lt1"/>
          </a:fillRef>
          <a:effectRef idx="0">
            <a:schemeClr val="dk1"/>
          </a:effectRef>
          <a:fontRef idx="minor">
            <a:schemeClr val="dk1"/>
          </a:fontRef>
        </p:style>
        <p:txBody>
          <a:bodyPr>
            <a:spAutoFit/>
          </a:bodyPr>
          <a:lstStyle/>
          <a:p>
            <a:pPr algn="ctr" defTabSz="685800" eaLnBrk="1" fontAlgn="auto" hangingPunct="1">
              <a:spcBef>
                <a:spcPts val="0"/>
              </a:spcBef>
              <a:spcAft>
                <a:spcPts val="0"/>
              </a:spcAft>
              <a:defRPr/>
            </a:pPr>
            <a:r>
              <a:rPr lang="en-US" sz="1500" b="1" dirty="0">
                <a:solidFill>
                  <a:prstClr val="black"/>
                </a:solidFill>
                <a:latin typeface="Arial" panose="020B0604020202020204" pitchFamily="34" charset="0"/>
                <a:cs typeface="Arial" panose="020B0604020202020204" pitchFamily="34" charset="0"/>
              </a:rPr>
              <a:t>Part A</a:t>
            </a:r>
          </a:p>
          <a:p>
            <a:pPr algn="ctr" defTabSz="685800" eaLnBrk="1" fontAlgn="auto" hangingPunct="1">
              <a:spcBef>
                <a:spcPts val="0"/>
              </a:spcBef>
              <a:spcAft>
                <a:spcPts val="0"/>
              </a:spcAft>
              <a:defRPr/>
            </a:pPr>
            <a:r>
              <a:rPr lang="en-US" sz="1500" dirty="0">
                <a:solidFill>
                  <a:prstClr val="black"/>
                </a:solidFill>
                <a:latin typeface="Arial" panose="020B0604020202020204" pitchFamily="34" charset="0"/>
                <a:cs typeface="Arial" panose="020B0604020202020204" pitchFamily="34" charset="0"/>
              </a:rPr>
              <a:t>Hospital</a:t>
            </a:r>
          </a:p>
          <a:p>
            <a:pPr algn="ctr" defTabSz="685800" eaLnBrk="1" fontAlgn="auto" hangingPunct="1">
              <a:spcBef>
                <a:spcPts val="0"/>
              </a:spcBef>
              <a:spcAft>
                <a:spcPts val="0"/>
              </a:spcAft>
              <a:defRPr/>
            </a:pPr>
            <a:r>
              <a:rPr lang="en-US" sz="1500" dirty="0">
                <a:solidFill>
                  <a:prstClr val="black"/>
                </a:solidFill>
                <a:latin typeface="Arial" panose="020B0604020202020204" pitchFamily="34" charset="0"/>
                <a:cs typeface="Arial" panose="020B0604020202020204" pitchFamily="34" charset="0"/>
              </a:rPr>
              <a:t>Insurance</a:t>
            </a:r>
          </a:p>
        </p:txBody>
      </p:sp>
      <p:sp>
        <p:nvSpPr>
          <p:cNvPr id="9" name="TextBox 8"/>
          <p:cNvSpPr txBox="1"/>
          <p:nvPr/>
        </p:nvSpPr>
        <p:spPr>
          <a:xfrm>
            <a:off x="3021013" y="2038350"/>
            <a:ext cx="1044575" cy="784225"/>
          </a:xfrm>
          <a:prstGeom prst="rect">
            <a:avLst/>
          </a:prstGeom>
          <a:solidFill>
            <a:schemeClr val="tx2">
              <a:lumMod val="20000"/>
              <a:lumOff val="80000"/>
            </a:schemeClr>
          </a:solidFill>
        </p:spPr>
        <p:txBody>
          <a:bodyPr>
            <a:spAutoFit/>
          </a:bodyPr>
          <a:lstStyle/>
          <a:p>
            <a:pPr algn="ctr" defTabSz="685800" eaLnBrk="1" fontAlgn="auto" hangingPunct="1">
              <a:spcBef>
                <a:spcPts val="0"/>
              </a:spcBef>
              <a:spcAft>
                <a:spcPts val="0"/>
              </a:spcAft>
              <a:defRPr/>
            </a:pPr>
            <a:r>
              <a:rPr lang="en-US" sz="1500" b="1" dirty="0">
                <a:solidFill>
                  <a:prstClr val="black"/>
                </a:solidFill>
                <a:latin typeface="Calibri"/>
                <a:cs typeface="Arial" panose="020B0604020202020204" pitchFamily="34" charset="0"/>
              </a:rPr>
              <a:t>Part B</a:t>
            </a:r>
          </a:p>
          <a:p>
            <a:pPr algn="ctr" defTabSz="685800" eaLnBrk="1" fontAlgn="auto" hangingPunct="1">
              <a:spcBef>
                <a:spcPts val="0"/>
              </a:spcBef>
              <a:spcAft>
                <a:spcPts val="0"/>
              </a:spcAft>
              <a:defRPr/>
            </a:pPr>
            <a:r>
              <a:rPr lang="en-US" sz="1500" dirty="0">
                <a:solidFill>
                  <a:prstClr val="black"/>
                </a:solidFill>
                <a:latin typeface="Calibri"/>
                <a:cs typeface="Arial" panose="020B0604020202020204" pitchFamily="34" charset="0"/>
              </a:rPr>
              <a:t>Medical</a:t>
            </a:r>
          </a:p>
          <a:p>
            <a:pPr algn="ctr" defTabSz="685800" eaLnBrk="1" fontAlgn="auto" hangingPunct="1">
              <a:spcBef>
                <a:spcPts val="0"/>
              </a:spcBef>
              <a:spcAft>
                <a:spcPts val="0"/>
              </a:spcAft>
              <a:defRPr/>
            </a:pPr>
            <a:r>
              <a:rPr lang="en-US" sz="1500" dirty="0">
                <a:solidFill>
                  <a:prstClr val="black"/>
                </a:solidFill>
                <a:latin typeface="Calibri"/>
                <a:cs typeface="Arial" panose="020B0604020202020204" pitchFamily="34" charset="0"/>
              </a:rPr>
              <a:t>Insurance</a:t>
            </a:r>
          </a:p>
        </p:txBody>
      </p:sp>
      <p:sp>
        <p:nvSpPr>
          <p:cNvPr id="10" name="TextBox 9"/>
          <p:cNvSpPr txBox="1"/>
          <p:nvPr/>
        </p:nvSpPr>
        <p:spPr>
          <a:xfrm>
            <a:off x="4213225" y="2913063"/>
            <a:ext cx="1685925" cy="1014412"/>
          </a:xfrm>
          <a:prstGeom prst="rect">
            <a:avLst/>
          </a:prstGeom>
          <a:solidFill>
            <a:schemeClr val="tx2">
              <a:lumMod val="20000"/>
              <a:lumOff val="80000"/>
            </a:schemeClr>
          </a:solidFill>
        </p:spPr>
        <p:txBody>
          <a:bodyPr>
            <a:spAutoFit/>
          </a:bodyPr>
          <a:lstStyle/>
          <a:p>
            <a:pPr algn="ctr" defTabSz="685800" eaLnBrk="1" fontAlgn="auto" hangingPunct="1">
              <a:spcBef>
                <a:spcPts val="0"/>
              </a:spcBef>
              <a:spcAft>
                <a:spcPts val="0"/>
              </a:spcAft>
              <a:defRPr/>
            </a:pPr>
            <a:r>
              <a:rPr lang="en-US" sz="1500" b="1" dirty="0">
                <a:solidFill>
                  <a:prstClr val="black"/>
                </a:solidFill>
                <a:latin typeface="Calibri"/>
                <a:cs typeface="Arial" panose="020B0604020202020204" pitchFamily="34" charset="0"/>
              </a:rPr>
              <a:t>Medicare Part  C </a:t>
            </a:r>
          </a:p>
          <a:p>
            <a:pPr algn="ctr" defTabSz="685800" eaLnBrk="1" fontAlgn="auto" hangingPunct="1">
              <a:spcBef>
                <a:spcPts val="0"/>
              </a:spcBef>
              <a:spcAft>
                <a:spcPts val="0"/>
              </a:spcAft>
              <a:defRPr/>
            </a:pPr>
            <a:r>
              <a:rPr lang="en-US" sz="1500" dirty="0">
                <a:solidFill>
                  <a:prstClr val="black"/>
                </a:solidFill>
                <a:latin typeface="Calibri"/>
                <a:cs typeface="Arial" panose="020B0604020202020204" pitchFamily="34" charset="0"/>
              </a:rPr>
              <a:t>Plan combines </a:t>
            </a:r>
          </a:p>
          <a:p>
            <a:pPr algn="ctr" defTabSz="685800" eaLnBrk="1" fontAlgn="auto" hangingPunct="1">
              <a:spcBef>
                <a:spcPts val="0"/>
              </a:spcBef>
              <a:spcAft>
                <a:spcPts val="0"/>
              </a:spcAft>
              <a:defRPr/>
            </a:pPr>
            <a:r>
              <a:rPr lang="en-US" sz="1500" dirty="0">
                <a:solidFill>
                  <a:prstClr val="black"/>
                </a:solidFill>
                <a:latin typeface="Calibri"/>
                <a:cs typeface="Arial" panose="020B0604020202020204" pitchFamily="34" charset="0"/>
              </a:rPr>
              <a:t>Part  A, Part B and </a:t>
            </a:r>
          </a:p>
          <a:p>
            <a:pPr algn="ctr" defTabSz="685800" eaLnBrk="1" fontAlgn="auto" hangingPunct="1">
              <a:spcBef>
                <a:spcPts val="0"/>
              </a:spcBef>
              <a:spcAft>
                <a:spcPts val="0"/>
              </a:spcAft>
              <a:defRPr/>
            </a:pPr>
            <a:r>
              <a:rPr lang="en-US" sz="1500" dirty="0">
                <a:solidFill>
                  <a:prstClr val="black"/>
                </a:solidFill>
                <a:latin typeface="Calibri"/>
                <a:cs typeface="Arial" panose="020B0604020202020204" pitchFamily="34" charset="0"/>
              </a:rPr>
              <a:t>Part D</a:t>
            </a:r>
          </a:p>
        </p:txBody>
      </p:sp>
      <p:cxnSp>
        <p:nvCxnSpPr>
          <p:cNvPr id="13" name="Straight Arrow Connector 12"/>
          <p:cNvCxnSpPr/>
          <p:nvPr/>
        </p:nvCxnSpPr>
        <p:spPr>
          <a:xfrm>
            <a:off x="5121275" y="1460500"/>
            <a:ext cx="79375" cy="309563"/>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4205288" y="1397000"/>
            <a:ext cx="450850" cy="195263"/>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1428750" y="2922588"/>
            <a:ext cx="2478088" cy="735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dirty="0">
              <a:solidFill>
                <a:prstClr val="white"/>
              </a:solidFill>
            </a:endParaRPr>
          </a:p>
        </p:txBody>
      </p:sp>
      <p:sp>
        <p:nvSpPr>
          <p:cNvPr id="19" name="TextBox 18"/>
          <p:cNvSpPr txBox="1"/>
          <p:nvPr/>
        </p:nvSpPr>
        <p:spPr>
          <a:xfrm>
            <a:off x="1428750" y="3011488"/>
            <a:ext cx="2463800" cy="554037"/>
          </a:xfrm>
          <a:prstGeom prst="rect">
            <a:avLst/>
          </a:prstGeom>
          <a:solidFill>
            <a:schemeClr val="tx2">
              <a:lumMod val="20000"/>
              <a:lumOff val="80000"/>
            </a:schemeClr>
          </a:solidFill>
        </p:spPr>
        <p:txBody>
          <a:bodyPr>
            <a:spAutoFit/>
          </a:bodyPr>
          <a:lstStyle/>
          <a:p>
            <a:pPr algn="ctr" defTabSz="685800" eaLnBrk="1" fontAlgn="auto" hangingPunct="1">
              <a:spcBef>
                <a:spcPts val="0"/>
              </a:spcBef>
              <a:spcAft>
                <a:spcPts val="0"/>
              </a:spcAft>
              <a:defRPr/>
            </a:pPr>
            <a:r>
              <a:rPr lang="en-US" sz="1500" b="1" dirty="0">
                <a:solidFill>
                  <a:prstClr val="black"/>
                </a:solidFill>
                <a:latin typeface="Calibri"/>
                <a:cs typeface="Arial" panose="020B0604020202020204" pitchFamily="34" charset="0"/>
              </a:rPr>
              <a:t>Part D </a:t>
            </a:r>
            <a:r>
              <a:rPr lang="en-US" sz="1500" dirty="0">
                <a:solidFill>
                  <a:prstClr val="black"/>
                </a:solidFill>
                <a:latin typeface="Calibri"/>
                <a:cs typeface="Arial" panose="020B0604020202020204" pitchFamily="34" charset="0"/>
              </a:rPr>
              <a:t>Prescription Drug Plan or other creditable drug plan</a:t>
            </a:r>
          </a:p>
        </p:txBody>
      </p:sp>
      <p:sp>
        <p:nvSpPr>
          <p:cNvPr id="20" name="Rectangle 19"/>
          <p:cNvSpPr/>
          <p:nvPr/>
        </p:nvSpPr>
        <p:spPr>
          <a:xfrm>
            <a:off x="1428750" y="4083050"/>
            <a:ext cx="2627313" cy="1085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dirty="0">
              <a:solidFill>
                <a:prstClr val="white"/>
              </a:solidFill>
            </a:endParaRPr>
          </a:p>
        </p:txBody>
      </p:sp>
      <p:sp>
        <p:nvSpPr>
          <p:cNvPr id="21" name="TextBox 20"/>
          <p:cNvSpPr txBox="1"/>
          <p:nvPr/>
        </p:nvSpPr>
        <p:spPr>
          <a:xfrm>
            <a:off x="1560513" y="4175125"/>
            <a:ext cx="2332037" cy="785813"/>
          </a:xfrm>
          <a:prstGeom prst="rect">
            <a:avLst/>
          </a:prstGeom>
          <a:solidFill>
            <a:schemeClr val="tx2">
              <a:lumMod val="20000"/>
              <a:lumOff val="80000"/>
            </a:schemeClr>
          </a:solidFill>
        </p:spPr>
        <p:txBody>
          <a:bodyPr>
            <a:spAutoFit/>
          </a:bodyPr>
          <a:lstStyle/>
          <a:p>
            <a:pPr algn="ctr" defTabSz="685800" eaLnBrk="1" fontAlgn="auto" hangingPunct="1">
              <a:spcBef>
                <a:spcPts val="0"/>
              </a:spcBef>
              <a:spcAft>
                <a:spcPts val="0"/>
              </a:spcAft>
              <a:defRPr/>
            </a:pPr>
            <a:r>
              <a:rPr lang="en-US" sz="1500" b="1" dirty="0">
                <a:solidFill>
                  <a:prstClr val="black"/>
                </a:solidFill>
                <a:latin typeface="Calibri"/>
                <a:cs typeface="Arial" panose="020B0604020202020204" pitchFamily="34" charset="0"/>
              </a:rPr>
              <a:t>Supplement Insurance (</a:t>
            </a:r>
            <a:r>
              <a:rPr lang="en-US" sz="1500" i="1" dirty="0">
                <a:solidFill>
                  <a:prstClr val="black"/>
                </a:solidFill>
                <a:latin typeface="Calibri"/>
                <a:cs typeface="Arial" panose="020B0604020202020204" pitchFamily="34" charset="0"/>
              </a:rPr>
              <a:t>optional</a:t>
            </a:r>
            <a:r>
              <a:rPr lang="en-US" sz="1500" b="1" dirty="0">
                <a:solidFill>
                  <a:prstClr val="black"/>
                </a:solidFill>
                <a:latin typeface="Calibri"/>
                <a:cs typeface="Arial" panose="020B0604020202020204" pitchFamily="34" charset="0"/>
              </a:rPr>
              <a:t>)</a:t>
            </a:r>
          </a:p>
          <a:p>
            <a:pPr algn="ctr" defTabSz="685800" eaLnBrk="1" fontAlgn="auto" hangingPunct="1">
              <a:spcBef>
                <a:spcPts val="0"/>
              </a:spcBef>
              <a:spcAft>
                <a:spcPts val="0"/>
              </a:spcAft>
              <a:defRPr/>
            </a:pPr>
            <a:r>
              <a:rPr lang="en-US" sz="1500" dirty="0">
                <a:solidFill>
                  <a:prstClr val="black"/>
                </a:solidFill>
                <a:latin typeface="Calibri"/>
                <a:cs typeface="Arial" panose="020B0604020202020204" pitchFamily="34" charset="0"/>
              </a:rPr>
              <a:t>employer group health plan</a:t>
            </a:r>
          </a:p>
        </p:txBody>
      </p:sp>
      <p:sp>
        <p:nvSpPr>
          <p:cNvPr id="24" name="Down Arrow 23"/>
          <p:cNvSpPr/>
          <p:nvPr/>
        </p:nvSpPr>
        <p:spPr>
          <a:xfrm>
            <a:off x="2603500" y="2651125"/>
            <a:ext cx="165100" cy="1698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dirty="0">
              <a:solidFill>
                <a:prstClr val="white"/>
              </a:solidFill>
            </a:endParaRPr>
          </a:p>
        </p:txBody>
      </p:sp>
      <p:sp>
        <p:nvSpPr>
          <p:cNvPr id="27" name="Down Arrow 26"/>
          <p:cNvSpPr/>
          <p:nvPr/>
        </p:nvSpPr>
        <p:spPr>
          <a:xfrm>
            <a:off x="2624138" y="3829050"/>
            <a:ext cx="255587" cy="2778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dirty="0">
              <a:solidFill>
                <a:prstClr val="white"/>
              </a:solidFill>
            </a:endParaRPr>
          </a:p>
        </p:txBody>
      </p:sp>
      <p:sp>
        <p:nvSpPr>
          <p:cNvPr id="3" name="Title 2"/>
          <p:cNvSpPr>
            <a:spLocks noGrp="1"/>
          </p:cNvSpPr>
          <p:nvPr>
            <p:ph type="title"/>
          </p:nvPr>
        </p:nvSpPr>
        <p:spPr>
          <a:xfrm>
            <a:off x="1828800" y="993775"/>
            <a:ext cx="5659438" cy="457200"/>
          </a:xfrm>
        </p:spPr>
        <p:txBody>
          <a:bodyPr rtlCol="0">
            <a:normAutofit fontScale="90000"/>
          </a:bodyPr>
          <a:lstStyle/>
          <a:p>
            <a:pPr eaLnBrk="1" fontAlgn="auto" hangingPunct="1">
              <a:spcAft>
                <a:spcPts val="0"/>
              </a:spcAft>
              <a:defRPr/>
            </a:pPr>
            <a:r>
              <a:rPr lang="en-US" b="1" u="sng" dirty="0">
                <a:ea typeface="ＭＳ Ｐゴシック"/>
              </a:rPr>
              <a:t>Dual Eligible’ s Enrollment  Choices</a:t>
            </a:r>
            <a:endParaRPr lang="en-US" u="sng" dirty="0"/>
          </a:p>
        </p:txBody>
      </p:sp>
      <p:sp>
        <p:nvSpPr>
          <p:cNvPr id="23" name="Rectangle 22"/>
          <p:cNvSpPr/>
          <p:nvPr/>
        </p:nvSpPr>
        <p:spPr>
          <a:xfrm>
            <a:off x="1560513" y="5346700"/>
            <a:ext cx="2628900" cy="43497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dirty="0">
              <a:solidFill>
                <a:prstClr val="white"/>
              </a:solidFill>
            </a:endParaRPr>
          </a:p>
        </p:txBody>
      </p:sp>
      <p:sp>
        <p:nvSpPr>
          <p:cNvPr id="22" name="TextBox 21"/>
          <p:cNvSpPr txBox="1"/>
          <p:nvPr/>
        </p:nvSpPr>
        <p:spPr>
          <a:xfrm>
            <a:off x="1722438" y="5441950"/>
            <a:ext cx="2330450" cy="322263"/>
          </a:xfrm>
          <a:prstGeom prst="rect">
            <a:avLst/>
          </a:prstGeom>
          <a:solidFill>
            <a:schemeClr val="tx2">
              <a:lumMod val="20000"/>
              <a:lumOff val="80000"/>
            </a:schemeClr>
          </a:solidFill>
        </p:spPr>
        <p:txBody>
          <a:bodyPr>
            <a:spAutoFit/>
          </a:bodyPr>
          <a:lstStyle/>
          <a:p>
            <a:pPr algn="ctr" defTabSz="685800" eaLnBrk="1" fontAlgn="auto" hangingPunct="1">
              <a:spcBef>
                <a:spcPts val="0"/>
              </a:spcBef>
              <a:spcAft>
                <a:spcPts val="0"/>
              </a:spcAft>
              <a:defRPr/>
            </a:pPr>
            <a:r>
              <a:rPr lang="en-US" sz="1500" b="1" dirty="0">
                <a:solidFill>
                  <a:prstClr val="black"/>
                </a:solidFill>
                <a:latin typeface="Calibri"/>
                <a:cs typeface="Arial" panose="020B0604020202020204" pitchFamily="34" charset="0"/>
              </a:rPr>
              <a:t>Medicaid MCO </a:t>
            </a:r>
          </a:p>
        </p:txBody>
      </p:sp>
      <p:sp>
        <p:nvSpPr>
          <p:cNvPr id="25" name="Down Arrow 24"/>
          <p:cNvSpPr/>
          <p:nvPr/>
        </p:nvSpPr>
        <p:spPr>
          <a:xfrm>
            <a:off x="2686050" y="5208588"/>
            <a:ext cx="257175" cy="2778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dirty="0">
              <a:solidFill>
                <a:prstClr val="white"/>
              </a:solidFill>
            </a:endParaRPr>
          </a:p>
        </p:txBody>
      </p:sp>
      <p:sp>
        <p:nvSpPr>
          <p:cNvPr id="26" name="TextBox 25"/>
          <p:cNvSpPr txBox="1"/>
          <p:nvPr/>
        </p:nvSpPr>
        <p:spPr>
          <a:xfrm>
            <a:off x="4400550" y="4786313"/>
            <a:ext cx="1358900" cy="323850"/>
          </a:xfrm>
          <a:prstGeom prst="rect">
            <a:avLst/>
          </a:prstGeom>
          <a:solidFill>
            <a:schemeClr val="tx2">
              <a:lumMod val="20000"/>
              <a:lumOff val="80000"/>
            </a:schemeClr>
          </a:solidFill>
        </p:spPr>
        <p:txBody>
          <a:bodyPr>
            <a:spAutoFit/>
          </a:bodyPr>
          <a:lstStyle/>
          <a:p>
            <a:pPr algn="ctr" defTabSz="685800" eaLnBrk="1" fontAlgn="auto" hangingPunct="1">
              <a:spcBef>
                <a:spcPts val="0"/>
              </a:spcBef>
              <a:spcAft>
                <a:spcPts val="0"/>
              </a:spcAft>
              <a:defRPr/>
            </a:pPr>
            <a:r>
              <a:rPr lang="en-US" sz="1500" b="1" dirty="0">
                <a:solidFill>
                  <a:prstClr val="black"/>
                </a:solidFill>
                <a:latin typeface="Calibri"/>
                <a:cs typeface="Arial" panose="020B0604020202020204" pitchFamily="34" charset="0"/>
              </a:rPr>
              <a:t>Medicaid MCO</a:t>
            </a:r>
          </a:p>
        </p:txBody>
      </p:sp>
      <p:sp>
        <p:nvSpPr>
          <p:cNvPr id="29" name="Down Arrow 28"/>
          <p:cNvSpPr/>
          <p:nvPr/>
        </p:nvSpPr>
        <p:spPr>
          <a:xfrm>
            <a:off x="4916488" y="3935413"/>
            <a:ext cx="255587" cy="6318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dirty="0">
              <a:solidFill>
                <a:prstClr val="white"/>
              </a:solidFill>
            </a:endParaRPr>
          </a:p>
        </p:txBody>
      </p:sp>
      <p:sp>
        <p:nvSpPr>
          <p:cNvPr id="160794" name="TextBox 30"/>
          <p:cNvSpPr txBox="1">
            <a:spLocks noChangeArrowheads="1"/>
          </p:cNvSpPr>
          <p:nvPr/>
        </p:nvSpPr>
        <p:spPr bwMode="auto">
          <a:xfrm>
            <a:off x="6515100" y="1739900"/>
            <a:ext cx="973138" cy="1108075"/>
          </a:xfrm>
          <a:prstGeom prst="rect">
            <a:avLst/>
          </a:prstGeom>
          <a:noFill/>
          <a:ln w="222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defTabSz="685800" eaLnBrk="1" hangingPunct="1">
              <a:defRPr/>
            </a:pPr>
            <a:r>
              <a:rPr lang="en-US" sz="1350" b="1" dirty="0">
                <a:solidFill>
                  <a:srgbClr val="FF0000"/>
                </a:solidFill>
                <a:latin typeface="Calibri" pitchFamily="34" charset="0"/>
                <a:cs typeface="Arial" charset="0"/>
              </a:rPr>
              <a:t>Special Needs Plan for Duals </a:t>
            </a:r>
            <a:r>
              <a:rPr lang="en-US" sz="1200" b="1" dirty="0">
                <a:solidFill>
                  <a:srgbClr val="000000"/>
                </a:solidFill>
                <a:latin typeface="Calibri" pitchFamily="34" charset="0"/>
                <a:cs typeface="Arial" charset="0"/>
              </a:rPr>
              <a:t>(DSNP) </a:t>
            </a:r>
          </a:p>
        </p:txBody>
      </p:sp>
      <p:cxnSp>
        <p:nvCxnSpPr>
          <p:cNvPr id="32" name="Straight Arrow Connector 31"/>
          <p:cNvCxnSpPr/>
          <p:nvPr/>
        </p:nvCxnSpPr>
        <p:spPr>
          <a:xfrm>
            <a:off x="6262688" y="1419225"/>
            <a:ext cx="400050" cy="307975"/>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6307138" y="2946400"/>
            <a:ext cx="1368425" cy="1939925"/>
          </a:xfrm>
          <a:prstGeom prst="rect">
            <a:avLst/>
          </a:prstGeom>
          <a:solidFill>
            <a:schemeClr val="tx2">
              <a:lumMod val="20000"/>
              <a:lumOff val="80000"/>
            </a:schemeClr>
          </a:solidFill>
        </p:spPr>
        <p:txBody>
          <a:bodyPr>
            <a:spAutoFit/>
          </a:bodyPr>
          <a:lstStyle/>
          <a:p>
            <a:pPr algn="ctr" defTabSz="685800" eaLnBrk="1" fontAlgn="auto" hangingPunct="1">
              <a:spcBef>
                <a:spcPts val="0"/>
              </a:spcBef>
              <a:spcAft>
                <a:spcPts val="0"/>
              </a:spcAft>
              <a:defRPr/>
            </a:pPr>
            <a:r>
              <a:rPr lang="en-US" sz="1500" dirty="0">
                <a:solidFill>
                  <a:prstClr val="black"/>
                </a:solidFill>
                <a:latin typeface="Calibri"/>
                <a:cs typeface="Arial" panose="020B0604020202020204" pitchFamily="34" charset="0"/>
              </a:rPr>
              <a:t>Combines </a:t>
            </a:r>
          </a:p>
          <a:p>
            <a:pPr algn="ctr" defTabSz="685800" eaLnBrk="1" fontAlgn="auto" hangingPunct="1">
              <a:spcBef>
                <a:spcPts val="0"/>
              </a:spcBef>
              <a:spcAft>
                <a:spcPts val="0"/>
              </a:spcAft>
              <a:defRPr/>
            </a:pPr>
            <a:r>
              <a:rPr lang="en-US" sz="1500" dirty="0">
                <a:solidFill>
                  <a:prstClr val="black"/>
                </a:solidFill>
                <a:latin typeface="Calibri"/>
                <a:cs typeface="Arial" panose="020B0604020202020204" pitchFamily="34" charset="0"/>
              </a:rPr>
              <a:t>Part  A, Part B,  </a:t>
            </a:r>
          </a:p>
          <a:p>
            <a:pPr algn="ctr" defTabSz="685800" eaLnBrk="1" fontAlgn="auto" hangingPunct="1">
              <a:spcBef>
                <a:spcPts val="0"/>
              </a:spcBef>
              <a:spcAft>
                <a:spcPts val="0"/>
              </a:spcAft>
              <a:defRPr/>
            </a:pPr>
            <a:r>
              <a:rPr lang="en-US" sz="1500" dirty="0">
                <a:solidFill>
                  <a:prstClr val="black"/>
                </a:solidFill>
                <a:latin typeface="Calibri"/>
                <a:cs typeface="Arial" panose="020B0604020202020204" pitchFamily="34" charset="0"/>
              </a:rPr>
              <a:t>Part D and Medicaid benefits.  </a:t>
            </a:r>
            <a:r>
              <a:rPr lang="en-US" sz="1500" i="1" dirty="0">
                <a:solidFill>
                  <a:prstClr val="black"/>
                </a:solidFill>
                <a:latin typeface="Calibri"/>
                <a:cs typeface="Arial" panose="020B0604020202020204" pitchFamily="34" charset="0"/>
              </a:rPr>
              <a:t>Replaces Medicaid MCO enrollment.  </a:t>
            </a:r>
          </a:p>
        </p:txBody>
      </p:sp>
      <p:sp>
        <p:nvSpPr>
          <p:cNvPr id="160797" name="TextBox 1"/>
          <p:cNvSpPr txBox="1">
            <a:spLocks noChangeArrowheads="1"/>
          </p:cNvSpPr>
          <p:nvPr/>
        </p:nvSpPr>
        <p:spPr bwMode="auto">
          <a:xfrm>
            <a:off x="2419350" y="1914525"/>
            <a:ext cx="573088"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defTabSz="685800" eaLnBrk="1" hangingPunct="1">
              <a:defRPr/>
            </a:pPr>
            <a:r>
              <a:rPr lang="en-US" sz="1050" dirty="0">
                <a:solidFill>
                  <a:srgbClr val="000000"/>
                </a:solidFill>
                <a:latin typeface="Arial" charset="0"/>
              </a:rPr>
              <a:t>and</a:t>
            </a:r>
          </a:p>
        </p:txBody>
      </p:sp>
      <p:cxnSp>
        <p:nvCxnSpPr>
          <p:cNvPr id="44" name="Straight Connector 43"/>
          <p:cNvCxnSpPr/>
          <p:nvPr/>
        </p:nvCxnSpPr>
        <p:spPr>
          <a:xfrm flipV="1">
            <a:off x="2000250" y="1884363"/>
            <a:ext cx="285750" cy="117475"/>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160807" name="TextBox 7"/>
          <p:cNvSpPr txBox="1">
            <a:spLocks noChangeArrowheads="1"/>
          </p:cNvSpPr>
          <p:nvPr/>
        </p:nvSpPr>
        <p:spPr bwMode="auto">
          <a:xfrm>
            <a:off x="1543050" y="1539875"/>
            <a:ext cx="2543175" cy="368300"/>
          </a:xfrm>
          <a:prstGeom prst="rect">
            <a:avLst/>
          </a:prstGeom>
          <a:noFill/>
          <a:ln w="222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defTabSz="685800">
              <a:defRPr sz="2000">
                <a:solidFill>
                  <a:schemeClr val="tx1"/>
                </a:solidFill>
                <a:latin typeface="Tahoma" panose="020B0604030504040204" pitchFamily="34" charset="0"/>
              </a:defRPr>
            </a:lvl1pPr>
            <a:lvl2pPr marL="742950" indent="-285750" defTabSz="685800">
              <a:defRPr sz="2000">
                <a:solidFill>
                  <a:schemeClr val="tx1"/>
                </a:solidFill>
                <a:latin typeface="Tahoma" panose="020B0604030504040204" pitchFamily="34" charset="0"/>
              </a:defRPr>
            </a:lvl2pPr>
            <a:lvl3pPr marL="1143000" indent="-228600" defTabSz="685800">
              <a:defRPr sz="2000">
                <a:solidFill>
                  <a:schemeClr val="tx1"/>
                </a:solidFill>
                <a:latin typeface="Tahoma" panose="020B0604030504040204" pitchFamily="34" charset="0"/>
              </a:defRPr>
            </a:lvl3pPr>
            <a:lvl4pPr marL="1600200" indent="-228600" defTabSz="685800">
              <a:defRPr sz="2000">
                <a:solidFill>
                  <a:schemeClr val="tx1"/>
                </a:solidFill>
                <a:latin typeface="Tahoma" panose="020B0604030504040204" pitchFamily="34" charset="0"/>
              </a:defRPr>
            </a:lvl4pPr>
            <a:lvl5pPr marL="2057400" indent="-228600" defTabSz="685800">
              <a:defRPr sz="2000">
                <a:solidFill>
                  <a:schemeClr val="tx1"/>
                </a:solidFill>
                <a:latin typeface="Tahoma" panose="020B0604030504040204" pitchFamily="34" charset="0"/>
              </a:defRPr>
            </a:lvl5pPr>
            <a:lvl6pPr marL="2514600" indent="-228600" defTabSz="685800" eaLnBrk="0" fontAlgn="base" hangingPunct="0">
              <a:spcBef>
                <a:spcPct val="0"/>
              </a:spcBef>
              <a:spcAft>
                <a:spcPct val="0"/>
              </a:spcAft>
              <a:defRPr sz="2000">
                <a:solidFill>
                  <a:schemeClr val="tx1"/>
                </a:solidFill>
                <a:latin typeface="Tahoma" panose="020B0604030504040204" pitchFamily="34" charset="0"/>
              </a:defRPr>
            </a:lvl6pPr>
            <a:lvl7pPr marL="2971800" indent="-228600" defTabSz="685800" eaLnBrk="0" fontAlgn="base" hangingPunct="0">
              <a:spcBef>
                <a:spcPct val="0"/>
              </a:spcBef>
              <a:spcAft>
                <a:spcPct val="0"/>
              </a:spcAft>
              <a:defRPr sz="2000">
                <a:solidFill>
                  <a:schemeClr val="tx1"/>
                </a:solidFill>
                <a:latin typeface="Tahoma" panose="020B0604030504040204" pitchFamily="34" charset="0"/>
              </a:defRPr>
            </a:lvl7pPr>
            <a:lvl8pPr marL="3429000" indent="-228600" defTabSz="685800" eaLnBrk="0" fontAlgn="base" hangingPunct="0">
              <a:spcBef>
                <a:spcPct val="0"/>
              </a:spcBef>
              <a:spcAft>
                <a:spcPct val="0"/>
              </a:spcAft>
              <a:defRPr sz="2000">
                <a:solidFill>
                  <a:schemeClr val="tx1"/>
                </a:solidFill>
                <a:latin typeface="Tahoma" panose="020B0604030504040204" pitchFamily="34" charset="0"/>
              </a:defRPr>
            </a:lvl8pPr>
            <a:lvl9pPr marL="3886200" indent="-228600" defTabSz="685800" eaLnBrk="0" fontAlgn="base" hangingPunct="0">
              <a:spcBef>
                <a:spcPct val="0"/>
              </a:spcBef>
              <a:spcAft>
                <a:spcPct val="0"/>
              </a:spcAft>
              <a:defRPr sz="2000">
                <a:solidFill>
                  <a:schemeClr val="tx1"/>
                </a:solidFill>
                <a:latin typeface="Tahoma" panose="020B0604030504040204" pitchFamily="34" charset="0"/>
              </a:defRPr>
            </a:lvl9pPr>
          </a:lstStyle>
          <a:p>
            <a:pPr eaLnBrk="1" hangingPunct="1"/>
            <a:r>
              <a:rPr lang="en-US" altLang="en-US" sz="1800" b="1">
                <a:solidFill>
                  <a:srgbClr val="FF0000"/>
                </a:solidFill>
                <a:latin typeface="Calibri" panose="020F0502020204030204" pitchFamily="34" charset="0"/>
                <a:cs typeface="Arial" panose="020B0604020202020204" pitchFamily="34" charset="0"/>
              </a:rPr>
              <a:t>Original Medicare</a:t>
            </a:r>
          </a:p>
        </p:txBody>
      </p:sp>
      <p:cxnSp>
        <p:nvCxnSpPr>
          <p:cNvPr id="50" name="Straight Connector 49"/>
          <p:cNvCxnSpPr/>
          <p:nvPr/>
        </p:nvCxnSpPr>
        <p:spPr>
          <a:xfrm flipH="1" flipV="1">
            <a:off x="5151438" y="2625725"/>
            <a:ext cx="20637" cy="287338"/>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160809" name="TextBox 10"/>
          <p:cNvSpPr txBox="1">
            <a:spLocks noChangeArrowheads="1"/>
          </p:cNvSpPr>
          <p:nvPr/>
        </p:nvSpPr>
        <p:spPr bwMode="auto">
          <a:xfrm>
            <a:off x="4192588" y="1825625"/>
            <a:ext cx="1673225" cy="808038"/>
          </a:xfrm>
          <a:prstGeom prst="rect">
            <a:avLst/>
          </a:prstGeom>
          <a:noFill/>
          <a:ln w="222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defTabSz="685800" eaLnBrk="1" hangingPunct="1">
              <a:defRPr/>
            </a:pPr>
            <a:r>
              <a:rPr lang="en-US" sz="1800" b="1" dirty="0">
                <a:solidFill>
                  <a:srgbClr val="FF0000"/>
                </a:solidFill>
                <a:latin typeface="Calibri" pitchFamily="34" charset="0"/>
                <a:cs typeface="Arial" charset="0"/>
              </a:rPr>
              <a:t>Medicare Advantage Plan </a:t>
            </a:r>
          </a:p>
          <a:p>
            <a:pPr algn="ctr" defTabSz="685800" eaLnBrk="1" hangingPunct="1">
              <a:defRPr/>
            </a:pPr>
            <a:r>
              <a:rPr lang="en-US" sz="1050" b="1" dirty="0">
                <a:solidFill>
                  <a:srgbClr val="1F497D"/>
                </a:solidFill>
                <a:latin typeface="Calibri" pitchFamily="34" charset="0"/>
                <a:cs typeface="Arial" charset="0"/>
              </a:rPr>
              <a:t>(Medicare HMO or PPO )</a:t>
            </a:r>
          </a:p>
        </p:txBody>
      </p:sp>
      <p:cxnSp>
        <p:nvCxnSpPr>
          <p:cNvPr id="55" name="Straight Connector 54"/>
          <p:cNvCxnSpPr/>
          <p:nvPr/>
        </p:nvCxnSpPr>
        <p:spPr>
          <a:xfrm flipH="1" flipV="1">
            <a:off x="6608763" y="2636838"/>
            <a:ext cx="20637" cy="287337"/>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4803775" y="5322888"/>
            <a:ext cx="3151188" cy="252412"/>
          </a:xfrm>
          <a:prstGeom prst="rect">
            <a:avLst/>
          </a:prstGeom>
          <a:solidFill>
            <a:schemeClr val="accent3">
              <a:lumMod val="20000"/>
              <a:lumOff val="80000"/>
            </a:schemeClr>
          </a:solidFill>
          <a:ln>
            <a:solidFill>
              <a:schemeClr val="accent1"/>
            </a:solidFill>
          </a:ln>
        </p:spPr>
        <p:txBody>
          <a:bodyPr wrap="none">
            <a:spAutoFit/>
          </a:bodyPr>
          <a:lstStyle/>
          <a:p>
            <a:pPr defTabSz="685800" eaLnBrk="1" fontAlgn="auto" hangingPunct="1">
              <a:spcBef>
                <a:spcPts val="0"/>
              </a:spcBef>
              <a:spcAft>
                <a:spcPts val="0"/>
              </a:spcAft>
              <a:defRPr/>
            </a:pPr>
            <a:r>
              <a:rPr lang="en-US" sz="1050" b="1" dirty="0">
                <a:solidFill>
                  <a:prstClr val="black"/>
                </a:solidFill>
                <a:latin typeface="Calibri"/>
              </a:rPr>
              <a:t>MLTSS</a:t>
            </a:r>
            <a:r>
              <a:rPr lang="en-US" sz="1050" dirty="0">
                <a:solidFill>
                  <a:prstClr val="black"/>
                </a:solidFill>
                <a:latin typeface="Calibri"/>
              </a:rPr>
              <a:t> can be added to any of the enrollment choices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080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60809"/>
                                        </p:tgtEl>
                                        <p:attrNameLst>
                                          <p:attrName>style.visibility</p:attrName>
                                        </p:attrNameLst>
                                      </p:cBhvr>
                                      <p:to>
                                        <p:strVal val="visible"/>
                                      </p:to>
                                    </p:set>
                                  </p:childTnLst>
                                </p:cTn>
                              </p:par>
                              <p:par>
                                <p:cTn id="18" presetID="42" presetClass="entr" presetSubtype="0" fill="hold" nodeType="with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fade">
                                      <p:cBhvr>
                                        <p:cTn id="20" dur="1000"/>
                                        <p:tgtEl>
                                          <p:spTgt spid="50"/>
                                        </p:tgtEl>
                                      </p:cBhvr>
                                    </p:animEffect>
                                    <p:anim calcmode="lin" valueType="num">
                                      <p:cBhvr>
                                        <p:cTn id="21" dur="1000" fill="hold"/>
                                        <p:tgtEl>
                                          <p:spTgt spid="50"/>
                                        </p:tgtEl>
                                        <p:attrNameLst>
                                          <p:attrName>ppt_x</p:attrName>
                                        </p:attrNameLst>
                                      </p:cBhvr>
                                      <p:tavLst>
                                        <p:tav tm="0">
                                          <p:val>
                                            <p:strVal val="#ppt_x"/>
                                          </p:val>
                                        </p:tav>
                                        <p:tav tm="100000">
                                          <p:val>
                                            <p:strVal val="#ppt_x"/>
                                          </p:val>
                                        </p:tav>
                                      </p:tavLst>
                                    </p:anim>
                                    <p:anim calcmode="lin" valueType="num">
                                      <p:cBhvr>
                                        <p:cTn id="22" dur="1000" fill="hold"/>
                                        <p:tgtEl>
                                          <p:spTgt spid="5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60776"/>
                                        </p:tgtEl>
                                        <p:attrNameLst>
                                          <p:attrName>style.visibility</p:attrName>
                                        </p:attrNameLst>
                                      </p:cBhvr>
                                      <p:to>
                                        <p:strVal val="visible"/>
                                      </p:to>
                                    </p:set>
                                    <p:animEffect transition="in" filter="fade">
                                      <p:cBhvr>
                                        <p:cTn id="30" dur="1000"/>
                                        <p:tgtEl>
                                          <p:spTgt spid="160776"/>
                                        </p:tgtEl>
                                      </p:cBhvr>
                                    </p:animEffect>
                                    <p:anim calcmode="lin" valueType="num">
                                      <p:cBhvr>
                                        <p:cTn id="31" dur="1000" fill="hold"/>
                                        <p:tgtEl>
                                          <p:spTgt spid="160776"/>
                                        </p:tgtEl>
                                        <p:attrNameLst>
                                          <p:attrName>ppt_x</p:attrName>
                                        </p:attrNameLst>
                                      </p:cBhvr>
                                      <p:tavLst>
                                        <p:tav tm="0">
                                          <p:val>
                                            <p:strVal val="#ppt_x"/>
                                          </p:val>
                                        </p:tav>
                                        <p:tav tm="100000">
                                          <p:val>
                                            <p:strVal val="#ppt_x"/>
                                          </p:val>
                                        </p:tav>
                                      </p:tavLst>
                                    </p:anim>
                                    <p:anim calcmode="lin" valueType="num">
                                      <p:cBhvr>
                                        <p:cTn id="32" dur="1000" fill="hold"/>
                                        <p:tgtEl>
                                          <p:spTgt spid="160776"/>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1000"/>
                                        <p:tgtEl>
                                          <p:spTgt spid="29"/>
                                        </p:tgtEl>
                                      </p:cBhvr>
                                    </p:animEffect>
                                    <p:anim calcmode="lin" valueType="num">
                                      <p:cBhvr>
                                        <p:cTn id="36" dur="1000" fill="hold"/>
                                        <p:tgtEl>
                                          <p:spTgt spid="29"/>
                                        </p:tgtEl>
                                        <p:attrNameLst>
                                          <p:attrName>ppt_x</p:attrName>
                                        </p:attrNameLst>
                                      </p:cBhvr>
                                      <p:tavLst>
                                        <p:tav tm="0">
                                          <p:val>
                                            <p:strVal val="#ppt_x"/>
                                          </p:val>
                                        </p:tav>
                                        <p:tav tm="100000">
                                          <p:val>
                                            <p:strVal val="#ppt_x"/>
                                          </p:val>
                                        </p:tav>
                                      </p:tavLst>
                                    </p:anim>
                                    <p:anim calcmode="lin" valueType="num">
                                      <p:cBhvr>
                                        <p:cTn id="37" dur="1000" fill="hold"/>
                                        <p:tgtEl>
                                          <p:spTgt spid="29"/>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1000"/>
                                        <p:tgtEl>
                                          <p:spTgt spid="28"/>
                                        </p:tgtEl>
                                      </p:cBhvr>
                                    </p:animEffect>
                                    <p:anim calcmode="lin" valueType="num">
                                      <p:cBhvr>
                                        <p:cTn id="41" dur="1000" fill="hold"/>
                                        <p:tgtEl>
                                          <p:spTgt spid="28"/>
                                        </p:tgtEl>
                                        <p:attrNameLst>
                                          <p:attrName>ppt_x</p:attrName>
                                        </p:attrNameLst>
                                      </p:cBhvr>
                                      <p:tavLst>
                                        <p:tav tm="0">
                                          <p:val>
                                            <p:strVal val="#ppt_x"/>
                                          </p:val>
                                        </p:tav>
                                        <p:tav tm="100000">
                                          <p:val>
                                            <p:strVal val="#ppt_x"/>
                                          </p:val>
                                        </p:tav>
                                      </p:tavLst>
                                    </p:anim>
                                    <p:anim calcmode="lin" valueType="num">
                                      <p:cBhvr>
                                        <p:cTn id="42" dur="1000" fill="hold"/>
                                        <p:tgtEl>
                                          <p:spTgt spid="28"/>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1000"/>
                                        <p:tgtEl>
                                          <p:spTgt spid="26"/>
                                        </p:tgtEl>
                                      </p:cBhvr>
                                    </p:animEffect>
                                    <p:anim calcmode="lin" valueType="num">
                                      <p:cBhvr>
                                        <p:cTn id="46" dur="1000" fill="hold"/>
                                        <p:tgtEl>
                                          <p:spTgt spid="26"/>
                                        </p:tgtEl>
                                        <p:attrNameLst>
                                          <p:attrName>ppt_x</p:attrName>
                                        </p:attrNameLst>
                                      </p:cBhvr>
                                      <p:tavLst>
                                        <p:tav tm="0">
                                          <p:val>
                                            <p:strVal val="#ppt_x"/>
                                          </p:val>
                                        </p:tav>
                                        <p:tav tm="100000">
                                          <p:val>
                                            <p:strVal val="#ppt_x"/>
                                          </p:val>
                                        </p:tav>
                                      </p:tavLst>
                                    </p:anim>
                                    <p:anim calcmode="lin" valueType="num">
                                      <p:cBhvr>
                                        <p:cTn id="4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4" fill="hold" nodeType="clickEffect">
                                  <p:stCondLst>
                                    <p:cond delay="0"/>
                                  </p:stCondLst>
                                  <p:childTnLst>
                                    <p:set>
                                      <p:cBhvr>
                                        <p:cTn id="51" dur="1" fill="hold">
                                          <p:stCondLst>
                                            <p:cond delay="0"/>
                                          </p:stCondLst>
                                        </p:cTn>
                                        <p:tgtEl>
                                          <p:spTgt spid="32"/>
                                        </p:tgtEl>
                                        <p:attrNameLst>
                                          <p:attrName>style.visibility</p:attrName>
                                        </p:attrNameLst>
                                      </p:cBhvr>
                                      <p:to>
                                        <p:strVal val="visible"/>
                                      </p:to>
                                    </p:set>
                                    <p:anim calcmode="lin" valueType="num">
                                      <p:cBhvr additive="base">
                                        <p:cTn id="52" dur="500" fill="hold"/>
                                        <p:tgtEl>
                                          <p:spTgt spid="32"/>
                                        </p:tgtEl>
                                        <p:attrNameLst>
                                          <p:attrName>ppt_x</p:attrName>
                                        </p:attrNameLst>
                                      </p:cBhvr>
                                      <p:tavLst>
                                        <p:tav tm="0">
                                          <p:val>
                                            <p:strVal val="#ppt_x"/>
                                          </p:val>
                                        </p:tav>
                                        <p:tav tm="100000">
                                          <p:val>
                                            <p:strVal val="#ppt_x"/>
                                          </p:val>
                                        </p:tav>
                                      </p:tavLst>
                                    </p:anim>
                                    <p:anim calcmode="lin" valueType="num">
                                      <p:cBhvr additive="base">
                                        <p:cTn id="53"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60794"/>
                                        </p:tgtEl>
                                        <p:attrNameLst>
                                          <p:attrName>style.visibility</p:attrName>
                                        </p:attrNameLst>
                                      </p:cBhvr>
                                      <p:to>
                                        <p:strVal val="visible"/>
                                      </p:to>
                                    </p:set>
                                  </p:childTnLst>
                                </p:cTn>
                              </p:par>
                              <p:par>
                                <p:cTn id="58" presetID="2" presetClass="entr" presetSubtype="4" fill="hold" nodeType="withEffect">
                                  <p:stCondLst>
                                    <p:cond delay="0"/>
                                  </p:stCondLst>
                                  <p:childTnLst>
                                    <p:set>
                                      <p:cBhvr>
                                        <p:cTn id="59" dur="1" fill="hold">
                                          <p:stCondLst>
                                            <p:cond delay="0"/>
                                          </p:stCondLst>
                                        </p:cTn>
                                        <p:tgtEl>
                                          <p:spTgt spid="55"/>
                                        </p:tgtEl>
                                        <p:attrNameLst>
                                          <p:attrName>style.visibility</p:attrName>
                                        </p:attrNameLst>
                                      </p:cBhvr>
                                      <p:to>
                                        <p:strVal val="visible"/>
                                      </p:to>
                                    </p:set>
                                    <p:anim calcmode="lin" valueType="num">
                                      <p:cBhvr additive="base">
                                        <p:cTn id="60" dur="500" fill="hold"/>
                                        <p:tgtEl>
                                          <p:spTgt spid="55"/>
                                        </p:tgtEl>
                                        <p:attrNameLst>
                                          <p:attrName>ppt_x</p:attrName>
                                        </p:attrNameLst>
                                      </p:cBhvr>
                                      <p:tavLst>
                                        <p:tav tm="0">
                                          <p:val>
                                            <p:strVal val="#ppt_x"/>
                                          </p:val>
                                        </p:tav>
                                        <p:tav tm="100000">
                                          <p:val>
                                            <p:strVal val="#ppt_x"/>
                                          </p:val>
                                        </p:tav>
                                      </p:tavLst>
                                    </p:anim>
                                    <p:anim calcmode="lin" valueType="num">
                                      <p:cBhvr additive="base">
                                        <p:cTn id="61" dur="500" fill="hold"/>
                                        <p:tgtEl>
                                          <p:spTgt spid="55"/>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33"/>
                                        </p:tgtEl>
                                        <p:attrNameLst>
                                          <p:attrName>style.visibility</p:attrName>
                                        </p:attrNameLst>
                                      </p:cBhvr>
                                      <p:to>
                                        <p:strVal val="visible"/>
                                      </p:to>
                                    </p:set>
                                    <p:anim calcmode="lin" valueType="num">
                                      <p:cBhvr additive="base">
                                        <p:cTn id="64" dur="500" fill="hold"/>
                                        <p:tgtEl>
                                          <p:spTgt spid="33"/>
                                        </p:tgtEl>
                                        <p:attrNameLst>
                                          <p:attrName>ppt_x</p:attrName>
                                        </p:attrNameLst>
                                      </p:cBhvr>
                                      <p:tavLst>
                                        <p:tav tm="0">
                                          <p:val>
                                            <p:strVal val="#ppt_x"/>
                                          </p:val>
                                        </p:tav>
                                        <p:tav tm="100000">
                                          <p:val>
                                            <p:strVal val="#ppt_x"/>
                                          </p:val>
                                        </p:tav>
                                      </p:tavLst>
                                    </p:anim>
                                    <p:anim calcmode="lin" valueType="num">
                                      <p:cBhvr additive="base">
                                        <p:cTn id="65" dur="500" fill="hold"/>
                                        <p:tgtEl>
                                          <p:spTgt spid="33"/>
                                        </p:tgtEl>
                                        <p:attrNameLst>
                                          <p:attrName>ppt_y</p:attrName>
                                        </p:attrNameLst>
                                      </p:cBhvr>
                                      <p:tavLst>
                                        <p:tav tm="0">
                                          <p:val>
                                            <p:strVal val="1+#ppt_h/2"/>
                                          </p:val>
                                        </p:tav>
                                        <p:tav tm="100000">
                                          <p:val>
                                            <p:strVal val="#ppt_y"/>
                                          </p:val>
                                        </p:tav>
                                      </p:tavLst>
                                    </p:anim>
                                  </p:childTnLst>
                                </p:cTn>
                              </p:par>
                              <p:par>
                                <p:cTn id="66" presetID="2" presetClass="entr" presetSubtype="4" fill="hold" nodeType="withEffect">
                                  <p:stCondLst>
                                    <p:cond delay="0"/>
                                  </p:stCondLst>
                                  <p:childTnLst>
                                    <p:set>
                                      <p:cBhvr>
                                        <p:cTn id="67" dur="1" fill="hold">
                                          <p:stCondLst>
                                            <p:cond delay="0"/>
                                          </p:stCondLst>
                                        </p:cTn>
                                        <p:tgtEl>
                                          <p:spTgt spid="160772"/>
                                        </p:tgtEl>
                                        <p:attrNameLst>
                                          <p:attrName>style.visibility</p:attrName>
                                        </p:attrNameLst>
                                      </p:cBhvr>
                                      <p:to>
                                        <p:strVal val="visible"/>
                                      </p:to>
                                    </p:set>
                                    <p:anim calcmode="lin" valueType="num">
                                      <p:cBhvr additive="base">
                                        <p:cTn id="68" dur="500" fill="hold"/>
                                        <p:tgtEl>
                                          <p:spTgt spid="160772"/>
                                        </p:tgtEl>
                                        <p:attrNameLst>
                                          <p:attrName>ppt_x</p:attrName>
                                        </p:attrNameLst>
                                      </p:cBhvr>
                                      <p:tavLst>
                                        <p:tav tm="0">
                                          <p:val>
                                            <p:strVal val="#ppt_x"/>
                                          </p:val>
                                        </p:tav>
                                        <p:tav tm="100000">
                                          <p:val>
                                            <p:strVal val="#ppt_x"/>
                                          </p:val>
                                        </p:tav>
                                      </p:tavLst>
                                    </p:anim>
                                    <p:anim calcmode="lin" valueType="num">
                                      <p:cBhvr additive="base">
                                        <p:cTn id="69" dur="500" fill="hold"/>
                                        <p:tgtEl>
                                          <p:spTgt spid="160772"/>
                                        </p:tgtEl>
                                        <p:attrNameLst>
                                          <p:attrName>ppt_y</p:attrName>
                                        </p:attrNameLst>
                                      </p:cBhvr>
                                      <p:tavLst>
                                        <p:tav tm="0">
                                          <p:val>
                                            <p:strVal val="1+#ppt_h/2"/>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0" grpId="0" animBg="1"/>
      <p:bldP spid="26" grpId="0" animBg="1"/>
      <p:bldP spid="29" grpId="0" animBg="1"/>
      <p:bldP spid="160794" grpId="0" animBg="1"/>
      <p:bldP spid="33" grpId="0" animBg="1"/>
      <p:bldP spid="160807" grpId="0" animBg="1"/>
      <p:bldP spid="160809" grpId="0" animBg="1"/>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8" y="838200"/>
            <a:ext cx="8458200" cy="4648200"/>
          </a:xfrm>
        </p:spPr>
        <p:txBody>
          <a:bodyPr rtlCol="0">
            <a:normAutofit fontScale="90000"/>
          </a:bodyPr>
          <a:lstStyle/>
          <a:p>
            <a:pPr algn="ctr" eaLnBrk="1" fontAlgn="auto" hangingPunct="1">
              <a:spcAft>
                <a:spcPts val="0"/>
              </a:spcAft>
              <a:defRPr/>
            </a:pPr>
            <a:br>
              <a:rPr lang="en-US" sz="4000" dirty="0"/>
            </a:br>
            <a:r>
              <a:rPr lang="en-US" sz="4000" b="1" dirty="0">
                <a:effectLst>
                  <a:outerShdw blurRad="38100" dist="38100" dir="2700000" algn="tl">
                    <a:srgbClr val="000000">
                      <a:alpha val="43137"/>
                    </a:srgbClr>
                  </a:outerShdw>
                </a:effectLst>
                <a:latin typeface="Century Gothic" panose="020B0502020202020204" pitchFamily="34" charset="0"/>
              </a:rPr>
              <a:t>New Jersey </a:t>
            </a:r>
            <a:br>
              <a:rPr lang="en-US" sz="4000" b="1" dirty="0">
                <a:effectLst>
                  <a:outerShdw blurRad="38100" dist="38100" dir="2700000" algn="tl">
                    <a:srgbClr val="000000">
                      <a:alpha val="43137"/>
                    </a:srgbClr>
                  </a:outerShdw>
                </a:effectLst>
                <a:latin typeface="Century Gothic" panose="020B0502020202020204" pitchFamily="34" charset="0"/>
              </a:rPr>
            </a:br>
            <a:r>
              <a:rPr lang="en-US" sz="4000" b="1" dirty="0">
                <a:effectLst>
                  <a:outerShdw blurRad="38100" dist="38100" dir="2700000" algn="tl">
                    <a:srgbClr val="000000">
                      <a:alpha val="43137"/>
                    </a:srgbClr>
                  </a:outerShdw>
                </a:effectLst>
                <a:latin typeface="Century Gothic" panose="020B0502020202020204" pitchFamily="34" charset="0"/>
              </a:rPr>
              <a:t>Dual Eligible Special Needs Plans: </a:t>
            </a:r>
            <a:br>
              <a:rPr lang="en-US" sz="4000" b="1" dirty="0">
                <a:effectLst>
                  <a:outerShdw blurRad="38100" dist="38100" dir="2700000" algn="tl">
                    <a:srgbClr val="000000">
                      <a:alpha val="43137"/>
                    </a:srgbClr>
                  </a:outerShdw>
                </a:effectLst>
                <a:latin typeface="Century Gothic" panose="020B0502020202020204" pitchFamily="34" charset="0"/>
              </a:rPr>
            </a:br>
            <a:r>
              <a:rPr lang="en-US" sz="4000" b="1" dirty="0">
                <a:effectLst>
                  <a:outerShdw blurRad="38100" dist="38100" dir="2700000" algn="tl">
                    <a:srgbClr val="000000">
                      <a:alpha val="43137"/>
                    </a:srgbClr>
                  </a:outerShdw>
                </a:effectLst>
                <a:latin typeface="Century Gothic" panose="020B0502020202020204" pitchFamily="34" charset="0"/>
              </a:rPr>
              <a:t>D-SNPs </a:t>
            </a:r>
            <a:br>
              <a:rPr lang="en-US" sz="4000" b="1" dirty="0">
                <a:effectLst>
                  <a:outerShdw blurRad="38100" dist="38100" dir="2700000" algn="tl">
                    <a:srgbClr val="000000">
                      <a:alpha val="43137"/>
                    </a:srgbClr>
                  </a:outerShdw>
                </a:effectLst>
                <a:latin typeface="Century Gothic" panose="020B0502020202020204" pitchFamily="34" charset="0"/>
              </a:rPr>
            </a:br>
            <a:br>
              <a:rPr lang="en-US" sz="4000" b="1" dirty="0">
                <a:effectLst>
                  <a:outerShdw blurRad="38100" dist="38100" dir="2700000" algn="tl">
                    <a:srgbClr val="000000">
                      <a:alpha val="43137"/>
                    </a:srgbClr>
                  </a:outerShdw>
                </a:effectLst>
                <a:latin typeface="Century Gothic" panose="020B0502020202020204" pitchFamily="34" charset="0"/>
              </a:rPr>
            </a:br>
            <a:r>
              <a:rPr lang="en-US" sz="4000" b="1" dirty="0">
                <a:effectLst>
                  <a:outerShdw blurRad="38100" dist="38100" dir="2700000" algn="tl">
                    <a:srgbClr val="000000">
                      <a:alpha val="43137"/>
                    </a:srgbClr>
                  </a:outerShdw>
                </a:effectLst>
                <a:latin typeface="Century Gothic" panose="020B0502020202020204" pitchFamily="34" charset="0"/>
              </a:rPr>
              <a:t>Also called FIDE-SNPs: </a:t>
            </a:r>
            <a:br>
              <a:rPr lang="en-US" sz="4000" b="1" dirty="0">
                <a:effectLst>
                  <a:outerShdw blurRad="38100" dist="38100" dir="2700000" algn="tl">
                    <a:srgbClr val="000000">
                      <a:alpha val="43137"/>
                    </a:srgbClr>
                  </a:outerShdw>
                </a:effectLst>
                <a:latin typeface="Century Gothic" panose="020B0502020202020204" pitchFamily="34" charset="0"/>
              </a:rPr>
            </a:br>
            <a:r>
              <a:rPr lang="en-US" sz="4000" b="1" i="1" dirty="0">
                <a:effectLst>
                  <a:outerShdw blurRad="38100" dist="38100" dir="2700000" algn="tl">
                    <a:srgbClr val="000000">
                      <a:alpha val="43137"/>
                    </a:srgbClr>
                  </a:outerShdw>
                </a:effectLst>
                <a:latin typeface="Century Gothic" panose="020B0502020202020204" pitchFamily="34" charset="0"/>
              </a:rPr>
              <a:t>Fully Integrated Dual Eligible </a:t>
            </a:r>
            <a:br>
              <a:rPr lang="en-US" sz="4000" b="1" i="1" dirty="0">
                <a:effectLst>
                  <a:outerShdw blurRad="38100" dist="38100" dir="2700000" algn="tl">
                    <a:srgbClr val="000000">
                      <a:alpha val="43137"/>
                    </a:srgbClr>
                  </a:outerShdw>
                </a:effectLst>
                <a:latin typeface="Century Gothic" panose="020B0502020202020204" pitchFamily="34" charset="0"/>
              </a:rPr>
            </a:br>
            <a:r>
              <a:rPr lang="en-US" sz="4000" b="1" i="1" dirty="0">
                <a:effectLst>
                  <a:outerShdw blurRad="38100" dist="38100" dir="2700000" algn="tl">
                    <a:srgbClr val="000000">
                      <a:alpha val="43137"/>
                    </a:srgbClr>
                  </a:outerShdw>
                </a:effectLst>
                <a:latin typeface="Century Gothic" panose="020B0502020202020204" pitchFamily="34" charset="0"/>
              </a:rPr>
              <a:t>Special Needs Plans</a:t>
            </a:r>
            <a:br>
              <a:rPr lang="en-US" sz="4000" b="1" i="1" dirty="0">
                <a:effectLst>
                  <a:outerShdw blurRad="38100" dist="38100" dir="2700000" algn="tl">
                    <a:srgbClr val="000000">
                      <a:alpha val="43137"/>
                    </a:srgbClr>
                  </a:outerShdw>
                </a:effectLst>
                <a:latin typeface="Century Gothic" panose="020B0502020202020204" pitchFamily="34" charset="0"/>
              </a:rPr>
            </a:br>
            <a:br>
              <a:rPr lang="en-US" sz="4000" b="1" dirty="0">
                <a:effectLst>
                  <a:outerShdw blurRad="38100" dist="38100" dir="2700000" algn="tl">
                    <a:srgbClr val="000000">
                      <a:alpha val="43137"/>
                    </a:srgbClr>
                  </a:outerShdw>
                </a:effectLst>
                <a:latin typeface="Century Gothic" panose="020B0502020202020204" pitchFamily="34" charset="0"/>
              </a:rPr>
            </a:br>
            <a:r>
              <a:rPr lang="en-US" sz="4000" b="1" u="sng" dirty="0">
                <a:solidFill>
                  <a:srgbClr val="FF0000"/>
                </a:solidFill>
                <a:effectLst>
                  <a:outerShdw blurRad="38100" dist="38100" dir="2700000" algn="tl">
                    <a:srgbClr val="000000">
                      <a:alpha val="43137"/>
                    </a:srgbClr>
                  </a:outerShdw>
                </a:effectLst>
                <a:latin typeface="Century Gothic" panose="020B0502020202020204" pitchFamily="34" charset="0"/>
              </a:rPr>
              <a:t>ENROLLMENT IS VOLUNTARY</a:t>
            </a:r>
            <a:br>
              <a:rPr lang="en-US" sz="4000" b="1" dirty="0">
                <a:solidFill>
                  <a:srgbClr val="FF0000"/>
                </a:solidFill>
                <a:effectLst>
                  <a:outerShdw blurRad="38100" dist="38100" dir="2700000" algn="tl">
                    <a:srgbClr val="000000">
                      <a:alpha val="43137"/>
                    </a:srgbClr>
                  </a:outerShdw>
                </a:effectLst>
                <a:latin typeface="Century Gothic" panose="020B0502020202020204" pitchFamily="34" charset="0"/>
              </a:rPr>
            </a:br>
            <a:endParaRPr lang="en-US" sz="4000" b="1" dirty="0">
              <a:solidFill>
                <a:srgbClr val="FF0000"/>
              </a:solidFill>
              <a:effectLst>
                <a:outerShdw blurRad="38100" dist="38100" dir="2700000" algn="tl">
                  <a:srgbClr val="000000">
                    <a:alpha val="43137"/>
                  </a:srgbClr>
                </a:outerShdw>
              </a:effectLst>
              <a:latin typeface="Century Gothic" panose="020B0502020202020204" pitchFamily="34" charset="0"/>
            </a:endParaRPr>
          </a:p>
        </p:txBody>
      </p:sp>
      <p:sp>
        <p:nvSpPr>
          <p:cNvPr id="121859"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fld id="{D3FEC445-1CF2-451D-A8C3-DE6051A5CAB2}" type="slidenum">
              <a:rPr lang="en-US" altLang="en-US" sz="900" smtClean="0">
                <a:solidFill>
                  <a:srgbClr val="898989"/>
                </a:solidFill>
              </a:rPr>
              <a:pPr/>
              <a:t>21</a:t>
            </a:fld>
            <a:endParaRPr lang="en-US" altLang="en-US" sz="900">
              <a:solidFill>
                <a:srgbClr val="89898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algn="ctr" eaLnBrk="1" hangingPunct="1">
              <a:defRPr/>
            </a:pPr>
            <a:r>
              <a:rPr lang="en-US" altLang="en-US" sz="3200" b="1" dirty="0">
                <a:effectLst>
                  <a:outerShdw blurRad="38100" dist="38100" dir="2700000" algn="tl">
                    <a:srgbClr val="000000">
                      <a:alpha val="43137"/>
                    </a:srgbClr>
                  </a:outerShdw>
                </a:effectLst>
                <a:latin typeface="Century Gothic" panose="020B0502020202020204" pitchFamily="34" charset="0"/>
              </a:rPr>
              <a:t>Voluntary enrollment in </a:t>
            </a:r>
            <a:br>
              <a:rPr lang="en-US" altLang="en-US" sz="3200" b="1" dirty="0">
                <a:effectLst>
                  <a:outerShdw blurRad="38100" dist="38100" dir="2700000" algn="tl">
                    <a:srgbClr val="000000">
                      <a:alpha val="43137"/>
                    </a:srgbClr>
                  </a:outerShdw>
                </a:effectLst>
                <a:latin typeface="Century Gothic" panose="020B0502020202020204" pitchFamily="34" charset="0"/>
              </a:rPr>
            </a:br>
            <a:r>
              <a:rPr lang="en-US" altLang="en-US" sz="3200" b="1" dirty="0">
                <a:effectLst>
                  <a:outerShdw blurRad="38100" dist="38100" dir="2700000" algn="tl">
                    <a:srgbClr val="000000">
                      <a:alpha val="43137"/>
                    </a:srgbClr>
                  </a:outerShdw>
                </a:effectLst>
                <a:latin typeface="Century Gothic" panose="020B0502020202020204" pitchFamily="34" charset="0"/>
              </a:rPr>
              <a:t>Medicare HMO D-SNP</a:t>
            </a:r>
          </a:p>
        </p:txBody>
      </p:sp>
      <p:sp>
        <p:nvSpPr>
          <p:cNvPr id="81923" name="Rectangle 3"/>
          <p:cNvSpPr>
            <a:spLocks noGrp="1" noChangeArrowheads="1"/>
          </p:cNvSpPr>
          <p:nvPr>
            <p:ph idx="1"/>
          </p:nvPr>
        </p:nvSpPr>
        <p:spPr>
          <a:xfrm>
            <a:off x="457200" y="1574800"/>
            <a:ext cx="8229600" cy="4876800"/>
          </a:xfrm>
        </p:spPr>
        <p:txBody>
          <a:bodyPr rtlCol="0">
            <a:normAutofit fontScale="92500"/>
          </a:bodyPr>
          <a:lstStyle/>
          <a:p>
            <a:pPr marL="282575" indent="-282575" eaLnBrk="1" hangingPunct="1">
              <a:lnSpc>
                <a:spcPct val="80000"/>
              </a:lnSpc>
              <a:buClr>
                <a:schemeClr val="accent1">
                  <a:lumMod val="50000"/>
                </a:schemeClr>
              </a:buClr>
              <a:buSzPct val="115000"/>
              <a:buFont typeface="Wingdings" panose="05000000000000000000" pitchFamily="2" charset="2"/>
              <a:buChar char="§"/>
              <a:defRPr/>
            </a:pPr>
            <a:r>
              <a:rPr lang="en-US" altLang="en-US" sz="2000" dirty="0">
                <a:latin typeface="Century Gothic" panose="020B0502020202020204" pitchFamily="34" charset="0"/>
              </a:rPr>
              <a:t>Dual eligibles may enroll </a:t>
            </a:r>
            <a:r>
              <a:rPr lang="en-US" altLang="en-US" sz="2000" b="1" dirty="0">
                <a:latin typeface="Century Gothic" panose="020B0502020202020204" pitchFamily="34" charset="0"/>
              </a:rPr>
              <a:t>voluntarily</a:t>
            </a:r>
            <a:r>
              <a:rPr lang="en-US" altLang="en-US" sz="2000" dirty="0">
                <a:latin typeface="Century Gothic" panose="020B0502020202020204" pitchFamily="34" charset="0"/>
              </a:rPr>
              <a:t> in a Medicare managed care D-SNP at any time.  </a:t>
            </a:r>
            <a:r>
              <a:rPr lang="en-US" altLang="en-US" sz="2000" b="1" dirty="0">
                <a:latin typeface="Century Gothic" panose="020B0502020202020204" pitchFamily="34" charset="0"/>
              </a:rPr>
              <a:t>Enrollees do not receive any bills when using in-network providers.</a:t>
            </a:r>
          </a:p>
          <a:p>
            <a:pPr eaLnBrk="1" hangingPunct="1">
              <a:lnSpc>
                <a:spcPct val="80000"/>
              </a:lnSpc>
              <a:buClr>
                <a:schemeClr val="accent1">
                  <a:lumMod val="50000"/>
                </a:schemeClr>
              </a:buClr>
              <a:defRPr/>
            </a:pPr>
            <a:endParaRPr lang="en-US" altLang="en-US" sz="2000" dirty="0">
              <a:latin typeface="Century Gothic" panose="020B0502020202020204" pitchFamily="34" charset="0"/>
            </a:endParaRPr>
          </a:p>
          <a:p>
            <a:pPr marL="282575" indent="-282575" eaLnBrk="1" hangingPunct="1">
              <a:lnSpc>
                <a:spcPct val="80000"/>
              </a:lnSpc>
              <a:buClr>
                <a:schemeClr val="accent1">
                  <a:lumMod val="50000"/>
                </a:schemeClr>
              </a:buClr>
              <a:buSzPct val="115000"/>
              <a:buFont typeface="Wingdings" panose="05000000000000000000" pitchFamily="2" charset="2"/>
              <a:buChar char="§"/>
              <a:defRPr/>
            </a:pPr>
            <a:r>
              <a:rPr lang="en-US" altLang="en-US" sz="2000" dirty="0">
                <a:latin typeface="Century Gothic" panose="020B0502020202020204" pitchFamily="34" charset="0"/>
              </a:rPr>
              <a:t>If thinking about joining a D-SNP: </a:t>
            </a:r>
          </a:p>
          <a:p>
            <a:pPr lvl="1" eaLnBrk="1" hangingPunct="1">
              <a:lnSpc>
                <a:spcPct val="80000"/>
              </a:lnSpc>
              <a:buClr>
                <a:schemeClr val="accent1">
                  <a:lumMod val="50000"/>
                </a:schemeClr>
              </a:buClr>
              <a:buFont typeface="Wingdings" panose="05000000000000000000" pitchFamily="2" charset="2"/>
              <a:buChar char="Ø"/>
              <a:defRPr/>
            </a:pPr>
            <a:r>
              <a:rPr lang="en-US" altLang="en-US" sz="2100" dirty="0">
                <a:latin typeface="Century Gothic" panose="020B0502020202020204" pitchFamily="34" charset="0"/>
              </a:rPr>
              <a:t>Network of doctors, hospitals &amp; prescription drugs are through the D-SNP.  </a:t>
            </a:r>
            <a:r>
              <a:rPr lang="en-US" altLang="en-US" sz="2100" b="1" dirty="0">
                <a:latin typeface="Century Gothic" panose="020B0502020202020204" pitchFamily="34" charset="0"/>
              </a:rPr>
              <a:t>Must</a:t>
            </a:r>
            <a:r>
              <a:rPr lang="en-US" altLang="en-US" sz="2100" dirty="0">
                <a:latin typeface="Century Gothic" panose="020B0502020202020204" pitchFamily="34" charset="0"/>
              </a:rPr>
              <a:t> use that provider network. </a:t>
            </a:r>
          </a:p>
          <a:p>
            <a:pPr lvl="2" eaLnBrk="1" hangingPunct="1">
              <a:lnSpc>
                <a:spcPct val="80000"/>
              </a:lnSpc>
              <a:buClr>
                <a:schemeClr val="accent1">
                  <a:lumMod val="50000"/>
                </a:schemeClr>
              </a:buClr>
              <a:buFont typeface="Courier New" panose="02070309020205020404" pitchFamily="49" charset="0"/>
              <a:buChar char="o"/>
              <a:defRPr/>
            </a:pPr>
            <a:r>
              <a:rPr lang="en-US" altLang="en-US" sz="1800" b="1" dirty="0">
                <a:latin typeface="Century Gothic" panose="020B0502020202020204" pitchFamily="34" charset="0"/>
              </a:rPr>
              <a:t>If enrolled in D-SNP and go to out-of-network provider – dual eligible will be charged the full cost of the medical care provided.</a:t>
            </a:r>
          </a:p>
          <a:p>
            <a:pPr lvl="1" eaLnBrk="1" hangingPunct="1">
              <a:lnSpc>
                <a:spcPct val="80000"/>
              </a:lnSpc>
              <a:buClr>
                <a:schemeClr val="accent1">
                  <a:lumMod val="50000"/>
                </a:schemeClr>
              </a:buClr>
              <a:buFont typeface="Wingdings" panose="05000000000000000000" pitchFamily="2" charset="2"/>
              <a:buChar char="Ø"/>
              <a:defRPr/>
            </a:pPr>
            <a:endParaRPr lang="en-US" altLang="en-US" sz="2100" dirty="0">
              <a:latin typeface="Century Gothic" panose="020B0502020202020204" pitchFamily="34" charset="0"/>
            </a:endParaRPr>
          </a:p>
          <a:p>
            <a:pPr lvl="1" eaLnBrk="1" hangingPunct="1">
              <a:lnSpc>
                <a:spcPct val="80000"/>
              </a:lnSpc>
              <a:buClr>
                <a:schemeClr val="accent1">
                  <a:lumMod val="50000"/>
                </a:schemeClr>
              </a:buClr>
              <a:buFont typeface="Wingdings" panose="05000000000000000000" pitchFamily="2" charset="2"/>
              <a:buChar char="Ø"/>
              <a:defRPr/>
            </a:pPr>
            <a:r>
              <a:rPr lang="en-US" altLang="en-US" sz="2100" dirty="0">
                <a:latin typeface="Century Gothic" panose="020B0502020202020204" pitchFamily="34" charset="0"/>
              </a:rPr>
              <a:t>Cannot be in a stand-alone drug plan if enrolled in a </a:t>
            </a:r>
            <a:br>
              <a:rPr lang="en-US" altLang="en-US" sz="2100" dirty="0">
                <a:latin typeface="Century Gothic" panose="020B0502020202020204" pitchFamily="34" charset="0"/>
              </a:rPr>
            </a:br>
            <a:r>
              <a:rPr lang="en-US" altLang="en-US" sz="2100" dirty="0">
                <a:latin typeface="Century Gothic" panose="020B0502020202020204" pitchFamily="34" charset="0"/>
              </a:rPr>
              <a:t>D-SNP. Check the D-SNP formulary before enrolling to be sure needed drugs are on the formulary.</a:t>
            </a:r>
          </a:p>
          <a:p>
            <a:pPr lvl="1" eaLnBrk="1" hangingPunct="1">
              <a:lnSpc>
                <a:spcPct val="80000"/>
              </a:lnSpc>
              <a:buClr>
                <a:schemeClr val="accent1">
                  <a:lumMod val="50000"/>
                </a:schemeClr>
              </a:buClr>
              <a:buFont typeface="Wingdings" panose="05000000000000000000" pitchFamily="2" charset="2"/>
              <a:buChar char="Ø"/>
              <a:defRPr/>
            </a:pPr>
            <a:endParaRPr lang="en-US" altLang="en-US" sz="2100" dirty="0">
              <a:latin typeface="Century Gothic" panose="020B0502020202020204" pitchFamily="34" charset="0"/>
            </a:endParaRPr>
          </a:p>
          <a:p>
            <a:pPr lvl="1" eaLnBrk="1" hangingPunct="1">
              <a:lnSpc>
                <a:spcPct val="80000"/>
              </a:lnSpc>
              <a:buClr>
                <a:schemeClr val="accent1">
                  <a:lumMod val="50000"/>
                </a:schemeClr>
              </a:buClr>
              <a:buFont typeface="Wingdings" panose="05000000000000000000" pitchFamily="2" charset="2"/>
              <a:buChar char="Ø"/>
              <a:defRPr/>
            </a:pPr>
            <a:r>
              <a:rPr lang="en-US" altLang="en-US" sz="2200" dirty="0">
                <a:latin typeface="Century Gothic" panose="020B0502020202020204" pitchFamily="34" charset="0"/>
              </a:rPr>
              <a:t>Enrollees in D-SNP have a $0 co-pay for prescription drugs.</a:t>
            </a:r>
          </a:p>
          <a:p>
            <a:pPr marL="342900" lvl="1" indent="0" eaLnBrk="1" hangingPunct="1">
              <a:lnSpc>
                <a:spcPct val="80000"/>
              </a:lnSpc>
              <a:buClr>
                <a:schemeClr val="accent1">
                  <a:lumMod val="50000"/>
                </a:schemeClr>
              </a:buClr>
              <a:buFont typeface="Arial" panose="020B0604020202020204" pitchFamily="34" charset="0"/>
              <a:buNone/>
              <a:defRPr/>
            </a:pPr>
            <a:endParaRPr lang="en-US" altLang="en-US" sz="2200" dirty="0">
              <a:latin typeface="Century Gothic" panose="020B0502020202020204" pitchFamily="34" charset="0"/>
            </a:endParaRPr>
          </a:p>
          <a:p>
            <a:pPr lvl="1" eaLnBrk="1" hangingPunct="1">
              <a:lnSpc>
                <a:spcPct val="80000"/>
              </a:lnSpc>
              <a:buClr>
                <a:schemeClr val="accent1">
                  <a:lumMod val="50000"/>
                </a:schemeClr>
              </a:buClr>
              <a:buFont typeface="Wingdings" panose="05000000000000000000" pitchFamily="2" charset="2"/>
              <a:buChar char="Ø"/>
              <a:defRPr/>
            </a:pPr>
            <a:r>
              <a:rPr lang="en-US" altLang="en-US" sz="2200" dirty="0">
                <a:latin typeface="Century Gothic" panose="020B0502020202020204" pitchFamily="34" charset="0"/>
              </a:rPr>
              <a:t>Plans offer </a:t>
            </a:r>
            <a:r>
              <a:rPr lang="en-US" sz="2200" dirty="0"/>
              <a:t>Extra benefits such as spending card for over-the –counter health items, or groceries.</a:t>
            </a:r>
          </a:p>
          <a:p>
            <a:pPr lvl="2" eaLnBrk="1" hangingPunct="1">
              <a:lnSpc>
                <a:spcPct val="80000"/>
              </a:lnSpc>
              <a:buClr>
                <a:schemeClr val="accent1">
                  <a:lumMod val="50000"/>
                </a:schemeClr>
              </a:buClr>
              <a:buFont typeface="Wingdings" panose="05000000000000000000" pitchFamily="2" charset="2"/>
              <a:buChar char="§"/>
              <a:defRPr/>
            </a:pPr>
            <a:endParaRPr lang="en-US" altLang="en-US" dirty="0">
              <a:latin typeface="Century Gothic" panose="020B0502020202020204" pitchFamily="34" charset="0"/>
            </a:endParaRPr>
          </a:p>
        </p:txBody>
      </p:sp>
      <p:sp>
        <p:nvSpPr>
          <p:cNvPr id="123908"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fld id="{98410155-B4C1-43BB-90C2-E9486052B4F6}" type="slidenum">
              <a:rPr lang="en-US" altLang="en-US" sz="900" smtClean="0">
                <a:solidFill>
                  <a:srgbClr val="898989"/>
                </a:solidFill>
              </a:rPr>
              <a:pPr/>
              <a:t>22</a:t>
            </a:fld>
            <a:endParaRPr lang="en-US" altLang="en-US" sz="900">
              <a:solidFill>
                <a:srgbClr val="89898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192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1923">
                                            <p:txEl>
                                              <p:pRg st="4" end="4"/>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81923">
                                            <p:txEl>
                                              <p:pRg st="6" end="6"/>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81923">
                                            <p:txEl>
                                              <p:pRg st="8" end="8"/>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8192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p:cNvSpPr>
            <a:spLocks noGrp="1"/>
          </p:cNvSpPr>
          <p:nvPr>
            <p:ph type="title"/>
          </p:nvPr>
        </p:nvSpPr>
        <p:spPr>
          <a:xfrm>
            <a:off x="628650" y="346075"/>
            <a:ext cx="7886700" cy="1325563"/>
          </a:xfrm>
        </p:spPr>
        <p:txBody>
          <a:bodyPr/>
          <a:lstStyle/>
          <a:p>
            <a:pPr algn="ctr"/>
            <a:r>
              <a:rPr lang="en-US" altLang="en-US" b="1">
                <a:latin typeface="Century Gothic" panose="020B0502020202020204" pitchFamily="34" charset="0"/>
              </a:rPr>
              <a:t>If enrolled in a Medicare  D-SNP </a:t>
            </a:r>
            <a:br>
              <a:rPr lang="en-US" altLang="en-US" b="1">
                <a:latin typeface="Century Gothic" panose="020B0502020202020204" pitchFamily="34" charset="0"/>
              </a:rPr>
            </a:br>
            <a:r>
              <a:rPr lang="en-US" altLang="en-US" b="1">
                <a:latin typeface="Century Gothic" panose="020B0502020202020204" pitchFamily="34" charset="0"/>
              </a:rPr>
              <a:t>and want to disenroll…</a:t>
            </a:r>
          </a:p>
        </p:txBody>
      </p:sp>
      <p:sp>
        <p:nvSpPr>
          <p:cNvPr id="62467" name="Content Placeholder 2"/>
          <p:cNvSpPr>
            <a:spLocks noGrp="1"/>
          </p:cNvSpPr>
          <p:nvPr>
            <p:ph idx="1"/>
          </p:nvPr>
        </p:nvSpPr>
        <p:spPr>
          <a:xfrm>
            <a:off x="457200" y="2506663"/>
            <a:ext cx="7848600" cy="4351337"/>
          </a:xfrm>
        </p:spPr>
        <p:txBody>
          <a:bodyPr/>
          <a:lstStyle/>
          <a:p>
            <a:pPr marL="1652588" lvl="2" indent="-447675" eaLnBrk="1" hangingPunct="1">
              <a:lnSpc>
                <a:spcPct val="80000"/>
              </a:lnSpc>
              <a:buClr>
                <a:srgbClr val="1F4E79"/>
              </a:buClr>
              <a:buFont typeface="Wingdings" panose="05000000000000000000" pitchFamily="2" charset="2"/>
              <a:buChar char="§"/>
            </a:pPr>
            <a:r>
              <a:rPr lang="en-US" altLang="en-US" sz="2400" dirty="0">
                <a:latin typeface="Century Gothic" panose="020B0502020202020204" pitchFamily="34" charset="0"/>
              </a:rPr>
              <a:t>Can disenroll from </a:t>
            </a:r>
            <a:r>
              <a:rPr lang="en-US" altLang="en-US" sz="2400" dirty="0">
                <a:solidFill>
                  <a:srgbClr val="000000"/>
                </a:solidFill>
                <a:latin typeface="Century Gothic" panose="020B0502020202020204" pitchFamily="34" charset="0"/>
              </a:rPr>
              <a:t>D-SNP by calling </a:t>
            </a:r>
            <a:r>
              <a:rPr lang="en-US" altLang="en-US" sz="2400" b="1" dirty="0">
                <a:solidFill>
                  <a:srgbClr val="000000"/>
                </a:solidFill>
                <a:latin typeface="Century Gothic" panose="020B0502020202020204" pitchFamily="34" charset="0"/>
              </a:rPr>
              <a:t>1-800-Medicare</a:t>
            </a:r>
            <a:r>
              <a:rPr lang="en-US" altLang="en-US" sz="2400" dirty="0">
                <a:solidFill>
                  <a:srgbClr val="000000"/>
                </a:solidFill>
                <a:latin typeface="Century Gothic" panose="020B0502020202020204" pitchFamily="34" charset="0"/>
              </a:rPr>
              <a:t> to disenroll.  Will then be in “Original” Medicare, and a Medicaid HMO. Will also need to select a Part D drug plan.  </a:t>
            </a:r>
          </a:p>
          <a:p>
            <a:pPr marL="1652588" lvl="2" indent="-447675" eaLnBrk="1" hangingPunct="1">
              <a:lnSpc>
                <a:spcPct val="80000"/>
              </a:lnSpc>
              <a:buClr>
                <a:srgbClr val="1F4E79"/>
              </a:buClr>
              <a:buFont typeface="Wingdings" panose="05000000000000000000" pitchFamily="2" charset="2"/>
              <a:buChar char="§"/>
            </a:pPr>
            <a:endParaRPr lang="en-US" altLang="en-US" sz="2400" dirty="0">
              <a:solidFill>
                <a:srgbClr val="000000"/>
              </a:solidFill>
              <a:latin typeface="Century Gothic" panose="020B0502020202020204" pitchFamily="34" charset="0"/>
            </a:endParaRPr>
          </a:p>
          <a:p>
            <a:endParaRPr lang="en-US" altLang="en-US" dirty="0"/>
          </a:p>
        </p:txBody>
      </p:sp>
      <p:sp>
        <p:nvSpPr>
          <p:cNvPr id="125956"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fld id="{FAD9A405-0210-450A-8193-AEDC1290248E}" type="slidenum">
              <a:rPr lang="en-US" altLang="en-US" sz="900" smtClean="0">
                <a:solidFill>
                  <a:srgbClr val="898989"/>
                </a:solidFill>
              </a:rPr>
              <a:pPr/>
              <a:t>23</a:t>
            </a:fld>
            <a:endParaRPr lang="en-US" altLang="en-US" sz="900">
              <a:solidFill>
                <a:srgbClr val="898989"/>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p:cNvSpPr>
            <a:spLocks noGrp="1"/>
          </p:cNvSpPr>
          <p:nvPr>
            <p:ph type="title"/>
          </p:nvPr>
        </p:nvSpPr>
        <p:spPr>
          <a:xfrm>
            <a:off x="258763" y="7938"/>
            <a:ext cx="8686800" cy="1020762"/>
          </a:xfrm>
        </p:spPr>
        <p:txBody>
          <a:bodyPr/>
          <a:lstStyle/>
          <a:p>
            <a:r>
              <a:rPr lang="en-US" altLang="en-US"/>
              <a:t>Why enroll in Medicare Advantage Plan </a:t>
            </a:r>
            <a:br>
              <a:rPr lang="en-US" altLang="en-US"/>
            </a:br>
            <a:r>
              <a:rPr lang="en-US" altLang="en-US"/>
              <a:t>instead of stay with Original Medicare?</a:t>
            </a:r>
          </a:p>
        </p:txBody>
      </p:sp>
      <p:sp>
        <p:nvSpPr>
          <p:cNvPr id="3" name="Content Placeholder 2"/>
          <p:cNvSpPr>
            <a:spLocks noGrp="1"/>
          </p:cNvSpPr>
          <p:nvPr>
            <p:ph idx="1"/>
          </p:nvPr>
        </p:nvSpPr>
        <p:spPr>
          <a:xfrm>
            <a:off x="457200" y="1752600"/>
            <a:ext cx="8289925" cy="5021263"/>
          </a:xfrm>
        </p:spPr>
        <p:txBody>
          <a:bodyPr/>
          <a:lstStyle/>
          <a:p>
            <a:pPr>
              <a:defRPr/>
            </a:pPr>
            <a:r>
              <a:rPr lang="en-US" sz="2400" dirty="0"/>
              <a:t>Maybe you cannot find providers/specialists willing to treat the Medicare consumer because they also have Medicaid  AND</a:t>
            </a:r>
          </a:p>
          <a:p>
            <a:pPr marL="770335" lvl="1" indent="-129779">
              <a:defRPr/>
            </a:pPr>
            <a:r>
              <a:rPr lang="en-US" sz="2400" dirty="0"/>
              <a:t>You are not satisfied with the Medicaid provider options.</a:t>
            </a:r>
          </a:p>
          <a:p>
            <a:pPr marL="640556" lvl="1" indent="0">
              <a:buNone/>
              <a:defRPr/>
            </a:pPr>
            <a:endParaRPr lang="en-US" sz="2400" dirty="0"/>
          </a:p>
          <a:p>
            <a:pPr>
              <a:defRPr/>
            </a:pPr>
            <a:r>
              <a:rPr lang="en-US" sz="2400" dirty="0"/>
              <a:t>Maybe you want some of the “extra” benefits offered by some of the plans such as debit card for buying things like aspirin or cold medicine.</a:t>
            </a:r>
          </a:p>
          <a:p>
            <a:pPr marL="0" indent="0">
              <a:buNone/>
              <a:defRPr/>
            </a:pPr>
            <a:endParaRPr lang="en-US" sz="2400" dirty="0"/>
          </a:p>
          <a:p>
            <a:pPr>
              <a:defRPr/>
            </a:pPr>
            <a:r>
              <a:rPr lang="en-US" sz="2400" dirty="0"/>
              <a:t>Maybe you cannot afford the drug copays of $1.60/$4.80 and need to lower it to $0 that the D-SNP plans offer.</a:t>
            </a:r>
          </a:p>
          <a:p>
            <a:pPr>
              <a:defRPr/>
            </a:pPr>
            <a:endParaRPr lang="en-US" dirty="0"/>
          </a:p>
          <a:p>
            <a:pPr marL="0" indent="0">
              <a:buFont typeface="Arial" panose="020B0604020202020204" pitchFamily="34" charset="0"/>
              <a:buNone/>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pPr algn="ctr" eaLnBrk="1" hangingPunct="1">
              <a:defRPr/>
            </a:pPr>
            <a:r>
              <a:rPr lang="en-US" altLang="en-US" sz="3600" b="1" dirty="0">
                <a:effectLst>
                  <a:outerShdw blurRad="38100" dist="38100" dir="2700000" algn="tl">
                    <a:srgbClr val="000000">
                      <a:alpha val="43137"/>
                    </a:srgbClr>
                  </a:outerShdw>
                </a:effectLst>
                <a:latin typeface="Century Gothic" panose="020B0502020202020204" pitchFamily="34" charset="0"/>
              </a:rPr>
              <a:t>Caution Regarding Copays in Medicare Advantage Plans</a:t>
            </a:r>
          </a:p>
        </p:txBody>
      </p:sp>
      <p:sp>
        <p:nvSpPr>
          <p:cNvPr id="3" name="Content Placeholder 2"/>
          <p:cNvSpPr>
            <a:spLocks noGrp="1"/>
          </p:cNvSpPr>
          <p:nvPr>
            <p:ph idx="1"/>
          </p:nvPr>
        </p:nvSpPr>
        <p:spPr>
          <a:xfrm>
            <a:off x="466725" y="1725613"/>
            <a:ext cx="8229600" cy="4953000"/>
          </a:xfrm>
        </p:spPr>
        <p:txBody>
          <a:bodyPr rtlCol="0">
            <a:normAutofit lnSpcReduction="10000"/>
          </a:bodyPr>
          <a:lstStyle/>
          <a:p>
            <a:pPr marL="0" indent="0" eaLnBrk="1" fontAlgn="auto" hangingPunct="1">
              <a:spcBef>
                <a:spcPts val="500"/>
              </a:spcBef>
              <a:spcAft>
                <a:spcPts val="0"/>
              </a:spcAft>
              <a:buSzPct val="100000"/>
              <a:buFont typeface="Wingdings" panose="05000000000000000000" pitchFamily="2" charset="2"/>
              <a:buNone/>
              <a:defRPr/>
            </a:pPr>
            <a:endParaRPr lang="en-US" altLang="en-US" sz="2400" b="1" dirty="0"/>
          </a:p>
          <a:p>
            <a:pPr marL="344488" indent="-344488" eaLnBrk="1" fontAlgn="auto" hangingPunct="1">
              <a:spcBef>
                <a:spcPts val="500"/>
              </a:spcBef>
              <a:spcAft>
                <a:spcPts val="0"/>
              </a:spcAft>
              <a:buClr>
                <a:schemeClr val="accent1">
                  <a:lumMod val="50000"/>
                </a:schemeClr>
              </a:buClr>
              <a:buSzPct val="100000"/>
              <a:buFont typeface="Wingdings" panose="05000000000000000000" pitchFamily="2" charset="2"/>
              <a:buChar char="§"/>
              <a:defRPr/>
            </a:pPr>
            <a:r>
              <a:rPr lang="en-US" altLang="en-US" sz="2800" dirty="0">
                <a:latin typeface="Century Gothic" panose="020B0502020202020204" pitchFamily="34" charset="0"/>
              </a:rPr>
              <a:t>Although dual </a:t>
            </a:r>
            <a:r>
              <a:rPr lang="en-US" altLang="en-US" sz="2800" dirty="0" err="1">
                <a:latin typeface="Century Gothic" panose="020B0502020202020204" pitchFamily="34" charset="0"/>
              </a:rPr>
              <a:t>eligibles</a:t>
            </a:r>
            <a:r>
              <a:rPr lang="en-US" altLang="en-US" sz="2800" dirty="0">
                <a:latin typeface="Century Gothic" panose="020B0502020202020204" pitchFamily="34" charset="0"/>
              </a:rPr>
              <a:t> enrolled in Medicare Advantage plans are </a:t>
            </a:r>
            <a:r>
              <a:rPr lang="en-US" altLang="en-US" sz="2800" u="sng" dirty="0">
                <a:latin typeface="Century Gothic" panose="020B0502020202020204" pitchFamily="34" charset="0"/>
              </a:rPr>
              <a:t>not</a:t>
            </a:r>
            <a:r>
              <a:rPr lang="en-US" altLang="en-US" sz="2800" dirty="0">
                <a:latin typeface="Century Gothic" panose="020B0502020202020204" pitchFamily="34" charset="0"/>
              </a:rPr>
              <a:t> required to pay in-network doctor or other medical service co-pays, in practice, co-pays are often charged.  </a:t>
            </a:r>
          </a:p>
          <a:p>
            <a:pPr marL="344488" indent="-344488" eaLnBrk="1" fontAlgn="auto" hangingPunct="1">
              <a:spcBef>
                <a:spcPts val="500"/>
              </a:spcBef>
              <a:spcAft>
                <a:spcPts val="0"/>
              </a:spcAft>
              <a:buClr>
                <a:schemeClr val="accent1">
                  <a:lumMod val="50000"/>
                </a:schemeClr>
              </a:buClr>
              <a:buSzPct val="100000"/>
              <a:buFont typeface="Wingdings" panose="05000000000000000000" pitchFamily="2" charset="2"/>
              <a:buChar char="§"/>
              <a:defRPr/>
            </a:pPr>
            <a:r>
              <a:rPr lang="en-US" altLang="en-US" sz="2800" dirty="0">
                <a:latin typeface="Century Gothic" panose="020B0502020202020204" pitchFamily="34" charset="0"/>
              </a:rPr>
              <a:t>It is difficult to convince some medical providers that co-pays should be waived for dual </a:t>
            </a:r>
            <a:r>
              <a:rPr lang="en-US" altLang="en-US" sz="2800" dirty="0" err="1">
                <a:latin typeface="Century Gothic" panose="020B0502020202020204" pitchFamily="34" charset="0"/>
              </a:rPr>
              <a:t>eligibles</a:t>
            </a:r>
            <a:r>
              <a:rPr lang="en-US" altLang="en-US" sz="2800" dirty="0">
                <a:latin typeface="Century Gothic" panose="020B0502020202020204" pitchFamily="34" charset="0"/>
              </a:rPr>
              <a:t>,</a:t>
            </a:r>
          </a:p>
          <a:p>
            <a:pPr marL="344488" indent="-344488" eaLnBrk="1" fontAlgn="auto" hangingPunct="1">
              <a:spcBef>
                <a:spcPts val="500"/>
              </a:spcBef>
              <a:spcAft>
                <a:spcPts val="0"/>
              </a:spcAft>
              <a:buClr>
                <a:schemeClr val="accent1">
                  <a:lumMod val="50000"/>
                </a:schemeClr>
              </a:buClr>
              <a:buSzPct val="100000"/>
              <a:buFont typeface="Wingdings" panose="05000000000000000000" pitchFamily="2" charset="2"/>
              <a:buChar char="§"/>
              <a:defRPr/>
            </a:pPr>
            <a:r>
              <a:rPr lang="en-US" altLang="en-US" sz="2800" dirty="0">
                <a:latin typeface="Century Gothic" panose="020B0502020202020204" pitchFamily="34" charset="0"/>
              </a:rPr>
              <a:t>Call the plan or Medicare to complain about any providers charging copays to a dual eligible who has QMB status (Qualified Medicare Beneficiary).</a:t>
            </a:r>
          </a:p>
          <a:p>
            <a:pPr marL="0" indent="0" eaLnBrk="1" fontAlgn="auto" hangingPunct="1">
              <a:spcBef>
                <a:spcPts val="500"/>
              </a:spcBef>
              <a:spcAft>
                <a:spcPts val="0"/>
              </a:spcAft>
              <a:buClr>
                <a:schemeClr val="accent1">
                  <a:lumMod val="50000"/>
                </a:schemeClr>
              </a:buClr>
              <a:buSzPct val="100000"/>
              <a:buFont typeface="Arial" charset="0"/>
              <a:buNone/>
              <a:defRPr/>
            </a:pPr>
            <a:endParaRPr lang="en-US" altLang="en-US" sz="2400" dirty="0">
              <a:latin typeface="Century Gothic" panose="020B0502020202020204" pitchFamily="34" charset="0"/>
            </a:endParaRPr>
          </a:p>
          <a:p>
            <a:pPr marL="344488" indent="-344488" eaLnBrk="1" fontAlgn="auto" hangingPunct="1">
              <a:spcAft>
                <a:spcPts val="0"/>
              </a:spcAft>
              <a:buClr>
                <a:schemeClr val="accent1">
                  <a:lumMod val="50000"/>
                </a:schemeClr>
              </a:buClr>
              <a:defRPr/>
            </a:pPr>
            <a:endParaRPr lang="en-US" altLang="en-US" dirty="0">
              <a:latin typeface="Century Gothic" panose="020B0502020202020204" pitchFamily="34" charset="0"/>
            </a:endParaRPr>
          </a:p>
        </p:txBody>
      </p:sp>
      <p:sp>
        <p:nvSpPr>
          <p:cNvPr id="13210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fld id="{0102E198-E56A-438C-A2E4-AAF5D0486535}" type="slidenum">
              <a:rPr lang="en-US" altLang="en-US" sz="900" smtClean="0">
                <a:solidFill>
                  <a:srgbClr val="898989"/>
                </a:solidFill>
              </a:rPr>
              <a:pPr/>
              <a:t>25</a:t>
            </a:fld>
            <a:endParaRPr lang="en-US" altLang="en-US" sz="900">
              <a:solidFill>
                <a:srgbClr val="898989"/>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
          <p:cNvSpPr>
            <a:spLocks noGrp="1"/>
          </p:cNvSpPr>
          <p:nvPr>
            <p:ph type="title"/>
          </p:nvPr>
        </p:nvSpPr>
        <p:spPr>
          <a:xfrm>
            <a:off x="258763" y="7938"/>
            <a:ext cx="8686800" cy="1020762"/>
          </a:xfrm>
        </p:spPr>
        <p:txBody>
          <a:bodyPr/>
          <a:lstStyle/>
          <a:p>
            <a:r>
              <a:rPr lang="en-US" altLang="en-US"/>
              <a:t>Which is better- Medicare Advantage Plan</a:t>
            </a:r>
            <a:br>
              <a:rPr lang="en-US" altLang="en-US"/>
            </a:br>
            <a:r>
              <a:rPr lang="en-US" altLang="en-US"/>
              <a:t> or Special Needs Plan?</a:t>
            </a:r>
          </a:p>
        </p:txBody>
      </p:sp>
      <p:sp>
        <p:nvSpPr>
          <p:cNvPr id="3" name="Content Placeholder 2"/>
          <p:cNvSpPr>
            <a:spLocks noGrp="1"/>
          </p:cNvSpPr>
          <p:nvPr>
            <p:ph idx="1"/>
          </p:nvPr>
        </p:nvSpPr>
        <p:spPr>
          <a:xfrm>
            <a:off x="655638" y="1219200"/>
            <a:ext cx="8289925" cy="5187950"/>
          </a:xfrm>
        </p:spPr>
        <p:txBody>
          <a:bodyPr>
            <a:normAutofit fontScale="62500" lnSpcReduction="20000"/>
          </a:bodyPr>
          <a:lstStyle/>
          <a:p>
            <a:pPr>
              <a:defRPr/>
            </a:pPr>
            <a:r>
              <a:rPr lang="en-US" sz="3800" dirty="0"/>
              <a:t>Depends on the NETWORK of providers you want to use</a:t>
            </a:r>
          </a:p>
          <a:p>
            <a:pPr marL="0" indent="0">
              <a:buFont typeface="Arial" panose="020B0604020202020204" pitchFamily="34" charset="0"/>
              <a:buNone/>
              <a:defRPr/>
            </a:pPr>
            <a:endParaRPr lang="en-US" sz="3800" dirty="0"/>
          </a:p>
          <a:p>
            <a:pPr>
              <a:defRPr/>
            </a:pPr>
            <a:r>
              <a:rPr lang="en-US" sz="3800" dirty="0"/>
              <a:t>For a dual, start by looking at the D-SNP plans.  </a:t>
            </a:r>
          </a:p>
          <a:p>
            <a:pPr lvl="1">
              <a:defRPr/>
            </a:pPr>
            <a:r>
              <a:rPr lang="en-US" sz="3800" dirty="0"/>
              <a:t>Easier to use the providers because all agree to treat duals</a:t>
            </a:r>
          </a:p>
          <a:p>
            <a:pPr lvl="1">
              <a:defRPr/>
            </a:pPr>
            <a:r>
              <a:rPr lang="en-US" sz="3800" dirty="0"/>
              <a:t>ONE network to navigate</a:t>
            </a:r>
          </a:p>
          <a:p>
            <a:pPr lvl="1">
              <a:defRPr/>
            </a:pPr>
            <a:r>
              <a:rPr lang="en-US" sz="3800" dirty="0"/>
              <a:t>ID card shows $0 copays for medical services</a:t>
            </a:r>
          </a:p>
          <a:p>
            <a:pPr lvl="1">
              <a:defRPr/>
            </a:pPr>
            <a:r>
              <a:rPr lang="en-US" sz="3800" dirty="0"/>
              <a:t>All covered drugs have $0 copay</a:t>
            </a:r>
          </a:p>
          <a:p>
            <a:pPr lvl="1">
              <a:defRPr/>
            </a:pPr>
            <a:r>
              <a:rPr lang="en-US" sz="3800" dirty="0"/>
              <a:t>CAUTION- if have MLTSS with your Medicaid MCO, will be assigned a different care manager if switch to the MCO’s  DSNP plan.</a:t>
            </a:r>
          </a:p>
          <a:p>
            <a:pPr marL="172641" lvl="1" indent="0">
              <a:buFont typeface="Arial" panose="020B0604020202020204" pitchFamily="34" charset="0"/>
              <a:buNone/>
              <a:defRPr/>
            </a:pPr>
            <a:endParaRPr lang="en-US" sz="3800" dirty="0"/>
          </a:p>
          <a:p>
            <a:pPr>
              <a:defRPr/>
            </a:pPr>
            <a:r>
              <a:rPr lang="en-US" sz="3800" dirty="0"/>
              <a:t>If not happy with DSNP network of providers or formulary of drugs, then look at Medicare Advantage Plan options.  </a:t>
            </a:r>
          </a:p>
          <a:p>
            <a:pPr lvl="1">
              <a:defRPr/>
            </a:pPr>
            <a:r>
              <a:rPr lang="en-US" sz="3800" dirty="0"/>
              <a:t>Some MA plans have bigger network of providers than DSNP plans.</a:t>
            </a:r>
          </a:p>
          <a:p>
            <a:pPr>
              <a:defRPr/>
            </a:pPr>
            <a:endParaRPr lang="en-US" sz="3400" dirty="0"/>
          </a:p>
          <a:p>
            <a:pPr>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3797300" y="2693988"/>
            <a:ext cx="6030913" cy="1192212"/>
          </a:xfrm>
        </p:spPr>
        <p:txBody>
          <a:bodyPr rtlCol="0">
            <a:normAutofit fontScale="70000" lnSpcReduction="20000"/>
          </a:bodyPr>
          <a:lstStyle/>
          <a:p>
            <a:pPr fontAlgn="auto">
              <a:spcAft>
                <a:spcPts val="0"/>
              </a:spcAft>
              <a:defRPr/>
            </a:pPr>
            <a:r>
              <a:rPr dirty="0"/>
              <a:t>How to use</a:t>
            </a:r>
          </a:p>
          <a:p>
            <a:pPr fontAlgn="auto">
              <a:spcAft>
                <a:spcPts val="0"/>
              </a:spcAft>
              <a:defRPr/>
            </a:pPr>
            <a:r>
              <a:rPr dirty="0"/>
              <a:t> the </a:t>
            </a:r>
            <a:r>
              <a:rPr dirty="0" err="1"/>
              <a:t>medicare</a:t>
            </a:r>
            <a:r>
              <a:rPr dirty="0"/>
              <a:t> plan finder</a:t>
            </a:r>
          </a:p>
          <a:p>
            <a:pPr fontAlgn="auto">
              <a:spcAft>
                <a:spcPts val="0"/>
              </a:spcAft>
              <a:defRPr/>
            </a:pPr>
            <a:r>
              <a:rPr dirty="0"/>
              <a:t>for Dual </a:t>
            </a:r>
            <a:r>
              <a:rPr dirty="0" err="1"/>
              <a:t>Eligibles</a:t>
            </a:r>
            <a:endParaRPr dirty="0"/>
          </a:p>
        </p:txBody>
      </p:sp>
      <p:sp>
        <p:nvSpPr>
          <p:cNvPr id="6" name="Title 1"/>
          <p:cNvSpPr txBox="1">
            <a:spLocks/>
          </p:cNvSpPr>
          <p:nvPr/>
        </p:nvSpPr>
        <p:spPr>
          <a:xfrm>
            <a:off x="3046413" y="4037013"/>
            <a:ext cx="6015037" cy="1098550"/>
          </a:xfrm>
          <a:prstGeom prst="rect">
            <a:avLst/>
          </a:prstGeom>
        </p:spPr>
        <p:txBody>
          <a:bodyPr lIns="68580" tIns="34290" rIns="68580" bIns="34290">
            <a:normAutofit fontScale="45000" lnSpcReduction="20000"/>
          </a:bodyPr>
          <a:lstStyle>
            <a:lvl1pPr algn="l" defTabSz="914400" rtl="0" eaLnBrk="1" latinLnBrk="0" hangingPunct="1">
              <a:lnSpc>
                <a:spcPct val="90000"/>
              </a:lnSpc>
              <a:spcBef>
                <a:spcPct val="0"/>
              </a:spcBef>
              <a:buNone/>
              <a:defRPr sz="4000" b="1" i="0" u="none" kern="1200">
                <a:solidFill>
                  <a:srgbClr val="0755B7"/>
                </a:solidFill>
                <a:latin typeface="Calibri "/>
                <a:ea typeface="+mj-ea"/>
                <a:cs typeface="Calibri" panose="020F0502020204030204" pitchFamily="34" charset="0"/>
              </a:defRPr>
            </a:lvl1pPr>
          </a:lstStyle>
          <a:p>
            <a:pPr defTabSz="685800" fontAlgn="auto">
              <a:lnSpc>
                <a:spcPct val="110000"/>
              </a:lnSpc>
              <a:spcBef>
                <a:spcPts val="450"/>
              </a:spcBef>
              <a:spcAft>
                <a:spcPts val="0"/>
              </a:spcAft>
              <a:defRPr/>
            </a:pPr>
            <a:r>
              <a:rPr lang="en-US" sz="3000" b="0" dirty="0">
                <a:solidFill>
                  <a:prstClr val="black"/>
                </a:solidFill>
              </a:rPr>
              <a:t>Mary </a:t>
            </a:r>
            <a:r>
              <a:rPr lang="en-US" sz="3000" b="0" dirty="0" err="1">
                <a:solidFill>
                  <a:prstClr val="black"/>
                </a:solidFill>
              </a:rPr>
              <a:t>McGeary</a:t>
            </a:r>
            <a:r>
              <a:rPr lang="en-US" sz="3000" b="0" dirty="0">
                <a:solidFill>
                  <a:prstClr val="black"/>
                </a:solidFill>
              </a:rPr>
              <a:t>	</a:t>
            </a:r>
          </a:p>
          <a:p>
            <a:pPr defTabSz="685800" fontAlgn="auto">
              <a:lnSpc>
                <a:spcPct val="110000"/>
              </a:lnSpc>
              <a:spcBef>
                <a:spcPts val="450"/>
              </a:spcBef>
              <a:spcAft>
                <a:spcPts val="0"/>
              </a:spcAft>
              <a:defRPr/>
            </a:pPr>
            <a:r>
              <a:rPr lang="en-US" sz="3000" b="0" dirty="0">
                <a:solidFill>
                  <a:prstClr val="black"/>
                </a:solidFill>
              </a:rPr>
              <a:t>NJ SHIP Director</a:t>
            </a:r>
          </a:p>
          <a:p>
            <a:pPr defTabSz="685800" fontAlgn="auto">
              <a:lnSpc>
                <a:spcPct val="110000"/>
              </a:lnSpc>
              <a:spcBef>
                <a:spcPts val="450"/>
              </a:spcBef>
              <a:spcAft>
                <a:spcPts val="0"/>
              </a:spcAft>
              <a:defRPr/>
            </a:pPr>
            <a:r>
              <a:rPr lang="en-US" sz="3000" b="0" dirty="0">
                <a:solidFill>
                  <a:prstClr val="black"/>
                </a:solidFill>
              </a:rPr>
              <a:t>Division of Aging Services</a:t>
            </a:r>
          </a:p>
          <a:p>
            <a:pPr defTabSz="685800" fontAlgn="auto">
              <a:lnSpc>
                <a:spcPct val="110000"/>
              </a:lnSpc>
              <a:spcBef>
                <a:spcPts val="450"/>
              </a:spcBef>
              <a:spcAft>
                <a:spcPts val="0"/>
              </a:spcAft>
              <a:defRPr/>
            </a:pPr>
            <a:r>
              <a:rPr lang="en-US" sz="3000" b="0" dirty="0">
                <a:solidFill>
                  <a:prstClr val="black"/>
                </a:solidFill>
              </a:rPr>
              <a:t>NJ Department of Human Services</a:t>
            </a:r>
          </a:p>
        </p:txBody>
      </p:sp>
      <p:pic>
        <p:nvPicPr>
          <p:cNvPr id="135172"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11963" y="1230313"/>
            <a:ext cx="15557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3" name="Picture 8" descr="Retirement by Design | Topeka &amp; Shawnee County Public Library"/>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0600" y="933450"/>
            <a:ext cx="2624138"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614738" y="5330825"/>
            <a:ext cx="2408237" cy="300038"/>
          </a:xfrm>
          <a:prstGeom prst="rect">
            <a:avLst/>
          </a:prstGeom>
          <a:noFill/>
        </p:spPr>
        <p:txBody>
          <a:bodyPr wrap="none">
            <a:spAutoFit/>
          </a:bodyPr>
          <a:lstStyle/>
          <a:p>
            <a:pPr defTabSz="685800" eaLnBrk="1" fontAlgn="auto" hangingPunct="1">
              <a:spcBef>
                <a:spcPts val="0"/>
              </a:spcBef>
              <a:spcAft>
                <a:spcPts val="0"/>
              </a:spcAft>
              <a:defRPr/>
            </a:pPr>
            <a:r>
              <a:rPr lang="en-US" sz="1350" dirty="0">
                <a:solidFill>
                  <a:prstClr val="black"/>
                </a:solidFill>
                <a:latin typeface="Calibri" panose="020F0502020204030204"/>
              </a:rPr>
              <a:t>The ARC of NJ  November  2024</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6D58D7-92B4-7545-82F6-7B8318136C9E}"/>
              </a:ext>
            </a:extLst>
          </p:cNvPr>
          <p:cNvSpPr>
            <a:spLocks noGrp="1"/>
          </p:cNvSpPr>
          <p:nvPr>
            <p:ph type="title"/>
          </p:nvPr>
        </p:nvSpPr>
        <p:spPr>
          <a:xfrm>
            <a:off x="258763" y="7938"/>
            <a:ext cx="8686800" cy="1020762"/>
          </a:xfrm>
        </p:spPr>
        <p:txBody>
          <a:bodyPr/>
          <a:lstStyle/>
          <a:p>
            <a:pPr>
              <a:lnSpc>
                <a:spcPct val="100000"/>
              </a:lnSpc>
              <a:defRPr/>
            </a:pPr>
            <a:r>
              <a:rPr lang="en-US" altLang="en-US" dirty="0">
                <a:solidFill>
                  <a:srgbClr val="FFFFFF"/>
                </a:solidFill>
                <a:latin typeface="Calibri" panose="020F0502020204030204" pitchFamily="34" charset="0"/>
                <a:ea typeface="+mn-ea"/>
              </a:rPr>
              <a:t>Getting to the Drug Plan Finder</a:t>
            </a:r>
          </a:p>
        </p:txBody>
      </p:sp>
      <p:sp>
        <p:nvSpPr>
          <p:cNvPr id="137219" name="Content Placeholder 4"/>
          <p:cNvSpPr>
            <a:spLocks noGrp="1"/>
          </p:cNvSpPr>
          <p:nvPr>
            <p:ph idx="1"/>
          </p:nvPr>
        </p:nvSpPr>
        <p:spPr>
          <a:xfrm>
            <a:off x="1093788" y="1874838"/>
            <a:ext cx="8289925" cy="3765550"/>
          </a:xfrm>
        </p:spPr>
        <p:txBody>
          <a:bodyPr/>
          <a:lstStyle/>
          <a:p>
            <a:pPr>
              <a:spcBef>
                <a:spcPct val="50000"/>
              </a:spcBef>
              <a:buClr>
                <a:srgbClr val="306278"/>
              </a:buClr>
              <a:buSzPct val="110000"/>
            </a:pPr>
            <a:r>
              <a:rPr altLang="en-US"/>
              <a:t>Go to www.Medicare.gov </a:t>
            </a:r>
          </a:p>
          <a:p>
            <a:pPr>
              <a:spcBef>
                <a:spcPct val="50000"/>
              </a:spcBef>
              <a:buClr>
                <a:srgbClr val="306278"/>
              </a:buClr>
              <a:buSzPct val="110000"/>
            </a:pPr>
            <a:r>
              <a:rPr altLang="en-US"/>
              <a:t>Or call 1-800-Medicare</a:t>
            </a:r>
          </a:p>
          <a:p>
            <a:pPr lvl="2">
              <a:spcBef>
                <a:spcPct val="50000"/>
              </a:spcBef>
              <a:buClr>
                <a:srgbClr val="AE0A0A"/>
              </a:buClr>
              <a:buSzPct val="90000"/>
            </a:pPr>
            <a:r>
              <a:rPr altLang="en-US" sz="2100"/>
              <a:t>Customer Service Assistance for choosing a plan &amp; enrolling</a:t>
            </a:r>
          </a:p>
          <a:p>
            <a:pPr lvl="2">
              <a:spcBef>
                <a:spcPct val="50000"/>
              </a:spcBef>
              <a:buClr>
                <a:srgbClr val="AE0A0A"/>
              </a:buClr>
              <a:buSzPct val="90000"/>
            </a:pPr>
            <a:r>
              <a:rPr altLang="en-US" sz="2100"/>
              <a:t>Available 24 hrs a day</a:t>
            </a:r>
          </a:p>
          <a:p>
            <a:pPr lvl="2">
              <a:spcBef>
                <a:spcPct val="50000"/>
              </a:spcBef>
              <a:buClr>
                <a:srgbClr val="AE0A0A"/>
              </a:buClr>
              <a:buSzPct val="90000"/>
            </a:pPr>
            <a:r>
              <a:rPr altLang="en-US" sz="2100"/>
              <a:t>Language Line Interpreters for 150 languages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D6CFA4-B128-4FE4-B7F6-2CE686A636C7}"/>
              </a:ext>
            </a:extLst>
          </p:cNvPr>
          <p:cNvPicPr>
            <a:picLocks noChangeAspect="1"/>
          </p:cNvPicPr>
          <p:nvPr/>
        </p:nvPicPr>
        <p:blipFill>
          <a:blip r:embed="rId4"/>
          <a:stretch>
            <a:fillRect/>
          </a:stretch>
        </p:blipFill>
        <p:spPr>
          <a:xfrm>
            <a:off x="1602518" y="1635424"/>
            <a:ext cx="5938964" cy="4364850"/>
          </a:xfrm>
          <a:prstGeom prst="rect">
            <a:avLst/>
          </a:prstGeom>
        </p:spPr>
      </p:pic>
      <p:sp>
        <p:nvSpPr>
          <p:cNvPr id="2" name="Title 1">
            <a:extLst>
              <a:ext uri="{FF2B5EF4-FFF2-40B4-BE49-F238E27FC236}">
                <a16:creationId xmlns:a16="http://schemas.microsoft.com/office/drawing/2014/main" id="{DBB2CCCE-BC9D-4485-A5A4-01DE63CB5BCE}"/>
              </a:ext>
            </a:extLst>
          </p:cNvPr>
          <p:cNvSpPr>
            <a:spLocks noGrp="1"/>
          </p:cNvSpPr>
          <p:nvPr>
            <p:ph type="title"/>
          </p:nvPr>
        </p:nvSpPr>
        <p:spPr/>
        <p:txBody>
          <a:bodyPr/>
          <a:lstStyle/>
          <a:p>
            <a:r>
              <a:rPr lang="en-US" dirty="0"/>
              <a:t>Medicare.gov Homepage</a:t>
            </a:r>
          </a:p>
        </p:txBody>
      </p:sp>
      <p:sp>
        <p:nvSpPr>
          <p:cNvPr id="5" name="Slide Number Placeholder 4">
            <a:extLst>
              <a:ext uri="{FF2B5EF4-FFF2-40B4-BE49-F238E27FC236}">
                <a16:creationId xmlns:a16="http://schemas.microsoft.com/office/drawing/2014/main" id="{5FD101CF-DE03-4B3D-9AC6-7D30BE58F200}"/>
              </a:ext>
            </a:extLst>
          </p:cNvPr>
          <p:cNvSpPr>
            <a:spLocks noGrp="1"/>
          </p:cNvSpPr>
          <p:nvPr>
            <p:ph type="sldNum" sz="quarter" idx="12"/>
          </p:nvPr>
        </p:nvSpPr>
        <p:spPr/>
        <p:txBody>
          <a:bodyPr/>
          <a:lstStyle/>
          <a:p>
            <a:pPr defTabSz="685800" eaLnBrk="1" fontAlgn="auto" hangingPunct="1">
              <a:spcBef>
                <a:spcPts val="0"/>
              </a:spcBef>
              <a:spcAft>
                <a:spcPts val="0"/>
              </a:spcAft>
            </a:pPr>
            <a:fld id="{0B2D781D-8844-5940-92D1-06EF0A7F581E}" type="slidenum">
              <a:rPr lang="en-US">
                <a:solidFill>
                  <a:srgbClr val="4472C4">
                    <a:lumMod val="60000"/>
                    <a:lumOff val="40000"/>
                  </a:srgbClr>
                </a:solidFill>
              </a:rPr>
              <a:pPr defTabSz="685800" eaLnBrk="1" fontAlgn="auto" hangingPunct="1">
                <a:spcBef>
                  <a:spcPts val="0"/>
                </a:spcBef>
                <a:spcAft>
                  <a:spcPts val="0"/>
                </a:spcAft>
              </a:pPr>
              <a:t>29</a:t>
            </a:fld>
            <a:endParaRPr lang="en-US" dirty="0">
              <a:solidFill>
                <a:srgbClr val="4472C4">
                  <a:lumMod val="60000"/>
                  <a:lumOff val="40000"/>
                </a:srgbClr>
              </a:solidFill>
            </a:endParaRPr>
          </a:p>
        </p:txBody>
      </p:sp>
      <p:sp>
        <p:nvSpPr>
          <p:cNvPr id="11" name="Rectangle: Rounded Corners 10" descr="Yellow box to call attention to section of screen (Find health &amp; drug plans)">
            <a:extLst>
              <a:ext uri="{FF2B5EF4-FFF2-40B4-BE49-F238E27FC236}">
                <a16:creationId xmlns:a16="http://schemas.microsoft.com/office/drawing/2014/main" id="{EECC5349-F331-4CD3-8057-4C39833DA5ED}"/>
              </a:ext>
            </a:extLst>
          </p:cNvPr>
          <p:cNvSpPr/>
          <p:nvPr/>
        </p:nvSpPr>
        <p:spPr>
          <a:xfrm>
            <a:off x="3349870" y="4809633"/>
            <a:ext cx="1222130" cy="1139586"/>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dirty="0">
              <a:solidFill>
                <a:prstClr val="white"/>
              </a:solidFill>
              <a:latin typeface="Calibri" panose="020F0502020204030204"/>
            </a:endParaRPr>
          </a:p>
        </p:txBody>
      </p:sp>
    </p:spTree>
    <p:custDataLst>
      <p:tags r:id="rId1"/>
    </p:custDataLst>
    <p:extLst>
      <p:ext uri="{BB962C8B-B14F-4D97-AF65-F5344CB8AC3E}">
        <p14:creationId xmlns:p14="http://schemas.microsoft.com/office/powerpoint/2010/main" val="2537815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1600200"/>
            <a:ext cx="7924800" cy="4708981"/>
          </a:xfrm>
          <a:prstGeom prst="rect">
            <a:avLst/>
          </a:prstGeom>
          <a:noFill/>
        </p:spPr>
        <p:txBody>
          <a:bodyPr>
            <a:spAutoFit/>
          </a:bodyPr>
          <a:lstStyle/>
          <a:p>
            <a:pPr algn="ctr">
              <a:defRPr/>
            </a:pPr>
            <a:r>
              <a:rPr lang="en-US" b="1" dirty="0">
                <a:latin typeface="Century Gothic" panose="020B0502020202020204" pitchFamily="34" charset="0"/>
              </a:rPr>
              <a:t>"Understanding what happens when a person with IDD who receives Medicaid becomes eligible for Medicare.“</a:t>
            </a:r>
          </a:p>
          <a:p>
            <a:pPr>
              <a:defRPr/>
            </a:pPr>
            <a:endParaRPr lang="en-US" dirty="0">
              <a:latin typeface="Century Gothic" panose="020B0502020202020204" pitchFamily="34" charset="0"/>
            </a:endParaRPr>
          </a:p>
          <a:p>
            <a:pPr>
              <a:defRPr/>
            </a:pPr>
            <a:r>
              <a:rPr lang="en-US" dirty="0">
                <a:latin typeface="Century Gothic" panose="020B0502020202020204" pitchFamily="34" charset="0"/>
              </a:rPr>
              <a:t>The Arc of NJ has distributed Frequently Asked Questions (FAQs) to respond to the questions that families often ask.  </a:t>
            </a:r>
          </a:p>
          <a:p>
            <a:pPr>
              <a:defRPr/>
            </a:pPr>
            <a:endParaRPr lang="en-US" dirty="0">
              <a:latin typeface="Century Gothic" panose="020B0502020202020204" pitchFamily="34" charset="0"/>
            </a:endParaRPr>
          </a:p>
          <a:p>
            <a:pPr>
              <a:defRPr/>
            </a:pPr>
            <a:r>
              <a:rPr lang="en-US" dirty="0">
                <a:latin typeface="Century Gothic" panose="020B0502020202020204" pitchFamily="34" charset="0"/>
              </a:rPr>
              <a:t>The questions and answers are divided into three sections: </a:t>
            </a:r>
          </a:p>
          <a:p>
            <a:pPr>
              <a:defRPr/>
            </a:pPr>
            <a:endParaRPr lang="en-US" b="1" dirty="0">
              <a:latin typeface="Century Gothic" panose="020B0502020202020204" pitchFamily="34" charset="0"/>
              <a:hlinkClick r:id="rId3"/>
            </a:endParaRPr>
          </a:p>
          <a:p>
            <a:pPr>
              <a:defRPr/>
            </a:pPr>
            <a:r>
              <a:rPr lang="en-US" b="1" dirty="0">
                <a:latin typeface="Century Gothic" panose="020B0502020202020204" pitchFamily="34" charset="0"/>
                <a:hlinkClick r:id="rId3"/>
              </a:rPr>
              <a:t>FAQ- Dual Eligibles General Information</a:t>
            </a:r>
            <a:endParaRPr lang="en-US" b="1" dirty="0">
              <a:latin typeface="Century Gothic" panose="020B0502020202020204" pitchFamily="34" charset="0"/>
            </a:endParaRPr>
          </a:p>
          <a:p>
            <a:pPr>
              <a:defRPr/>
            </a:pPr>
            <a:r>
              <a:rPr lang="en-US" b="1" dirty="0">
                <a:latin typeface="Century Gothic" panose="020B0502020202020204" pitchFamily="34" charset="0"/>
                <a:hlinkClick r:id="rId4"/>
              </a:rPr>
              <a:t>FAQ- Dual Eligibles and Prescription Medication</a:t>
            </a:r>
            <a:endParaRPr lang="en-US" b="1" dirty="0">
              <a:latin typeface="Century Gothic" panose="020B0502020202020204" pitchFamily="34" charset="0"/>
            </a:endParaRPr>
          </a:p>
          <a:p>
            <a:pPr>
              <a:defRPr/>
            </a:pPr>
            <a:r>
              <a:rPr lang="en-US" b="1" dirty="0">
                <a:latin typeface="Century Gothic" panose="020B0502020202020204" pitchFamily="34" charset="0"/>
                <a:hlinkClick r:id="rId5"/>
              </a:rPr>
              <a:t>FAQ- Dual Eligibles and Special Needs Plans (D-SNPs)</a:t>
            </a:r>
            <a:endParaRPr lang="en-US" b="1" dirty="0">
              <a:latin typeface="Century Gothic" panose="020B0502020202020204" pitchFamily="34" charset="0"/>
            </a:endParaRPr>
          </a:p>
          <a:p>
            <a:pPr>
              <a:defRPr/>
            </a:pPr>
            <a:endParaRPr lang="en-US" b="1" dirty="0">
              <a:latin typeface="Century Gothic" panose="020B0502020202020204" pitchFamily="34" charset="0"/>
            </a:endParaRPr>
          </a:p>
          <a:p>
            <a:pPr marL="342900" indent="-342900">
              <a:buFont typeface="Wingdings" panose="05000000000000000000" pitchFamily="2" charset="2"/>
              <a:buChar char="v"/>
              <a:defRPr/>
            </a:pPr>
            <a:r>
              <a:rPr lang="en-US" b="1" dirty="0">
                <a:solidFill>
                  <a:schemeClr val="tx1">
                    <a:lumMod val="85000"/>
                    <a:lumOff val="15000"/>
                  </a:schemeClr>
                </a:solidFill>
                <a:latin typeface="Century Gothic" panose="020B0502020202020204" pitchFamily="34" charset="0"/>
              </a:rPr>
              <a:t>Available at </a:t>
            </a:r>
            <a:r>
              <a:rPr lang="en-US" b="1" dirty="0">
                <a:solidFill>
                  <a:schemeClr val="tx1">
                    <a:lumMod val="85000"/>
                    <a:lumOff val="15000"/>
                  </a:schemeClr>
                </a:solidFill>
                <a:latin typeface="Century Gothic" panose="020B0502020202020204" pitchFamily="34" charset="0"/>
                <a:hlinkClick r:id="rId6"/>
              </a:rPr>
              <a:t>https://www.arcnj.org/programs/health-care-advocacy/resources.html</a:t>
            </a:r>
            <a:r>
              <a:rPr lang="en-US" b="1" dirty="0">
                <a:solidFill>
                  <a:schemeClr val="tx1">
                    <a:lumMod val="85000"/>
                    <a:lumOff val="15000"/>
                  </a:schemeClr>
                </a:solidFill>
                <a:latin typeface="Century Gothic" panose="020B0502020202020204" pitchFamily="34" charset="0"/>
              </a:rPr>
              <a:t> </a:t>
            </a:r>
            <a:br>
              <a:rPr lang="en-US" dirty="0">
                <a:latin typeface="Century Gothic" panose="020B0502020202020204" pitchFamily="34" charset="0"/>
              </a:rPr>
            </a:br>
            <a:endParaRPr lang="en-US" dirty="0">
              <a:latin typeface="Century Gothic" panose="020B0502020202020204" pitchFamily="34" charset="0"/>
            </a:endParaRPr>
          </a:p>
        </p:txBody>
      </p:sp>
      <p:sp>
        <p:nvSpPr>
          <p:cNvPr id="3" name="TextBox 2"/>
          <p:cNvSpPr txBox="1"/>
          <p:nvPr/>
        </p:nvSpPr>
        <p:spPr>
          <a:xfrm>
            <a:off x="685800" y="304800"/>
            <a:ext cx="8077200" cy="708025"/>
          </a:xfrm>
          <a:prstGeom prst="rect">
            <a:avLst/>
          </a:prstGeom>
          <a:noFill/>
        </p:spPr>
        <p:txBody>
          <a:bodyPr>
            <a:spAutoFit/>
          </a:bodyPr>
          <a:lstStyle/>
          <a:p>
            <a:pPr algn="ctr">
              <a:defRPr/>
            </a:pPr>
            <a:r>
              <a:rPr lang="en-US" sz="4000" b="1" dirty="0">
                <a:effectLst>
                  <a:outerShdw blurRad="38100" dist="38100" dir="2700000" algn="tl">
                    <a:srgbClr val="000000">
                      <a:alpha val="43137"/>
                    </a:srgbClr>
                  </a:outerShdw>
                </a:effectLst>
                <a:latin typeface="Century Gothic" panose="020B0502020202020204" pitchFamily="34" charset="0"/>
              </a:rPr>
              <a:t>Dual Eligibles – FAQs </a:t>
            </a:r>
          </a:p>
        </p:txBody>
      </p:sp>
      <p:sp>
        <p:nvSpPr>
          <p:cNvPr id="7168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fld id="{721A63E7-FAEA-42EB-A6D6-3B00669F9CFE}" type="slidenum">
              <a:rPr lang="en-US" altLang="en-US" sz="900" smtClean="0">
                <a:solidFill>
                  <a:srgbClr val="898989"/>
                </a:solidFill>
              </a:rPr>
              <a:pPr/>
              <a:t>3</a:t>
            </a:fld>
            <a:endParaRPr lang="en-US" altLang="en-US" sz="900">
              <a:solidFill>
                <a:srgbClr val="898989"/>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le 3"/>
          <p:cNvSpPr>
            <a:spLocks noGrp="1"/>
          </p:cNvSpPr>
          <p:nvPr>
            <p:ph type="title"/>
          </p:nvPr>
        </p:nvSpPr>
        <p:spPr>
          <a:xfrm>
            <a:off x="258763" y="7938"/>
            <a:ext cx="8686800" cy="1020762"/>
          </a:xfrm>
        </p:spPr>
        <p:txBody>
          <a:bodyPr/>
          <a:lstStyle/>
          <a:p>
            <a:r>
              <a:rPr lang="en-US" altLang="en-US" dirty="0">
                <a:solidFill>
                  <a:srgbClr val="FFFFFF"/>
                </a:solidFill>
                <a:latin typeface="Calibri" panose="020F0502020204030204" pitchFamily="34" charset="0"/>
              </a:rPr>
              <a:t>Getting Started:   What You Will Need</a:t>
            </a:r>
          </a:p>
        </p:txBody>
      </p:sp>
      <p:sp>
        <p:nvSpPr>
          <p:cNvPr id="140291" name="Content Placeholder 4"/>
          <p:cNvSpPr>
            <a:spLocks noGrp="1"/>
          </p:cNvSpPr>
          <p:nvPr>
            <p:ph idx="1"/>
          </p:nvPr>
        </p:nvSpPr>
        <p:spPr>
          <a:xfrm>
            <a:off x="854075" y="2052638"/>
            <a:ext cx="8289925" cy="3765550"/>
          </a:xfrm>
        </p:spPr>
        <p:txBody>
          <a:bodyPr/>
          <a:lstStyle/>
          <a:p>
            <a:r>
              <a:rPr altLang="en-US"/>
              <a:t>Consumer’s  zip code</a:t>
            </a:r>
          </a:p>
          <a:p>
            <a:r>
              <a:rPr altLang="en-US"/>
              <a:t> List of Consumer’s prescription drugs with dose</a:t>
            </a:r>
          </a:p>
          <a:p>
            <a:r>
              <a:rPr altLang="en-US"/>
              <a:t>Pharmacy they use</a:t>
            </a:r>
          </a:p>
          <a:p>
            <a:r>
              <a:rPr altLang="en-US"/>
              <a:t> Does Consumer have a Medicare account?</a:t>
            </a:r>
          </a:p>
          <a:p>
            <a:r>
              <a:rPr altLang="en-US"/>
              <a:t>Other Helpful Information</a:t>
            </a:r>
          </a:p>
          <a:p>
            <a:pPr lvl="1"/>
            <a:r>
              <a:rPr altLang="en-US"/>
              <a:t>   Medicare card with Medicare number</a:t>
            </a:r>
          </a:p>
          <a:p>
            <a:pPr lvl="1"/>
            <a:r>
              <a:rPr altLang="en-US"/>
              <a:t>  Other Health Insurance cards</a:t>
            </a:r>
          </a:p>
          <a:p>
            <a:pPr lvl="1"/>
            <a:r>
              <a:rPr altLang="en-US"/>
              <a:t>   Subsidy eligibility (Medicaid, LIS, PAAD)</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3"/>
          <p:cNvSpPr>
            <a:spLocks noGrp="1"/>
          </p:cNvSpPr>
          <p:nvPr>
            <p:ph type="title"/>
          </p:nvPr>
        </p:nvSpPr>
        <p:spPr>
          <a:xfrm>
            <a:off x="290513" y="914400"/>
            <a:ext cx="8686800" cy="766763"/>
          </a:xfrm>
        </p:spPr>
        <p:txBody>
          <a:bodyPr/>
          <a:lstStyle/>
          <a:p>
            <a:r>
              <a:rPr lang="en-US" altLang="en-US" dirty="0"/>
              <a:t>Seven Step Process for Dual </a:t>
            </a:r>
            <a:r>
              <a:rPr lang="en-US" altLang="en-US" dirty="0" err="1"/>
              <a:t>Eligibles</a:t>
            </a:r>
            <a:endParaRPr lang="en-US" altLang="en-US" dirty="0"/>
          </a:p>
        </p:txBody>
      </p:sp>
      <p:sp>
        <p:nvSpPr>
          <p:cNvPr id="5" name="Content Placeholder 4"/>
          <p:cNvSpPr>
            <a:spLocks noGrp="1"/>
          </p:cNvSpPr>
          <p:nvPr>
            <p:ph idx="1"/>
          </p:nvPr>
        </p:nvSpPr>
        <p:spPr>
          <a:xfrm>
            <a:off x="768350" y="1995488"/>
            <a:ext cx="8289925" cy="3765550"/>
          </a:xfrm>
        </p:spPr>
        <p:txBody>
          <a:bodyPr/>
          <a:lstStyle/>
          <a:p>
            <a:pPr marL="385763" indent="-385763" fontAlgn="auto">
              <a:spcAft>
                <a:spcPts val="0"/>
              </a:spcAft>
              <a:buFont typeface="+mj-lt"/>
              <a:buAutoNum type="arabicPeriod"/>
              <a:defRPr/>
            </a:pPr>
            <a:r>
              <a:rPr dirty="0">
                <a:solidFill>
                  <a:prstClr val="black"/>
                </a:solidFill>
              </a:rPr>
              <a:t>Enter Consumer Information</a:t>
            </a:r>
          </a:p>
          <a:p>
            <a:pPr marL="385763" indent="-385763" fontAlgn="auto">
              <a:spcAft>
                <a:spcPts val="0"/>
              </a:spcAft>
              <a:buFont typeface="+mj-lt"/>
              <a:buAutoNum type="arabicPeriod"/>
              <a:defRPr/>
            </a:pPr>
            <a:r>
              <a:rPr dirty="0">
                <a:solidFill>
                  <a:prstClr val="black"/>
                </a:solidFill>
              </a:rPr>
              <a:t>Enter drugs by name, dose and quantity</a:t>
            </a:r>
          </a:p>
          <a:p>
            <a:pPr marL="385763" indent="-385763" fontAlgn="auto">
              <a:spcAft>
                <a:spcPts val="0"/>
              </a:spcAft>
              <a:buFont typeface="+mj-lt"/>
              <a:buAutoNum type="arabicPeriod"/>
              <a:defRPr/>
            </a:pPr>
            <a:r>
              <a:rPr dirty="0">
                <a:solidFill>
                  <a:prstClr val="black"/>
                </a:solidFill>
              </a:rPr>
              <a:t>Select pharmacies</a:t>
            </a:r>
          </a:p>
          <a:p>
            <a:pPr marL="385763" indent="-385763" fontAlgn="auto">
              <a:spcAft>
                <a:spcPts val="0"/>
              </a:spcAft>
              <a:buFont typeface="+mj-lt"/>
              <a:buAutoNum type="arabicPeriod"/>
              <a:defRPr/>
            </a:pPr>
            <a:r>
              <a:rPr dirty="0">
                <a:solidFill>
                  <a:prstClr val="black"/>
                </a:solidFill>
              </a:rPr>
              <a:t>Review search results and compare plans</a:t>
            </a:r>
          </a:p>
          <a:p>
            <a:pPr marL="385763" indent="-385763" fontAlgn="auto">
              <a:spcAft>
                <a:spcPts val="0"/>
              </a:spcAft>
              <a:buFont typeface="+mj-lt"/>
              <a:buAutoNum type="arabicPeriod"/>
              <a:defRPr/>
            </a:pPr>
            <a:r>
              <a:rPr dirty="0">
                <a:solidFill>
                  <a:prstClr val="black"/>
                </a:solidFill>
              </a:rPr>
              <a:t>Review Plan Details</a:t>
            </a:r>
          </a:p>
          <a:p>
            <a:pPr marL="385763" indent="-385763" fontAlgn="auto">
              <a:spcAft>
                <a:spcPts val="0"/>
              </a:spcAft>
              <a:buFont typeface="+mj-lt"/>
              <a:buAutoNum type="arabicPeriod"/>
              <a:defRPr/>
            </a:pPr>
            <a:r>
              <a:rPr dirty="0">
                <a:solidFill>
                  <a:prstClr val="black"/>
                </a:solidFill>
              </a:rPr>
              <a:t>Save or print plan details</a:t>
            </a:r>
          </a:p>
          <a:p>
            <a:pPr marL="385763" indent="-385763" fontAlgn="auto">
              <a:spcAft>
                <a:spcPts val="0"/>
              </a:spcAft>
              <a:buFont typeface="+mj-lt"/>
              <a:buAutoNum type="arabicPeriod"/>
              <a:defRPr/>
            </a:pPr>
            <a:r>
              <a:rPr dirty="0">
                <a:solidFill>
                  <a:prstClr val="black"/>
                </a:solidFill>
              </a:rPr>
              <a:t>Enroll</a:t>
            </a:r>
          </a:p>
          <a:p>
            <a:pPr marL="0" indent="0" fontAlgn="auto">
              <a:spcAft>
                <a:spcPts val="0"/>
              </a:spcAft>
              <a:buFont typeface="Wingdings" panose="05000000000000000000" pitchFamily="2" charset="2"/>
              <a:buNone/>
              <a:defRPr/>
            </a:pPr>
            <a:endParaRPr dirty="0">
              <a:solidFill>
                <a:prstClr val="black"/>
              </a:solidFill>
            </a:endParaRPr>
          </a:p>
          <a:p>
            <a:pPr fontAlgn="auto">
              <a:spcAft>
                <a:spcPts val="0"/>
              </a:spcAft>
              <a:defRPr/>
            </a:pPr>
            <a:endParaRPr dirty="0">
              <a:solidFill>
                <a:prstClr val="black"/>
              </a:solidFill>
            </a:endParaRPr>
          </a:p>
          <a:p>
            <a:pPr fontAlgn="auto">
              <a:spcAft>
                <a:spcPts val="0"/>
              </a:spcAft>
              <a:defRPr/>
            </a:pPr>
            <a:endParaRPr dirty="0">
              <a:solidFill>
                <a:prstClr val="black"/>
              </a:solidFill>
            </a:endParaRPr>
          </a:p>
        </p:txBody>
      </p:sp>
      <p:sp>
        <p:nvSpPr>
          <p:cNvPr id="6" name="TextBox 5">
            <a:extLst>
              <a:ext uri="{FF2B5EF4-FFF2-40B4-BE49-F238E27FC236}">
                <a16:creationId xmlns:a16="http://schemas.microsoft.com/office/drawing/2014/main" id="{572CB8FB-5CAF-416C-A5D2-46AA563B7019}"/>
              </a:ext>
            </a:extLst>
          </p:cNvPr>
          <p:cNvSpPr txBox="1"/>
          <p:nvPr/>
        </p:nvSpPr>
        <p:spPr>
          <a:xfrm>
            <a:off x="914400" y="110906"/>
            <a:ext cx="7543800" cy="646331"/>
          </a:xfrm>
          <a:prstGeom prst="rect">
            <a:avLst/>
          </a:prstGeom>
          <a:noFill/>
        </p:spPr>
        <p:txBody>
          <a:bodyPr wrap="square">
            <a:spAutoFit/>
          </a:bodyPr>
          <a:lstStyle/>
          <a:p>
            <a:r>
              <a:rPr lang="en-US" sz="3600" b="1" dirty="0">
                <a:solidFill>
                  <a:srgbClr val="FFFFFF"/>
                </a:solidFill>
                <a:latin typeface="Calibri" panose="020F0502020204030204" pitchFamily="34" charset="0"/>
              </a:rPr>
              <a:t>Plan Finder Steps for Dual </a:t>
            </a:r>
            <a:r>
              <a:rPr lang="en-US" sz="3600" b="1" dirty="0" err="1">
                <a:solidFill>
                  <a:srgbClr val="FFFFFF"/>
                </a:solidFill>
                <a:latin typeface="Calibri" panose="020F0502020204030204" pitchFamily="34" charset="0"/>
              </a:rPr>
              <a:t>Eligibles</a:t>
            </a:r>
            <a:endParaRPr lang="en-US" sz="3600" b="1"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9F90583A-C5F5-4D57-BC4C-DA81A19ED9E8}"/>
              </a:ext>
            </a:extLst>
          </p:cNvPr>
          <p:cNvPicPr>
            <a:picLocks noGrp="1" noChangeAspect="1"/>
          </p:cNvPicPr>
          <p:nvPr>
            <p:ph sz="quarter" idx="13"/>
          </p:nvPr>
        </p:nvPicPr>
        <p:blipFill>
          <a:blip r:embed="rId4"/>
          <a:stretch>
            <a:fillRect/>
          </a:stretch>
        </p:blipFill>
        <p:spPr>
          <a:xfrm>
            <a:off x="-15815" y="1772237"/>
            <a:ext cx="6661680" cy="4167528"/>
          </a:xfrm>
        </p:spPr>
      </p:pic>
      <p:sp>
        <p:nvSpPr>
          <p:cNvPr id="2" name="Title 1"/>
          <p:cNvSpPr>
            <a:spLocks noGrp="1"/>
          </p:cNvSpPr>
          <p:nvPr>
            <p:ph type="title"/>
          </p:nvPr>
        </p:nvSpPr>
        <p:spPr/>
        <p:txBody>
          <a:bodyPr/>
          <a:lstStyle/>
          <a:p>
            <a:r>
              <a:rPr lang="en-US" dirty="0"/>
              <a:t>Medicare Plan Finder Home Page</a:t>
            </a:r>
          </a:p>
        </p:txBody>
      </p:sp>
      <p:sp>
        <p:nvSpPr>
          <p:cNvPr id="8" name="Rectangle 7" descr="Yellow box showing the log in section on the Plan finder home page">
            <a:extLst>
              <a:ext uri="{FF2B5EF4-FFF2-40B4-BE49-F238E27FC236}">
                <a16:creationId xmlns:a16="http://schemas.microsoft.com/office/drawing/2014/main" id="{AD872F9E-7EEF-43F5-A0D7-A64D147FBBCE}"/>
              </a:ext>
            </a:extLst>
          </p:cNvPr>
          <p:cNvSpPr/>
          <p:nvPr/>
        </p:nvSpPr>
        <p:spPr>
          <a:xfrm>
            <a:off x="322453" y="3856000"/>
            <a:ext cx="2657759" cy="1625594"/>
          </a:xfrm>
          <a:prstGeom prst="rect">
            <a:avLst/>
          </a:prstGeom>
          <a:noFill/>
          <a:ln w="57150">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dirty="0">
              <a:solidFill>
                <a:prstClr val="white"/>
              </a:solidFill>
              <a:latin typeface="Calibri" panose="020F0502020204030204"/>
            </a:endParaRPr>
          </a:p>
        </p:txBody>
      </p:sp>
      <p:sp>
        <p:nvSpPr>
          <p:cNvPr id="34" name="Content Placeholder 2">
            <a:extLst>
              <a:ext uri="{FF2B5EF4-FFF2-40B4-BE49-F238E27FC236}">
                <a16:creationId xmlns:a16="http://schemas.microsoft.com/office/drawing/2014/main" id="{D8781118-4B1E-84B1-43AB-3E46B912DB27}"/>
              </a:ext>
            </a:extLst>
          </p:cNvPr>
          <p:cNvSpPr>
            <a:spLocks noGrp="1"/>
          </p:cNvSpPr>
          <p:nvPr>
            <p:ph sz="quarter" idx="14"/>
          </p:nvPr>
        </p:nvSpPr>
        <p:spPr>
          <a:xfrm>
            <a:off x="43265" y="3499667"/>
            <a:ext cx="438912" cy="438912"/>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indent="0" algn="ctr">
              <a:buNone/>
            </a:pPr>
            <a:r>
              <a:rPr lang="en-US" sz="2400" dirty="0">
                <a:solidFill>
                  <a:srgbClr val="00539A"/>
                </a:solidFill>
              </a:rPr>
              <a:t>1</a:t>
            </a:r>
          </a:p>
        </p:txBody>
      </p:sp>
      <p:sp>
        <p:nvSpPr>
          <p:cNvPr id="35" name="Content Placeholder 3">
            <a:extLst>
              <a:ext uri="{FF2B5EF4-FFF2-40B4-BE49-F238E27FC236}">
                <a16:creationId xmlns:a16="http://schemas.microsoft.com/office/drawing/2014/main" id="{460BD3D5-6E11-5180-E9F7-5A44F359B456}"/>
              </a:ext>
            </a:extLst>
          </p:cNvPr>
          <p:cNvSpPr>
            <a:spLocks noGrp="1"/>
          </p:cNvSpPr>
          <p:nvPr>
            <p:ph sz="quarter" idx="15"/>
          </p:nvPr>
        </p:nvSpPr>
        <p:spPr>
          <a:xfrm>
            <a:off x="310141" y="3118801"/>
            <a:ext cx="2171700" cy="516898"/>
          </a:xfrm>
          <a:prstGeom prst="round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marL="0" indent="0">
              <a:buNone/>
            </a:pPr>
            <a:r>
              <a:rPr lang="en-US" sz="1350" dirty="0">
                <a:solidFill>
                  <a:srgbClr val="00539A"/>
                </a:solidFill>
              </a:rPr>
              <a:t>Log into Medicare account </a:t>
            </a:r>
            <a:br>
              <a:rPr lang="en-US" sz="1350" dirty="0">
                <a:solidFill>
                  <a:srgbClr val="00539A"/>
                </a:solidFill>
              </a:rPr>
            </a:br>
            <a:r>
              <a:rPr lang="en-US" sz="1350" dirty="0">
                <a:solidFill>
                  <a:srgbClr val="00539A"/>
                </a:solidFill>
              </a:rPr>
              <a:t>or create an account</a:t>
            </a:r>
          </a:p>
        </p:txBody>
      </p:sp>
      <p:sp>
        <p:nvSpPr>
          <p:cNvPr id="36" name="Content Placeholder 4">
            <a:extLst>
              <a:ext uri="{FF2B5EF4-FFF2-40B4-BE49-F238E27FC236}">
                <a16:creationId xmlns:a16="http://schemas.microsoft.com/office/drawing/2014/main" id="{F6A0D66A-8B83-D2BE-CE30-6A85637A61AB}"/>
              </a:ext>
            </a:extLst>
          </p:cNvPr>
          <p:cNvSpPr>
            <a:spLocks noGrp="1"/>
          </p:cNvSpPr>
          <p:nvPr>
            <p:ph sz="quarter" idx="16"/>
          </p:nvPr>
        </p:nvSpPr>
        <p:spPr>
          <a:xfrm>
            <a:off x="5390902" y="3607926"/>
            <a:ext cx="438912" cy="438912"/>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indent="0" algn="ctr">
              <a:buNone/>
            </a:pPr>
            <a:r>
              <a:rPr lang="en-US" sz="2400" dirty="0">
                <a:solidFill>
                  <a:srgbClr val="00539A"/>
                </a:solidFill>
              </a:rPr>
              <a:t>2</a:t>
            </a:r>
          </a:p>
        </p:txBody>
      </p:sp>
      <p:sp>
        <p:nvSpPr>
          <p:cNvPr id="25" name="Rectangle 24" descr="Yellow box showing the Choose a plan section on the Plan finder home page">
            <a:extLst>
              <a:ext uri="{FF2B5EF4-FFF2-40B4-BE49-F238E27FC236}">
                <a16:creationId xmlns:a16="http://schemas.microsoft.com/office/drawing/2014/main" id="{8563A4C2-1B07-4175-96AC-185A73348C46}"/>
              </a:ext>
            </a:extLst>
          </p:cNvPr>
          <p:cNvSpPr/>
          <p:nvPr/>
        </p:nvSpPr>
        <p:spPr>
          <a:xfrm>
            <a:off x="3259399" y="3942311"/>
            <a:ext cx="2303224" cy="1472918"/>
          </a:xfrm>
          <a:prstGeom prst="rect">
            <a:avLst/>
          </a:prstGeom>
          <a:noFill/>
          <a:ln w="57150">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dirty="0">
              <a:solidFill>
                <a:prstClr val="white"/>
              </a:solidFill>
              <a:latin typeface="Calibri" panose="020F0502020204030204"/>
            </a:endParaRPr>
          </a:p>
        </p:txBody>
      </p:sp>
      <p:sp>
        <p:nvSpPr>
          <p:cNvPr id="37" name="Content Placeholder 5">
            <a:extLst>
              <a:ext uri="{FF2B5EF4-FFF2-40B4-BE49-F238E27FC236}">
                <a16:creationId xmlns:a16="http://schemas.microsoft.com/office/drawing/2014/main" id="{1A11F5C0-49D4-721A-15BD-CC703CA9832A}"/>
              </a:ext>
            </a:extLst>
          </p:cNvPr>
          <p:cNvSpPr>
            <a:spLocks noGrp="1"/>
          </p:cNvSpPr>
          <p:nvPr>
            <p:ph sz="quarter" idx="17"/>
          </p:nvPr>
        </p:nvSpPr>
        <p:spPr>
          <a:xfrm>
            <a:off x="3338645" y="3190633"/>
            <a:ext cx="2271713" cy="528491"/>
          </a:xfrm>
          <a:prstGeom prst="round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marL="0" indent="0">
              <a:buNone/>
            </a:pPr>
            <a:r>
              <a:rPr lang="en-US" sz="1350" dirty="0">
                <a:solidFill>
                  <a:srgbClr val="00539A"/>
                </a:solidFill>
              </a:rPr>
              <a:t>Or continue without logging in and enter zip code</a:t>
            </a:r>
          </a:p>
        </p:txBody>
      </p:sp>
      <p:sp>
        <p:nvSpPr>
          <p:cNvPr id="15" name="Rectangle 14" descr="Yellow box showing the log in section on the Plan finder home page">
            <a:extLst>
              <a:ext uri="{FF2B5EF4-FFF2-40B4-BE49-F238E27FC236}">
                <a16:creationId xmlns:a16="http://schemas.microsoft.com/office/drawing/2014/main" id="{9F0FFCF9-A158-0D2F-E8EB-B9A21F9FF5B1}"/>
              </a:ext>
            </a:extLst>
          </p:cNvPr>
          <p:cNvSpPr/>
          <p:nvPr/>
        </p:nvSpPr>
        <p:spPr>
          <a:xfrm>
            <a:off x="6421316" y="3215167"/>
            <a:ext cx="2528750" cy="2544355"/>
          </a:xfrm>
          <a:prstGeom prst="rect">
            <a:avLst/>
          </a:prstGeom>
          <a:noFill/>
          <a:ln w="57150">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dirty="0">
              <a:solidFill>
                <a:prstClr val="white"/>
              </a:solidFill>
              <a:latin typeface="Calibri" panose="020F0502020204030204"/>
            </a:endParaRPr>
          </a:p>
        </p:txBody>
      </p:sp>
      <p:sp>
        <p:nvSpPr>
          <p:cNvPr id="39" name="Content Placeholder 7">
            <a:extLst>
              <a:ext uri="{FF2B5EF4-FFF2-40B4-BE49-F238E27FC236}">
                <a16:creationId xmlns:a16="http://schemas.microsoft.com/office/drawing/2014/main" id="{57E00CB6-C0F4-FA0D-6BFC-D1E8B3A563EA}"/>
              </a:ext>
            </a:extLst>
          </p:cNvPr>
          <p:cNvSpPr>
            <a:spLocks noGrp="1"/>
          </p:cNvSpPr>
          <p:nvPr>
            <p:ph sz="quarter" idx="19"/>
          </p:nvPr>
        </p:nvSpPr>
        <p:spPr>
          <a:xfrm>
            <a:off x="6328407" y="3022223"/>
            <a:ext cx="438912" cy="438912"/>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indent="0" algn="ctr">
              <a:buNone/>
            </a:pPr>
            <a:r>
              <a:rPr lang="en-US" sz="2400" dirty="0">
                <a:solidFill>
                  <a:srgbClr val="00539A"/>
                </a:solidFill>
              </a:rPr>
              <a:t>3</a:t>
            </a:r>
          </a:p>
        </p:txBody>
      </p:sp>
      <p:sp>
        <p:nvSpPr>
          <p:cNvPr id="40" name="Content Placeholder 8">
            <a:extLst>
              <a:ext uri="{FF2B5EF4-FFF2-40B4-BE49-F238E27FC236}">
                <a16:creationId xmlns:a16="http://schemas.microsoft.com/office/drawing/2014/main" id="{3F3B8D38-A389-8132-6FF1-53C2A223E11E}"/>
              </a:ext>
            </a:extLst>
          </p:cNvPr>
          <p:cNvSpPr>
            <a:spLocks noGrp="1"/>
          </p:cNvSpPr>
          <p:nvPr>
            <p:ph sz="quarter" idx="20"/>
          </p:nvPr>
        </p:nvSpPr>
        <p:spPr>
          <a:xfrm>
            <a:off x="6457950" y="2536744"/>
            <a:ext cx="1555243" cy="528491"/>
          </a:xfrm>
          <a:prstGeom prst="round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marL="0" indent="0">
              <a:buNone/>
            </a:pPr>
            <a:r>
              <a:rPr lang="en-US" sz="1350" dirty="0">
                <a:solidFill>
                  <a:srgbClr val="00539A"/>
                </a:solidFill>
              </a:rPr>
              <a:t>Choose type of plan to review</a:t>
            </a:r>
          </a:p>
        </p:txBody>
      </p:sp>
      <p:sp>
        <p:nvSpPr>
          <p:cNvPr id="5" name="Slide Number Placeholder 4"/>
          <p:cNvSpPr>
            <a:spLocks noGrp="1"/>
          </p:cNvSpPr>
          <p:nvPr>
            <p:ph type="sldNum" sz="quarter" idx="12"/>
          </p:nvPr>
        </p:nvSpPr>
        <p:spPr/>
        <p:txBody>
          <a:bodyPr/>
          <a:lstStyle/>
          <a:p>
            <a:pPr defTabSz="685800" eaLnBrk="1" fontAlgn="auto" hangingPunct="1">
              <a:spcBef>
                <a:spcPts val="0"/>
              </a:spcBef>
              <a:spcAft>
                <a:spcPts val="0"/>
              </a:spcAft>
            </a:pPr>
            <a:fld id="{0B2D781D-8844-5940-92D1-06EF0A7F581E}" type="slidenum">
              <a:rPr lang="en-US">
                <a:solidFill>
                  <a:srgbClr val="4472C4">
                    <a:lumMod val="60000"/>
                    <a:lumOff val="40000"/>
                  </a:srgbClr>
                </a:solidFill>
              </a:rPr>
              <a:pPr defTabSz="685800" eaLnBrk="1" fontAlgn="auto" hangingPunct="1">
                <a:spcBef>
                  <a:spcPts val="0"/>
                </a:spcBef>
                <a:spcAft>
                  <a:spcPts val="0"/>
                </a:spcAft>
              </a:pPr>
              <a:t>32</a:t>
            </a:fld>
            <a:endParaRPr lang="en-US" dirty="0">
              <a:solidFill>
                <a:srgbClr val="4472C4">
                  <a:lumMod val="60000"/>
                  <a:lumOff val="40000"/>
                </a:srgbClr>
              </a:solidFill>
            </a:endParaRPr>
          </a:p>
        </p:txBody>
      </p:sp>
      <p:pic>
        <p:nvPicPr>
          <p:cNvPr id="10" name="Content Placeholder 9">
            <a:extLst>
              <a:ext uri="{FF2B5EF4-FFF2-40B4-BE49-F238E27FC236}">
                <a16:creationId xmlns:a16="http://schemas.microsoft.com/office/drawing/2014/main" id="{62E078E8-67F6-4C2C-AB2B-67678E1C079E}"/>
              </a:ext>
            </a:extLst>
          </p:cNvPr>
          <p:cNvPicPr>
            <a:picLocks noGrp="1" noChangeAspect="1"/>
          </p:cNvPicPr>
          <p:nvPr>
            <p:ph sz="quarter" idx="18"/>
          </p:nvPr>
        </p:nvPicPr>
        <p:blipFill>
          <a:blip r:embed="rId5"/>
          <a:stretch>
            <a:fillRect/>
          </a:stretch>
        </p:blipFill>
        <p:spPr>
          <a:xfrm>
            <a:off x="6640772" y="3517854"/>
            <a:ext cx="2057399" cy="1812676"/>
          </a:xfrm>
        </p:spPr>
      </p:pic>
    </p:spTree>
    <p:custDataLst>
      <p:tags r:id="rId1"/>
    </p:custDataLst>
    <p:extLst>
      <p:ext uri="{BB962C8B-B14F-4D97-AF65-F5344CB8AC3E}">
        <p14:creationId xmlns:p14="http://schemas.microsoft.com/office/powerpoint/2010/main" val="3671203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4">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xEl>
                                              <p:pRg st="0" end="0"/>
                                            </p:txEl>
                                          </p:spTgt>
                                        </p:tgtEl>
                                        <p:attrNameLst>
                                          <p:attrName>style.visibility</p:attrName>
                                        </p:attrNameLst>
                                      </p:cBhvr>
                                      <p:to>
                                        <p:strVal val="visible"/>
                                      </p:to>
                                    </p:se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35">
                                            <p:bg/>
                                          </p:spTgt>
                                        </p:tgtEl>
                                        <p:attrNameLst>
                                          <p:attrName>style.visibility</p:attrName>
                                        </p:attrNameLst>
                                      </p:cBhvr>
                                      <p:to>
                                        <p:strVal val="visible"/>
                                      </p:to>
                                    </p:set>
                                    <p:animEffect transition="in" filter="wipe(left)">
                                      <p:cBhvr>
                                        <p:cTn id="16" dur="500"/>
                                        <p:tgtEl>
                                          <p:spTgt spid="35">
                                            <p:bg/>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5">
                                            <p:txEl>
                                              <p:pRg st="0" end="0"/>
                                            </p:txEl>
                                          </p:spTgt>
                                        </p:tgtEl>
                                        <p:attrNameLst>
                                          <p:attrName>style.visibility</p:attrName>
                                        </p:attrNameLst>
                                      </p:cBhvr>
                                      <p:to>
                                        <p:strVal val="visible"/>
                                      </p:to>
                                    </p:set>
                                    <p:animEffect transition="in" filter="wipe(left)">
                                      <p:cBhvr>
                                        <p:cTn id="19" dur="500"/>
                                        <p:tgtEl>
                                          <p:spTgt spid="3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left)">
                                      <p:cBhvr>
                                        <p:cTn id="24" dur="500"/>
                                        <p:tgtEl>
                                          <p:spTgt spid="25"/>
                                        </p:tgtEl>
                                      </p:cBhvr>
                                    </p:animEffect>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36">
                                            <p:bg/>
                                          </p:spTgt>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6">
                                            <p:txEl>
                                              <p:pRg st="0" end="0"/>
                                            </p:txEl>
                                          </p:spTgt>
                                        </p:tgtEl>
                                        <p:attrNameLst>
                                          <p:attrName>style.visibility</p:attrName>
                                        </p:attrNameLst>
                                      </p:cBhvr>
                                      <p:to>
                                        <p:strVal val="visible"/>
                                      </p:to>
                                    </p:set>
                                  </p:childTnLst>
                                </p:cTn>
                              </p:par>
                            </p:childTnLst>
                          </p:cTn>
                        </p:par>
                        <p:par>
                          <p:cTn id="30" fill="hold">
                            <p:stCondLst>
                              <p:cond delay="500"/>
                            </p:stCondLst>
                            <p:childTnLst>
                              <p:par>
                                <p:cTn id="31" presetID="22" presetClass="entr" presetSubtype="2" fill="hold" grpId="0" nodeType="afterEffect">
                                  <p:stCondLst>
                                    <p:cond delay="0"/>
                                  </p:stCondLst>
                                  <p:childTnLst>
                                    <p:set>
                                      <p:cBhvr>
                                        <p:cTn id="32" dur="1" fill="hold">
                                          <p:stCondLst>
                                            <p:cond delay="0"/>
                                          </p:stCondLst>
                                        </p:cTn>
                                        <p:tgtEl>
                                          <p:spTgt spid="37">
                                            <p:bg/>
                                          </p:spTgt>
                                        </p:tgtEl>
                                        <p:attrNameLst>
                                          <p:attrName>style.visibility</p:attrName>
                                        </p:attrNameLst>
                                      </p:cBhvr>
                                      <p:to>
                                        <p:strVal val="visible"/>
                                      </p:to>
                                    </p:set>
                                    <p:animEffect transition="in" filter="wipe(right)">
                                      <p:cBhvr>
                                        <p:cTn id="33" dur="500"/>
                                        <p:tgtEl>
                                          <p:spTgt spid="37">
                                            <p:bg/>
                                          </p:spTgt>
                                        </p:tgtEl>
                                      </p:cBhvr>
                                    </p:animEffect>
                                  </p:childTnLst>
                                </p:cTn>
                              </p:par>
                              <p:par>
                                <p:cTn id="34" presetID="22" presetClass="entr" presetSubtype="2" fill="hold" grpId="0" nodeType="withEffect">
                                  <p:stCondLst>
                                    <p:cond delay="0"/>
                                  </p:stCondLst>
                                  <p:childTnLst>
                                    <p:set>
                                      <p:cBhvr>
                                        <p:cTn id="35" dur="1" fill="hold">
                                          <p:stCondLst>
                                            <p:cond delay="0"/>
                                          </p:stCondLst>
                                        </p:cTn>
                                        <p:tgtEl>
                                          <p:spTgt spid="37">
                                            <p:txEl>
                                              <p:pRg st="0" end="0"/>
                                            </p:txEl>
                                          </p:spTgt>
                                        </p:tgtEl>
                                        <p:attrNameLst>
                                          <p:attrName>style.visibility</p:attrName>
                                        </p:attrNameLst>
                                      </p:cBhvr>
                                      <p:to>
                                        <p:strVal val="visible"/>
                                      </p:to>
                                    </p:set>
                                    <p:animEffect transition="in" filter="wipe(right)">
                                      <p:cBhvr>
                                        <p:cTn id="36" dur="500"/>
                                        <p:tgtEl>
                                          <p:spTgt spid="37">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0">
                                            <p:bg/>
                                          </p:spTgt>
                                        </p:tgtEl>
                                        <p:attrNameLst>
                                          <p:attrName>style.visibility</p:attrName>
                                        </p:attrNameLst>
                                      </p:cBhvr>
                                      <p:to>
                                        <p:strVal val="visible"/>
                                      </p:to>
                                    </p:set>
                                    <p:anim calcmode="lin" valueType="num">
                                      <p:cBhvr additive="base">
                                        <p:cTn id="41" dur="500" fill="hold"/>
                                        <p:tgtEl>
                                          <p:spTgt spid="40">
                                            <p:bg/>
                                          </p:spTgt>
                                        </p:tgtEl>
                                        <p:attrNameLst>
                                          <p:attrName>ppt_x</p:attrName>
                                        </p:attrNameLst>
                                      </p:cBhvr>
                                      <p:tavLst>
                                        <p:tav tm="0">
                                          <p:val>
                                            <p:strVal val="#ppt_x"/>
                                          </p:val>
                                        </p:tav>
                                        <p:tav tm="100000">
                                          <p:val>
                                            <p:strVal val="#ppt_x"/>
                                          </p:val>
                                        </p:tav>
                                      </p:tavLst>
                                    </p:anim>
                                    <p:anim calcmode="lin" valueType="num">
                                      <p:cBhvr additive="base">
                                        <p:cTn id="42" dur="500" fill="hold"/>
                                        <p:tgtEl>
                                          <p:spTgt spid="40">
                                            <p:bg/>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40">
                                            <p:txEl>
                                              <p:pRg st="0" end="0"/>
                                            </p:txEl>
                                          </p:spTgt>
                                        </p:tgtEl>
                                        <p:attrNameLst>
                                          <p:attrName>style.visibility</p:attrName>
                                        </p:attrNameLst>
                                      </p:cBhvr>
                                      <p:to>
                                        <p:strVal val="visible"/>
                                      </p:to>
                                    </p:set>
                                    <p:anim calcmode="lin" valueType="num">
                                      <p:cBhvr additive="base">
                                        <p:cTn id="45" dur="500" fill="hold"/>
                                        <p:tgtEl>
                                          <p:spTgt spid="40">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40">
                                            <p:txEl>
                                              <p:pRg st="0" end="0"/>
                                            </p:txEl>
                                          </p:spTgt>
                                        </p:tgtEl>
                                        <p:attrNameLst>
                                          <p:attrName>ppt_y</p:attrName>
                                        </p:attrNameLst>
                                      </p:cBhvr>
                                      <p:tavLst>
                                        <p:tav tm="0">
                                          <p:val>
                                            <p:strVal val="1+#ppt_h/2"/>
                                          </p:val>
                                        </p:tav>
                                        <p:tav tm="100000">
                                          <p:val>
                                            <p:strVal val="#ppt_y"/>
                                          </p:val>
                                        </p:tav>
                                      </p:tavLst>
                                    </p:anim>
                                  </p:childTnLst>
                                </p:cTn>
                              </p:par>
                            </p:childTnLst>
                          </p:cTn>
                        </p:par>
                        <p:par>
                          <p:cTn id="47" fill="hold">
                            <p:stCondLst>
                              <p:cond delay="500"/>
                            </p:stCondLst>
                            <p:childTnLst>
                              <p:par>
                                <p:cTn id="48" presetID="22" presetClass="entr" presetSubtype="4" fill="hold" grpId="0" nodeType="after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down)">
                                      <p:cBhvr>
                                        <p:cTn id="50" dur="500"/>
                                        <p:tgtEl>
                                          <p:spTgt spid="15"/>
                                        </p:tgtEl>
                                      </p:cBhvr>
                                    </p:animEffect>
                                  </p:childTnLst>
                                </p:cTn>
                              </p:par>
                            </p:childTnLst>
                          </p:cTn>
                        </p:par>
                        <p:par>
                          <p:cTn id="51" fill="hold">
                            <p:stCondLst>
                              <p:cond delay="1000"/>
                            </p:stCondLst>
                            <p:childTnLst>
                              <p:par>
                                <p:cTn id="52" presetID="1" presetClass="entr" presetSubtype="0" fill="hold" grpId="0" nodeType="afterEffect">
                                  <p:stCondLst>
                                    <p:cond delay="0"/>
                                  </p:stCondLst>
                                  <p:childTnLst>
                                    <p:set>
                                      <p:cBhvr>
                                        <p:cTn id="53" dur="1" fill="hold">
                                          <p:stCondLst>
                                            <p:cond delay="0"/>
                                          </p:stCondLst>
                                        </p:cTn>
                                        <p:tgtEl>
                                          <p:spTgt spid="39">
                                            <p:bg/>
                                          </p:spTgt>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39">
                                            <p:txEl>
                                              <p:pRg st="0" end="0"/>
                                            </p:txEl>
                                          </p:spTgt>
                                        </p:tgtEl>
                                        <p:attrNameLst>
                                          <p:attrName>style.visibility</p:attrName>
                                        </p:attrNameLst>
                                      </p:cBhvr>
                                      <p:to>
                                        <p:strVal val="visible"/>
                                      </p:to>
                                    </p:set>
                                  </p:childTnLst>
                                </p:cTn>
                              </p:par>
                              <p:par>
                                <p:cTn id="56" presetID="2" presetClass="entr" presetSubtype="4" fill="hold" nodeType="withEffect">
                                  <p:stCondLst>
                                    <p:cond delay="0"/>
                                  </p:stCondLst>
                                  <p:childTnLst>
                                    <p:set>
                                      <p:cBhvr>
                                        <p:cTn id="57" dur="1" fill="hold">
                                          <p:stCondLst>
                                            <p:cond delay="0"/>
                                          </p:stCondLst>
                                        </p:cTn>
                                        <p:tgtEl>
                                          <p:spTgt spid="10"/>
                                        </p:tgtEl>
                                        <p:attrNameLst>
                                          <p:attrName>style.visibility</p:attrName>
                                        </p:attrNameLst>
                                      </p:cBhvr>
                                      <p:to>
                                        <p:strVal val="visible"/>
                                      </p:to>
                                    </p:set>
                                    <p:anim calcmode="lin" valueType="num">
                                      <p:cBhvr additive="base">
                                        <p:cTn id="58" dur="500" fill="hold"/>
                                        <p:tgtEl>
                                          <p:spTgt spid="10"/>
                                        </p:tgtEl>
                                        <p:attrNameLst>
                                          <p:attrName>ppt_x</p:attrName>
                                        </p:attrNameLst>
                                      </p:cBhvr>
                                      <p:tavLst>
                                        <p:tav tm="0">
                                          <p:val>
                                            <p:strVal val="#ppt_x"/>
                                          </p:val>
                                        </p:tav>
                                        <p:tav tm="100000">
                                          <p:val>
                                            <p:strVal val="#ppt_x"/>
                                          </p:val>
                                        </p:tav>
                                      </p:tavLst>
                                    </p:anim>
                                    <p:anim calcmode="lin" valueType="num">
                                      <p:cBhvr additive="base">
                                        <p:cTn id="5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4" grpId="0" uiExpand="1" build="p" animBg="1"/>
      <p:bldP spid="35" grpId="0" uiExpand="1" build="p" animBg="1"/>
      <p:bldP spid="36" grpId="0" uiExpand="1" build="p" animBg="1"/>
      <p:bldP spid="25" grpId="0" animBg="1"/>
      <p:bldP spid="37" grpId="0" uiExpand="1" build="p" animBg="1"/>
      <p:bldP spid="15" grpId="0" animBg="1"/>
      <p:bldP spid="39" grpId="0" uiExpand="1" build="p" animBg="1"/>
      <p:bldP spid="40" grpId="0" uiExpand="1" build="p"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7DDF5-032E-4F64-9983-286FED9B5733}"/>
              </a:ext>
            </a:extLst>
          </p:cNvPr>
          <p:cNvSpPr>
            <a:spLocks noGrp="1"/>
          </p:cNvSpPr>
          <p:nvPr>
            <p:ph type="title"/>
          </p:nvPr>
        </p:nvSpPr>
        <p:spPr>
          <a:xfrm>
            <a:off x="0" y="0"/>
            <a:ext cx="9144000" cy="960438"/>
          </a:xfrm>
        </p:spPr>
        <p:txBody>
          <a:bodyPr/>
          <a:lstStyle/>
          <a:p>
            <a:pPr fontAlgn="auto">
              <a:spcAft>
                <a:spcPts val="0"/>
              </a:spcAft>
              <a:defRPr/>
            </a:pPr>
            <a:r>
              <a:rPr lang="en-US" sz="2250" dirty="0">
                <a:ea typeface="+mj-ea"/>
              </a:rPr>
              <a:t>Things to Consider</a:t>
            </a:r>
          </a:p>
        </p:txBody>
      </p:sp>
      <p:sp>
        <p:nvSpPr>
          <p:cNvPr id="7" name="Content Placeholder 4">
            <a:extLst>
              <a:ext uri="{FF2B5EF4-FFF2-40B4-BE49-F238E27FC236}">
                <a16:creationId xmlns:a16="http://schemas.microsoft.com/office/drawing/2014/main" id="{339EB246-6683-9B4F-9391-FD55C385A13C}"/>
              </a:ext>
            </a:extLst>
          </p:cNvPr>
          <p:cNvSpPr>
            <a:spLocks noGrp="1"/>
          </p:cNvSpPr>
          <p:nvPr>
            <p:ph idx="1"/>
          </p:nvPr>
        </p:nvSpPr>
        <p:spPr>
          <a:xfrm>
            <a:off x="685800" y="2038350"/>
            <a:ext cx="7886700" cy="3263900"/>
          </a:xfrm>
        </p:spPr>
        <p:txBody>
          <a:bodyPr>
            <a:noAutofit/>
          </a:bodyPr>
          <a:lstStyle/>
          <a:p>
            <a:pPr marL="0" indent="0" fontAlgn="auto">
              <a:spcBef>
                <a:spcPts val="0"/>
              </a:spcBef>
              <a:buFont typeface="Wingdings" panose="05000000000000000000" pitchFamily="2" charset="2"/>
              <a:buNone/>
              <a:defRPr/>
            </a:pPr>
            <a:r>
              <a:rPr lang="en-US" sz="1950" b="1" dirty="0"/>
              <a:t>Can’t </a:t>
            </a:r>
            <a:r>
              <a:rPr lang="en-US" sz="1950" b="1" u="sng" dirty="0"/>
              <a:t>save</a:t>
            </a:r>
            <a:r>
              <a:rPr lang="en-US" sz="1950" b="1" dirty="0"/>
              <a:t> drug list if you “</a:t>
            </a:r>
            <a:r>
              <a:rPr lang="en-US" sz="1950" b="1" i="1" dirty="0"/>
              <a:t>continue without logging in” </a:t>
            </a:r>
          </a:p>
          <a:p>
            <a:pPr marL="411480" lvl="1" indent="0" fontAlgn="auto">
              <a:spcBef>
                <a:spcPts val="0"/>
              </a:spcBef>
              <a:buFont typeface="Arial" panose="020B0604020202020204" pitchFamily="34" charset="0"/>
              <a:buNone/>
              <a:defRPr/>
            </a:pPr>
            <a:r>
              <a:rPr lang="en-US" sz="1650" dirty="0"/>
              <a:t>Will be able to see plan and coverage information to make an enrollment choice</a:t>
            </a:r>
          </a:p>
          <a:p>
            <a:pPr marL="205740" indent="-205740" fontAlgn="auto">
              <a:spcBef>
                <a:spcPts val="0"/>
              </a:spcBef>
              <a:defRPr/>
            </a:pPr>
            <a:r>
              <a:rPr lang="en-US" sz="1950" dirty="0"/>
              <a:t>In order to save the drug list, you must login or create a Medicare Account</a:t>
            </a:r>
          </a:p>
          <a:p>
            <a:pPr marL="617220" lvl="1" indent="-205740" fontAlgn="auto">
              <a:spcBef>
                <a:spcPts val="0"/>
              </a:spcBef>
              <a:defRPr/>
            </a:pPr>
            <a:r>
              <a:rPr lang="en-US" sz="1650" dirty="0"/>
              <a:t>Doing this will show your drug list from prior year’s claims</a:t>
            </a:r>
          </a:p>
          <a:p>
            <a:pPr marL="617220" lvl="1" indent="-205740" fontAlgn="auto">
              <a:spcBef>
                <a:spcPts val="0"/>
              </a:spcBef>
              <a:defRPr/>
            </a:pPr>
            <a:r>
              <a:rPr lang="en-US" sz="1650" dirty="0"/>
              <a:t>Doing this step will confirm consumer’s level of “extra help”</a:t>
            </a:r>
          </a:p>
          <a:p>
            <a:pPr marL="617220" lvl="1" indent="-205740" fontAlgn="auto">
              <a:spcBef>
                <a:spcPts val="0"/>
              </a:spcBef>
              <a:defRPr/>
            </a:pPr>
            <a:r>
              <a:rPr lang="en-US" sz="1650" dirty="0"/>
              <a:t>You need to update it with any new drugs/dosages</a:t>
            </a:r>
          </a:p>
          <a:p>
            <a:pPr marL="617220" lvl="1" indent="-205740" fontAlgn="auto">
              <a:spcBef>
                <a:spcPts val="0"/>
              </a:spcBef>
              <a:defRPr/>
            </a:pPr>
            <a:endParaRPr lang="en-US" sz="1650" dirty="0"/>
          </a:p>
          <a:p>
            <a:pPr marL="411480" lvl="1" indent="0" fontAlgn="auto">
              <a:spcBef>
                <a:spcPts val="0"/>
              </a:spcBef>
              <a:buFont typeface="Arial" panose="020B0604020202020204" pitchFamily="34" charset="0"/>
              <a:buNone/>
              <a:defRPr/>
            </a:pPr>
            <a:endParaRPr lang="en-US" sz="1650" dirty="0"/>
          </a:p>
        </p:txBody>
      </p:sp>
      <p:cxnSp>
        <p:nvCxnSpPr>
          <p:cNvPr id="10" name="Straight Connector 9">
            <a:extLst>
              <a:ext uri="{FF2B5EF4-FFF2-40B4-BE49-F238E27FC236}">
                <a16:creationId xmlns:a16="http://schemas.microsoft.com/office/drawing/2014/main" id="{1A9FF65D-75A3-4CAE-9A63-14CC78F04011}"/>
              </a:ext>
            </a:extLst>
          </p:cNvPr>
          <p:cNvCxnSpPr/>
          <p:nvPr/>
        </p:nvCxnSpPr>
        <p:spPr>
          <a:xfrm>
            <a:off x="969963" y="5137150"/>
            <a:ext cx="7131050" cy="0"/>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45413"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685800">
              <a:defRPr sz="2000">
                <a:solidFill>
                  <a:schemeClr val="tx1"/>
                </a:solidFill>
                <a:latin typeface="Tahoma" panose="020B0604030504040204" pitchFamily="34" charset="0"/>
              </a:defRPr>
            </a:lvl1pPr>
            <a:lvl2pPr marL="742950" indent="-285750" defTabSz="685800">
              <a:defRPr sz="2000">
                <a:solidFill>
                  <a:schemeClr val="tx1"/>
                </a:solidFill>
                <a:latin typeface="Tahoma" panose="020B0604030504040204" pitchFamily="34" charset="0"/>
              </a:defRPr>
            </a:lvl2pPr>
            <a:lvl3pPr marL="1143000" indent="-228600" defTabSz="685800">
              <a:defRPr sz="2000">
                <a:solidFill>
                  <a:schemeClr val="tx1"/>
                </a:solidFill>
                <a:latin typeface="Tahoma" panose="020B0604030504040204" pitchFamily="34" charset="0"/>
              </a:defRPr>
            </a:lvl3pPr>
            <a:lvl4pPr marL="1600200" indent="-228600" defTabSz="685800">
              <a:defRPr sz="2000">
                <a:solidFill>
                  <a:schemeClr val="tx1"/>
                </a:solidFill>
                <a:latin typeface="Tahoma" panose="020B0604030504040204" pitchFamily="34" charset="0"/>
              </a:defRPr>
            </a:lvl4pPr>
            <a:lvl5pPr marL="2057400" indent="-228600" defTabSz="685800">
              <a:defRPr sz="2000">
                <a:solidFill>
                  <a:schemeClr val="tx1"/>
                </a:solidFill>
                <a:latin typeface="Tahoma" panose="020B0604030504040204" pitchFamily="34" charset="0"/>
              </a:defRPr>
            </a:lvl5pPr>
            <a:lvl6pPr marL="2514600" indent="-228600" defTabSz="685800" eaLnBrk="0" fontAlgn="base" hangingPunct="0">
              <a:spcBef>
                <a:spcPct val="0"/>
              </a:spcBef>
              <a:spcAft>
                <a:spcPct val="0"/>
              </a:spcAft>
              <a:defRPr sz="2000">
                <a:solidFill>
                  <a:schemeClr val="tx1"/>
                </a:solidFill>
                <a:latin typeface="Tahoma" panose="020B0604030504040204" pitchFamily="34" charset="0"/>
              </a:defRPr>
            </a:lvl6pPr>
            <a:lvl7pPr marL="2971800" indent="-228600" defTabSz="685800" eaLnBrk="0" fontAlgn="base" hangingPunct="0">
              <a:spcBef>
                <a:spcPct val="0"/>
              </a:spcBef>
              <a:spcAft>
                <a:spcPct val="0"/>
              </a:spcAft>
              <a:defRPr sz="2000">
                <a:solidFill>
                  <a:schemeClr val="tx1"/>
                </a:solidFill>
                <a:latin typeface="Tahoma" panose="020B0604030504040204" pitchFamily="34" charset="0"/>
              </a:defRPr>
            </a:lvl7pPr>
            <a:lvl8pPr marL="3429000" indent="-228600" defTabSz="685800" eaLnBrk="0" fontAlgn="base" hangingPunct="0">
              <a:spcBef>
                <a:spcPct val="0"/>
              </a:spcBef>
              <a:spcAft>
                <a:spcPct val="0"/>
              </a:spcAft>
              <a:defRPr sz="2000">
                <a:solidFill>
                  <a:schemeClr val="tx1"/>
                </a:solidFill>
                <a:latin typeface="Tahoma" panose="020B0604030504040204" pitchFamily="34" charset="0"/>
              </a:defRPr>
            </a:lvl8pPr>
            <a:lvl9pPr marL="3886200" indent="-228600" defTabSz="685800" eaLnBrk="0" fontAlgn="base" hangingPunct="0">
              <a:spcBef>
                <a:spcPct val="0"/>
              </a:spcBef>
              <a:spcAft>
                <a:spcPct val="0"/>
              </a:spcAft>
              <a:defRPr sz="2000">
                <a:solidFill>
                  <a:schemeClr val="tx1"/>
                </a:solidFill>
                <a:latin typeface="Tahoma" panose="020B0604030504040204" pitchFamily="34" charset="0"/>
              </a:defRPr>
            </a:lvl9pPr>
          </a:lstStyle>
          <a:p>
            <a:pPr eaLnBrk="1" hangingPunct="1"/>
            <a:fld id="{EA5447D1-36DC-4932-913F-BA6ABAF99E75}" type="slidenum">
              <a:rPr lang="en-US" altLang="en-US" sz="900">
                <a:solidFill>
                  <a:srgbClr val="8FAADC"/>
                </a:solidFill>
                <a:latin typeface="Arial" panose="020B0604020202020204" pitchFamily="34" charset="0"/>
              </a:rPr>
              <a:pPr eaLnBrk="1" hangingPunct="1"/>
              <a:t>33</a:t>
            </a:fld>
            <a:endParaRPr lang="en-US" altLang="en-US" sz="900">
              <a:solidFill>
                <a:srgbClr val="8FAADC"/>
              </a:solidFill>
              <a:latin typeface="Arial" panose="020B0604020202020204" pitchFamily="34" charset="0"/>
            </a:endParaRPr>
          </a:p>
        </p:txBody>
      </p:sp>
    </p:spTree>
    <p:custDataLst>
      <p:tags r:id="rId1"/>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150E5-056A-46E5-B182-DED28AB7FFEB}"/>
              </a:ext>
            </a:extLst>
          </p:cNvPr>
          <p:cNvSpPr>
            <a:spLocks noGrp="1"/>
          </p:cNvSpPr>
          <p:nvPr>
            <p:ph type="title"/>
          </p:nvPr>
        </p:nvSpPr>
        <p:spPr>
          <a:xfrm>
            <a:off x="0" y="920999"/>
            <a:ext cx="9144000" cy="720090"/>
          </a:xfrm>
        </p:spPr>
        <p:txBody>
          <a:bodyPr>
            <a:normAutofit/>
          </a:bodyPr>
          <a:lstStyle/>
          <a:p>
            <a:r>
              <a:rPr lang="en-US" dirty="0"/>
              <a:t>Question on “Extra Help”- new look</a:t>
            </a:r>
          </a:p>
        </p:txBody>
      </p:sp>
      <p:sp>
        <p:nvSpPr>
          <p:cNvPr id="5" name="Slide Number Placeholder 4">
            <a:extLst>
              <a:ext uri="{FF2B5EF4-FFF2-40B4-BE49-F238E27FC236}">
                <a16:creationId xmlns:a16="http://schemas.microsoft.com/office/drawing/2014/main" id="{1747C2A1-FCAD-4B67-9FDB-21A91FAF3168}"/>
              </a:ext>
            </a:extLst>
          </p:cNvPr>
          <p:cNvSpPr>
            <a:spLocks noGrp="1"/>
          </p:cNvSpPr>
          <p:nvPr>
            <p:ph type="sldNum" sz="quarter" idx="12"/>
          </p:nvPr>
        </p:nvSpPr>
        <p:spPr/>
        <p:txBody>
          <a:bodyPr/>
          <a:lstStyle/>
          <a:p>
            <a:pPr defTabSz="685800" eaLnBrk="1" fontAlgn="auto" hangingPunct="1">
              <a:spcBef>
                <a:spcPts val="0"/>
              </a:spcBef>
              <a:spcAft>
                <a:spcPts val="0"/>
              </a:spcAft>
            </a:pPr>
            <a:fld id="{0B2D781D-8844-5940-92D1-06EF0A7F581E}" type="slidenum">
              <a:rPr lang="en-US"/>
              <a:pPr defTabSz="685800" eaLnBrk="1" fontAlgn="auto" hangingPunct="1">
                <a:spcBef>
                  <a:spcPts val="0"/>
                </a:spcBef>
                <a:spcAft>
                  <a:spcPts val="0"/>
                </a:spcAft>
              </a:pPr>
              <a:t>34</a:t>
            </a:fld>
            <a:endParaRPr lang="en-US" dirty="0"/>
          </a:p>
        </p:txBody>
      </p:sp>
      <p:pic>
        <p:nvPicPr>
          <p:cNvPr id="12" name="Picture 11">
            <a:extLst>
              <a:ext uri="{FF2B5EF4-FFF2-40B4-BE49-F238E27FC236}">
                <a16:creationId xmlns:a16="http://schemas.microsoft.com/office/drawing/2014/main" id="{CC579754-7995-4F8C-A547-B66E99FA48BA}"/>
              </a:ext>
            </a:extLst>
          </p:cNvPr>
          <p:cNvPicPr>
            <a:picLocks noChangeAspect="1"/>
          </p:cNvPicPr>
          <p:nvPr/>
        </p:nvPicPr>
        <p:blipFill>
          <a:blip r:embed="rId4"/>
          <a:stretch>
            <a:fillRect/>
          </a:stretch>
        </p:blipFill>
        <p:spPr>
          <a:xfrm>
            <a:off x="363310" y="1703062"/>
            <a:ext cx="5070022" cy="3774236"/>
          </a:xfrm>
          <a:prstGeom prst="rect">
            <a:avLst/>
          </a:prstGeom>
          <a:ln>
            <a:solidFill>
              <a:schemeClr val="accent1"/>
            </a:solidFill>
          </a:ln>
        </p:spPr>
      </p:pic>
      <p:pic>
        <p:nvPicPr>
          <p:cNvPr id="14" name="Picture 13">
            <a:extLst>
              <a:ext uri="{FF2B5EF4-FFF2-40B4-BE49-F238E27FC236}">
                <a16:creationId xmlns:a16="http://schemas.microsoft.com/office/drawing/2014/main" id="{C9F425F9-6BE8-4FF5-A2C0-F035CEB96734}"/>
              </a:ext>
            </a:extLst>
          </p:cNvPr>
          <p:cNvPicPr>
            <a:picLocks noChangeAspect="1"/>
          </p:cNvPicPr>
          <p:nvPr/>
        </p:nvPicPr>
        <p:blipFill>
          <a:blip r:embed="rId5"/>
          <a:stretch>
            <a:fillRect/>
          </a:stretch>
        </p:blipFill>
        <p:spPr>
          <a:xfrm>
            <a:off x="5563961" y="1732463"/>
            <a:ext cx="3216730" cy="3529991"/>
          </a:xfrm>
          <a:prstGeom prst="rect">
            <a:avLst/>
          </a:prstGeom>
        </p:spPr>
      </p:pic>
      <p:cxnSp>
        <p:nvCxnSpPr>
          <p:cNvPr id="16" name="Straight Arrow Connector 15">
            <a:extLst>
              <a:ext uri="{FF2B5EF4-FFF2-40B4-BE49-F238E27FC236}">
                <a16:creationId xmlns:a16="http://schemas.microsoft.com/office/drawing/2014/main" id="{DB44892B-9AC5-4263-9664-E652313A5F64}"/>
              </a:ext>
            </a:extLst>
          </p:cNvPr>
          <p:cNvCxnSpPr>
            <a:cxnSpLocks/>
          </p:cNvCxnSpPr>
          <p:nvPr/>
        </p:nvCxnSpPr>
        <p:spPr>
          <a:xfrm flipV="1">
            <a:off x="2539093" y="2547257"/>
            <a:ext cx="2955472" cy="222885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1B5C979-A309-49FC-906C-25E4501F3D0A}"/>
              </a:ext>
            </a:extLst>
          </p:cNvPr>
          <p:cNvSpPr txBox="1"/>
          <p:nvPr/>
        </p:nvSpPr>
        <p:spPr>
          <a:xfrm>
            <a:off x="1295400" y="132807"/>
            <a:ext cx="6784521" cy="584775"/>
          </a:xfrm>
          <a:prstGeom prst="rect">
            <a:avLst/>
          </a:prstGeom>
          <a:noFill/>
        </p:spPr>
        <p:txBody>
          <a:bodyPr wrap="square">
            <a:spAutoFit/>
          </a:bodyPr>
          <a:lstStyle/>
          <a:p>
            <a:r>
              <a:rPr lang="en-US" sz="3200" b="1" dirty="0">
                <a:solidFill>
                  <a:schemeClr val="bg1"/>
                </a:solidFill>
              </a:rPr>
              <a:t>Question on “Extra Help”</a:t>
            </a:r>
          </a:p>
        </p:txBody>
      </p:sp>
    </p:spTree>
    <p:custDataLst>
      <p:tags r:id="rId1"/>
    </p:custDataLst>
    <p:extLst>
      <p:ext uri="{BB962C8B-B14F-4D97-AF65-F5344CB8AC3E}">
        <p14:creationId xmlns:p14="http://schemas.microsoft.com/office/powerpoint/2010/main" val="184837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le 1"/>
          <p:cNvSpPr>
            <a:spLocks noGrp="1"/>
          </p:cNvSpPr>
          <p:nvPr>
            <p:ph type="title"/>
          </p:nvPr>
        </p:nvSpPr>
        <p:spPr/>
        <p:txBody>
          <a:bodyPr/>
          <a:lstStyle/>
          <a:p>
            <a:r>
              <a:rPr lang="en-US" altLang="en-US" sz="3200" dirty="0"/>
              <a:t>Step Two-  Entering Drugs by name</a:t>
            </a:r>
          </a:p>
        </p:txBody>
      </p:sp>
      <p:sp>
        <p:nvSpPr>
          <p:cNvPr id="6" name="TextBox 5">
            <a:extLst>
              <a:ext uri="{FF2B5EF4-FFF2-40B4-BE49-F238E27FC236}">
                <a16:creationId xmlns:a16="http://schemas.microsoft.com/office/drawing/2014/main" id="{1F1D8464-3B73-44C2-87D6-E6EBA08B6DD5}"/>
              </a:ext>
            </a:extLst>
          </p:cNvPr>
          <p:cNvSpPr txBox="1"/>
          <p:nvPr/>
        </p:nvSpPr>
        <p:spPr>
          <a:xfrm>
            <a:off x="323850" y="2176463"/>
            <a:ext cx="2705100" cy="1984375"/>
          </a:xfrm>
          <a:prstGeom prst="rect">
            <a:avLst/>
          </a:prstGeom>
          <a:noFill/>
        </p:spPr>
        <p:txBody>
          <a:bodyPr>
            <a:spAutoFit/>
          </a:bodyPr>
          <a:lstStyle/>
          <a:p>
            <a:pPr marL="342900" indent="-342900" defTabSz="685800" eaLnBrk="1" fontAlgn="auto" hangingPunct="1">
              <a:spcBef>
                <a:spcPts val="0"/>
              </a:spcBef>
              <a:spcAft>
                <a:spcPts val="900"/>
              </a:spcAft>
              <a:buFont typeface="+mj-lt"/>
              <a:buAutoNum type="alphaUcPeriod"/>
              <a:defRPr/>
            </a:pPr>
            <a:r>
              <a:rPr lang="en-US" sz="1800" dirty="0">
                <a:solidFill>
                  <a:srgbClr val="00539A"/>
                </a:solidFill>
                <a:latin typeface="Arial" panose="020B0604020202020204" pitchFamily="34" charset="0"/>
                <a:cs typeface="Arial" panose="020B0604020202020204" pitchFamily="34" charset="0"/>
              </a:rPr>
              <a:t>Type in the drug name in the box</a:t>
            </a:r>
          </a:p>
          <a:p>
            <a:pPr marL="342900" indent="-342900" defTabSz="685800" eaLnBrk="1" fontAlgn="auto" hangingPunct="1">
              <a:spcBef>
                <a:spcPts val="0"/>
              </a:spcBef>
              <a:spcAft>
                <a:spcPts val="900"/>
              </a:spcAft>
              <a:buFont typeface="+mj-lt"/>
              <a:buAutoNum type="alphaUcPeriod"/>
              <a:defRPr/>
            </a:pPr>
            <a:r>
              <a:rPr lang="en-US" sz="1800" dirty="0">
                <a:solidFill>
                  <a:srgbClr val="00539A"/>
                </a:solidFill>
                <a:latin typeface="Arial" panose="020B0604020202020204" pitchFamily="34" charset="0"/>
                <a:cs typeface="Arial" panose="020B0604020202020204" pitchFamily="34" charset="0"/>
              </a:rPr>
              <a:t>Or you can search for the name of drug by first letter</a:t>
            </a:r>
          </a:p>
          <a:p>
            <a:pPr defTabSz="685800" eaLnBrk="1" fontAlgn="auto" hangingPunct="1">
              <a:spcBef>
                <a:spcPts val="0"/>
              </a:spcBef>
              <a:spcAft>
                <a:spcPts val="900"/>
              </a:spcAft>
              <a:defRPr/>
            </a:pPr>
            <a:endParaRPr lang="en-US" sz="1800" dirty="0">
              <a:solidFill>
                <a:srgbClr val="00539A"/>
              </a:solidFill>
              <a:latin typeface="Arial" panose="020B0604020202020204" pitchFamily="34" charset="0"/>
              <a:cs typeface="Arial" panose="020B0604020202020204" pitchFamily="34" charset="0"/>
            </a:endParaRPr>
          </a:p>
        </p:txBody>
      </p:sp>
      <p:pic>
        <p:nvPicPr>
          <p:cNvPr id="9" name="Picture 8" descr="Screen shot from Medicare.gov that says &quot;Add prescription drug&quot;">
            <a:extLst>
              <a:ext uri="{FF2B5EF4-FFF2-40B4-BE49-F238E27FC236}">
                <a16:creationId xmlns:a16="http://schemas.microsoft.com/office/drawing/2014/main" id="{F9096F80-288B-40E3-A87A-B54DD5A6E038}"/>
              </a:ext>
            </a:extLst>
          </p:cNvPr>
          <p:cNvPicPr>
            <a:picLocks noChangeAspect="1"/>
          </p:cNvPicPr>
          <p:nvPr/>
        </p:nvPicPr>
        <p:blipFill rotWithShape="1">
          <a:blip r:embed="rId4"/>
          <a:srcRect/>
          <a:stretch/>
        </p:blipFill>
        <p:spPr>
          <a:xfrm>
            <a:off x="3581400" y="1785938"/>
            <a:ext cx="5435600" cy="2954337"/>
          </a:xfrm>
          <a:prstGeom prst="rect">
            <a:avLst/>
          </a:prstGeom>
          <a:ln>
            <a:noFill/>
          </a:ln>
          <a:effectLst>
            <a:outerShdw blurRad="292100" dist="139700" dir="2700000" algn="tl" rotWithShape="0">
              <a:srgbClr val="333333">
                <a:alpha val="65000"/>
              </a:srgbClr>
            </a:outerShdw>
          </a:effectLst>
        </p:spPr>
      </p:pic>
      <p:sp>
        <p:nvSpPr>
          <p:cNvPr id="14" name="Right Arrow 10" descr="Yellow Arrow pointing out (Use your account button)">
            <a:extLst>
              <a:ext uri="{FF2B5EF4-FFF2-40B4-BE49-F238E27FC236}">
                <a16:creationId xmlns:a16="http://schemas.microsoft.com/office/drawing/2014/main" id="{8F7033A2-6F74-4A24-868D-D25F55CA7A01}"/>
              </a:ext>
            </a:extLst>
          </p:cNvPr>
          <p:cNvSpPr/>
          <p:nvPr/>
        </p:nvSpPr>
        <p:spPr>
          <a:xfrm>
            <a:off x="2998788" y="2576513"/>
            <a:ext cx="787400" cy="492125"/>
          </a:xfrm>
          <a:prstGeom prst="rightArrow">
            <a:avLst/>
          </a:prstGeom>
          <a:solidFill>
            <a:schemeClr val="accent4">
              <a:lumMod val="60000"/>
              <a:lumOff val="4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r>
              <a:rPr lang="en-US" sz="1800" dirty="0">
                <a:solidFill>
                  <a:srgbClr val="00539A"/>
                </a:solidFill>
              </a:rPr>
              <a:t>A</a:t>
            </a:r>
          </a:p>
        </p:txBody>
      </p:sp>
      <p:sp>
        <p:nvSpPr>
          <p:cNvPr id="17" name="Right Arrow 10" descr="Yellow Arrow pointing out (Use your account button)">
            <a:extLst>
              <a:ext uri="{FF2B5EF4-FFF2-40B4-BE49-F238E27FC236}">
                <a16:creationId xmlns:a16="http://schemas.microsoft.com/office/drawing/2014/main" id="{EAFADDF8-66AD-43E6-9CF9-86441CDDF93C}"/>
              </a:ext>
            </a:extLst>
          </p:cNvPr>
          <p:cNvSpPr/>
          <p:nvPr/>
        </p:nvSpPr>
        <p:spPr>
          <a:xfrm>
            <a:off x="2990850" y="3068638"/>
            <a:ext cx="787400" cy="490537"/>
          </a:xfrm>
          <a:prstGeom prst="rightArrow">
            <a:avLst/>
          </a:prstGeom>
          <a:solidFill>
            <a:schemeClr val="accent4">
              <a:lumMod val="60000"/>
              <a:lumOff val="4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r>
              <a:rPr lang="en-US" sz="1800" dirty="0">
                <a:solidFill>
                  <a:srgbClr val="00539A"/>
                </a:solidFill>
              </a:rPr>
              <a:t>B</a:t>
            </a:r>
          </a:p>
        </p:txBody>
      </p:sp>
      <p:grpSp>
        <p:nvGrpSpPr>
          <p:cNvPr id="19" name="Group 18" descr="Yellow arrow shape indicating a tip, it reads:  Don’t enter over-the-counter&#10;drugs or drugs covered Medicare Part B (Medical Insurance)&#10;"/>
          <p:cNvGrpSpPr>
            <a:grpSpLocks/>
          </p:cNvGrpSpPr>
          <p:nvPr/>
        </p:nvGrpSpPr>
        <p:grpSpPr bwMode="auto">
          <a:xfrm>
            <a:off x="3175" y="4757738"/>
            <a:ext cx="4083050" cy="860425"/>
            <a:chOff x="4934" y="5200317"/>
            <a:chExt cx="5444396" cy="1147730"/>
          </a:xfrm>
        </p:grpSpPr>
        <p:sp>
          <p:nvSpPr>
            <p:cNvPr id="18" name="Arrow: Pentagon 17">
              <a:extLst>
                <a:ext uri="{FF2B5EF4-FFF2-40B4-BE49-F238E27FC236}">
                  <a16:creationId xmlns:a16="http://schemas.microsoft.com/office/drawing/2014/main" id="{66F8BF5C-5226-4EED-B6CE-A2EB762FF4F8}"/>
                </a:ext>
              </a:extLst>
            </p:cNvPr>
            <p:cNvSpPr/>
            <p:nvPr/>
          </p:nvSpPr>
          <p:spPr>
            <a:xfrm>
              <a:off x="4934" y="5327372"/>
              <a:ext cx="5444396" cy="1014322"/>
            </a:xfrm>
            <a:prstGeom prst="homePlat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dirty="0">
                <a:solidFill>
                  <a:prstClr val="white"/>
                </a:solidFill>
              </a:endParaRPr>
            </a:p>
          </p:txBody>
        </p:sp>
        <p:sp>
          <p:nvSpPr>
            <p:cNvPr id="8" name="TextBox 7">
              <a:extLst>
                <a:ext uri="{FF2B5EF4-FFF2-40B4-BE49-F238E27FC236}">
                  <a16:creationId xmlns:a16="http://schemas.microsoft.com/office/drawing/2014/main" id="{775EDC8D-7838-4542-A138-98B425CEB7AC}"/>
                </a:ext>
              </a:extLst>
            </p:cNvPr>
            <p:cNvSpPr txBox="1"/>
            <p:nvPr/>
          </p:nvSpPr>
          <p:spPr>
            <a:xfrm>
              <a:off x="119241" y="5393016"/>
              <a:ext cx="4060012" cy="955031"/>
            </a:xfrm>
            <a:prstGeom prst="rect">
              <a:avLst/>
            </a:prstGeom>
            <a:noFill/>
          </p:spPr>
          <p:txBody>
            <a:bodyPr>
              <a:spAutoFit/>
            </a:bodyPr>
            <a:lstStyle/>
            <a:p>
              <a:pPr defTabSz="685800" eaLnBrk="1" fontAlgn="auto" hangingPunct="1">
                <a:spcBef>
                  <a:spcPts val="0"/>
                </a:spcBef>
                <a:spcAft>
                  <a:spcPts val="0"/>
                </a:spcAft>
                <a:defRPr/>
              </a:pPr>
              <a:r>
                <a:rPr lang="en-US" sz="1350" dirty="0">
                  <a:solidFill>
                    <a:srgbClr val="00539A"/>
                  </a:solidFill>
                  <a:latin typeface="Arial" panose="020B0604020202020204" pitchFamily="34" charset="0"/>
                  <a:cs typeface="Arial" panose="020B0604020202020204" pitchFamily="34" charset="0"/>
                </a:rPr>
                <a:t>Don’t enter over-the-counter</a:t>
              </a:r>
              <a:br>
                <a:rPr lang="en-US" sz="1350" dirty="0">
                  <a:solidFill>
                    <a:srgbClr val="00539A"/>
                  </a:solidFill>
                  <a:latin typeface="Arial" panose="020B0604020202020204" pitchFamily="34" charset="0"/>
                  <a:cs typeface="Arial" panose="020B0604020202020204" pitchFamily="34" charset="0"/>
                </a:rPr>
              </a:br>
              <a:r>
                <a:rPr lang="en-US" sz="1350" dirty="0">
                  <a:solidFill>
                    <a:srgbClr val="00539A"/>
                  </a:solidFill>
                  <a:latin typeface="Arial" panose="020B0604020202020204" pitchFamily="34" charset="0"/>
                  <a:cs typeface="Arial" panose="020B0604020202020204" pitchFamily="34" charset="0"/>
                </a:rPr>
                <a:t>drugs or drugs covered under Medicare Part B (Medical Insurance)</a:t>
              </a:r>
              <a:endParaRPr lang="en-US" sz="1050" dirty="0">
                <a:solidFill>
                  <a:prstClr val="black"/>
                </a:solidFill>
                <a:latin typeface="Calibri" panose="020F0502020204030204"/>
              </a:endParaRPr>
            </a:p>
          </p:txBody>
        </p:sp>
        <p:pic>
          <p:nvPicPr>
            <p:cNvPr id="150540" name="Picture 3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41753" y="5200317"/>
              <a:ext cx="1051257" cy="1136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Slide Number Placeholder 4">
            <a:extLst>
              <a:ext uri="{FF2B5EF4-FFF2-40B4-BE49-F238E27FC236}">
                <a16:creationId xmlns:a16="http://schemas.microsoft.com/office/drawing/2014/main" id="{1AED7B36-9289-48A7-AD7A-6BC74F43F1EA}"/>
              </a:ext>
            </a:extLst>
          </p:cNvPr>
          <p:cNvSpPr>
            <a:spLocks noGrp="1"/>
          </p:cNvSpPr>
          <p:nvPr>
            <p:ph type="sldNum" sz="quarter" idx="11"/>
          </p:nvPr>
        </p:nvSpPr>
        <p:spPr>
          <a:xfrm>
            <a:off x="6457950" y="5726113"/>
            <a:ext cx="2057400" cy="274637"/>
          </a:xfrm>
        </p:spPr>
        <p:txBody>
          <a:bodyPr/>
          <a:lstStyle/>
          <a:p>
            <a:pPr defTabSz="685800" eaLnBrk="1" fontAlgn="auto" hangingPunct="1">
              <a:spcBef>
                <a:spcPts val="0"/>
              </a:spcBef>
              <a:spcAft>
                <a:spcPts val="0"/>
              </a:spcAft>
              <a:defRPr/>
            </a:pPr>
            <a:fld id="{656E30CC-7918-437A-A8EB-9736A5AE7F6E}" type="slidenum">
              <a:rPr lang="en-US">
                <a:solidFill>
                  <a:prstClr val="black">
                    <a:tint val="75000"/>
                  </a:prstClr>
                </a:solidFill>
                <a:latin typeface="Calibri" panose="020F0502020204030204"/>
              </a:rPr>
              <a:pPr defTabSz="685800" eaLnBrk="1" fontAlgn="auto" hangingPunct="1">
                <a:spcBef>
                  <a:spcPts val="0"/>
                </a:spcBef>
                <a:spcAft>
                  <a:spcPts val="0"/>
                </a:spcAft>
                <a:defRPr/>
              </a:pPr>
              <a:t>35</a:t>
            </a:fld>
            <a:endParaRPr lang="en-US" dirty="0">
              <a:solidFill>
                <a:prstClr val="black">
                  <a:tint val="75000"/>
                </a:prstClr>
              </a:solidFill>
              <a:latin typeface="Calibri" panose="020F0502020204030204"/>
            </a:endParaRPr>
          </a:p>
        </p:txBody>
      </p:sp>
      <p:sp>
        <p:nvSpPr>
          <p:cNvPr id="5" name="Date Placeholder 4"/>
          <p:cNvSpPr>
            <a:spLocks noGrp="1"/>
          </p:cNvSpPr>
          <p:nvPr>
            <p:ph type="dt" sz="quarter" idx="12"/>
          </p:nvPr>
        </p:nvSpPr>
        <p:spPr/>
        <p:txBody>
          <a:bodyPr/>
          <a:lstStyle/>
          <a:p>
            <a:pPr defTabSz="685800" eaLnBrk="1" fontAlgn="auto" hangingPunct="1">
              <a:spcBef>
                <a:spcPts val="0"/>
              </a:spcBef>
              <a:spcAft>
                <a:spcPts val="0"/>
              </a:spcAft>
              <a:defRPr/>
            </a:pPr>
            <a:endParaRPr lang="en-US">
              <a:solidFill>
                <a:prstClr val="black">
                  <a:tint val="75000"/>
                </a:prstClr>
              </a:solidFill>
              <a:latin typeface="Calibri" panose="020F0502020204030204"/>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1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9"/>
                                          </p:stCondLst>
                                        </p:cTn>
                                        <p:tgtEl>
                                          <p:spTgt spid="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0-#ppt_w/2"/>
                                          </p:val>
                                        </p:tav>
                                        <p:tav tm="100000">
                                          <p:val>
                                            <p:strVal val="#ppt_x"/>
                                          </p:val>
                                        </p:tav>
                                      </p:tavLst>
                                    </p:anim>
                                    <p:anim calcmode="lin" valueType="num">
                                      <p:cBhvr additive="base">
                                        <p:cTn id="20"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le 1"/>
          <p:cNvSpPr>
            <a:spLocks noGrp="1"/>
          </p:cNvSpPr>
          <p:nvPr>
            <p:ph type="title"/>
          </p:nvPr>
        </p:nvSpPr>
        <p:spPr/>
        <p:txBody>
          <a:bodyPr/>
          <a:lstStyle/>
          <a:p>
            <a:r>
              <a:rPr lang="en-US" altLang="en-US"/>
              <a:t>Pop Up Reminder:   Generic or Brand Name Drug Used?</a:t>
            </a:r>
          </a:p>
        </p:txBody>
      </p:sp>
      <p:pic>
        <p:nvPicPr>
          <p:cNvPr id="152579"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rcRect t="24721" b="12585"/>
          <a:stretch>
            <a:fillRect/>
          </a:stretch>
        </p:blipFill>
        <p:spPr bwMode="auto">
          <a:xfrm>
            <a:off x="950913" y="1963738"/>
            <a:ext cx="7370762" cy="3767137"/>
          </a:xfrm>
          <a:ln>
            <a:solidFill>
              <a:schemeClr val="accent1"/>
            </a:solidFill>
            <a:miter lim="800000"/>
            <a:headEnd/>
            <a:tailEnd/>
          </a:ln>
        </p:spPr>
      </p:pic>
      <p:sp>
        <p:nvSpPr>
          <p:cNvPr id="6" name="Slide Number Placeholder 5"/>
          <p:cNvSpPr>
            <a:spLocks noGrp="1"/>
          </p:cNvSpPr>
          <p:nvPr>
            <p:ph type="sldNum" sz="quarter" idx="11"/>
          </p:nvPr>
        </p:nvSpPr>
        <p:spPr/>
        <p:txBody>
          <a:bodyPr/>
          <a:lstStyle/>
          <a:p>
            <a:pPr defTabSz="685800" eaLnBrk="1" fontAlgn="auto" hangingPunct="1">
              <a:spcBef>
                <a:spcPts val="0"/>
              </a:spcBef>
              <a:spcAft>
                <a:spcPts val="0"/>
              </a:spcAft>
              <a:defRPr/>
            </a:pPr>
            <a:fld id="{EB3388B2-B273-4F93-9D3C-3D6AACE4B819}" type="slidenum">
              <a:rPr lang="en-US">
                <a:solidFill>
                  <a:prstClr val="black">
                    <a:tint val="75000"/>
                  </a:prstClr>
                </a:solidFill>
                <a:latin typeface="Calibri" panose="020F0502020204030204"/>
              </a:rPr>
              <a:pPr defTabSz="685800" eaLnBrk="1" fontAlgn="auto" hangingPunct="1">
                <a:spcBef>
                  <a:spcPts val="0"/>
                </a:spcBef>
                <a:spcAft>
                  <a:spcPts val="0"/>
                </a:spcAft>
                <a:defRPr/>
              </a:pPr>
              <a:t>36</a:t>
            </a:fld>
            <a:endParaRPr lang="en-US" dirty="0">
              <a:solidFill>
                <a:prstClr val="black">
                  <a:tint val="75000"/>
                </a:prstClr>
              </a:solidFill>
              <a:latin typeface="Calibri" panose="020F0502020204030204"/>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tle 1"/>
          <p:cNvSpPr>
            <a:spLocks noGrp="1"/>
          </p:cNvSpPr>
          <p:nvPr>
            <p:ph type="title"/>
          </p:nvPr>
        </p:nvSpPr>
        <p:spPr>
          <a:xfrm>
            <a:off x="0" y="0"/>
            <a:ext cx="9144000" cy="960438"/>
          </a:xfrm>
        </p:spPr>
        <p:txBody>
          <a:bodyPr/>
          <a:lstStyle/>
          <a:p>
            <a:r>
              <a:rPr lang="en-US" altLang="en-US"/>
              <a:t>Enter the Drug Dosage</a:t>
            </a:r>
          </a:p>
        </p:txBody>
      </p:sp>
      <p:sp>
        <p:nvSpPr>
          <p:cNvPr id="13" name="TextBox 12"/>
          <p:cNvSpPr txBox="1">
            <a:spLocks noChangeArrowheads="1"/>
          </p:cNvSpPr>
          <p:nvPr/>
        </p:nvSpPr>
        <p:spPr bwMode="auto">
          <a:xfrm>
            <a:off x="323850" y="2176463"/>
            <a:ext cx="2705100"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defTabSz="685800">
              <a:defRPr sz="2000">
                <a:solidFill>
                  <a:schemeClr val="tx1"/>
                </a:solidFill>
                <a:latin typeface="Tahoma" panose="020B0604030504040204" pitchFamily="34" charset="0"/>
              </a:defRPr>
            </a:lvl1pPr>
            <a:lvl2pPr marL="742950" indent="-285750" defTabSz="685800">
              <a:defRPr sz="2000">
                <a:solidFill>
                  <a:schemeClr val="tx1"/>
                </a:solidFill>
                <a:latin typeface="Tahoma" panose="020B0604030504040204" pitchFamily="34" charset="0"/>
              </a:defRPr>
            </a:lvl2pPr>
            <a:lvl3pPr marL="1143000" indent="-228600" defTabSz="685800">
              <a:defRPr sz="2000">
                <a:solidFill>
                  <a:schemeClr val="tx1"/>
                </a:solidFill>
                <a:latin typeface="Tahoma" panose="020B0604030504040204" pitchFamily="34" charset="0"/>
              </a:defRPr>
            </a:lvl3pPr>
            <a:lvl4pPr marL="1600200" indent="-228600" defTabSz="685800">
              <a:defRPr sz="2000">
                <a:solidFill>
                  <a:schemeClr val="tx1"/>
                </a:solidFill>
                <a:latin typeface="Tahoma" panose="020B0604030504040204" pitchFamily="34" charset="0"/>
              </a:defRPr>
            </a:lvl4pPr>
            <a:lvl5pPr marL="2057400" indent="-228600" defTabSz="685800">
              <a:defRPr sz="2000">
                <a:solidFill>
                  <a:schemeClr val="tx1"/>
                </a:solidFill>
                <a:latin typeface="Tahoma" panose="020B0604030504040204" pitchFamily="34" charset="0"/>
              </a:defRPr>
            </a:lvl5pPr>
            <a:lvl6pPr marL="2514600" indent="-228600" defTabSz="685800" eaLnBrk="0" fontAlgn="base" hangingPunct="0">
              <a:spcBef>
                <a:spcPct val="0"/>
              </a:spcBef>
              <a:spcAft>
                <a:spcPct val="0"/>
              </a:spcAft>
              <a:defRPr sz="2000">
                <a:solidFill>
                  <a:schemeClr val="tx1"/>
                </a:solidFill>
                <a:latin typeface="Tahoma" panose="020B0604030504040204" pitchFamily="34" charset="0"/>
              </a:defRPr>
            </a:lvl6pPr>
            <a:lvl7pPr marL="2971800" indent="-228600" defTabSz="685800" eaLnBrk="0" fontAlgn="base" hangingPunct="0">
              <a:spcBef>
                <a:spcPct val="0"/>
              </a:spcBef>
              <a:spcAft>
                <a:spcPct val="0"/>
              </a:spcAft>
              <a:defRPr sz="2000">
                <a:solidFill>
                  <a:schemeClr val="tx1"/>
                </a:solidFill>
                <a:latin typeface="Tahoma" panose="020B0604030504040204" pitchFamily="34" charset="0"/>
              </a:defRPr>
            </a:lvl7pPr>
            <a:lvl8pPr marL="3429000" indent="-228600" defTabSz="685800" eaLnBrk="0" fontAlgn="base" hangingPunct="0">
              <a:spcBef>
                <a:spcPct val="0"/>
              </a:spcBef>
              <a:spcAft>
                <a:spcPct val="0"/>
              </a:spcAft>
              <a:defRPr sz="2000">
                <a:solidFill>
                  <a:schemeClr val="tx1"/>
                </a:solidFill>
                <a:latin typeface="Tahoma" panose="020B0604030504040204" pitchFamily="34" charset="0"/>
              </a:defRPr>
            </a:lvl8pPr>
            <a:lvl9pPr marL="3886200" indent="-228600" defTabSz="685800" eaLnBrk="0" fontAlgn="base" hangingPunct="0">
              <a:spcBef>
                <a:spcPct val="0"/>
              </a:spcBef>
              <a:spcAft>
                <a:spcPct val="0"/>
              </a:spcAft>
              <a:defRPr sz="2000">
                <a:solidFill>
                  <a:schemeClr val="tx1"/>
                </a:solidFill>
                <a:latin typeface="Tahoma" panose="020B0604030504040204" pitchFamily="34" charset="0"/>
              </a:defRPr>
            </a:lvl9pPr>
          </a:lstStyle>
          <a:p>
            <a:pPr eaLnBrk="1" hangingPunct="1">
              <a:spcAft>
                <a:spcPts val="900"/>
              </a:spcAft>
              <a:buFont typeface="Calibri Light" panose="020F0302020204030204" pitchFamily="34" charset="0"/>
              <a:buAutoNum type="arabicPeriod"/>
            </a:pPr>
            <a:r>
              <a:rPr lang="en-US" altLang="en-US" sz="1800">
                <a:solidFill>
                  <a:srgbClr val="00539A"/>
                </a:solidFill>
                <a:latin typeface="Arial" panose="020B0604020202020204" pitchFamily="34" charset="0"/>
                <a:cs typeface="Arial" panose="020B0604020202020204" pitchFamily="34" charset="0"/>
              </a:rPr>
              <a:t>Adjust Dosage</a:t>
            </a:r>
          </a:p>
          <a:p>
            <a:pPr eaLnBrk="1" hangingPunct="1">
              <a:spcAft>
                <a:spcPts val="900"/>
              </a:spcAft>
              <a:buFont typeface="Calibri Light" panose="020F0302020204030204" pitchFamily="34" charset="0"/>
              <a:buAutoNum type="arabicPeriod"/>
            </a:pPr>
            <a:r>
              <a:rPr lang="en-US" altLang="en-US" sz="1800">
                <a:solidFill>
                  <a:srgbClr val="00539A"/>
                </a:solidFill>
                <a:latin typeface="Arial" panose="020B0604020202020204" pitchFamily="34" charset="0"/>
                <a:cs typeface="Arial" panose="020B0604020202020204" pitchFamily="34" charset="0"/>
              </a:rPr>
              <a:t>Then select “Add to My Drug List”</a:t>
            </a:r>
          </a:p>
        </p:txBody>
      </p:sp>
      <p:pic>
        <p:nvPicPr>
          <p:cNvPr id="7" name="Content Placeholder 6" descr="Screen shot from Medicare.gov that says &quot;Tell us about this drug&quot;"/>
          <p:cNvPicPr>
            <a:picLocks noGrp="1" noChangeAspect="1"/>
          </p:cNvPicPr>
          <p:nvPr>
            <p:ph idx="1"/>
          </p:nvPr>
        </p:nvPicPr>
        <p:blipFill rotWithShape="1">
          <a:blip r:embed="rId4"/>
          <a:srcRect/>
          <a:stretch/>
        </p:blipFill>
        <p:spPr>
          <a:xfrm>
            <a:off x="3284538" y="2055813"/>
            <a:ext cx="4514850" cy="2711450"/>
          </a:xfrm>
          <a:effectLst>
            <a:outerShdw blurRad="292100" dist="139700" dir="2700000" algn="tl" rotWithShape="0">
              <a:srgbClr val="333333">
                <a:alpha val="65000"/>
              </a:srgbClr>
            </a:outerShdw>
          </a:effectLst>
        </p:spPr>
      </p:pic>
      <p:sp>
        <p:nvSpPr>
          <p:cNvPr id="10" name="Right Arrow 10" descr="Yellow Arrow pointing out (Use your account button)">
            <a:extLst>
              <a:ext uri="{FF2B5EF4-FFF2-40B4-BE49-F238E27FC236}">
                <a16:creationId xmlns:a16="http://schemas.microsoft.com/office/drawing/2014/main" id="{E1546408-2A09-4859-BAB7-0F535F594F98}"/>
              </a:ext>
            </a:extLst>
          </p:cNvPr>
          <p:cNvSpPr/>
          <p:nvPr/>
        </p:nvSpPr>
        <p:spPr>
          <a:xfrm>
            <a:off x="2635250" y="3116263"/>
            <a:ext cx="787400" cy="492125"/>
          </a:xfrm>
          <a:prstGeom prst="rightArrow">
            <a:avLst/>
          </a:prstGeom>
          <a:solidFill>
            <a:schemeClr val="accent4">
              <a:lumMod val="60000"/>
              <a:lumOff val="4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r>
              <a:rPr lang="en-US" sz="1800" dirty="0">
                <a:solidFill>
                  <a:srgbClr val="00539A"/>
                </a:solidFill>
              </a:rPr>
              <a:t>1</a:t>
            </a:r>
          </a:p>
        </p:txBody>
      </p:sp>
      <p:sp>
        <p:nvSpPr>
          <p:cNvPr id="14" name="Right Arrow 10" descr="Yellow Arrow pointing out (Use your account button)">
            <a:extLst>
              <a:ext uri="{FF2B5EF4-FFF2-40B4-BE49-F238E27FC236}">
                <a16:creationId xmlns:a16="http://schemas.microsoft.com/office/drawing/2014/main" id="{6FDBF790-02F2-435C-A904-24D02B479057}"/>
              </a:ext>
            </a:extLst>
          </p:cNvPr>
          <p:cNvSpPr/>
          <p:nvPr/>
        </p:nvSpPr>
        <p:spPr>
          <a:xfrm>
            <a:off x="2686050" y="4149725"/>
            <a:ext cx="788988" cy="492125"/>
          </a:xfrm>
          <a:prstGeom prst="rightArrow">
            <a:avLst/>
          </a:prstGeom>
          <a:solidFill>
            <a:schemeClr val="accent4">
              <a:lumMod val="60000"/>
              <a:lumOff val="4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r>
              <a:rPr lang="en-US" sz="1800" dirty="0">
                <a:solidFill>
                  <a:srgbClr val="00539A"/>
                </a:solidFill>
              </a:rPr>
              <a:t>2</a:t>
            </a:r>
          </a:p>
        </p:txBody>
      </p:sp>
      <p:sp>
        <p:nvSpPr>
          <p:cNvPr id="5" name="Slide Number Placeholder 4">
            <a:extLst>
              <a:ext uri="{FF2B5EF4-FFF2-40B4-BE49-F238E27FC236}">
                <a16:creationId xmlns:a16="http://schemas.microsoft.com/office/drawing/2014/main" id="{7AC7BEF4-62D5-4675-A540-622EAF8C2B0A}"/>
              </a:ext>
            </a:extLst>
          </p:cNvPr>
          <p:cNvSpPr>
            <a:spLocks noGrp="1"/>
          </p:cNvSpPr>
          <p:nvPr>
            <p:ph type="sldNum" sz="quarter" idx="10"/>
          </p:nvPr>
        </p:nvSpPr>
        <p:spPr/>
        <p:txBody>
          <a:bodyPr/>
          <a:lstStyle/>
          <a:p>
            <a:pPr defTabSz="685800" eaLnBrk="1" fontAlgn="auto" hangingPunct="1">
              <a:spcBef>
                <a:spcPts val="0"/>
              </a:spcBef>
              <a:spcAft>
                <a:spcPts val="0"/>
              </a:spcAft>
              <a:defRPr/>
            </a:pPr>
            <a:fld id="{371B198B-957F-49EB-8D4B-0FBFD1C6CB9C}" type="slidenum">
              <a:rPr lang="en-US">
                <a:solidFill>
                  <a:prstClr val="black">
                    <a:tint val="75000"/>
                  </a:prstClr>
                </a:solidFill>
                <a:latin typeface="Calibri" panose="020F0502020204030204"/>
              </a:rPr>
              <a:pPr defTabSz="685800" eaLnBrk="1" fontAlgn="auto" hangingPunct="1">
                <a:spcBef>
                  <a:spcPts val="0"/>
                </a:spcBef>
                <a:spcAft>
                  <a:spcPts val="0"/>
                </a:spcAft>
                <a:defRPr/>
              </a:pPr>
              <a:t>37</a:t>
            </a:fld>
            <a:endParaRPr lang="en-US" dirty="0">
              <a:solidFill>
                <a:prstClr val="black">
                  <a:tint val="75000"/>
                </a:prstClr>
              </a:solidFill>
              <a:latin typeface="Calibri" panose="020F0502020204030204"/>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1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9"/>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BF52C-90C2-4E8E-BEAC-53DA3131D52F}"/>
              </a:ext>
            </a:extLst>
          </p:cNvPr>
          <p:cNvSpPr>
            <a:spLocks noGrp="1"/>
          </p:cNvSpPr>
          <p:nvPr>
            <p:ph type="title"/>
          </p:nvPr>
        </p:nvSpPr>
        <p:spPr/>
        <p:txBody>
          <a:bodyPr/>
          <a:lstStyle/>
          <a:p>
            <a:r>
              <a:rPr lang="en-US" dirty="0"/>
              <a:t>Tip: Letters Included with Drug Dose are Important</a:t>
            </a:r>
          </a:p>
        </p:txBody>
      </p:sp>
      <p:pic>
        <p:nvPicPr>
          <p:cNvPr id="11" name="Content Placeholder 10" descr="Screen shot from Medicare.gov that says &quot;Tell us about this drug&quot; and shows several dosage options.">
            <a:extLst>
              <a:ext uri="{FF2B5EF4-FFF2-40B4-BE49-F238E27FC236}">
                <a16:creationId xmlns:a16="http://schemas.microsoft.com/office/drawing/2014/main" id="{63FC4EE5-E0C8-A6AF-B4E0-2A25D67C7A57}"/>
              </a:ext>
            </a:extLst>
          </p:cNvPr>
          <p:cNvPicPr>
            <a:picLocks noGrp="1" noChangeAspect="1"/>
          </p:cNvPicPr>
          <p:nvPr>
            <p:ph sz="quarter" idx="14"/>
          </p:nvPr>
        </p:nvPicPr>
        <p:blipFill>
          <a:blip r:embed="rId4"/>
          <a:stretch>
            <a:fillRect/>
          </a:stretch>
        </p:blipFill>
        <p:spPr>
          <a:xfrm>
            <a:off x="3315843" y="1846057"/>
            <a:ext cx="5068062" cy="4022669"/>
          </a:xfrm>
          <a:prstGeom prst="rect">
            <a:avLst/>
          </a:prstGeom>
        </p:spPr>
      </p:pic>
      <p:sp>
        <p:nvSpPr>
          <p:cNvPr id="7" name="Content Placeholder 6">
            <a:extLst>
              <a:ext uri="{FF2B5EF4-FFF2-40B4-BE49-F238E27FC236}">
                <a16:creationId xmlns:a16="http://schemas.microsoft.com/office/drawing/2014/main" id="{9BB05C07-980F-6B5C-BCDD-4700305B2DE7}"/>
              </a:ext>
            </a:extLst>
          </p:cNvPr>
          <p:cNvSpPr>
            <a:spLocks noGrp="1"/>
          </p:cNvSpPr>
          <p:nvPr>
            <p:ph sz="quarter" idx="13"/>
          </p:nvPr>
        </p:nvSpPr>
        <p:spPr>
          <a:xfrm>
            <a:off x="902273" y="3342039"/>
            <a:ext cx="1739646" cy="1011509"/>
          </a:xfrm>
          <a:ln w="38100">
            <a:solidFill>
              <a:srgbClr val="FFD966"/>
            </a:solidFill>
          </a:ln>
        </p:spPr>
        <p:txBody>
          <a:bodyPr>
            <a:normAutofit/>
          </a:bodyPr>
          <a:lstStyle/>
          <a:p>
            <a:pPr marL="0" indent="0">
              <a:buNone/>
            </a:pPr>
            <a:r>
              <a:rPr lang="en-US" dirty="0"/>
              <a:t>Shown on medicine bottle as 100mg ER</a:t>
            </a:r>
          </a:p>
        </p:txBody>
      </p:sp>
      <p:cxnSp>
        <p:nvCxnSpPr>
          <p:cNvPr id="9" name="Straight Arrow Connector 8" descr="Yellow arrow pointing to 100 mg tablet and 100 mg tablet extended 12 hour release. This shows on the medicine bottle as &quot;100mg ER&quot;"/>
          <p:cNvCxnSpPr>
            <a:cxnSpLocks/>
            <a:stCxn id="7" idx="3"/>
          </p:cNvCxnSpPr>
          <p:nvPr/>
        </p:nvCxnSpPr>
        <p:spPr>
          <a:xfrm>
            <a:off x="2641920" y="3847793"/>
            <a:ext cx="1217699" cy="571523"/>
          </a:xfrm>
          <a:prstGeom prst="straightConnector1">
            <a:avLst/>
          </a:prstGeom>
          <a:ln w="4445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descr="Yellow arrow pointing to 100 mg tablet and 100 mg tablet extended 12 hour release. This shows on the medicine bottle as &quot;100mg ER&quot;"/>
          <p:cNvCxnSpPr>
            <a:cxnSpLocks/>
          </p:cNvCxnSpPr>
          <p:nvPr/>
        </p:nvCxnSpPr>
        <p:spPr>
          <a:xfrm>
            <a:off x="2641920" y="3847794"/>
            <a:ext cx="1217699" cy="418193"/>
          </a:xfrm>
          <a:prstGeom prst="straightConnector1">
            <a:avLst/>
          </a:prstGeom>
          <a:ln w="4445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CA5D5658-33A1-47AF-BAC1-91865937BEFC}"/>
              </a:ext>
            </a:extLst>
          </p:cNvPr>
          <p:cNvSpPr>
            <a:spLocks noGrp="1"/>
          </p:cNvSpPr>
          <p:nvPr>
            <p:ph type="sldNum" sz="quarter" idx="12"/>
          </p:nvPr>
        </p:nvSpPr>
        <p:spPr/>
        <p:txBody>
          <a:bodyPr/>
          <a:lstStyle/>
          <a:p>
            <a:fld id="{0B2D781D-8844-5940-92D1-06EF0A7F581E}" type="slidenum">
              <a:rPr lang="en-US" smtClean="0"/>
              <a:t>38</a:t>
            </a:fld>
            <a:endParaRPr lang="en-US" dirty="0"/>
          </a:p>
        </p:txBody>
      </p:sp>
    </p:spTree>
    <p:custDataLst>
      <p:tags r:id="rId1"/>
    </p:custDataLst>
    <p:extLst>
      <p:ext uri="{BB962C8B-B14F-4D97-AF65-F5344CB8AC3E}">
        <p14:creationId xmlns:p14="http://schemas.microsoft.com/office/powerpoint/2010/main" val="16237016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itle 1"/>
          <p:cNvSpPr>
            <a:spLocks noGrp="1"/>
          </p:cNvSpPr>
          <p:nvPr>
            <p:ph type="title"/>
          </p:nvPr>
        </p:nvSpPr>
        <p:spPr/>
        <p:txBody>
          <a:bodyPr/>
          <a:lstStyle/>
          <a:p>
            <a:r>
              <a:rPr lang="en-US" altLang="en-US"/>
              <a:t>Add Additional Medications</a:t>
            </a:r>
          </a:p>
        </p:txBody>
      </p:sp>
      <p:sp>
        <p:nvSpPr>
          <p:cNvPr id="17" name="TextBox 16">
            <a:extLst>
              <a:ext uri="{FF2B5EF4-FFF2-40B4-BE49-F238E27FC236}">
                <a16:creationId xmlns:a16="http://schemas.microsoft.com/office/drawing/2014/main" id="{AC035333-1A97-41B1-B078-9D7B98FA6BFE}"/>
              </a:ext>
            </a:extLst>
          </p:cNvPr>
          <p:cNvSpPr txBox="1"/>
          <p:nvPr/>
        </p:nvSpPr>
        <p:spPr>
          <a:xfrm>
            <a:off x="214313" y="1846263"/>
            <a:ext cx="2814637" cy="2168525"/>
          </a:xfrm>
          <a:prstGeom prst="rect">
            <a:avLst/>
          </a:prstGeom>
          <a:noFill/>
        </p:spPr>
        <p:txBody>
          <a:bodyPr>
            <a:spAutoFit/>
          </a:bodyPr>
          <a:lstStyle/>
          <a:p>
            <a:pPr marL="342900" indent="-342900" defTabSz="685800" eaLnBrk="1" fontAlgn="auto" hangingPunct="1">
              <a:spcBef>
                <a:spcPts val="0"/>
              </a:spcBef>
              <a:spcAft>
                <a:spcPts val="900"/>
              </a:spcAft>
              <a:buFont typeface="+mj-lt"/>
              <a:buAutoNum type="alphaUcPeriod"/>
              <a:defRPr/>
            </a:pPr>
            <a:r>
              <a:rPr lang="en-US" sz="1500" dirty="0">
                <a:solidFill>
                  <a:srgbClr val="00539A"/>
                </a:solidFill>
                <a:latin typeface="Arial" panose="020B0604020202020204" pitchFamily="34" charset="0"/>
                <a:cs typeface="Arial" panose="020B0604020202020204" pitchFamily="34" charset="0"/>
              </a:rPr>
              <a:t>Select “Find and Add Drug” to add any additional medications</a:t>
            </a:r>
          </a:p>
          <a:p>
            <a:pPr marL="342900" indent="-342900" defTabSz="685800" eaLnBrk="1" fontAlgn="auto" hangingPunct="1">
              <a:spcBef>
                <a:spcPts val="0"/>
              </a:spcBef>
              <a:spcAft>
                <a:spcPts val="900"/>
              </a:spcAft>
              <a:buFont typeface="+mj-lt"/>
              <a:buAutoNum type="alphaUcPeriod"/>
              <a:defRPr/>
            </a:pPr>
            <a:r>
              <a:rPr lang="en-US" sz="1500" dirty="0">
                <a:solidFill>
                  <a:srgbClr val="00539A"/>
                </a:solidFill>
                <a:latin typeface="Arial" panose="020B0604020202020204" pitchFamily="34" charset="0"/>
                <a:cs typeface="Arial" panose="020B0604020202020204" pitchFamily="34" charset="0"/>
              </a:rPr>
              <a:t>Select “Done Adding Drugs” after all medications have been entered.</a:t>
            </a:r>
          </a:p>
          <a:p>
            <a:pPr defTabSz="685800" eaLnBrk="1" fontAlgn="auto" hangingPunct="1">
              <a:spcBef>
                <a:spcPts val="0"/>
              </a:spcBef>
              <a:spcAft>
                <a:spcPts val="900"/>
              </a:spcAft>
              <a:defRPr/>
            </a:pPr>
            <a:endParaRPr lang="en-US" sz="1500" dirty="0">
              <a:solidFill>
                <a:srgbClr val="00539A"/>
              </a:solidFill>
              <a:latin typeface="Arial" panose="020B0604020202020204" pitchFamily="34" charset="0"/>
              <a:cs typeface="Arial" panose="020B0604020202020204" pitchFamily="34" charset="0"/>
            </a:endParaRPr>
          </a:p>
        </p:txBody>
      </p:sp>
      <p:pic>
        <p:nvPicPr>
          <p:cNvPr id="8" name="Content Placeholder 7" descr="Screen shot from Medicare.gov that says, &quot;Confirm your drug list.&quot;"/>
          <p:cNvPicPr>
            <a:picLocks noGrp="1" noChangeAspect="1"/>
          </p:cNvPicPr>
          <p:nvPr>
            <p:ph sz="half" idx="1"/>
          </p:nvPr>
        </p:nvPicPr>
        <p:blipFill rotWithShape="1">
          <a:blip r:embed="rId4"/>
          <a:srcRect/>
          <a:stretch/>
        </p:blipFill>
        <p:spPr>
          <a:xfrm>
            <a:off x="3328988" y="1695450"/>
            <a:ext cx="5722937" cy="2673350"/>
          </a:xfrm>
          <a:effectLst>
            <a:outerShdw blurRad="292100" dist="139700" dir="2700000" algn="tl" rotWithShape="0">
              <a:srgbClr val="333333">
                <a:alpha val="65000"/>
              </a:srgbClr>
            </a:outerShdw>
          </a:effectLst>
        </p:spPr>
      </p:pic>
      <p:sp>
        <p:nvSpPr>
          <p:cNvPr id="15" name="Right Arrow 10" descr="Yellow Arrow pointing out (Use your account button)">
            <a:extLst>
              <a:ext uri="{FF2B5EF4-FFF2-40B4-BE49-F238E27FC236}">
                <a16:creationId xmlns:a16="http://schemas.microsoft.com/office/drawing/2014/main" id="{18E436B6-4D18-4361-9934-0521E5E33997}"/>
              </a:ext>
            </a:extLst>
          </p:cNvPr>
          <p:cNvSpPr/>
          <p:nvPr/>
        </p:nvSpPr>
        <p:spPr>
          <a:xfrm>
            <a:off x="2635250" y="3216275"/>
            <a:ext cx="787400" cy="492125"/>
          </a:xfrm>
          <a:prstGeom prst="rightArrow">
            <a:avLst/>
          </a:prstGeom>
          <a:solidFill>
            <a:schemeClr val="accent4">
              <a:lumMod val="60000"/>
              <a:lumOff val="4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r>
              <a:rPr lang="en-US" sz="1800" dirty="0">
                <a:solidFill>
                  <a:srgbClr val="00539A"/>
                </a:solidFill>
              </a:rPr>
              <a:t>A</a:t>
            </a:r>
          </a:p>
        </p:txBody>
      </p:sp>
      <p:sp>
        <p:nvSpPr>
          <p:cNvPr id="18" name="Right Arrow 10" descr="Yellow Arrow pointing out (Use your account button)">
            <a:extLst>
              <a:ext uri="{FF2B5EF4-FFF2-40B4-BE49-F238E27FC236}">
                <a16:creationId xmlns:a16="http://schemas.microsoft.com/office/drawing/2014/main" id="{05C06A10-D44D-421F-96EA-69AAB8BB8621}"/>
              </a:ext>
            </a:extLst>
          </p:cNvPr>
          <p:cNvSpPr/>
          <p:nvPr/>
        </p:nvSpPr>
        <p:spPr>
          <a:xfrm>
            <a:off x="2605088" y="3790950"/>
            <a:ext cx="788987" cy="490538"/>
          </a:xfrm>
          <a:prstGeom prst="rightArrow">
            <a:avLst/>
          </a:prstGeom>
          <a:solidFill>
            <a:schemeClr val="accent4">
              <a:lumMod val="60000"/>
              <a:lumOff val="4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r>
              <a:rPr lang="en-US" sz="1800" dirty="0">
                <a:solidFill>
                  <a:srgbClr val="00539A"/>
                </a:solidFill>
              </a:rPr>
              <a:t>B</a:t>
            </a:r>
          </a:p>
        </p:txBody>
      </p:sp>
      <p:grpSp>
        <p:nvGrpSpPr>
          <p:cNvPr id="3" name="Group 2" descr="Yellow arrow shape indicating a tip, it reads: Enter all drugs with same refill  frequency (monthly or every 3 months) for best results&#10;"/>
          <p:cNvGrpSpPr>
            <a:grpSpLocks/>
          </p:cNvGrpSpPr>
          <p:nvPr/>
        </p:nvGrpSpPr>
        <p:grpSpPr bwMode="auto">
          <a:xfrm>
            <a:off x="3157538" y="4637088"/>
            <a:ext cx="4202112" cy="884237"/>
            <a:chOff x="7313888" y="4829619"/>
            <a:chExt cx="5602304" cy="1179159"/>
          </a:xfrm>
        </p:grpSpPr>
        <p:sp>
          <p:nvSpPr>
            <p:cNvPr id="19" name="Arrow: Pentagon 18">
              <a:extLst>
                <a:ext uri="{FF2B5EF4-FFF2-40B4-BE49-F238E27FC236}">
                  <a16:creationId xmlns:a16="http://schemas.microsoft.com/office/drawing/2014/main" id="{B26ECAAF-1DF5-4C29-AD0B-AD032FF0863F}"/>
                </a:ext>
              </a:extLst>
            </p:cNvPr>
            <p:cNvSpPr/>
            <p:nvPr/>
          </p:nvSpPr>
          <p:spPr>
            <a:xfrm rot="10800000">
              <a:off x="7313888" y="4992626"/>
              <a:ext cx="4886936" cy="1016152"/>
            </a:xfrm>
            <a:prstGeom prst="homePlat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dirty="0">
                <a:solidFill>
                  <a:prstClr val="white"/>
                </a:solidFill>
              </a:endParaRPr>
            </a:p>
          </p:txBody>
        </p:sp>
        <p:sp>
          <p:nvSpPr>
            <p:cNvPr id="20" name="TextBox 19">
              <a:extLst>
                <a:ext uri="{FF2B5EF4-FFF2-40B4-BE49-F238E27FC236}">
                  <a16:creationId xmlns:a16="http://schemas.microsoft.com/office/drawing/2014/main" id="{D2137E99-0CEC-4E7D-AA99-6074A7DC877B}"/>
                </a:ext>
              </a:extLst>
            </p:cNvPr>
            <p:cNvSpPr txBox="1"/>
            <p:nvPr/>
          </p:nvSpPr>
          <p:spPr>
            <a:xfrm>
              <a:off x="8854681" y="5024381"/>
              <a:ext cx="4061511" cy="954759"/>
            </a:xfrm>
            <a:prstGeom prst="rect">
              <a:avLst/>
            </a:prstGeom>
            <a:noFill/>
          </p:spPr>
          <p:txBody>
            <a:bodyPr>
              <a:spAutoFit/>
            </a:bodyPr>
            <a:lstStyle/>
            <a:p>
              <a:pPr defTabSz="685800" eaLnBrk="1" fontAlgn="auto" hangingPunct="1">
                <a:spcBef>
                  <a:spcPts val="0"/>
                </a:spcBef>
                <a:spcAft>
                  <a:spcPts val="0"/>
                </a:spcAft>
                <a:defRPr/>
              </a:pPr>
              <a:r>
                <a:rPr lang="en-US" sz="1350" dirty="0">
                  <a:solidFill>
                    <a:srgbClr val="00539A"/>
                  </a:solidFill>
                  <a:latin typeface="Arial" panose="020B0604020202020204" pitchFamily="34" charset="0"/>
                  <a:cs typeface="Arial" panose="020B0604020202020204" pitchFamily="34" charset="0"/>
                </a:rPr>
                <a:t>Enter all drugs with same refill  frequency (monthly or every 3 months) for best results</a:t>
              </a:r>
              <a:endParaRPr lang="en-US" sz="1050" dirty="0">
                <a:solidFill>
                  <a:prstClr val="black"/>
                </a:solidFill>
                <a:latin typeface="Calibri" panose="020F0502020204030204"/>
              </a:endParaRPr>
            </a:p>
          </p:txBody>
        </p:sp>
        <p:pic>
          <p:nvPicPr>
            <p:cNvPr id="156683" name="Picture 2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28134" y="4829619"/>
              <a:ext cx="1051257" cy="1136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Slide Number Placeholder 4">
            <a:extLst>
              <a:ext uri="{FF2B5EF4-FFF2-40B4-BE49-F238E27FC236}">
                <a16:creationId xmlns:a16="http://schemas.microsoft.com/office/drawing/2014/main" id="{651084BC-4F8C-4D03-A67C-ADCD17F2BD58}"/>
              </a:ext>
            </a:extLst>
          </p:cNvPr>
          <p:cNvSpPr>
            <a:spLocks noGrp="1"/>
          </p:cNvSpPr>
          <p:nvPr>
            <p:ph type="sldNum" sz="quarter" idx="11"/>
          </p:nvPr>
        </p:nvSpPr>
        <p:spPr>
          <a:xfrm>
            <a:off x="6457950" y="5726113"/>
            <a:ext cx="2057400" cy="274637"/>
          </a:xfrm>
        </p:spPr>
        <p:txBody>
          <a:bodyPr/>
          <a:lstStyle/>
          <a:p>
            <a:pPr defTabSz="685800" eaLnBrk="1" fontAlgn="auto" hangingPunct="1">
              <a:spcBef>
                <a:spcPts val="0"/>
              </a:spcBef>
              <a:spcAft>
                <a:spcPts val="0"/>
              </a:spcAft>
              <a:defRPr/>
            </a:pPr>
            <a:fld id="{6A4FB0AA-6E4A-4432-9BC1-C0E7AC37F70A}" type="slidenum">
              <a:rPr lang="en-US">
                <a:solidFill>
                  <a:prstClr val="black">
                    <a:tint val="75000"/>
                  </a:prstClr>
                </a:solidFill>
                <a:latin typeface="Calibri" panose="020F0502020204030204"/>
              </a:rPr>
              <a:pPr defTabSz="685800" eaLnBrk="1" fontAlgn="auto" hangingPunct="1">
                <a:spcBef>
                  <a:spcPts val="0"/>
                </a:spcBef>
                <a:spcAft>
                  <a:spcPts val="0"/>
                </a:spcAft>
                <a:defRPr/>
              </a:pPr>
              <a:t>39</a:t>
            </a:fld>
            <a:endParaRPr lang="en-US" dirty="0">
              <a:solidFill>
                <a:prstClr val="black">
                  <a:tint val="75000"/>
                </a:prstClr>
              </a:solidFill>
              <a:latin typeface="Calibri" panose="020F0502020204030204"/>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7">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1+#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algn="ctr" eaLnBrk="1" fontAlgn="auto" hangingPunct="1">
              <a:spcAft>
                <a:spcPts val="0"/>
              </a:spcAft>
              <a:defRPr/>
            </a:pPr>
            <a:r>
              <a:rPr lang="en-US" sz="4000" b="1" dirty="0">
                <a:effectLst>
                  <a:outerShdw blurRad="38100" dist="38100" dir="2700000" algn="tl">
                    <a:srgbClr val="000000">
                      <a:alpha val="43137"/>
                    </a:srgbClr>
                  </a:outerShdw>
                </a:effectLst>
                <a:latin typeface="Century Gothic" panose="020B0502020202020204" pitchFamily="34" charset="0"/>
              </a:rPr>
              <a:t>If individual with Medicare and Medicaid also has </a:t>
            </a:r>
            <a:br>
              <a:rPr lang="en-US" sz="4000" b="1" dirty="0">
                <a:effectLst>
                  <a:outerShdw blurRad="38100" dist="38100" dir="2700000" algn="tl">
                    <a:srgbClr val="000000">
                      <a:alpha val="43137"/>
                    </a:srgbClr>
                  </a:outerShdw>
                </a:effectLst>
                <a:latin typeface="Century Gothic" panose="020B0502020202020204" pitchFamily="34" charset="0"/>
              </a:rPr>
            </a:br>
            <a:r>
              <a:rPr lang="en-US" sz="4000" b="1" dirty="0">
                <a:effectLst>
                  <a:outerShdw blurRad="38100" dist="38100" dir="2700000" algn="tl">
                    <a:srgbClr val="000000">
                      <a:alpha val="43137"/>
                    </a:srgbClr>
                  </a:outerShdw>
                </a:effectLst>
                <a:latin typeface="Century Gothic" panose="020B0502020202020204" pitchFamily="34" charset="0"/>
              </a:rPr>
              <a:t>private health insurance…</a:t>
            </a:r>
          </a:p>
        </p:txBody>
      </p:sp>
      <p:sp>
        <p:nvSpPr>
          <p:cNvPr id="3" name="Content Placeholder 2"/>
          <p:cNvSpPr>
            <a:spLocks noGrp="1"/>
          </p:cNvSpPr>
          <p:nvPr>
            <p:ph idx="1"/>
          </p:nvPr>
        </p:nvSpPr>
        <p:spPr>
          <a:xfrm>
            <a:off x="533400" y="2209800"/>
            <a:ext cx="8229600" cy="4495800"/>
          </a:xfrm>
        </p:spPr>
        <p:txBody>
          <a:bodyPr rtlCol="0">
            <a:normAutofit/>
          </a:bodyPr>
          <a:lstStyle/>
          <a:p>
            <a:pPr marL="338138" indent="-338138" eaLnBrk="1" fontAlgn="auto" hangingPunct="1">
              <a:spcBef>
                <a:spcPts val="0"/>
              </a:spcBef>
              <a:spcAft>
                <a:spcPts val="0"/>
              </a:spcAft>
              <a:buClr>
                <a:schemeClr val="accent1">
                  <a:lumMod val="50000"/>
                </a:schemeClr>
              </a:buClr>
              <a:buSzPct val="100000"/>
              <a:buFont typeface="Wingdings" panose="05000000000000000000" pitchFamily="2" charset="2"/>
              <a:buChar char="§"/>
              <a:defRPr/>
            </a:pPr>
            <a:r>
              <a:rPr lang="en-US" sz="2000" b="1" dirty="0">
                <a:latin typeface="Century Gothic" panose="020B0502020202020204" pitchFamily="34" charset="0"/>
              </a:rPr>
              <a:t>Usually not permitted to have drug coverage from both private health insurance and Medicare Part D. </a:t>
            </a:r>
            <a:endParaRPr lang="en-US" sz="2000" dirty="0">
              <a:latin typeface="Century Gothic" panose="020B0502020202020204" pitchFamily="34" charset="0"/>
            </a:endParaRPr>
          </a:p>
          <a:p>
            <a:pPr marL="338138" indent="-338138" eaLnBrk="1" fontAlgn="auto" hangingPunct="1">
              <a:spcBef>
                <a:spcPts val="0"/>
              </a:spcBef>
              <a:spcAft>
                <a:spcPts val="0"/>
              </a:spcAft>
              <a:buClr>
                <a:schemeClr val="accent1">
                  <a:lumMod val="50000"/>
                </a:schemeClr>
              </a:buClr>
              <a:defRPr/>
            </a:pPr>
            <a:endParaRPr lang="en-US" sz="2000" b="1" dirty="0">
              <a:latin typeface="Century Gothic" panose="020B0502020202020204" pitchFamily="34" charset="0"/>
            </a:endParaRPr>
          </a:p>
          <a:p>
            <a:pPr marL="338138" indent="-338138" eaLnBrk="1" fontAlgn="auto" hangingPunct="1">
              <a:spcBef>
                <a:spcPts val="0"/>
              </a:spcBef>
              <a:spcAft>
                <a:spcPts val="0"/>
              </a:spcAft>
              <a:buClr>
                <a:schemeClr val="accent1">
                  <a:lumMod val="50000"/>
                </a:schemeClr>
              </a:buClr>
              <a:buSzPct val="100000"/>
              <a:buFont typeface="Wingdings" panose="05000000000000000000" pitchFamily="2" charset="2"/>
              <a:buChar char="§"/>
              <a:defRPr/>
            </a:pPr>
            <a:r>
              <a:rPr lang="en-US" sz="2000" dirty="0">
                <a:latin typeface="Century Gothic" panose="020B0502020202020204" pitchFamily="34" charset="0"/>
              </a:rPr>
              <a:t>If private health insurance drug coverage is as good as (or better than) Medicare Part D, employer should provide a letter of “creditable coverage.” </a:t>
            </a:r>
            <a:r>
              <a:rPr lang="en-US" sz="2000" b="1" u="sng" dirty="0">
                <a:latin typeface="Century Gothic" panose="020B0502020202020204" pitchFamily="34" charset="0"/>
              </a:rPr>
              <a:t>Opt out/</a:t>
            </a:r>
            <a:r>
              <a:rPr lang="en-US" sz="2000" b="1" u="sng" dirty="0" err="1">
                <a:latin typeface="Century Gothic" panose="020B0502020202020204" pitchFamily="34" charset="0"/>
              </a:rPr>
              <a:t>Disenroll</a:t>
            </a:r>
            <a:r>
              <a:rPr lang="en-US" sz="2000" b="1" u="sng" dirty="0">
                <a:latin typeface="Century Gothic" panose="020B0502020202020204" pitchFamily="34" charset="0"/>
              </a:rPr>
              <a:t> from Medicare Part D</a:t>
            </a:r>
            <a:r>
              <a:rPr lang="en-US" sz="2000" u="sng" dirty="0">
                <a:latin typeface="Century Gothic" panose="020B0502020202020204" pitchFamily="34" charset="0"/>
              </a:rPr>
              <a:t>.</a:t>
            </a:r>
          </a:p>
          <a:p>
            <a:pPr marL="338138" indent="-338138" eaLnBrk="1" fontAlgn="auto" hangingPunct="1">
              <a:spcBef>
                <a:spcPts val="0"/>
              </a:spcBef>
              <a:spcAft>
                <a:spcPts val="0"/>
              </a:spcAft>
              <a:buClr>
                <a:schemeClr val="accent1">
                  <a:lumMod val="50000"/>
                </a:schemeClr>
              </a:buClr>
              <a:buSzPct val="100000"/>
              <a:buFont typeface="Wingdings" panose="05000000000000000000" pitchFamily="2" charset="2"/>
              <a:buChar char="§"/>
              <a:defRPr/>
            </a:pPr>
            <a:endParaRPr lang="en-US" sz="2000" dirty="0">
              <a:latin typeface="Century Gothic" panose="020B0502020202020204" pitchFamily="34" charset="0"/>
            </a:endParaRPr>
          </a:p>
          <a:p>
            <a:pPr marL="338138" indent="-338138" eaLnBrk="1" fontAlgn="auto" hangingPunct="1">
              <a:spcBef>
                <a:spcPts val="0"/>
              </a:spcBef>
              <a:spcAft>
                <a:spcPts val="0"/>
              </a:spcAft>
              <a:buClr>
                <a:schemeClr val="accent1">
                  <a:lumMod val="50000"/>
                </a:schemeClr>
              </a:buClr>
              <a:buSzPct val="100000"/>
              <a:buFont typeface="Wingdings" panose="05000000000000000000" pitchFamily="2" charset="2"/>
              <a:buChar char="§"/>
              <a:defRPr/>
            </a:pPr>
            <a:r>
              <a:rPr lang="en-US" sz="2000" b="1" dirty="0">
                <a:latin typeface="Century Gothic" panose="020B0502020202020204" pitchFamily="34" charset="0"/>
              </a:rPr>
              <a:t>When a dual eligible also has private health insurance (and is not enrolled in Medicare Part D), NJ Medicaid should continue to cover the drug co-pay costs.</a:t>
            </a:r>
          </a:p>
          <a:p>
            <a:pPr marL="0" indent="0" eaLnBrk="1" fontAlgn="auto" hangingPunct="1">
              <a:spcBef>
                <a:spcPts val="0"/>
              </a:spcBef>
              <a:spcAft>
                <a:spcPts val="0"/>
              </a:spcAft>
              <a:buClr>
                <a:schemeClr val="accent1">
                  <a:lumMod val="50000"/>
                </a:schemeClr>
              </a:buClr>
              <a:buSzPct val="100000"/>
              <a:buFont typeface="Arial" charset="0"/>
              <a:buNone/>
              <a:defRPr/>
            </a:pPr>
            <a:endParaRPr lang="en-US" sz="2000" b="1" dirty="0">
              <a:latin typeface="Century Gothic" panose="020B0502020202020204" pitchFamily="34" charset="0"/>
            </a:endParaRPr>
          </a:p>
          <a:p>
            <a:pPr marL="338138" indent="-338138" eaLnBrk="1" fontAlgn="auto" hangingPunct="1">
              <a:spcBef>
                <a:spcPts val="0"/>
              </a:spcBef>
              <a:spcAft>
                <a:spcPts val="0"/>
              </a:spcAft>
              <a:buClr>
                <a:schemeClr val="accent1">
                  <a:lumMod val="50000"/>
                </a:schemeClr>
              </a:buClr>
              <a:buSzPct val="100000"/>
              <a:buFont typeface="Wingdings" panose="05000000000000000000" pitchFamily="2" charset="2"/>
              <a:buChar char="§"/>
              <a:defRPr/>
            </a:pPr>
            <a:r>
              <a:rPr lang="en-US" sz="2000" b="1" dirty="0">
                <a:solidFill>
                  <a:srgbClr val="000000"/>
                </a:solidFill>
                <a:latin typeface="Century Gothic" panose="020B0502020202020204" pitchFamily="34" charset="0"/>
              </a:rPr>
              <a:t>If your pharmacy needs help billing both your private drug plan and Medicaid, call NJ Medicaid Pharmacy Unit for help at 609-588-2732.</a:t>
            </a:r>
          </a:p>
          <a:p>
            <a:pPr eaLnBrk="1" fontAlgn="auto" hangingPunct="1">
              <a:spcBef>
                <a:spcPts val="0"/>
              </a:spcBef>
              <a:spcAft>
                <a:spcPts val="0"/>
              </a:spcAft>
              <a:buSzPct val="100000"/>
              <a:buFont typeface="Wingdings" panose="05000000000000000000" pitchFamily="2" charset="2"/>
              <a:buChar char="§"/>
              <a:defRPr/>
            </a:pPr>
            <a:endParaRPr lang="en-US" sz="2400" dirty="0"/>
          </a:p>
        </p:txBody>
      </p:sp>
      <p:sp>
        <p:nvSpPr>
          <p:cNvPr id="7373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fld id="{ECCED147-65E3-4DEB-84FD-52DD7F5DFB3F}" type="slidenum">
              <a:rPr lang="en-US" altLang="en-US" sz="900" smtClean="0">
                <a:solidFill>
                  <a:srgbClr val="898989"/>
                </a:solidFill>
              </a:rPr>
              <a:pPr/>
              <a:t>4</a:t>
            </a:fld>
            <a:endParaRPr lang="en-US" altLang="en-US" sz="900">
              <a:solidFill>
                <a:srgbClr val="89898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le 1"/>
          <p:cNvSpPr>
            <a:spLocks noGrp="1"/>
          </p:cNvSpPr>
          <p:nvPr>
            <p:ph type="title"/>
          </p:nvPr>
        </p:nvSpPr>
        <p:spPr/>
        <p:txBody>
          <a:bodyPr/>
          <a:lstStyle/>
          <a:p>
            <a:r>
              <a:rPr lang="en-US" altLang="en-US" sz="2700"/>
              <a:t>Step Three-  </a:t>
            </a:r>
            <a:r>
              <a:rPr lang="en-US" altLang="en-US"/>
              <a:t>Choose up to 5 local Pharmacies</a:t>
            </a:r>
          </a:p>
        </p:txBody>
      </p:sp>
      <p:sp>
        <p:nvSpPr>
          <p:cNvPr id="6" name="Slide Number Placeholder 5"/>
          <p:cNvSpPr>
            <a:spLocks noGrp="1"/>
          </p:cNvSpPr>
          <p:nvPr>
            <p:ph type="sldNum" sz="quarter" idx="11"/>
          </p:nvPr>
        </p:nvSpPr>
        <p:spPr/>
        <p:txBody>
          <a:bodyPr/>
          <a:lstStyle/>
          <a:p>
            <a:pPr defTabSz="685800" eaLnBrk="1" fontAlgn="auto" hangingPunct="1">
              <a:spcBef>
                <a:spcPts val="0"/>
              </a:spcBef>
              <a:spcAft>
                <a:spcPts val="0"/>
              </a:spcAft>
              <a:defRPr/>
            </a:pPr>
            <a:fld id="{33C76ABA-0FDE-4AC4-BE16-7914B3C9C967}" type="slidenum">
              <a:rPr lang="en-US">
                <a:solidFill>
                  <a:prstClr val="black">
                    <a:tint val="75000"/>
                  </a:prstClr>
                </a:solidFill>
                <a:latin typeface="Calibri" panose="020F0502020204030204"/>
              </a:rPr>
              <a:pPr defTabSz="685800" eaLnBrk="1" fontAlgn="auto" hangingPunct="1">
                <a:spcBef>
                  <a:spcPts val="0"/>
                </a:spcBef>
                <a:spcAft>
                  <a:spcPts val="0"/>
                </a:spcAft>
                <a:defRPr/>
              </a:pPr>
              <a:t>40</a:t>
            </a:fld>
            <a:endParaRPr lang="en-US" dirty="0">
              <a:solidFill>
                <a:prstClr val="black">
                  <a:tint val="75000"/>
                </a:prstClr>
              </a:solidFill>
              <a:latin typeface="Calibri" panose="020F0502020204030204"/>
            </a:endParaRPr>
          </a:p>
        </p:txBody>
      </p:sp>
      <p:pic>
        <p:nvPicPr>
          <p:cNvPr id="158724" name="Picture 7"/>
          <p:cNvPicPr>
            <a:picLocks noChangeAspect="1"/>
          </p:cNvPicPr>
          <p:nvPr/>
        </p:nvPicPr>
        <p:blipFill>
          <a:blip r:embed="rId2">
            <a:extLst>
              <a:ext uri="{28A0092B-C50C-407E-A947-70E740481C1C}">
                <a14:useLocalDpi xmlns:a14="http://schemas.microsoft.com/office/drawing/2010/main" val="0"/>
              </a:ext>
            </a:extLst>
          </a:blip>
          <a:srcRect t="12813" b="10899"/>
          <a:stretch>
            <a:fillRect/>
          </a:stretch>
        </p:blipFill>
        <p:spPr bwMode="auto">
          <a:xfrm>
            <a:off x="1143000" y="1873250"/>
            <a:ext cx="6858000" cy="348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F1ED0A-52CB-40BB-BC42-331831CBBDF9}"/>
              </a:ext>
            </a:extLst>
          </p:cNvPr>
          <p:cNvPicPr>
            <a:picLocks noChangeAspect="1"/>
          </p:cNvPicPr>
          <p:nvPr/>
        </p:nvPicPr>
        <p:blipFill>
          <a:blip r:embed="rId3"/>
          <a:stretch>
            <a:fillRect/>
          </a:stretch>
        </p:blipFill>
        <p:spPr>
          <a:xfrm>
            <a:off x="1130299" y="1217175"/>
            <a:ext cx="7132821" cy="2883337"/>
          </a:xfrm>
          <a:prstGeom prst="rect">
            <a:avLst/>
          </a:prstGeom>
        </p:spPr>
      </p:pic>
      <p:pic>
        <p:nvPicPr>
          <p:cNvPr id="3" name="Picture 2">
            <a:extLst>
              <a:ext uri="{FF2B5EF4-FFF2-40B4-BE49-F238E27FC236}">
                <a16:creationId xmlns:a16="http://schemas.microsoft.com/office/drawing/2014/main" id="{8D951A60-C7A7-4865-B8FD-4D38BD3A87D7}"/>
              </a:ext>
            </a:extLst>
          </p:cNvPr>
          <p:cNvPicPr>
            <a:picLocks noChangeAspect="1"/>
          </p:cNvPicPr>
          <p:nvPr/>
        </p:nvPicPr>
        <p:blipFill>
          <a:blip r:embed="rId4"/>
          <a:stretch>
            <a:fillRect/>
          </a:stretch>
        </p:blipFill>
        <p:spPr>
          <a:xfrm>
            <a:off x="1382529" y="3864798"/>
            <a:ext cx="6880591" cy="3027546"/>
          </a:xfrm>
          <a:prstGeom prst="rect">
            <a:avLst/>
          </a:prstGeom>
        </p:spPr>
      </p:pic>
      <p:sp>
        <p:nvSpPr>
          <p:cNvPr id="159748" name="Title 1"/>
          <p:cNvSpPr>
            <a:spLocks noGrp="1"/>
          </p:cNvSpPr>
          <p:nvPr>
            <p:ph type="title"/>
          </p:nvPr>
        </p:nvSpPr>
        <p:spPr/>
        <p:txBody>
          <a:bodyPr/>
          <a:lstStyle/>
          <a:p>
            <a:r>
              <a:rPr lang="en-US" altLang="en-US" sz="2700"/>
              <a:t>Step Four:  </a:t>
            </a:r>
            <a:r>
              <a:rPr lang="en-US" altLang="en-US"/>
              <a:t>View Results</a:t>
            </a:r>
          </a:p>
        </p:txBody>
      </p:sp>
      <p:sp>
        <p:nvSpPr>
          <p:cNvPr id="6" name="Slide Number Placeholder 5"/>
          <p:cNvSpPr>
            <a:spLocks noGrp="1"/>
          </p:cNvSpPr>
          <p:nvPr>
            <p:ph type="sldNum" sz="quarter" idx="11"/>
          </p:nvPr>
        </p:nvSpPr>
        <p:spPr/>
        <p:txBody>
          <a:bodyPr/>
          <a:lstStyle/>
          <a:p>
            <a:pPr defTabSz="685800" eaLnBrk="1" fontAlgn="auto" hangingPunct="1">
              <a:spcBef>
                <a:spcPts val="0"/>
              </a:spcBef>
              <a:spcAft>
                <a:spcPts val="0"/>
              </a:spcAft>
              <a:defRPr/>
            </a:pPr>
            <a:fld id="{768F7D24-3FB7-41E8-B879-882615D646C0}" type="slidenum">
              <a:rPr lang="en-US">
                <a:solidFill>
                  <a:prstClr val="black">
                    <a:tint val="75000"/>
                  </a:prstClr>
                </a:solidFill>
                <a:latin typeface="Calibri" panose="020F0502020204030204"/>
              </a:rPr>
              <a:pPr defTabSz="685800" eaLnBrk="1" fontAlgn="auto" hangingPunct="1">
                <a:spcBef>
                  <a:spcPts val="0"/>
                </a:spcBef>
                <a:spcAft>
                  <a:spcPts val="0"/>
                </a:spcAft>
                <a:defRPr/>
              </a:pPr>
              <a:t>41</a:t>
            </a:fld>
            <a:endParaRPr lang="en-US" dirty="0">
              <a:solidFill>
                <a:prstClr val="black">
                  <a:tint val="75000"/>
                </a:prstClr>
              </a:solidFill>
              <a:latin typeface="Calibri" panose="020F0502020204030204"/>
            </a:endParaRPr>
          </a:p>
        </p:txBody>
      </p:sp>
      <p:sp>
        <p:nvSpPr>
          <p:cNvPr id="15" name="Oval 14"/>
          <p:cNvSpPr/>
          <p:nvPr/>
        </p:nvSpPr>
        <p:spPr>
          <a:xfrm>
            <a:off x="700269" y="1828800"/>
            <a:ext cx="3221038" cy="712187"/>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endParaRPr>
          </a:p>
        </p:txBody>
      </p:sp>
      <p:pic>
        <p:nvPicPr>
          <p:cNvPr id="159751" name="Picture 7"/>
          <p:cNvPicPr>
            <a:picLocks noChangeAspect="1"/>
          </p:cNvPicPr>
          <p:nvPr/>
        </p:nvPicPr>
        <p:blipFill>
          <a:blip r:embed="rId5">
            <a:extLst>
              <a:ext uri="{28A0092B-C50C-407E-A947-70E740481C1C}">
                <a14:useLocalDpi xmlns:a14="http://schemas.microsoft.com/office/drawing/2010/main" val="0"/>
              </a:ext>
            </a:extLst>
          </a:blip>
          <a:srcRect t="45293"/>
          <a:stretch>
            <a:fillRect/>
          </a:stretch>
        </p:blipFill>
        <p:spPr bwMode="auto">
          <a:xfrm>
            <a:off x="5100638" y="1657350"/>
            <a:ext cx="3592512"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5707063" y="1709738"/>
            <a:ext cx="3082925" cy="292100"/>
          </a:xfrm>
          <a:prstGeom prst="rect">
            <a:avLst/>
          </a:prstGeom>
          <a:noFill/>
          <a:ln w="857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endParaRPr>
          </a:p>
        </p:txBody>
      </p:sp>
      <p:sp>
        <p:nvSpPr>
          <p:cNvPr id="12" name="TextBox 11"/>
          <p:cNvSpPr txBox="1"/>
          <p:nvPr/>
        </p:nvSpPr>
        <p:spPr>
          <a:xfrm>
            <a:off x="4084638" y="2339975"/>
            <a:ext cx="3128962" cy="300038"/>
          </a:xfrm>
          <a:prstGeom prst="rect">
            <a:avLst/>
          </a:prstGeom>
          <a:solidFill>
            <a:schemeClr val="accent1"/>
          </a:solidFill>
        </p:spPr>
        <p:txBody>
          <a:bodyPr wrap="none">
            <a:spAutoFit/>
          </a:bodyPr>
          <a:lstStyle/>
          <a:p>
            <a:pPr defTabSz="685800" eaLnBrk="1" fontAlgn="auto" hangingPunct="1">
              <a:spcBef>
                <a:spcPts val="0"/>
              </a:spcBef>
              <a:spcAft>
                <a:spcPts val="0"/>
              </a:spcAft>
              <a:defRPr/>
            </a:pPr>
            <a:r>
              <a:rPr lang="en-US" sz="1350" dirty="0">
                <a:solidFill>
                  <a:prstClr val="black"/>
                </a:solidFill>
                <a:latin typeface="Calibri" panose="020F0502020204030204"/>
              </a:rPr>
              <a:t>“Benchmark” plans will show $0 premium</a:t>
            </a:r>
          </a:p>
        </p:txBody>
      </p:sp>
      <p:sp>
        <p:nvSpPr>
          <p:cNvPr id="17" name="TextBox 16"/>
          <p:cNvSpPr txBox="1"/>
          <p:nvPr/>
        </p:nvSpPr>
        <p:spPr>
          <a:xfrm>
            <a:off x="4822825" y="4421188"/>
            <a:ext cx="4192588" cy="300037"/>
          </a:xfrm>
          <a:prstGeom prst="rect">
            <a:avLst/>
          </a:prstGeom>
          <a:solidFill>
            <a:schemeClr val="accent1"/>
          </a:solidFill>
        </p:spPr>
        <p:txBody>
          <a:bodyPr wrap="none">
            <a:spAutoFit/>
          </a:bodyPr>
          <a:lstStyle/>
          <a:p>
            <a:pPr defTabSz="685800" eaLnBrk="1" fontAlgn="auto" hangingPunct="1">
              <a:spcBef>
                <a:spcPts val="0"/>
              </a:spcBef>
              <a:spcAft>
                <a:spcPts val="0"/>
              </a:spcAft>
              <a:defRPr/>
            </a:pPr>
            <a:r>
              <a:rPr lang="en-US" sz="1350" dirty="0">
                <a:solidFill>
                  <a:prstClr val="black"/>
                </a:solidFill>
                <a:latin typeface="Calibri" panose="020F0502020204030204"/>
              </a:rPr>
              <a:t>“Non-Benchmark” plans will show a  subsidized premium</a:t>
            </a:r>
          </a:p>
        </p:txBody>
      </p:sp>
      <p:sp>
        <p:nvSpPr>
          <p:cNvPr id="19" name="Oval 18"/>
          <p:cNvSpPr/>
          <p:nvPr/>
        </p:nvSpPr>
        <p:spPr>
          <a:xfrm>
            <a:off x="1139945" y="4721226"/>
            <a:ext cx="3221038" cy="657346"/>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 grpId="0" animBg="1"/>
      <p:bldP spid="12" grpId="0" animBg="1"/>
      <p:bldP spid="17" grpId="0" animBg="1"/>
      <p:bldP spid="1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3779FF7-D9BB-4F1C-9F25-4EBAF2B6BB76}"/>
              </a:ext>
            </a:extLst>
          </p:cNvPr>
          <p:cNvPicPr>
            <a:picLocks noGrp="1" noChangeAspect="1"/>
          </p:cNvPicPr>
          <p:nvPr>
            <p:ph idx="1"/>
          </p:nvPr>
        </p:nvPicPr>
        <p:blipFill>
          <a:blip r:embed="rId3"/>
          <a:stretch>
            <a:fillRect/>
          </a:stretch>
        </p:blipFill>
        <p:spPr>
          <a:xfrm>
            <a:off x="457200" y="1470346"/>
            <a:ext cx="8289925" cy="5133976"/>
          </a:xfrm>
        </p:spPr>
      </p:pic>
      <p:sp>
        <p:nvSpPr>
          <p:cNvPr id="161795" name="Title 3"/>
          <p:cNvSpPr>
            <a:spLocks noGrp="1"/>
          </p:cNvSpPr>
          <p:nvPr>
            <p:ph type="title"/>
          </p:nvPr>
        </p:nvSpPr>
        <p:spPr>
          <a:xfrm>
            <a:off x="258763" y="7938"/>
            <a:ext cx="8686800" cy="1020762"/>
          </a:xfrm>
        </p:spPr>
        <p:txBody>
          <a:bodyPr>
            <a:normAutofit/>
          </a:bodyPr>
          <a:lstStyle/>
          <a:p>
            <a:r>
              <a:rPr lang="en-US" altLang="en-US" sz="3200" dirty="0"/>
              <a:t>Compare up to three plans side by side</a:t>
            </a:r>
          </a:p>
        </p:txBody>
      </p:sp>
      <p:sp>
        <p:nvSpPr>
          <p:cNvPr id="7" name="Rectangle 6"/>
          <p:cNvSpPr/>
          <p:nvPr/>
        </p:nvSpPr>
        <p:spPr>
          <a:xfrm>
            <a:off x="2341563" y="5465763"/>
            <a:ext cx="2001837" cy="1138559"/>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endParaRPr>
          </a:p>
        </p:txBody>
      </p:sp>
      <p:sp>
        <p:nvSpPr>
          <p:cNvPr id="8" name="TextBox 7"/>
          <p:cNvSpPr txBox="1"/>
          <p:nvPr/>
        </p:nvSpPr>
        <p:spPr>
          <a:xfrm>
            <a:off x="393700" y="4916488"/>
            <a:ext cx="1357313" cy="715962"/>
          </a:xfrm>
          <a:prstGeom prst="rect">
            <a:avLst/>
          </a:prstGeom>
          <a:solidFill>
            <a:srgbClr val="FFFF00"/>
          </a:solidFill>
          <a:ln>
            <a:solidFill>
              <a:schemeClr val="tx1"/>
            </a:solidFill>
          </a:ln>
        </p:spPr>
        <p:txBody>
          <a:bodyPr>
            <a:spAutoFit/>
          </a:bodyPr>
          <a:lstStyle/>
          <a:p>
            <a:pPr defTabSz="685800" eaLnBrk="1" fontAlgn="auto" hangingPunct="1">
              <a:spcBef>
                <a:spcPts val="0"/>
              </a:spcBef>
              <a:spcAft>
                <a:spcPts val="0"/>
              </a:spcAft>
              <a:defRPr/>
            </a:pPr>
            <a:r>
              <a:rPr lang="en-US" sz="1350" dirty="0">
                <a:solidFill>
                  <a:prstClr val="black"/>
                </a:solidFill>
                <a:latin typeface="Calibri" panose="020F0502020204030204"/>
              </a:rPr>
              <a:t>Review total cost at different pharmacies</a:t>
            </a:r>
          </a:p>
        </p:txBody>
      </p:sp>
      <p:sp>
        <p:nvSpPr>
          <p:cNvPr id="12" name="Rectangle 11"/>
          <p:cNvSpPr/>
          <p:nvPr/>
        </p:nvSpPr>
        <p:spPr>
          <a:xfrm>
            <a:off x="3278187" y="2160586"/>
            <a:ext cx="630239" cy="354013"/>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endParaRPr>
          </a:p>
        </p:txBody>
      </p:sp>
      <p:sp>
        <p:nvSpPr>
          <p:cNvPr id="13" name="Oval 12"/>
          <p:cNvSpPr/>
          <p:nvPr/>
        </p:nvSpPr>
        <p:spPr>
          <a:xfrm>
            <a:off x="2430463" y="4646613"/>
            <a:ext cx="1477963" cy="675119"/>
          </a:xfrm>
          <a:prstGeom prst="ellipse">
            <a:avLst/>
          </a:prstGeom>
          <a:noFill/>
          <a:ln w="349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endParaRPr>
          </a:p>
        </p:txBody>
      </p:sp>
      <p:sp>
        <p:nvSpPr>
          <p:cNvPr id="2" name="TextBox 1"/>
          <p:cNvSpPr txBox="1"/>
          <p:nvPr/>
        </p:nvSpPr>
        <p:spPr>
          <a:xfrm>
            <a:off x="4855077" y="4092877"/>
            <a:ext cx="3881438" cy="300037"/>
          </a:xfrm>
          <a:prstGeom prst="rect">
            <a:avLst/>
          </a:prstGeom>
          <a:solidFill>
            <a:srgbClr val="FFFF00"/>
          </a:solidFill>
        </p:spPr>
        <p:txBody>
          <a:bodyPr wrap="none">
            <a:spAutoFit/>
          </a:bodyPr>
          <a:lstStyle/>
          <a:p>
            <a:pPr defTabSz="685800" eaLnBrk="1" fontAlgn="auto" hangingPunct="1">
              <a:spcBef>
                <a:spcPts val="0"/>
              </a:spcBef>
              <a:spcAft>
                <a:spcPts val="0"/>
              </a:spcAft>
              <a:defRPr/>
            </a:pPr>
            <a:r>
              <a:rPr lang="en-US" sz="1350" dirty="0">
                <a:solidFill>
                  <a:prstClr val="black"/>
                </a:solidFill>
                <a:latin typeface="Calibri" panose="020F0502020204030204"/>
              </a:rPr>
              <a:t>Make sure all drugs entered are covered by the plan.</a:t>
            </a:r>
          </a:p>
        </p:txBody>
      </p:sp>
      <p:sp>
        <p:nvSpPr>
          <p:cNvPr id="15" name="Oval 14"/>
          <p:cNvSpPr/>
          <p:nvPr/>
        </p:nvSpPr>
        <p:spPr>
          <a:xfrm>
            <a:off x="6824119" y="4613708"/>
            <a:ext cx="1477963" cy="708024"/>
          </a:xfrm>
          <a:prstGeom prst="ellipse">
            <a:avLst/>
          </a:prstGeom>
          <a:noFill/>
          <a:ln w="349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2" grpId="0" animBg="1"/>
      <p:bldP spid="13" grpId="0" animBg="1"/>
      <p:bldP spid="2" grpId="0" animBg="1"/>
      <p:bldP spid="1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p:cNvSpPr>
            <a:spLocks noGrp="1"/>
          </p:cNvSpPr>
          <p:nvPr>
            <p:ph type="title"/>
          </p:nvPr>
        </p:nvSpPr>
        <p:spPr>
          <a:xfrm>
            <a:off x="258763" y="7938"/>
            <a:ext cx="8686800" cy="1020762"/>
          </a:xfrm>
        </p:spPr>
        <p:txBody>
          <a:bodyPr/>
          <a:lstStyle/>
          <a:p>
            <a:r>
              <a:rPr lang="en-US" altLang="en-US">
                <a:solidFill>
                  <a:srgbClr val="FF0000"/>
                </a:solidFill>
              </a:rPr>
              <a:t>IMPORTANT</a:t>
            </a:r>
            <a:r>
              <a:rPr lang="en-US" altLang="en-US"/>
              <a:t>:  When doing plan comparison with</a:t>
            </a:r>
            <a:br>
              <a:rPr lang="en-US" altLang="en-US"/>
            </a:br>
            <a:r>
              <a:rPr lang="en-US" altLang="en-US"/>
              <a:t> “general” search…</a:t>
            </a:r>
          </a:p>
        </p:txBody>
      </p:sp>
      <p:sp>
        <p:nvSpPr>
          <p:cNvPr id="3" name="Content Placeholder 2"/>
          <p:cNvSpPr>
            <a:spLocks noGrp="1"/>
          </p:cNvSpPr>
          <p:nvPr>
            <p:ph idx="1"/>
          </p:nvPr>
        </p:nvSpPr>
        <p:spPr>
          <a:xfrm>
            <a:off x="457200" y="1978025"/>
            <a:ext cx="8289925" cy="3765550"/>
          </a:xfrm>
        </p:spPr>
        <p:txBody>
          <a:bodyPr/>
          <a:lstStyle/>
          <a:p>
            <a:pPr fontAlgn="auto">
              <a:spcAft>
                <a:spcPts val="0"/>
              </a:spcAft>
              <a:defRPr/>
            </a:pPr>
            <a:r>
              <a:rPr dirty="0">
                <a:solidFill>
                  <a:prstClr val="black"/>
                </a:solidFill>
              </a:rPr>
              <a:t>If not creating  or logging into a consumer‘s Medicare account:</a:t>
            </a:r>
          </a:p>
          <a:p>
            <a:pPr fontAlgn="auto">
              <a:spcAft>
                <a:spcPts val="0"/>
              </a:spcAft>
              <a:defRPr/>
            </a:pPr>
            <a:r>
              <a:rPr dirty="0">
                <a:solidFill>
                  <a:prstClr val="black"/>
                </a:solidFill>
              </a:rPr>
              <a:t>The drug copays listed will not be correct level of Extra Help</a:t>
            </a:r>
          </a:p>
          <a:p>
            <a:pPr marL="556022" lvl="1" indent="-167879" fontAlgn="auto">
              <a:spcAft>
                <a:spcPts val="0"/>
              </a:spcAft>
              <a:buFont typeface="Wingdings" panose="05000000000000000000" pitchFamily="2" charset="2"/>
              <a:buChar char="Ø"/>
              <a:defRPr/>
            </a:pPr>
            <a:r>
              <a:rPr dirty="0">
                <a:solidFill>
                  <a:prstClr val="black"/>
                </a:solidFill>
              </a:rPr>
              <a:t>Copays listed will be </a:t>
            </a:r>
            <a:r>
              <a:rPr b="1" u="sng" dirty="0">
                <a:solidFill>
                  <a:prstClr val="black"/>
                </a:solidFill>
              </a:rPr>
              <a:t>$4.90 </a:t>
            </a:r>
            <a:r>
              <a:rPr b="1" dirty="0">
                <a:solidFill>
                  <a:prstClr val="black"/>
                </a:solidFill>
              </a:rPr>
              <a:t>for generics and </a:t>
            </a:r>
            <a:r>
              <a:rPr b="1" u="sng" dirty="0">
                <a:solidFill>
                  <a:prstClr val="black"/>
                </a:solidFill>
              </a:rPr>
              <a:t>$12.15 </a:t>
            </a:r>
            <a:r>
              <a:rPr b="1" dirty="0">
                <a:solidFill>
                  <a:prstClr val="black"/>
                </a:solidFill>
              </a:rPr>
              <a:t>for brand names</a:t>
            </a:r>
          </a:p>
          <a:p>
            <a:pPr marL="172641" lvl="1" indent="0" fontAlgn="auto">
              <a:spcAft>
                <a:spcPts val="0"/>
              </a:spcAft>
              <a:buFont typeface="Arial" panose="020B0604020202020204" pitchFamily="34" charset="0"/>
              <a:buNone/>
              <a:defRPr/>
            </a:pPr>
            <a:endParaRPr sz="450" dirty="0">
              <a:solidFill>
                <a:prstClr val="black"/>
              </a:solidFill>
            </a:endParaRPr>
          </a:p>
          <a:p>
            <a:pPr fontAlgn="auto">
              <a:spcAft>
                <a:spcPts val="0"/>
              </a:spcAft>
              <a:defRPr/>
            </a:pPr>
            <a:r>
              <a:rPr dirty="0">
                <a:solidFill>
                  <a:prstClr val="black"/>
                </a:solidFill>
              </a:rPr>
              <a:t>A full dual eligible will actually be charged</a:t>
            </a:r>
          </a:p>
          <a:p>
            <a:pPr marL="603647" lvl="2" fontAlgn="auto">
              <a:spcAft>
                <a:spcPts val="0"/>
              </a:spcAft>
              <a:buFont typeface="Wingdings" panose="05000000000000000000" pitchFamily="2" charset="2"/>
              <a:buChar char="ü"/>
              <a:defRPr/>
            </a:pPr>
            <a:r>
              <a:rPr dirty="0">
                <a:solidFill>
                  <a:prstClr val="black"/>
                </a:solidFill>
              </a:rPr>
              <a:t> </a:t>
            </a:r>
            <a:r>
              <a:rPr sz="2700" b="1" dirty="0">
                <a:solidFill>
                  <a:srgbClr val="FF0000"/>
                </a:solidFill>
              </a:rPr>
              <a:t>$1.60 or less for generic drug</a:t>
            </a:r>
          </a:p>
          <a:p>
            <a:pPr marL="603647" lvl="2" fontAlgn="auto">
              <a:spcAft>
                <a:spcPts val="0"/>
              </a:spcAft>
              <a:buFont typeface="Wingdings" panose="05000000000000000000" pitchFamily="2" charset="2"/>
              <a:buChar char="ü"/>
              <a:defRPr/>
            </a:pPr>
            <a:r>
              <a:rPr sz="2700" b="1" dirty="0">
                <a:solidFill>
                  <a:srgbClr val="FF0000"/>
                </a:solidFill>
              </a:rPr>
              <a:t>$4.80 or less for brand name drug</a:t>
            </a:r>
          </a:p>
          <a:p>
            <a:pPr marL="603647" lvl="2" fontAlgn="auto">
              <a:spcAft>
                <a:spcPts val="0"/>
              </a:spcAft>
              <a:buFont typeface="Wingdings" panose="05000000000000000000" pitchFamily="2" charset="2"/>
              <a:buChar char="ü"/>
              <a:defRPr/>
            </a:pPr>
            <a:r>
              <a:rPr sz="2700" b="1" dirty="0">
                <a:solidFill>
                  <a:srgbClr val="FF0000"/>
                </a:solidFill>
              </a:rPr>
              <a:t>$0 if on CCP, Supports Program, or MLTSS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1"/>
          <p:cNvPicPr>
            <a:picLocks noChangeAspect="1"/>
          </p:cNvPicPr>
          <p:nvPr/>
        </p:nvPicPr>
        <p:blipFill>
          <a:blip r:embed="rId2">
            <a:extLst>
              <a:ext uri="{28A0092B-C50C-407E-A947-70E740481C1C}">
                <a14:useLocalDpi xmlns:a14="http://schemas.microsoft.com/office/drawing/2010/main" val="0"/>
              </a:ext>
            </a:extLst>
          </a:blip>
          <a:srcRect l="-1112" t="-15338" r="1112" b="33022"/>
          <a:stretch>
            <a:fillRect/>
          </a:stretch>
        </p:blipFill>
        <p:spPr bwMode="auto">
          <a:xfrm>
            <a:off x="606425" y="1524001"/>
            <a:ext cx="8134350"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39" name="Title 3"/>
          <p:cNvSpPr>
            <a:spLocks noGrp="1"/>
          </p:cNvSpPr>
          <p:nvPr>
            <p:ph type="title"/>
          </p:nvPr>
        </p:nvSpPr>
        <p:spPr>
          <a:xfrm>
            <a:off x="258763" y="7938"/>
            <a:ext cx="8686800" cy="1020762"/>
          </a:xfrm>
        </p:spPr>
        <p:txBody>
          <a:bodyPr/>
          <a:lstStyle/>
          <a:p>
            <a:r>
              <a:rPr lang="en-US" altLang="en-US" dirty="0"/>
              <a:t>Step 5: Plan Details-  Cost by Drug Tier</a:t>
            </a:r>
          </a:p>
        </p:txBody>
      </p:sp>
      <p:sp>
        <p:nvSpPr>
          <p:cNvPr id="5" name="TextBox 4"/>
          <p:cNvSpPr txBox="1"/>
          <p:nvPr/>
        </p:nvSpPr>
        <p:spPr>
          <a:xfrm>
            <a:off x="1944688" y="3748088"/>
            <a:ext cx="184150" cy="300037"/>
          </a:xfrm>
          <a:prstGeom prst="rect">
            <a:avLst/>
          </a:prstGeom>
          <a:noFill/>
        </p:spPr>
        <p:txBody>
          <a:bodyPr wrap="none">
            <a:spAutoFit/>
          </a:bodyPr>
          <a:lstStyle/>
          <a:p>
            <a:pPr defTabSz="685800" eaLnBrk="1" fontAlgn="auto" hangingPunct="1">
              <a:spcBef>
                <a:spcPts val="0"/>
              </a:spcBef>
              <a:spcAft>
                <a:spcPts val="0"/>
              </a:spcAft>
              <a:defRPr/>
            </a:pPr>
            <a:endParaRPr lang="en-US" sz="1350" dirty="0">
              <a:solidFill>
                <a:prstClr val="black"/>
              </a:solidFill>
              <a:latin typeface="Calibri" panose="020F0502020204030204"/>
            </a:endParaRPr>
          </a:p>
        </p:txBody>
      </p:sp>
      <p:cxnSp>
        <p:nvCxnSpPr>
          <p:cNvPr id="11" name="Straight Arrow Connector 10"/>
          <p:cNvCxnSpPr/>
          <p:nvPr/>
        </p:nvCxnSpPr>
        <p:spPr>
          <a:xfrm flipH="1">
            <a:off x="4929188" y="4606925"/>
            <a:ext cx="1012825" cy="615950"/>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888038" y="3748088"/>
            <a:ext cx="2852737" cy="715962"/>
          </a:xfrm>
          <a:prstGeom prst="rect">
            <a:avLst/>
          </a:prstGeom>
          <a:solidFill>
            <a:schemeClr val="tx2">
              <a:lumMod val="20000"/>
              <a:lumOff val="80000"/>
            </a:schemeClr>
          </a:solidFill>
        </p:spPr>
        <p:txBody>
          <a:bodyPr>
            <a:spAutoFit/>
          </a:bodyPr>
          <a:lstStyle/>
          <a:p>
            <a:pPr defTabSz="685800" eaLnBrk="1" fontAlgn="auto" hangingPunct="1">
              <a:spcBef>
                <a:spcPts val="0"/>
              </a:spcBef>
              <a:spcAft>
                <a:spcPts val="0"/>
              </a:spcAft>
              <a:defRPr/>
            </a:pPr>
            <a:r>
              <a:rPr lang="en-US" sz="1350" b="1" dirty="0">
                <a:solidFill>
                  <a:srgbClr val="FF0000"/>
                </a:solidFill>
                <a:latin typeface="Calibri" panose="020F0502020204030204"/>
              </a:rPr>
              <a:t>These plan  copays do NOT apply to dual </a:t>
            </a:r>
            <a:r>
              <a:rPr lang="en-US" sz="1350" b="1" dirty="0" err="1">
                <a:solidFill>
                  <a:srgbClr val="FF0000"/>
                </a:solidFill>
                <a:latin typeface="Calibri" panose="020F0502020204030204"/>
              </a:rPr>
              <a:t>eligibles</a:t>
            </a:r>
            <a:r>
              <a:rPr lang="en-US" sz="1350" b="1" dirty="0">
                <a:solidFill>
                  <a:srgbClr val="FF0000"/>
                </a:solidFill>
                <a:latin typeface="Calibri" panose="020F0502020204030204"/>
              </a:rPr>
              <a:t> if cost is more than $4.90</a:t>
            </a:r>
          </a:p>
        </p:txBody>
      </p:sp>
      <p:cxnSp>
        <p:nvCxnSpPr>
          <p:cNvPr id="14" name="Straight Arrow Connector 13"/>
          <p:cNvCxnSpPr/>
          <p:nvPr/>
        </p:nvCxnSpPr>
        <p:spPr>
          <a:xfrm flipH="1" flipV="1">
            <a:off x="5072063" y="4440238"/>
            <a:ext cx="925512" cy="98425"/>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Content Placeholder 11"/>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1633538"/>
            <a:ext cx="8289925" cy="3541712"/>
          </a:xfrm>
        </p:spPr>
      </p:pic>
      <p:sp>
        <p:nvSpPr>
          <p:cNvPr id="168963" name="Title 3"/>
          <p:cNvSpPr>
            <a:spLocks noGrp="1"/>
          </p:cNvSpPr>
          <p:nvPr>
            <p:ph type="title"/>
          </p:nvPr>
        </p:nvSpPr>
        <p:spPr>
          <a:xfrm>
            <a:off x="258763" y="7938"/>
            <a:ext cx="8686800" cy="1020762"/>
          </a:xfrm>
        </p:spPr>
        <p:txBody>
          <a:bodyPr>
            <a:normAutofit/>
          </a:bodyPr>
          <a:lstStyle/>
          <a:p>
            <a:r>
              <a:rPr lang="en-US" altLang="en-US" sz="2800" dirty="0"/>
              <a:t>Plan Details- View Other Drug Information</a:t>
            </a:r>
          </a:p>
        </p:txBody>
      </p:sp>
      <p:sp>
        <p:nvSpPr>
          <p:cNvPr id="8" name="Rectangle 7"/>
          <p:cNvSpPr/>
          <p:nvPr/>
        </p:nvSpPr>
        <p:spPr>
          <a:xfrm>
            <a:off x="457200" y="2085975"/>
            <a:ext cx="4621213" cy="2892425"/>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endParaRPr>
          </a:p>
        </p:txBody>
      </p:sp>
      <p:sp>
        <p:nvSpPr>
          <p:cNvPr id="9" name="Rectangle 8"/>
          <p:cNvSpPr/>
          <p:nvPr/>
        </p:nvSpPr>
        <p:spPr>
          <a:xfrm>
            <a:off x="5240338" y="2208213"/>
            <a:ext cx="3343275" cy="415925"/>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endParaRPr>
          </a:p>
        </p:txBody>
      </p:sp>
      <p:sp>
        <p:nvSpPr>
          <p:cNvPr id="10" name="Rectangle 9"/>
          <p:cNvSpPr/>
          <p:nvPr/>
        </p:nvSpPr>
        <p:spPr>
          <a:xfrm>
            <a:off x="6745288" y="3516313"/>
            <a:ext cx="568325" cy="25558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endParaRPr>
          </a:p>
        </p:txBody>
      </p:sp>
      <p:sp>
        <p:nvSpPr>
          <p:cNvPr id="5" name="TextBox 4"/>
          <p:cNvSpPr txBox="1">
            <a:spLocks noChangeArrowheads="1"/>
          </p:cNvSpPr>
          <p:nvPr/>
        </p:nvSpPr>
        <p:spPr bwMode="auto">
          <a:xfrm>
            <a:off x="573088" y="5203825"/>
            <a:ext cx="7056437" cy="646113"/>
          </a:xfrm>
          <a:prstGeom prst="rect">
            <a:avLst/>
          </a:prstGeom>
          <a:solidFill>
            <a:schemeClr val="bg2"/>
          </a:solidFill>
          <a:ln w="9525">
            <a:solidFill>
              <a:srgbClr val="FF0000"/>
            </a:solidFill>
            <a:miter lim="800000"/>
            <a:headEnd/>
            <a:tailEnd/>
          </a:ln>
        </p:spPr>
        <p:txBody>
          <a:bodyPr wrap="none">
            <a:spAutoFit/>
          </a:bodyPr>
          <a:lstStyle>
            <a:lvl1pPr defTabSz="685800">
              <a:defRPr sz="2000">
                <a:solidFill>
                  <a:schemeClr val="tx1"/>
                </a:solidFill>
                <a:latin typeface="Tahoma" panose="020B0604030504040204" pitchFamily="34" charset="0"/>
              </a:defRPr>
            </a:lvl1pPr>
            <a:lvl2pPr marL="742950" indent="-285750" defTabSz="685800">
              <a:defRPr sz="2000">
                <a:solidFill>
                  <a:schemeClr val="tx1"/>
                </a:solidFill>
                <a:latin typeface="Tahoma" panose="020B0604030504040204" pitchFamily="34" charset="0"/>
              </a:defRPr>
            </a:lvl2pPr>
            <a:lvl3pPr marL="1143000" indent="-228600" defTabSz="685800">
              <a:defRPr sz="2000">
                <a:solidFill>
                  <a:schemeClr val="tx1"/>
                </a:solidFill>
                <a:latin typeface="Tahoma" panose="020B0604030504040204" pitchFamily="34" charset="0"/>
              </a:defRPr>
            </a:lvl3pPr>
            <a:lvl4pPr marL="1600200" indent="-228600" defTabSz="685800">
              <a:defRPr sz="2000">
                <a:solidFill>
                  <a:schemeClr val="tx1"/>
                </a:solidFill>
                <a:latin typeface="Tahoma" panose="020B0604030504040204" pitchFamily="34" charset="0"/>
              </a:defRPr>
            </a:lvl4pPr>
            <a:lvl5pPr marL="2057400" indent="-228600" defTabSz="685800">
              <a:defRPr sz="2000">
                <a:solidFill>
                  <a:schemeClr val="tx1"/>
                </a:solidFill>
                <a:latin typeface="Tahoma" panose="020B0604030504040204" pitchFamily="34" charset="0"/>
              </a:defRPr>
            </a:lvl5pPr>
            <a:lvl6pPr marL="2514600" indent="-228600" defTabSz="685800" eaLnBrk="0" fontAlgn="base" hangingPunct="0">
              <a:spcBef>
                <a:spcPct val="0"/>
              </a:spcBef>
              <a:spcAft>
                <a:spcPct val="0"/>
              </a:spcAft>
              <a:defRPr sz="2000">
                <a:solidFill>
                  <a:schemeClr val="tx1"/>
                </a:solidFill>
                <a:latin typeface="Tahoma" panose="020B0604030504040204" pitchFamily="34" charset="0"/>
              </a:defRPr>
            </a:lvl6pPr>
            <a:lvl7pPr marL="2971800" indent="-228600" defTabSz="685800" eaLnBrk="0" fontAlgn="base" hangingPunct="0">
              <a:spcBef>
                <a:spcPct val="0"/>
              </a:spcBef>
              <a:spcAft>
                <a:spcPct val="0"/>
              </a:spcAft>
              <a:defRPr sz="2000">
                <a:solidFill>
                  <a:schemeClr val="tx1"/>
                </a:solidFill>
                <a:latin typeface="Tahoma" panose="020B0604030504040204" pitchFamily="34" charset="0"/>
              </a:defRPr>
            </a:lvl7pPr>
            <a:lvl8pPr marL="3429000" indent="-228600" defTabSz="685800" eaLnBrk="0" fontAlgn="base" hangingPunct="0">
              <a:spcBef>
                <a:spcPct val="0"/>
              </a:spcBef>
              <a:spcAft>
                <a:spcPct val="0"/>
              </a:spcAft>
              <a:defRPr sz="2000">
                <a:solidFill>
                  <a:schemeClr val="tx1"/>
                </a:solidFill>
                <a:latin typeface="Tahoma" panose="020B0604030504040204" pitchFamily="34" charset="0"/>
              </a:defRPr>
            </a:lvl8pPr>
            <a:lvl9pPr marL="3886200" indent="-228600" defTabSz="685800" eaLnBrk="0" fontAlgn="base" hangingPunct="0">
              <a:spcBef>
                <a:spcPct val="0"/>
              </a:spcBef>
              <a:spcAft>
                <a:spcPct val="0"/>
              </a:spcAft>
              <a:defRPr sz="2000">
                <a:solidFill>
                  <a:schemeClr val="tx1"/>
                </a:solidFill>
                <a:latin typeface="Tahoma" panose="020B0604030504040204" pitchFamily="34" charset="0"/>
              </a:defRPr>
            </a:lvl9pPr>
          </a:lstStyle>
          <a:p>
            <a:pPr eaLnBrk="1" hangingPunct="1"/>
            <a:r>
              <a:rPr lang="en-US" altLang="en-US" sz="1800" b="1">
                <a:solidFill>
                  <a:srgbClr val="000000"/>
                </a:solidFill>
                <a:latin typeface="Calibri" panose="020F0502020204030204" pitchFamily="34" charset="0"/>
              </a:rPr>
              <a:t>Drug Tier does not matter.   But “Not Covered” means plan will not pay, </a:t>
            </a:r>
          </a:p>
          <a:p>
            <a:pPr eaLnBrk="1" hangingPunct="1"/>
            <a:r>
              <a:rPr lang="en-US" altLang="en-US" sz="1800" b="1">
                <a:solidFill>
                  <a:srgbClr val="000000"/>
                </a:solidFill>
                <a:latin typeface="Calibri" panose="020F0502020204030204" pitchFamily="34" charset="0"/>
              </a:rPr>
              <a:t>and Medicaid will not pay.</a:t>
            </a:r>
          </a:p>
        </p:txBody>
      </p:sp>
      <p:sp>
        <p:nvSpPr>
          <p:cNvPr id="7" name="Up Arrow 6"/>
          <p:cNvSpPr/>
          <p:nvPr/>
        </p:nvSpPr>
        <p:spPr>
          <a:xfrm rot="4508499">
            <a:off x="3857625" y="4468813"/>
            <a:ext cx="363538" cy="73501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endParaRPr>
          </a:p>
        </p:txBody>
      </p:sp>
      <p:sp>
        <p:nvSpPr>
          <p:cNvPr id="13" name="Rectangle 12"/>
          <p:cNvSpPr/>
          <p:nvPr/>
        </p:nvSpPr>
        <p:spPr>
          <a:xfrm>
            <a:off x="5343525" y="4097338"/>
            <a:ext cx="568325" cy="25558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endParaRPr>
          </a:p>
        </p:txBody>
      </p:sp>
      <p:sp>
        <p:nvSpPr>
          <p:cNvPr id="14" name="TextBox 13"/>
          <p:cNvSpPr txBox="1"/>
          <p:nvPr/>
        </p:nvSpPr>
        <p:spPr>
          <a:xfrm>
            <a:off x="6135688" y="4076700"/>
            <a:ext cx="2876550" cy="923925"/>
          </a:xfrm>
          <a:prstGeom prst="rect">
            <a:avLst/>
          </a:prstGeom>
          <a:solidFill>
            <a:schemeClr val="tx2">
              <a:lumMod val="20000"/>
              <a:lumOff val="80000"/>
            </a:schemeClr>
          </a:solidFill>
        </p:spPr>
        <p:txBody>
          <a:bodyPr>
            <a:spAutoFit/>
          </a:bodyPr>
          <a:lstStyle/>
          <a:p>
            <a:pPr defTabSz="685800" eaLnBrk="1" fontAlgn="auto" hangingPunct="1">
              <a:spcBef>
                <a:spcPts val="0"/>
              </a:spcBef>
              <a:spcAft>
                <a:spcPts val="0"/>
              </a:spcAft>
              <a:defRPr/>
            </a:pPr>
            <a:r>
              <a:rPr lang="en-US" sz="1350" dirty="0">
                <a:solidFill>
                  <a:prstClr val="black"/>
                </a:solidFill>
                <a:latin typeface="Calibri" panose="020F0502020204030204"/>
              </a:rPr>
              <a:t>“Quantity Limits” are OK, but “Yes” in PA or ST means doctor must submit medical documents to the plan to get approval.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5" grpId="0" animBg="1"/>
      <p:bldP spid="7" grpId="0" animBg="1"/>
      <p:bldP spid="13" grpId="0" animBg="1"/>
      <p:bldP spid="1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itle 3"/>
          <p:cNvSpPr>
            <a:spLocks noGrp="1"/>
          </p:cNvSpPr>
          <p:nvPr>
            <p:ph type="title"/>
          </p:nvPr>
        </p:nvSpPr>
        <p:spPr>
          <a:xfrm>
            <a:off x="258763" y="7938"/>
            <a:ext cx="8686800" cy="1020762"/>
          </a:xfrm>
        </p:spPr>
        <p:txBody>
          <a:bodyPr/>
          <a:lstStyle/>
          <a:p>
            <a:r>
              <a:rPr lang="en-US" altLang="en-US"/>
              <a:t>Plan Details- Star Ratings</a:t>
            </a:r>
          </a:p>
        </p:txBody>
      </p:sp>
      <p:pic>
        <p:nvPicPr>
          <p:cNvPr id="169987"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2124557"/>
            <a:ext cx="4726270" cy="3257549"/>
          </a:xfrm>
        </p:spPr>
      </p:pic>
      <p:pic>
        <p:nvPicPr>
          <p:cNvPr id="169988" name="Picture 6"/>
          <p:cNvPicPr>
            <a:picLocks noChangeAspect="1"/>
          </p:cNvPicPr>
          <p:nvPr/>
        </p:nvPicPr>
        <p:blipFill>
          <a:blip r:embed="rId3">
            <a:extLst>
              <a:ext uri="{28A0092B-C50C-407E-A947-70E740481C1C}">
                <a14:useLocalDpi xmlns:a14="http://schemas.microsoft.com/office/drawing/2010/main" val="0"/>
              </a:ext>
            </a:extLst>
          </a:blip>
          <a:srcRect b="14104"/>
          <a:stretch>
            <a:fillRect/>
          </a:stretch>
        </p:blipFill>
        <p:spPr bwMode="auto">
          <a:xfrm>
            <a:off x="3276600" y="2476079"/>
            <a:ext cx="5272731"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p:txBody>
          <a:bodyPr/>
          <a:lstStyle/>
          <a:p>
            <a:r>
              <a:rPr lang="en-US" dirty="0"/>
              <a:t>Step 6:  Printing Plan Finder Results</a:t>
            </a:r>
          </a:p>
        </p:txBody>
      </p:sp>
      <p:pic>
        <p:nvPicPr>
          <p:cNvPr id="7" name="Content Placeholder 6" descr="Screenshot showing Plan Finder Results page with the Print icon highlighted in the top right corner of the page."/>
          <p:cNvPicPr>
            <a:picLocks noGrp="1" noChangeAspect="1"/>
          </p:cNvPicPr>
          <p:nvPr>
            <p:ph idx="1"/>
          </p:nvPr>
        </p:nvPicPr>
        <p:blipFill>
          <a:blip r:embed="rId4"/>
          <a:stretch>
            <a:fillRect/>
          </a:stretch>
        </p:blipFill>
        <p:spPr>
          <a:xfrm>
            <a:off x="359312" y="1993298"/>
            <a:ext cx="6750448" cy="3098230"/>
          </a:xfrm>
          <a:prstGeom prst="rect">
            <a:avLst/>
          </a:prstGeom>
          <a:ln>
            <a:noFill/>
          </a:ln>
          <a:effectLst>
            <a:outerShdw blurRad="292100" dist="139700" dir="2700000" algn="tl" rotWithShape="0">
              <a:srgbClr val="333333">
                <a:alpha val="65000"/>
              </a:srgbClr>
            </a:outerShdw>
          </a:effectLst>
        </p:spPr>
      </p:pic>
      <p:pic>
        <p:nvPicPr>
          <p:cNvPr id="10" name="Picture 9">
            <a:extLs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109760" y="2543855"/>
            <a:ext cx="1749832" cy="1770291"/>
          </a:xfrm>
          <a:prstGeom prst="rect">
            <a:avLst/>
          </a:prstGeom>
          <a:ln>
            <a:noFill/>
          </a:ln>
          <a:effectLst>
            <a:outerShdw blurRad="292100" dist="139700" dir="2700000" algn="tl" rotWithShape="0">
              <a:srgbClr val="333333">
                <a:alpha val="65000"/>
              </a:srgbClr>
            </a:outerShdw>
          </a:effectLst>
        </p:spPr>
      </p:pic>
      <p:sp>
        <p:nvSpPr>
          <p:cNvPr id="11" name="Rectangle: Rounded Corners 10">
            <a:extLst>
              <a:ext uri="{FF2B5EF4-FFF2-40B4-BE49-F238E27FC236}">
                <a16:creationId xmlns:a16="http://schemas.microsoft.com/office/drawing/2014/main" id="{7591C311-DF37-463A-A04C-A405161A551F}"/>
              </a:ext>
              <a:ext uri="{C183D7F6-B498-43B3-948B-1728B52AA6E4}">
                <adec:decorative xmlns:adec="http://schemas.microsoft.com/office/drawing/2017/decorative" val="1"/>
              </a:ext>
            </a:extLst>
          </p:cNvPr>
          <p:cNvSpPr/>
          <p:nvPr/>
        </p:nvSpPr>
        <p:spPr>
          <a:xfrm>
            <a:off x="6611816" y="2210725"/>
            <a:ext cx="422031" cy="441134"/>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dirty="0">
              <a:solidFill>
                <a:prstClr val="white"/>
              </a:solidFill>
              <a:latin typeface="Calibri" panose="020F0502020204030204"/>
            </a:endParaRPr>
          </a:p>
        </p:txBody>
      </p:sp>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p:txBody>
          <a:bodyPr/>
          <a:lstStyle/>
          <a:p>
            <a:pPr defTabSz="685800" eaLnBrk="1" fontAlgn="auto" hangingPunct="1">
              <a:spcBef>
                <a:spcPts val="0"/>
              </a:spcBef>
              <a:spcAft>
                <a:spcPts val="0"/>
              </a:spcAft>
              <a:defRPr/>
            </a:pPr>
            <a:fld id="{0B2D781D-8844-5940-92D1-06EF0A7F581E}" type="slidenum">
              <a:rPr lang="en-US"/>
              <a:pPr defTabSz="685800" eaLnBrk="1" fontAlgn="auto" hangingPunct="1">
                <a:spcBef>
                  <a:spcPts val="0"/>
                </a:spcBef>
                <a:spcAft>
                  <a:spcPts val="0"/>
                </a:spcAft>
                <a:defRPr/>
              </a:pPr>
              <a:t>47</a:t>
            </a:fld>
            <a:endParaRPr lang="en-US" dirty="0"/>
          </a:p>
        </p:txBody>
      </p:sp>
      <p:sp>
        <p:nvSpPr>
          <p:cNvPr id="3" name="TextBox 2">
            <a:extLst>
              <a:ext uri="{FF2B5EF4-FFF2-40B4-BE49-F238E27FC236}">
                <a16:creationId xmlns:a16="http://schemas.microsoft.com/office/drawing/2014/main" id="{DE6A75C8-388B-479E-925A-84FFFD21E119}"/>
              </a:ext>
            </a:extLst>
          </p:cNvPr>
          <p:cNvSpPr txBox="1"/>
          <p:nvPr/>
        </p:nvSpPr>
        <p:spPr>
          <a:xfrm>
            <a:off x="7109760" y="4743289"/>
            <a:ext cx="2006255" cy="300082"/>
          </a:xfrm>
          <a:prstGeom prst="rect">
            <a:avLst/>
          </a:prstGeom>
          <a:noFill/>
        </p:spPr>
        <p:txBody>
          <a:bodyPr wrap="none" rtlCol="0">
            <a:spAutoFit/>
          </a:bodyPr>
          <a:lstStyle/>
          <a:p>
            <a:pPr defTabSz="685800" eaLnBrk="1" fontAlgn="auto" hangingPunct="1">
              <a:spcBef>
                <a:spcPts val="0"/>
              </a:spcBef>
              <a:spcAft>
                <a:spcPts val="0"/>
              </a:spcAft>
            </a:pPr>
            <a:r>
              <a:rPr lang="en-US" sz="1350" b="1" dirty="0">
                <a:solidFill>
                  <a:srgbClr val="FF0000"/>
                </a:solidFill>
                <a:latin typeface="Calibri" panose="020F0502020204030204"/>
              </a:rPr>
              <a:t>Reduce size to about 67%</a:t>
            </a:r>
          </a:p>
        </p:txBody>
      </p:sp>
    </p:spTree>
    <p:custDataLst>
      <p:tags r:id="rId1"/>
    </p:custDataLst>
    <p:extLst>
      <p:ext uri="{BB962C8B-B14F-4D97-AF65-F5344CB8AC3E}">
        <p14:creationId xmlns:p14="http://schemas.microsoft.com/office/powerpoint/2010/main" val="3596777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3"/>
          <p:cNvSpPr>
            <a:spLocks noGrp="1"/>
          </p:cNvSpPr>
          <p:nvPr>
            <p:ph type="title"/>
          </p:nvPr>
        </p:nvSpPr>
        <p:spPr>
          <a:xfrm>
            <a:off x="258763" y="7938"/>
            <a:ext cx="8686800" cy="1020762"/>
          </a:xfrm>
        </p:spPr>
        <p:txBody>
          <a:bodyPr/>
          <a:lstStyle/>
          <a:p>
            <a:r>
              <a:rPr lang="en-US" altLang="en-US"/>
              <a:t>Step Seven:  Enroll</a:t>
            </a:r>
          </a:p>
        </p:txBody>
      </p:sp>
      <p:sp>
        <p:nvSpPr>
          <p:cNvPr id="174083" name="Content Placeholder 4"/>
          <p:cNvSpPr>
            <a:spLocks noGrp="1"/>
          </p:cNvSpPr>
          <p:nvPr>
            <p:ph idx="1"/>
          </p:nvPr>
        </p:nvSpPr>
        <p:spPr>
          <a:xfrm>
            <a:off x="457200" y="1182688"/>
            <a:ext cx="8289925" cy="5019675"/>
          </a:xfrm>
        </p:spPr>
        <p:txBody>
          <a:bodyPr/>
          <a:lstStyle/>
          <a:p>
            <a:r>
              <a:rPr altLang="en-US"/>
              <a:t>ENROLL buttons  found on multiple pages</a:t>
            </a:r>
          </a:p>
          <a:p>
            <a:pPr lvl="1"/>
            <a:r>
              <a:rPr altLang="en-US"/>
              <a:t>Plan Results Page</a:t>
            </a:r>
          </a:p>
          <a:p>
            <a:pPr lvl="1"/>
            <a:r>
              <a:rPr altLang="en-US"/>
              <a:t>Top of Plan Details Page</a:t>
            </a:r>
          </a:p>
          <a:p>
            <a:pPr lvl="1"/>
            <a:r>
              <a:rPr altLang="en-US"/>
              <a:t>Top of Plan Compare Page</a:t>
            </a:r>
          </a:p>
        </p:txBody>
      </p:sp>
      <p:pic>
        <p:nvPicPr>
          <p:cNvPr id="17408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59113" y="3309938"/>
            <a:ext cx="6084887" cy="245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own Arrow 6"/>
          <p:cNvSpPr/>
          <p:nvPr/>
        </p:nvSpPr>
        <p:spPr>
          <a:xfrm rot="16200000">
            <a:off x="2955132" y="5028406"/>
            <a:ext cx="363538" cy="60007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itle 3"/>
          <p:cNvSpPr>
            <a:spLocks noGrp="1"/>
          </p:cNvSpPr>
          <p:nvPr>
            <p:ph type="title"/>
          </p:nvPr>
        </p:nvSpPr>
        <p:spPr>
          <a:xfrm>
            <a:off x="258763" y="7938"/>
            <a:ext cx="8686800" cy="1020762"/>
          </a:xfrm>
        </p:spPr>
        <p:txBody>
          <a:bodyPr>
            <a:normAutofit/>
          </a:bodyPr>
          <a:lstStyle/>
          <a:p>
            <a:r>
              <a:rPr lang="en-US" altLang="en-US" sz="3200" dirty="0"/>
              <a:t>Step 7:   Enrolling</a:t>
            </a:r>
          </a:p>
        </p:txBody>
      </p:sp>
      <p:sp>
        <p:nvSpPr>
          <p:cNvPr id="5" name="Content Placeholder 4"/>
          <p:cNvSpPr>
            <a:spLocks noGrp="1"/>
          </p:cNvSpPr>
          <p:nvPr>
            <p:ph idx="1"/>
          </p:nvPr>
        </p:nvSpPr>
        <p:spPr>
          <a:xfrm>
            <a:off x="655638" y="1524000"/>
            <a:ext cx="8289925" cy="5019675"/>
          </a:xfrm>
        </p:spPr>
        <p:txBody>
          <a:bodyPr/>
          <a:lstStyle/>
          <a:p>
            <a:pPr fontAlgn="auto">
              <a:lnSpc>
                <a:spcPct val="150000"/>
              </a:lnSpc>
              <a:spcAft>
                <a:spcPts val="0"/>
              </a:spcAft>
              <a:defRPr/>
            </a:pPr>
            <a:r>
              <a:rPr dirty="0">
                <a:solidFill>
                  <a:prstClr val="black"/>
                </a:solidFill>
              </a:rPr>
              <a:t>Complete enrollment form</a:t>
            </a:r>
          </a:p>
          <a:p>
            <a:pPr fontAlgn="auto">
              <a:lnSpc>
                <a:spcPct val="150000"/>
              </a:lnSpc>
              <a:spcAft>
                <a:spcPts val="0"/>
              </a:spcAft>
              <a:defRPr/>
            </a:pPr>
            <a:r>
              <a:rPr dirty="0">
                <a:solidFill>
                  <a:prstClr val="black"/>
                </a:solidFill>
              </a:rPr>
              <a:t>When completed will get confirmation number-</a:t>
            </a:r>
          </a:p>
          <a:p>
            <a:pPr marL="429816" lvl="1" fontAlgn="auto">
              <a:lnSpc>
                <a:spcPct val="150000"/>
              </a:lnSpc>
              <a:spcAft>
                <a:spcPts val="0"/>
              </a:spcAft>
              <a:buFont typeface="Courier New" panose="02070309020205020404" pitchFamily="49" charset="0"/>
              <a:buChar char="o"/>
              <a:defRPr/>
            </a:pPr>
            <a:r>
              <a:rPr dirty="0">
                <a:solidFill>
                  <a:prstClr val="black"/>
                </a:solidFill>
              </a:rPr>
              <a:t>  print the page or copy the number for proof of enrollment.</a:t>
            </a:r>
          </a:p>
          <a:p>
            <a:pPr fontAlgn="auto">
              <a:lnSpc>
                <a:spcPct val="150000"/>
              </a:lnSpc>
              <a:spcAft>
                <a:spcPts val="0"/>
              </a:spcAft>
              <a:defRPr/>
            </a:pPr>
            <a:r>
              <a:rPr dirty="0">
                <a:solidFill>
                  <a:prstClr val="black"/>
                </a:solidFill>
              </a:rPr>
              <a:t>New Plan will start </a:t>
            </a:r>
            <a:r>
              <a:rPr b="1" dirty="0">
                <a:solidFill>
                  <a:prstClr val="black"/>
                </a:solidFill>
              </a:rPr>
              <a:t>January 1</a:t>
            </a:r>
            <a:r>
              <a:rPr b="1" baseline="30000" dirty="0">
                <a:solidFill>
                  <a:prstClr val="black"/>
                </a:solidFill>
              </a:rPr>
              <a:t>st</a:t>
            </a:r>
            <a:r>
              <a:rPr b="1" dirty="0">
                <a:solidFill>
                  <a:prstClr val="black"/>
                </a:solidFill>
              </a:rPr>
              <a:t> </a:t>
            </a:r>
            <a:r>
              <a:rPr dirty="0">
                <a:solidFill>
                  <a:prstClr val="black"/>
                </a:solidFill>
              </a:rPr>
              <a:t>if enrolling during the OEP.</a:t>
            </a:r>
          </a:p>
          <a:p>
            <a:pPr fontAlgn="auto">
              <a:lnSpc>
                <a:spcPct val="150000"/>
              </a:lnSpc>
              <a:spcAft>
                <a:spcPts val="0"/>
              </a:spcAft>
              <a:defRPr/>
            </a:pPr>
            <a:r>
              <a:rPr dirty="0">
                <a:solidFill>
                  <a:srgbClr val="FF0000"/>
                </a:solidFill>
              </a:rPr>
              <a:t>No need to take action to </a:t>
            </a:r>
            <a:r>
              <a:rPr dirty="0" err="1">
                <a:solidFill>
                  <a:srgbClr val="FF0000"/>
                </a:solidFill>
              </a:rPr>
              <a:t>disenroll</a:t>
            </a:r>
            <a:r>
              <a:rPr dirty="0">
                <a:solidFill>
                  <a:srgbClr val="FF0000"/>
                </a:solidFill>
              </a:rPr>
              <a:t> from prior Part D or Medicare Advantage Plan</a:t>
            </a:r>
          </a:p>
          <a:p>
            <a:pPr marL="0" indent="0" fontAlgn="auto">
              <a:spcAft>
                <a:spcPts val="0"/>
              </a:spcAft>
              <a:buFont typeface="Wingdings" panose="05000000000000000000" pitchFamily="2" charset="2"/>
              <a:buNone/>
              <a:defRPr/>
            </a:pPr>
            <a:endParaRPr dirty="0">
              <a:solidFill>
                <a:prstClr val="black"/>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a:xfrm>
            <a:off x="2409825" y="327025"/>
            <a:ext cx="4324350" cy="1325563"/>
          </a:xfrm>
        </p:spPr>
        <p:txBody>
          <a:bodyPr rtlCol="0">
            <a:normAutofit/>
          </a:bodyPr>
          <a:lstStyle/>
          <a:p>
            <a:pPr eaLnBrk="1" fontAlgn="auto" hangingPunct="1">
              <a:spcAft>
                <a:spcPts val="0"/>
              </a:spcAft>
              <a:defRPr/>
            </a:pPr>
            <a:r>
              <a:rPr lang="en-US" altLang="en-US" sz="4000" b="1" dirty="0">
                <a:effectLst>
                  <a:outerShdw blurRad="38100" dist="38100" dir="2700000" algn="tl">
                    <a:srgbClr val="000000">
                      <a:alpha val="43137"/>
                    </a:srgbClr>
                  </a:outerShdw>
                </a:effectLst>
                <a:latin typeface="Century Gothic" panose="020B0502020202020204" pitchFamily="34" charset="0"/>
              </a:rPr>
              <a:t>Important Terms</a:t>
            </a:r>
          </a:p>
        </p:txBody>
      </p:sp>
      <p:sp>
        <p:nvSpPr>
          <p:cNvPr id="289795" name="Rectangle 3"/>
          <p:cNvSpPr>
            <a:spLocks noGrp="1" noChangeArrowheads="1"/>
          </p:cNvSpPr>
          <p:nvPr>
            <p:ph idx="1"/>
          </p:nvPr>
        </p:nvSpPr>
        <p:spPr>
          <a:xfrm>
            <a:off x="501650" y="838200"/>
            <a:ext cx="8229600" cy="4495800"/>
          </a:xfrm>
        </p:spPr>
        <p:txBody>
          <a:bodyPr rtlCol="0" anchor="ctr">
            <a:normAutofit/>
          </a:bodyPr>
          <a:lstStyle/>
          <a:p>
            <a:pPr marL="338138" indent="-338138" eaLnBrk="1" fontAlgn="auto" hangingPunct="1">
              <a:spcAft>
                <a:spcPts val="0"/>
              </a:spcAft>
              <a:buClr>
                <a:schemeClr val="accent1">
                  <a:lumMod val="50000"/>
                </a:schemeClr>
              </a:buClr>
              <a:buSzPct val="100000"/>
              <a:buFont typeface="Wingdings" panose="05000000000000000000" pitchFamily="2" charset="2"/>
              <a:buChar char="§"/>
              <a:defRPr/>
            </a:pPr>
            <a:r>
              <a:rPr lang="en-US" altLang="en-US" sz="2400" b="1" dirty="0">
                <a:latin typeface="Century Gothic" panose="020B0502020202020204" pitchFamily="34" charset="0"/>
              </a:rPr>
              <a:t>Low Income Subsidy (LIS</a:t>
            </a:r>
            <a:r>
              <a:rPr lang="en-US" altLang="en-US" sz="2400" b="1" dirty="0">
                <a:solidFill>
                  <a:srgbClr val="000000"/>
                </a:solidFill>
                <a:latin typeface="Century Gothic" panose="020B0502020202020204" pitchFamily="34" charset="0"/>
              </a:rPr>
              <a:t>), also called Part D “Extra Help”:</a:t>
            </a:r>
            <a:r>
              <a:rPr lang="en-US" altLang="en-US" sz="2400" dirty="0">
                <a:solidFill>
                  <a:srgbClr val="000000"/>
                </a:solidFill>
                <a:latin typeface="Century Gothic" panose="020B0502020202020204" pitchFamily="34" charset="0"/>
              </a:rPr>
              <a:t> Medicare beneficiaries with </a:t>
            </a:r>
            <a:r>
              <a:rPr lang="en-US" altLang="en-US" sz="2400" dirty="0">
                <a:latin typeface="Century Gothic" panose="020B0502020202020204" pitchFamily="34" charset="0"/>
              </a:rPr>
              <a:t>limited income and resources may qualify for extra help, in the form of a Low Income Subsidy (LIS), to pay for prescription drug costs.</a:t>
            </a:r>
          </a:p>
          <a:p>
            <a:pPr marL="338138" indent="-338138" eaLnBrk="1" fontAlgn="auto" hangingPunct="1">
              <a:spcAft>
                <a:spcPts val="0"/>
              </a:spcAft>
              <a:buClr>
                <a:schemeClr val="accent1">
                  <a:lumMod val="50000"/>
                </a:schemeClr>
              </a:buClr>
              <a:buFont typeface="Wingdings" panose="05000000000000000000" pitchFamily="2" charset="2"/>
              <a:buNone/>
              <a:defRPr/>
            </a:pPr>
            <a:r>
              <a:rPr lang="en-US" altLang="en-US" sz="2400" dirty="0">
                <a:latin typeface="Century Gothic" panose="020B0502020202020204" pitchFamily="34" charset="0"/>
              </a:rPr>
              <a:t> </a:t>
            </a:r>
          </a:p>
          <a:p>
            <a:pPr marL="338138" indent="-338138" eaLnBrk="1" fontAlgn="auto" hangingPunct="1">
              <a:spcAft>
                <a:spcPts val="0"/>
              </a:spcAft>
              <a:buClr>
                <a:schemeClr val="accent1">
                  <a:lumMod val="50000"/>
                </a:schemeClr>
              </a:buClr>
              <a:buSzPct val="100000"/>
              <a:buFont typeface="Wingdings" panose="05000000000000000000" pitchFamily="2" charset="2"/>
              <a:buChar char="§"/>
              <a:defRPr/>
            </a:pPr>
            <a:r>
              <a:rPr lang="en-US" altLang="en-US" sz="2400" b="1" dirty="0">
                <a:latin typeface="Century Gothic" panose="020B0502020202020204" pitchFamily="34" charset="0"/>
              </a:rPr>
              <a:t>Dual </a:t>
            </a:r>
            <a:r>
              <a:rPr lang="en-US" altLang="en-US" sz="2400" b="1" dirty="0" err="1">
                <a:latin typeface="Century Gothic" panose="020B0502020202020204" pitchFamily="34" charset="0"/>
              </a:rPr>
              <a:t>eligibles</a:t>
            </a:r>
            <a:r>
              <a:rPr lang="en-US" altLang="en-US" sz="2400" b="1" dirty="0">
                <a:latin typeface="Century Gothic" panose="020B0502020202020204" pitchFamily="34" charset="0"/>
              </a:rPr>
              <a:t> are automatically eligible for the LIS.</a:t>
            </a:r>
          </a:p>
        </p:txBody>
      </p:sp>
      <p:sp>
        <p:nvSpPr>
          <p:cNvPr id="79876"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fld id="{4311FDEF-8BEB-4768-BEA4-3565E3BA5E9E}" type="slidenum">
              <a:rPr lang="en-US" altLang="en-US" sz="900" smtClean="0">
                <a:solidFill>
                  <a:srgbClr val="898989"/>
                </a:solidFill>
              </a:rPr>
              <a:pPr/>
              <a:t>5</a:t>
            </a:fld>
            <a:endParaRPr lang="en-US" altLang="en-US" sz="900">
              <a:solidFill>
                <a:srgbClr val="898989"/>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rtlCol="0">
            <a:normAutofit fontScale="90000"/>
          </a:bodyPr>
          <a:lstStyle/>
          <a:p>
            <a:pPr algn="ctr" fontAlgn="auto">
              <a:spcAft>
                <a:spcPts val="0"/>
              </a:spcAft>
              <a:defRPr/>
            </a:pPr>
            <a:r>
              <a:rPr lang="en-US" altLang="en-US" sz="4000" dirty="0">
                <a:effectLst>
                  <a:outerShdw blurRad="38100" dist="38100" dir="2700000" algn="tl">
                    <a:srgbClr val="000000">
                      <a:alpha val="43137"/>
                    </a:srgbClr>
                  </a:outerShdw>
                </a:effectLst>
                <a:latin typeface="Century Gothic" panose="020B0502020202020204" pitchFamily="34" charset="0"/>
              </a:rPr>
              <a:t>How to Obtain Answers for </a:t>
            </a:r>
            <a:br>
              <a:rPr lang="en-US" altLang="en-US" sz="4000" dirty="0">
                <a:effectLst>
                  <a:outerShdw blurRad="38100" dist="38100" dir="2700000" algn="tl">
                    <a:srgbClr val="000000">
                      <a:alpha val="43137"/>
                    </a:srgbClr>
                  </a:outerShdw>
                </a:effectLst>
                <a:latin typeface="Century Gothic" panose="020B0502020202020204" pitchFamily="34" charset="0"/>
              </a:rPr>
            </a:br>
            <a:r>
              <a:rPr lang="en-US" altLang="en-US" sz="4000" dirty="0">
                <a:effectLst>
                  <a:outerShdw blurRad="38100" dist="38100" dir="2700000" algn="tl">
                    <a:srgbClr val="000000">
                      <a:alpha val="43137"/>
                    </a:srgbClr>
                  </a:outerShdw>
                </a:effectLst>
                <a:latin typeface="Century Gothic" panose="020B0502020202020204" pitchFamily="34" charset="0"/>
              </a:rPr>
              <a:t>Medicare Questions</a:t>
            </a:r>
          </a:p>
        </p:txBody>
      </p:sp>
      <p:sp>
        <p:nvSpPr>
          <p:cNvPr id="27651" name="Rectangle 3"/>
          <p:cNvSpPr>
            <a:spLocks noGrp="1" noChangeArrowheads="1"/>
          </p:cNvSpPr>
          <p:nvPr>
            <p:ph idx="1"/>
          </p:nvPr>
        </p:nvSpPr>
        <p:spPr>
          <a:xfrm>
            <a:off x="1066800" y="1447800"/>
            <a:ext cx="7710488" cy="4495800"/>
          </a:xfrm>
        </p:spPr>
        <p:txBody>
          <a:bodyPr rtlCol="0" anchor="ctr">
            <a:normAutofit fontScale="92500" lnSpcReduction="20000"/>
          </a:bodyPr>
          <a:lstStyle/>
          <a:p>
            <a:pPr marL="0" indent="0" fontAlgn="auto">
              <a:lnSpc>
                <a:spcPct val="80000"/>
              </a:lnSpc>
              <a:spcAft>
                <a:spcPts val="0"/>
              </a:spcAft>
              <a:buClr>
                <a:schemeClr val="accent1">
                  <a:lumMod val="50000"/>
                </a:schemeClr>
              </a:buClr>
              <a:buSzPct val="100000"/>
              <a:buFont typeface="Wingdings" panose="05000000000000000000" pitchFamily="2" charset="2"/>
              <a:buNone/>
              <a:defRPr/>
            </a:pPr>
            <a:endParaRPr altLang="en-US" u="sng">
              <a:solidFill>
                <a:prstClr val="black"/>
              </a:solidFill>
              <a:latin typeface="Century Gothic" panose="020B0502020202020204" pitchFamily="34" charset="0"/>
              <a:hlinkClick r:id="rId3"/>
            </a:endParaRPr>
          </a:p>
          <a:p>
            <a:pPr marL="398463" indent="-398463" fontAlgn="auto">
              <a:lnSpc>
                <a:spcPct val="80000"/>
              </a:lnSpc>
              <a:spcAft>
                <a:spcPts val="0"/>
              </a:spcAft>
              <a:buClr>
                <a:schemeClr val="accent1">
                  <a:lumMod val="50000"/>
                </a:schemeClr>
              </a:buClr>
              <a:buSzPct val="100000"/>
              <a:defRPr/>
            </a:pPr>
            <a:r>
              <a:rPr altLang="en-US" sz="2300">
                <a:solidFill>
                  <a:prstClr val="black"/>
                </a:solidFill>
                <a:latin typeface="Century Gothic" panose="020B0502020202020204" pitchFamily="34" charset="0"/>
              </a:rPr>
              <a:t>NJ Division of Aging Services SHIP website</a:t>
            </a:r>
            <a:endParaRPr altLang="en-US">
              <a:solidFill>
                <a:prstClr val="black"/>
              </a:solidFill>
              <a:latin typeface="Century Gothic" panose="020B0502020202020204" pitchFamily="34" charset="0"/>
              <a:hlinkClick r:id="rId3"/>
            </a:endParaRPr>
          </a:p>
          <a:p>
            <a:pPr marL="741363" lvl="1" indent="-398463" fontAlgn="auto">
              <a:lnSpc>
                <a:spcPct val="80000"/>
              </a:lnSpc>
              <a:spcAft>
                <a:spcPts val="0"/>
              </a:spcAft>
              <a:buClr>
                <a:schemeClr val="accent1">
                  <a:lumMod val="50000"/>
                </a:schemeClr>
              </a:buClr>
              <a:buSzPct val="100000"/>
              <a:buFont typeface="Wingdings" panose="05000000000000000000" pitchFamily="2" charset="2"/>
              <a:buChar char="§"/>
              <a:defRPr/>
            </a:pPr>
            <a:endParaRPr altLang="en-US">
              <a:solidFill>
                <a:prstClr val="black"/>
              </a:solidFill>
              <a:latin typeface="Century Gothic" panose="020B0502020202020204" pitchFamily="34" charset="0"/>
              <a:hlinkClick r:id="rId3"/>
            </a:endParaRPr>
          </a:p>
          <a:p>
            <a:pPr marL="741363" lvl="1" indent="-398463" fontAlgn="auto">
              <a:lnSpc>
                <a:spcPct val="80000"/>
              </a:lnSpc>
              <a:spcAft>
                <a:spcPts val="0"/>
              </a:spcAft>
              <a:buClr>
                <a:schemeClr val="accent1">
                  <a:lumMod val="50000"/>
                </a:schemeClr>
              </a:buClr>
              <a:buSzPct val="100000"/>
              <a:buFont typeface="Wingdings" panose="05000000000000000000" pitchFamily="2" charset="2"/>
              <a:buChar char="§"/>
              <a:defRPr/>
            </a:pPr>
            <a:r>
              <a:rPr altLang="en-US">
                <a:solidFill>
                  <a:prstClr val="black"/>
                </a:solidFill>
                <a:latin typeface="Century Gothic" panose="020B0502020202020204" pitchFamily="34" charset="0"/>
                <a:hlinkClick r:id="rId3"/>
              </a:rPr>
              <a:t>https://nj.gov/humanservices/doas/services/q-z/ship/</a:t>
            </a:r>
            <a:r>
              <a:rPr altLang="en-US">
                <a:solidFill>
                  <a:prstClr val="black"/>
                </a:solidFill>
                <a:latin typeface="Century Gothic" panose="020B0502020202020204" pitchFamily="34" charset="0"/>
              </a:rPr>
              <a:t> </a:t>
            </a:r>
          </a:p>
          <a:p>
            <a:pPr marL="398463" indent="-398463" fontAlgn="auto">
              <a:lnSpc>
                <a:spcPct val="80000"/>
              </a:lnSpc>
              <a:spcAft>
                <a:spcPts val="0"/>
              </a:spcAft>
              <a:buClr>
                <a:schemeClr val="accent1">
                  <a:lumMod val="50000"/>
                </a:schemeClr>
              </a:buClr>
              <a:buSzPct val="100000"/>
              <a:defRPr/>
            </a:pPr>
            <a:endParaRPr altLang="en-US">
              <a:solidFill>
                <a:prstClr val="black"/>
              </a:solidFill>
              <a:latin typeface="Century Gothic" panose="020B0502020202020204" pitchFamily="34" charset="0"/>
            </a:endParaRPr>
          </a:p>
          <a:p>
            <a:pPr marL="398463" indent="-398463" fontAlgn="auto">
              <a:lnSpc>
                <a:spcPct val="80000"/>
              </a:lnSpc>
              <a:spcAft>
                <a:spcPts val="0"/>
              </a:spcAft>
              <a:buClr>
                <a:schemeClr val="accent1">
                  <a:lumMod val="50000"/>
                </a:schemeClr>
              </a:buClr>
              <a:buSzPct val="100000"/>
              <a:defRPr/>
            </a:pPr>
            <a:r>
              <a:rPr altLang="en-US">
                <a:solidFill>
                  <a:prstClr val="black"/>
                </a:solidFill>
                <a:latin typeface="Century Gothic" panose="020B0502020202020204" pitchFamily="34" charset="0"/>
              </a:rPr>
              <a:t>Check the </a:t>
            </a:r>
            <a:r>
              <a:rPr altLang="en-US" b="1">
                <a:solidFill>
                  <a:prstClr val="black"/>
                </a:solidFill>
                <a:latin typeface="Century Gothic" panose="020B0502020202020204" pitchFamily="34" charset="0"/>
                <a:hlinkClick r:id="rId4"/>
              </a:rPr>
              <a:t>www.Medicare.gov</a:t>
            </a:r>
            <a:r>
              <a:rPr altLang="en-US" b="1">
                <a:solidFill>
                  <a:prstClr val="black"/>
                </a:solidFill>
                <a:latin typeface="Century Gothic" panose="020B0502020202020204" pitchFamily="34" charset="0"/>
              </a:rPr>
              <a:t> </a:t>
            </a:r>
            <a:r>
              <a:rPr altLang="en-US">
                <a:solidFill>
                  <a:prstClr val="black"/>
                </a:solidFill>
                <a:latin typeface="Century Gothic" panose="020B0502020202020204" pitchFamily="34" charset="0"/>
              </a:rPr>
              <a:t>website.</a:t>
            </a:r>
          </a:p>
          <a:p>
            <a:pPr marL="0" indent="0" fontAlgn="auto">
              <a:lnSpc>
                <a:spcPct val="80000"/>
              </a:lnSpc>
              <a:spcAft>
                <a:spcPts val="0"/>
              </a:spcAft>
              <a:buClr>
                <a:schemeClr val="accent1">
                  <a:lumMod val="50000"/>
                </a:schemeClr>
              </a:buClr>
              <a:buSzPct val="100000"/>
              <a:buFont typeface="Wingdings" panose="05000000000000000000" pitchFamily="2" charset="2"/>
              <a:buNone/>
              <a:defRPr/>
            </a:pPr>
            <a:endParaRPr altLang="en-US">
              <a:solidFill>
                <a:prstClr val="black"/>
              </a:solidFill>
              <a:latin typeface="Century Gothic" panose="020B0502020202020204" pitchFamily="34" charset="0"/>
            </a:endParaRPr>
          </a:p>
          <a:p>
            <a:pPr marL="398463" indent="-398463" fontAlgn="auto">
              <a:lnSpc>
                <a:spcPct val="80000"/>
              </a:lnSpc>
              <a:spcAft>
                <a:spcPts val="0"/>
              </a:spcAft>
              <a:buClr>
                <a:schemeClr val="accent1">
                  <a:lumMod val="50000"/>
                </a:schemeClr>
              </a:buClr>
              <a:buSzPct val="100000"/>
              <a:defRPr/>
            </a:pPr>
            <a:r>
              <a:rPr altLang="en-US">
                <a:solidFill>
                  <a:prstClr val="black"/>
                </a:solidFill>
                <a:latin typeface="Century Gothic" panose="020B0502020202020204" pitchFamily="34" charset="0"/>
              </a:rPr>
              <a:t>Call 1-800-MEDICARE</a:t>
            </a:r>
          </a:p>
          <a:p>
            <a:pPr marL="0" indent="0" fontAlgn="auto">
              <a:lnSpc>
                <a:spcPct val="80000"/>
              </a:lnSpc>
              <a:spcAft>
                <a:spcPts val="0"/>
              </a:spcAft>
              <a:buClr>
                <a:schemeClr val="accent1">
                  <a:lumMod val="50000"/>
                </a:schemeClr>
              </a:buClr>
              <a:buSzPct val="100000"/>
              <a:buFont typeface="Wingdings" panose="05000000000000000000" pitchFamily="2" charset="2"/>
              <a:buNone/>
              <a:defRPr/>
            </a:pPr>
            <a:endParaRPr altLang="en-US">
              <a:solidFill>
                <a:prstClr val="black"/>
              </a:solidFill>
              <a:latin typeface="Century Gothic" panose="020B0502020202020204" pitchFamily="34" charset="0"/>
            </a:endParaRPr>
          </a:p>
          <a:p>
            <a:pPr marL="398463" indent="-398463" fontAlgn="auto">
              <a:lnSpc>
                <a:spcPct val="80000"/>
              </a:lnSpc>
              <a:spcAft>
                <a:spcPts val="0"/>
              </a:spcAft>
              <a:buClr>
                <a:schemeClr val="accent1">
                  <a:lumMod val="50000"/>
                </a:schemeClr>
              </a:buClr>
              <a:buSzPct val="100000"/>
              <a:defRPr/>
            </a:pPr>
            <a:r>
              <a:rPr altLang="en-US">
                <a:solidFill>
                  <a:prstClr val="black"/>
                </a:solidFill>
                <a:latin typeface="Century Gothic" panose="020B0502020202020204" pitchFamily="34" charset="0"/>
              </a:rPr>
              <a:t>Create a </a:t>
            </a:r>
            <a:r>
              <a:rPr altLang="en-US">
                <a:solidFill>
                  <a:prstClr val="black"/>
                </a:solidFill>
                <a:latin typeface="Century Gothic" panose="020B0502020202020204" pitchFamily="34" charset="0"/>
                <a:hlinkClick r:id="rId4"/>
              </a:rPr>
              <a:t>www.Medicare.gov</a:t>
            </a:r>
            <a:r>
              <a:rPr altLang="en-US">
                <a:solidFill>
                  <a:prstClr val="black"/>
                </a:solidFill>
                <a:latin typeface="Century Gothic" panose="020B0502020202020204" pitchFamily="34" charset="0"/>
              </a:rPr>
              <a:t>  account to see Medicare enrollment status and claims.</a:t>
            </a:r>
          </a:p>
          <a:p>
            <a:pPr marL="0" indent="0" fontAlgn="auto">
              <a:lnSpc>
                <a:spcPct val="80000"/>
              </a:lnSpc>
              <a:spcAft>
                <a:spcPts val="0"/>
              </a:spcAft>
              <a:buClr>
                <a:schemeClr val="accent1">
                  <a:lumMod val="50000"/>
                </a:schemeClr>
              </a:buClr>
              <a:buSzPct val="100000"/>
              <a:buFont typeface="Wingdings" panose="05000000000000000000" pitchFamily="2" charset="2"/>
              <a:buNone/>
              <a:defRPr/>
            </a:pPr>
            <a:endParaRPr altLang="en-US">
              <a:solidFill>
                <a:prstClr val="black"/>
              </a:solidFill>
              <a:latin typeface="Century Gothic" panose="020B0502020202020204" pitchFamily="34" charset="0"/>
            </a:endParaRPr>
          </a:p>
          <a:p>
            <a:pPr marL="398463" indent="-398463" fontAlgn="auto">
              <a:lnSpc>
                <a:spcPct val="80000"/>
              </a:lnSpc>
              <a:spcAft>
                <a:spcPts val="0"/>
              </a:spcAft>
              <a:buClr>
                <a:schemeClr val="accent1">
                  <a:lumMod val="50000"/>
                </a:schemeClr>
              </a:buClr>
              <a:buSzPct val="100000"/>
              <a:defRPr/>
            </a:pPr>
            <a:r>
              <a:rPr altLang="en-US">
                <a:solidFill>
                  <a:prstClr val="black"/>
                </a:solidFill>
                <a:latin typeface="Century Gothic" panose="020B0502020202020204" pitchFamily="34" charset="0"/>
              </a:rPr>
              <a:t>Call the current drug </a:t>
            </a:r>
            <a:r>
              <a:rPr altLang="en-US">
                <a:latin typeface="Century Gothic" panose="020B0502020202020204" pitchFamily="34" charset="0"/>
              </a:rPr>
              <a:t>or health plan </a:t>
            </a:r>
            <a:r>
              <a:rPr altLang="en-US">
                <a:solidFill>
                  <a:prstClr val="black"/>
                </a:solidFill>
                <a:latin typeface="Century Gothic" panose="020B0502020202020204" pitchFamily="34" charset="0"/>
              </a:rPr>
              <a:t>and speak with a customer service representative.</a:t>
            </a:r>
          </a:p>
          <a:p>
            <a:pPr marL="0" indent="0" fontAlgn="auto">
              <a:lnSpc>
                <a:spcPct val="80000"/>
              </a:lnSpc>
              <a:spcAft>
                <a:spcPts val="0"/>
              </a:spcAft>
              <a:buClr>
                <a:schemeClr val="accent1">
                  <a:lumMod val="50000"/>
                </a:schemeClr>
              </a:buClr>
              <a:buSzPct val="100000"/>
              <a:buFont typeface="Wingdings" panose="05000000000000000000" pitchFamily="2" charset="2"/>
              <a:buNone/>
              <a:defRPr/>
            </a:pPr>
            <a:endParaRPr altLang="en-US">
              <a:solidFill>
                <a:prstClr val="black"/>
              </a:solidFill>
              <a:latin typeface="Century Gothic" panose="020B0502020202020204" pitchFamily="34" charset="0"/>
            </a:endParaRPr>
          </a:p>
          <a:p>
            <a:pPr marL="398463" indent="-398463" fontAlgn="auto">
              <a:lnSpc>
                <a:spcPct val="80000"/>
              </a:lnSpc>
              <a:spcAft>
                <a:spcPts val="0"/>
              </a:spcAft>
              <a:buClr>
                <a:schemeClr val="accent1">
                  <a:lumMod val="50000"/>
                </a:schemeClr>
              </a:buClr>
              <a:buSzPct val="100000"/>
              <a:defRPr/>
            </a:pPr>
            <a:r>
              <a:rPr altLang="en-US">
                <a:solidFill>
                  <a:prstClr val="black"/>
                </a:solidFill>
                <a:latin typeface="Century Gothic" panose="020B0502020202020204" pitchFamily="34" charset="0"/>
              </a:rPr>
              <a:t>Contact a SHIP counselor</a:t>
            </a:r>
          </a:p>
        </p:txBody>
      </p:sp>
      <p:sp>
        <p:nvSpPr>
          <p:cNvPr id="182276" name="Slide Number Placeholder 1"/>
          <p:cNvSpPr>
            <a:spLocks noGrp="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fld id="{F4A3B0BB-2D6C-4700-84BC-CC62B9250267}" type="slidenum">
              <a:rPr lang="en-US" altLang="en-US" sz="900" smtClean="0">
                <a:solidFill>
                  <a:srgbClr val="898989"/>
                </a:solidFill>
              </a:rPr>
              <a:pPr/>
              <a:t>50</a:t>
            </a:fld>
            <a:endParaRPr lang="en-US" altLang="en-US" sz="900">
              <a:solidFill>
                <a:srgbClr val="898989"/>
              </a:solidFill>
            </a:endParaRP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322" name="Object 9"/>
          <p:cNvGraphicFramePr>
            <a:graphicFrameLocks noGrp="1" noChangeAspect="1"/>
          </p:cNvGraphicFramePr>
          <p:nvPr>
            <p:ph/>
          </p:nvPr>
        </p:nvGraphicFramePr>
        <p:xfrm>
          <a:off x="238125" y="257175"/>
          <a:ext cx="8524875" cy="6429375"/>
        </p:xfrm>
        <a:graphic>
          <a:graphicData uri="http://schemas.openxmlformats.org/presentationml/2006/ole">
            <mc:AlternateContent xmlns:mc="http://schemas.openxmlformats.org/markup-compatibility/2006">
              <mc:Choice xmlns:v="urn:schemas-microsoft-com:vml" Requires="v">
                <p:oleObj spid="_x0000_s184343" name="Document" r:id="rId4" imgW="9294713" imgH="7009804" progId="Word.Document.8">
                  <p:embed/>
                </p:oleObj>
              </mc:Choice>
              <mc:Fallback>
                <p:oleObj name="Document" r:id="rId4" imgW="9294713" imgH="7009804" progId="Word.Document.8">
                  <p:embed/>
                  <p:pic>
                    <p:nvPicPr>
                      <p:cNvPr id="0" name="Object 9"/>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125" y="257175"/>
                        <a:ext cx="8524875" cy="6429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84323"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fld id="{2597A37D-67C3-4775-BE31-7DD5943E2E50}" type="slidenum">
              <a:rPr lang="en-US" altLang="en-US" sz="900" smtClean="0">
                <a:solidFill>
                  <a:srgbClr val="898989"/>
                </a:solidFill>
              </a:rPr>
              <a:pPr/>
              <a:t>51</a:t>
            </a:fld>
            <a:endParaRPr lang="en-US" altLang="en-US" sz="900">
              <a:solidFill>
                <a:srgbClr val="898989"/>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itle 1"/>
          <p:cNvSpPr>
            <a:spLocks noGrp="1"/>
          </p:cNvSpPr>
          <p:nvPr>
            <p:ph type="title"/>
          </p:nvPr>
        </p:nvSpPr>
        <p:spPr>
          <a:xfrm>
            <a:off x="258763" y="7938"/>
            <a:ext cx="8686800" cy="1020762"/>
          </a:xfrm>
        </p:spPr>
        <p:txBody>
          <a:bodyPr/>
          <a:lstStyle/>
          <a:p>
            <a:r>
              <a:rPr lang="en-US" altLang="en-US"/>
              <a:t>Thank you for joining us today.</a:t>
            </a:r>
          </a:p>
        </p:txBody>
      </p:sp>
      <p:pic>
        <p:nvPicPr>
          <p:cNvPr id="18637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002690" y="1524000"/>
            <a:ext cx="5654675" cy="3429000"/>
          </a:xfrm>
        </p:spPr>
      </p:pic>
      <p:sp>
        <p:nvSpPr>
          <p:cNvPr id="2" name="TextBox 1"/>
          <p:cNvSpPr txBox="1"/>
          <p:nvPr/>
        </p:nvSpPr>
        <p:spPr>
          <a:xfrm>
            <a:off x="3208429" y="5463168"/>
            <a:ext cx="3243196" cy="707886"/>
          </a:xfrm>
          <a:prstGeom prst="rect">
            <a:avLst/>
          </a:prstGeom>
          <a:noFill/>
        </p:spPr>
        <p:txBody>
          <a:bodyPr wrap="none" rtlCol="0">
            <a:spAutoFit/>
          </a:bodyPr>
          <a:lstStyle/>
          <a:p>
            <a:r>
              <a:rPr lang="en-US" dirty="0"/>
              <a:t>Mary McGeary</a:t>
            </a:r>
          </a:p>
          <a:p>
            <a:r>
              <a:rPr lang="en-US" dirty="0">
                <a:hlinkClick r:id="rId3"/>
              </a:rPr>
              <a:t>Mary.mcgeary@dhs.nj.gov</a:t>
            </a:r>
            <a:r>
              <a:rPr lang="en-US" dirty="0"/>
              <a:t>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2"/>
          <p:cNvSpPr>
            <a:spLocks noGrp="1" noChangeArrowheads="1"/>
          </p:cNvSpPr>
          <p:nvPr>
            <p:ph type="title"/>
          </p:nvPr>
        </p:nvSpPr>
        <p:spPr/>
        <p:txBody>
          <a:bodyPr rtlCol="0">
            <a:normAutofit/>
          </a:bodyPr>
          <a:lstStyle/>
          <a:p>
            <a:pPr algn="ctr" eaLnBrk="1" fontAlgn="auto" hangingPunct="1">
              <a:spcAft>
                <a:spcPts val="0"/>
              </a:spcAft>
              <a:defRPr/>
            </a:pPr>
            <a:r>
              <a:rPr lang="en-US" altLang="en-US" sz="4000" b="1" dirty="0">
                <a:effectLst>
                  <a:outerShdw blurRad="38100" dist="38100" dir="2700000" algn="tl">
                    <a:srgbClr val="000000">
                      <a:alpha val="43137"/>
                    </a:srgbClr>
                  </a:outerShdw>
                </a:effectLst>
                <a:latin typeface="Century Gothic" panose="020B0502020202020204" pitchFamily="34" charset="0"/>
              </a:rPr>
              <a:t>What is a “Benchmark”</a:t>
            </a:r>
            <a:br>
              <a:rPr lang="en-US" altLang="en-US" sz="4000" b="1" dirty="0">
                <a:effectLst>
                  <a:outerShdw blurRad="38100" dist="38100" dir="2700000" algn="tl">
                    <a:srgbClr val="000000">
                      <a:alpha val="43137"/>
                    </a:srgbClr>
                  </a:outerShdw>
                </a:effectLst>
                <a:latin typeface="Century Gothic" panose="020B0502020202020204" pitchFamily="34" charset="0"/>
              </a:rPr>
            </a:br>
            <a:r>
              <a:rPr lang="en-US" altLang="en-US" sz="4000" b="1" dirty="0">
                <a:effectLst>
                  <a:outerShdw blurRad="38100" dist="38100" dir="2700000" algn="tl">
                    <a:srgbClr val="000000">
                      <a:alpha val="43137"/>
                    </a:srgbClr>
                  </a:outerShdw>
                </a:effectLst>
                <a:latin typeface="Century Gothic" panose="020B0502020202020204" pitchFamily="34" charset="0"/>
              </a:rPr>
              <a:t>Drug Plan?</a:t>
            </a:r>
          </a:p>
        </p:txBody>
      </p:sp>
      <p:sp>
        <p:nvSpPr>
          <p:cNvPr id="325635" name="Rectangle 3"/>
          <p:cNvSpPr>
            <a:spLocks noGrp="1" noChangeArrowheads="1"/>
          </p:cNvSpPr>
          <p:nvPr>
            <p:ph idx="1"/>
          </p:nvPr>
        </p:nvSpPr>
        <p:spPr>
          <a:xfrm>
            <a:off x="457200" y="1828800"/>
            <a:ext cx="8229600" cy="4495800"/>
          </a:xfrm>
        </p:spPr>
        <p:txBody>
          <a:bodyPr rtlCol="0" anchor="ctr">
            <a:normAutofit lnSpcReduction="10000"/>
          </a:bodyPr>
          <a:lstStyle/>
          <a:p>
            <a:pPr marL="400050" indent="-400050" eaLnBrk="1" fontAlgn="auto" hangingPunct="1">
              <a:spcBef>
                <a:spcPct val="35000"/>
              </a:spcBef>
              <a:spcAft>
                <a:spcPts val="0"/>
              </a:spcAft>
              <a:buClr>
                <a:schemeClr val="accent1">
                  <a:lumMod val="50000"/>
                </a:schemeClr>
              </a:buClr>
              <a:buSzPct val="100000"/>
              <a:buFont typeface="Wingdings" panose="05000000000000000000" pitchFamily="2" charset="2"/>
              <a:buChar char="§"/>
              <a:defRPr/>
            </a:pPr>
            <a:r>
              <a:rPr lang="en-US" altLang="en-US" sz="2400" dirty="0">
                <a:latin typeface="Century Gothic" panose="020B0502020202020204" pitchFamily="34" charset="0"/>
              </a:rPr>
              <a:t>The Medicare drug plans </a:t>
            </a:r>
            <a:r>
              <a:rPr lang="en-US" altLang="en-US" sz="2400" b="1" dirty="0">
                <a:latin typeface="Century Gothic" panose="020B0502020202020204" pitchFamily="34" charset="0"/>
              </a:rPr>
              <a:t>do</a:t>
            </a:r>
            <a:r>
              <a:rPr lang="en-US" altLang="en-US" sz="2400" dirty="0">
                <a:latin typeface="Century Gothic" panose="020B0502020202020204" pitchFamily="34" charset="0"/>
              </a:rPr>
              <a:t> require a monthly fee.  However, for the dual </a:t>
            </a:r>
            <a:r>
              <a:rPr lang="en-US" altLang="en-US" sz="2400" dirty="0" err="1">
                <a:latin typeface="Century Gothic" panose="020B0502020202020204" pitchFamily="34" charset="0"/>
              </a:rPr>
              <a:t>eligibles</a:t>
            </a:r>
            <a:r>
              <a:rPr lang="en-US" altLang="en-US" sz="2400" dirty="0">
                <a:latin typeface="Century Gothic" panose="020B0502020202020204" pitchFamily="34" charset="0"/>
              </a:rPr>
              <a:t>, that fee is subsidized by Medicare up to a specific amount (which is known as the benchmark).   </a:t>
            </a:r>
          </a:p>
          <a:p>
            <a:pPr marL="742950" lvl="1" indent="-400050" eaLnBrk="1" fontAlgn="auto" hangingPunct="1">
              <a:spcBef>
                <a:spcPct val="35000"/>
              </a:spcBef>
              <a:spcAft>
                <a:spcPts val="0"/>
              </a:spcAft>
              <a:buClr>
                <a:schemeClr val="accent1">
                  <a:lumMod val="50000"/>
                </a:schemeClr>
              </a:buClr>
              <a:buSzPct val="100000"/>
              <a:buFont typeface="Wingdings" panose="05000000000000000000" pitchFamily="2" charset="2"/>
              <a:buChar char="§"/>
              <a:defRPr/>
            </a:pPr>
            <a:r>
              <a:rPr lang="en-US" altLang="en-US" sz="2100" dirty="0">
                <a:latin typeface="Century Gothic" panose="020B0502020202020204" pitchFamily="34" charset="0"/>
              </a:rPr>
              <a:t>Benchmark premium for 2025 in NJ is $56.86</a:t>
            </a:r>
          </a:p>
          <a:p>
            <a:pPr marL="342900" lvl="1" indent="0" eaLnBrk="1" fontAlgn="auto" hangingPunct="1">
              <a:spcBef>
                <a:spcPct val="35000"/>
              </a:spcBef>
              <a:spcAft>
                <a:spcPts val="0"/>
              </a:spcAft>
              <a:buClr>
                <a:schemeClr val="accent1">
                  <a:lumMod val="50000"/>
                </a:schemeClr>
              </a:buClr>
              <a:buSzPct val="100000"/>
              <a:buFont typeface="Arial" panose="020B0604020202020204" pitchFamily="34" charset="0"/>
              <a:buNone/>
              <a:defRPr/>
            </a:pPr>
            <a:endParaRPr lang="en-US" altLang="en-US" sz="2100" dirty="0">
              <a:latin typeface="Century Gothic" panose="020B0502020202020204" pitchFamily="34" charset="0"/>
            </a:endParaRPr>
          </a:p>
          <a:p>
            <a:pPr marL="400050" indent="-400050" eaLnBrk="1" fontAlgn="auto" hangingPunct="1">
              <a:spcBef>
                <a:spcPct val="35000"/>
              </a:spcBef>
              <a:spcAft>
                <a:spcPts val="0"/>
              </a:spcAft>
              <a:buClr>
                <a:schemeClr val="accent1">
                  <a:lumMod val="50000"/>
                </a:schemeClr>
              </a:buClr>
              <a:buSzPct val="100000"/>
              <a:buFont typeface="Wingdings" panose="05000000000000000000" pitchFamily="2" charset="2"/>
              <a:buChar char="§"/>
              <a:defRPr/>
            </a:pPr>
            <a:r>
              <a:rPr lang="en-US" altLang="en-US" sz="2300" b="1" dirty="0">
                <a:latin typeface="Century Gothic" panose="020B0502020202020204" pitchFamily="34" charset="0"/>
              </a:rPr>
              <a:t>When a dual eligible enrolls in a benchmark drug plan, there is no monthly premium fee. </a:t>
            </a:r>
          </a:p>
          <a:p>
            <a:pPr marL="400050" indent="-400050" eaLnBrk="1" fontAlgn="auto" hangingPunct="1">
              <a:spcBef>
                <a:spcPct val="35000"/>
              </a:spcBef>
              <a:spcAft>
                <a:spcPts val="0"/>
              </a:spcAft>
              <a:buClr>
                <a:schemeClr val="accent1">
                  <a:lumMod val="50000"/>
                </a:schemeClr>
              </a:buClr>
              <a:buSzPct val="100000"/>
              <a:buFont typeface="Wingdings" panose="05000000000000000000" pitchFamily="2" charset="2"/>
              <a:buNone/>
              <a:defRPr/>
            </a:pPr>
            <a:r>
              <a:rPr lang="en-US" altLang="en-US" sz="2400" dirty="0">
                <a:latin typeface="Century Gothic" panose="020B0502020202020204" pitchFamily="34" charset="0"/>
              </a:rPr>
              <a:t>  </a:t>
            </a:r>
          </a:p>
          <a:p>
            <a:pPr marL="400050" indent="-400050" eaLnBrk="1" fontAlgn="auto" hangingPunct="1">
              <a:spcBef>
                <a:spcPct val="35000"/>
              </a:spcBef>
              <a:spcAft>
                <a:spcPts val="0"/>
              </a:spcAft>
              <a:buClr>
                <a:schemeClr val="accent1">
                  <a:lumMod val="50000"/>
                </a:schemeClr>
              </a:buClr>
              <a:buSzPct val="100000"/>
              <a:buFont typeface="Wingdings" panose="05000000000000000000" pitchFamily="2" charset="2"/>
              <a:buChar char="§"/>
              <a:defRPr/>
            </a:pPr>
            <a:r>
              <a:rPr lang="en-US" altLang="en-US" sz="2400" dirty="0">
                <a:latin typeface="Century Gothic" panose="020B0502020202020204" pitchFamily="34" charset="0"/>
              </a:rPr>
              <a:t>There are two types of drug plans: </a:t>
            </a:r>
            <a:r>
              <a:rPr lang="en-US" altLang="en-US" sz="2400" u="sng" dirty="0">
                <a:latin typeface="Century Gothic" panose="020B0502020202020204" pitchFamily="34" charset="0"/>
              </a:rPr>
              <a:t>Basic</a:t>
            </a:r>
            <a:r>
              <a:rPr lang="en-US" altLang="en-US" sz="2400" dirty="0">
                <a:latin typeface="Century Gothic" panose="020B0502020202020204" pitchFamily="34" charset="0"/>
              </a:rPr>
              <a:t> and </a:t>
            </a:r>
            <a:r>
              <a:rPr lang="en-US" altLang="en-US" sz="2400" u="sng" dirty="0">
                <a:latin typeface="Century Gothic" panose="020B0502020202020204" pitchFamily="34" charset="0"/>
              </a:rPr>
              <a:t>Enhanced</a:t>
            </a:r>
            <a:r>
              <a:rPr lang="en-US" altLang="en-US" sz="2400" dirty="0">
                <a:latin typeface="Century Gothic" panose="020B0502020202020204" pitchFamily="34" charset="0"/>
              </a:rPr>
              <a:t>, but only the Basic plans can qualify as benchmark plans.</a:t>
            </a:r>
          </a:p>
        </p:txBody>
      </p:sp>
      <p:sp>
        <p:nvSpPr>
          <p:cNvPr id="88068"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fld id="{4DB57258-A019-4D4E-AE34-5A88DCC80F6E}" type="slidenum">
              <a:rPr lang="en-US" altLang="en-US" sz="900" smtClean="0">
                <a:solidFill>
                  <a:srgbClr val="898989"/>
                </a:solidFill>
              </a:rPr>
              <a:pPr/>
              <a:t>6</a:t>
            </a:fld>
            <a:endParaRPr lang="en-US" altLang="en-US" sz="900">
              <a:solidFill>
                <a:srgbClr val="89898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2563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8300" y="314325"/>
            <a:ext cx="8450263" cy="644525"/>
          </a:xfrm>
        </p:spPr>
        <p:txBody>
          <a:bodyPr/>
          <a:lstStyle/>
          <a:p>
            <a:pPr algn="ctr">
              <a:defRPr/>
            </a:pPr>
            <a:r>
              <a:rPr lang="en-US" altLang="en-US" sz="3600" b="1" dirty="0">
                <a:effectLst>
                  <a:outerShdw blurRad="38100" dist="38100" dir="2700000" algn="tl">
                    <a:srgbClr val="000000">
                      <a:alpha val="43137"/>
                    </a:srgbClr>
                  </a:outerShdw>
                </a:effectLst>
                <a:latin typeface="Century Gothic" panose="020B0502020202020204" pitchFamily="34" charset="0"/>
              </a:rPr>
              <a:t>Overview of </a:t>
            </a:r>
            <a:br>
              <a:rPr lang="en-US" altLang="en-US" sz="3600" b="1" dirty="0">
                <a:effectLst>
                  <a:outerShdw blurRad="38100" dist="38100" dir="2700000" algn="tl">
                    <a:srgbClr val="000000">
                      <a:alpha val="43137"/>
                    </a:srgbClr>
                  </a:outerShdw>
                </a:effectLst>
                <a:latin typeface="Century Gothic" panose="020B0502020202020204" pitchFamily="34" charset="0"/>
              </a:rPr>
            </a:br>
            <a:r>
              <a:rPr lang="en-US" altLang="en-US" sz="3600" b="1" dirty="0">
                <a:effectLst>
                  <a:outerShdw blurRad="38100" dist="38100" dir="2700000" algn="tl">
                    <a:srgbClr val="000000">
                      <a:alpha val="43137"/>
                    </a:srgbClr>
                  </a:outerShdw>
                </a:effectLst>
                <a:latin typeface="Century Gothic" panose="020B0502020202020204" pitchFamily="34" charset="0"/>
              </a:rPr>
              <a:t>Medicare Benchmark Drug </a:t>
            </a:r>
            <a:br>
              <a:rPr lang="en-US" altLang="en-US" sz="3600" b="1" dirty="0">
                <a:effectLst>
                  <a:outerShdw blurRad="38100" dist="38100" dir="2700000" algn="tl">
                    <a:srgbClr val="000000">
                      <a:alpha val="43137"/>
                    </a:srgbClr>
                  </a:outerShdw>
                </a:effectLst>
                <a:latin typeface="Century Gothic" panose="020B0502020202020204" pitchFamily="34" charset="0"/>
              </a:rPr>
            </a:br>
            <a:r>
              <a:rPr lang="en-US" altLang="en-US" sz="3600" b="1" dirty="0">
                <a:effectLst>
                  <a:outerShdw blurRad="38100" dist="38100" dir="2700000" algn="tl">
                    <a:srgbClr val="000000">
                      <a:alpha val="43137"/>
                    </a:srgbClr>
                  </a:outerShdw>
                </a:effectLst>
                <a:latin typeface="Century Gothic" panose="020B0502020202020204" pitchFamily="34" charset="0"/>
              </a:rPr>
              <a:t>Plans for NJ’s Dual </a:t>
            </a:r>
            <a:r>
              <a:rPr lang="en-US" altLang="en-US" sz="3600" b="1" dirty="0" err="1">
                <a:effectLst>
                  <a:outerShdw blurRad="38100" dist="38100" dir="2700000" algn="tl">
                    <a:srgbClr val="000000">
                      <a:alpha val="43137"/>
                    </a:srgbClr>
                  </a:outerShdw>
                </a:effectLst>
                <a:latin typeface="Century Gothic" panose="020B0502020202020204" pitchFamily="34" charset="0"/>
              </a:rPr>
              <a:t>Eligibles</a:t>
            </a:r>
            <a:endParaRPr lang="en-US" sz="32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8018421"/>
              </p:ext>
            </p:extLst>
          </p:nvPr>
        </p:nvGraphicFramePr>
        <p:xfrm>
          <a:off x="281390" y="1943100"/>
          <a:ext cx="8610600" cy="2611828"/>
        </p:xfrm>
        <a:graphic>
          <a:graphicData uri="http://schemas.openxmlformats.org/drawingml/2006/table">
            <a:tbl>
              <a:tblPr firstRow="1" firstCol="1" bandRow="1"/>
              <a:tblGrid>
                <a:gridCol w="5510784">
                  <a:extLst>
                    <a:ext uri="{9D8B030D-6E8A-4147-A177-3AD203B41FA5}">
                      <a16:colId xmlns:a16="http://schemas.microsoft.com/office/drawing/2014/main" val="1762697132"/>
                    </a:ext>
                  </a:extLst>
                </a:gridCol>
                <a:gridCol w="3099816">
                  <a:extLst>
                    <a:ext uri="{9D8B030D-6E8A-4147-A177-3AD203B41FA5}">
                      <a16:colId xmlns:a16="http://schemas.microsoft.com/office/drawing/2014/main" val="3908243258"/>
                    </a:ext>
                  </a:extLst>
                </a:gridCol>
              </a:tblGrid>
              <a:tr h="800100">
                <a:tc>
                  <a:txBody>
                    <a:bodyPr/>
                    <a:lstStyle/>
                    <a:p>
                      <a:pPr marL="0" marR="0">
                        <a:lnSpc>
                          <a:spcPct val="107000"/>
                        </a:lnSpc>
                        <a:spcBef>
                          <a:spcPts val="0"/>
                        </a:spcBef>
                        <a:spcAft>
                          <a:spcPts val="800"/>
                        </a:spcAft>
                      </a:pP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100" dirty="0">
                          <a:effectLst/>
                          <a:latin typeface="Calibri" panose="020F0502020204030204" pitchFamily="34" charset="0"/>
                          <a:ea typeface="Calibri" panose="020F0502020204030204" pitchFamily="34" charset="0"/>
                          <a:cs typeface="Times New Roman" panose="02020603050405020304" pitchFamily="18" charset="0"/>
                        </a:rPr>
                        <a:t>Benchmark Plans in 2025</a:t>
                      </a:r>
                    </a:p>
                  </a:txBody>
                  <a:tcPr marL="51437" marR="514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nSpc>
                          <a:spcPct val="107000"/>
                        </a:lnSpc>
                        <a:spcBef>
                          <a:spcPts val="0"/>
                        </a:spcBef>
                        <a:spcAft>
                          <a:spcPts val="800"/>
                        </a:spcAft>
                      </a:pP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2100" dirty="0">
                          <a:effectLst/>
                          <a:latin typeface="Calibri" panose="020F0502020204030204" pitchFamily="34" charset="0"/>
                          <a:ea typeface="Calibri" panose="020F0502020204030204" pitchFamily="34" charset="0"/>
                          <a:cs typeface="Times New Roman" panose="02020603050405020304" pitchFamily="18" charset="0"/>
                        </a:rPr>
                        <a:t>Notes</a:t>
                      </a:r>
                    </a:p>
                  </a:txBody>
                  <a:tcPr marL="51437" marR="514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369695024"/>
                  </a:ext>
                </a:extLst>
              </a:tr>
              <a:tr h="458473">
                <a:tc>
                  <a:txBody>
                    <a:bodyPr/>
                    <a:lstStyle/>
                    <a:p>
                      <a:pPr marL="0" marR="0" lvl="0" indent="0" algn="l" defTabSz="685800" rtl="0" eaLnBrk="1" fontAlgn="auto" latinLnBrk="0" hangingPunct="1">
                        <a:lnSpc>
                          <a:spcPct val="107000"/>
                        </a:lnSpc>
                        <a:spcBef>
                          <a:spcPts val="0"/>
                        </a:spcBef>
                        <a:spcAft>
                          <a:spcPts val="800"/>
                        </a:spcAft>
                        <a:buClrTx/>
                        <a:buSzTx/>
                        <a:buFontTx/>
                        <a:buNone/>
                        <a:tabLst/>
                        <a:defRPr/>
                      </a:pPr>
                      <a:r>
                        <a:rPr lang="en-US" sz="2800" b="1" dirty="0">
                          <a:effectLst/>
                          <a:latin typeface="Calibri" panose="020F0502020204030204" pitchFamily="34" charset="0"/>
                          <a:ea typeface="Calibri" panose="020F0502020204030204" pitchFamily="34" charset="0"/>
                          <a:cs typeface="Times New Roman" panose="02020603050405020304" pitchFamily="18" charset="0"/>
                        </a:rPr>
                        <a:t>Humana Basic Rx Plan</a:t>
                      </a:r>
                    </a:p>
                  </a:txBody>
                  <a:tcPr marL="51437" marR="514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2100" dirty="0">
                          <a:effectLst/>
                          <a:latin typeface="Calibri" panose="020F0502020204030204" pitchFamily="34" charset="0"/>
                          <a:ea typeface="Calibri" panose="020F0502020204030204" pitchFamily="34" charset="0"/>
                          <a:cs typeface="Times New Roman" panose="02020603050405020304" pitchFamily="18" charset="0"/>
                        </a:rPr>
                        <a:t>New benchmark for 2025</a:t>
                      </a:r>
                    </a:p>
                  </a:txBody>
                  <a:tcPr marL="51437" marR="514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62285959"/>
                  </a:ext>
                </a:extLst>
              </a:tr>
              <a:tr h="458473">
                <a:tc>
                  <a:txBody>
                    <a:bodyPr/>
                    <a:lstStyle/>
                    <a:p>
                      <a:pPr marL="0" marR="0" lvl="0" indent="0" algn="l" defTabSz="685800" rtl="0" eaLnBrk="1" fontAlgn="auto" latinLnBrk="0" hangingPunct="1">
                        <a:lnSpc>
                          <a:spcPct val="107000"/>
                        </a:lnSpc>
                        <a:spcBef>
                          <a:spcPts val="0"/>
                        </a:spcBef>
                        <a:spcAft>
                          <a:spcPts val="800"/>
                        </a:spcAft>
                        <a:buClrTx/>
                        <a:buSzTx/>
                        <a:buFontTx/>
                        <a:buNone/>
                        <a:tabLst/>
                        <a:defRPr/>
                      </a:pPr>
                      <a:r>
                        <a:rPr lang="en-US" sz="2800" b="1" dirty="0">
                          <a:effectLst/>
                          <a:latin typeface="Calibri" panose="020F0502020204030204" pitchFamily="34" charset="0"/>
                          <a:ea typeface="Calibri" panose="020F0502020204030204" pitchFamily="34" charset="0"/>
                          <a:cs typeface="Times New Roman" panose="02020603050405020304" pitchFamily="18" charset="0"/>
                        </a:rPr>
                        <a:t>Horizon Medicare Blue Rx Standard</a:t>
                      </a:r>
                    </a:p>
                  </a:txBody>
                  <a:tcPr marL="51437" marR="514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en-US" sz="2100" dirty="0">
                          <a:effectLst/>
                          <a:latin typeface="Calibri" panose="020F0502020204030204" pitchFamily="34" charset="0"/>
                          <a:ea typeface="Calibri" panose="020F0502020204030204" pitchFamily="34" charset="0"/>
                          <a:cs typeface="Times New Roman" panose="02020603050405020304" pitchFamily="18" charset="0"/>
                        </a:rPr>
                        <a:t>New benchmark for 2025</a:t>
                      </a:r>
                    </a:p>
                  </a:txBody>
                  <a:tcPr marL="51437" marR="514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45037818"/>
                  </a:ext>
                </a:extLst>
              </a:tr>
              <a:tr h="43854">
                <a:tc>
                  <a:txBody>
                    <a:bodyPr/>
                    <a:lstStyle/>
                    <a:p>
                      <a:pPr marL="0" marR="0">
                        <a:lnSpc>
                          <a:spcPct val="107000"/>
                        </a:lnSpc>
                        <a:spcBef>
                          <a:spcPts val="0"/>
                        </a:spcBef>
                        <a:spcAft>
                          <a:spcPts val="800"/>
                        </a:spcAft>
                      </a:pPr>
                      <a:r>
                        <a:rPr lang="en-US" sz="2800" b="1" dirty="0">
                          <a:effectLst/>
                          <a:latin typeface="Calibri" panose="020F0502020204030204" pitchFamily="34" charset="0"/>
                          <a:ea typeface="Calibri" panose="020F0502020204030204" pitchFamily="34" charset="0"/>
                          <a:cs typeface="Times New Roman" panose="02020603050405020304" pitchFamily="18" charset="0"/>
                        </a:rPr>
                        <a:t>Aetna’s </a:t>
                      </a:r>
                      <a:r>
                        <a:rPr lang="en-US" sz="2800" b="1" dirty="0" err="1">
                          <a:effectLst/>
                          <a:latin typeface="Calibri" panose="020F0502020204030204" pitchFamily="34" charset="0"/>
                          <a:ea typeface="Calibri" panose="020F0502020204030204" pitchFamily="34" charset="0"/>
                          <a:cs typeface="Times New Roman" panose="02020603050405020304" pitchFamily="18" charset="0"/>
                        </a:rPr>
                        <a:t>Silverscript</a:t>
                      </a:r>
                      <a:r>
                        <a:rPr lang="en-US" sz="2800" b="1" dirty="0">
                          <a:effectLst/>
                          <a:latin typeface="Calibri" panose="020F0502020204030204" pitchFamily="34" charset="0"/>
                          <a:ea typeface="Calibri" panose="020F0502020204030204" pitchFamily="34" charset="0"/>
                          <a:cs typeface="Times New Roman" panose="02020603050405020304" pitchFamily="18" charset="0"/>
                        </a:rPr>
                        <a:t> Choice</a:t>
                      </a:r>
                    </a:p>
                  </a:txBody>
                  <a:tcPr marL="51437" marR="514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en-US" sz="2100" dirty="0">
                          <a:effectLst/>
                          <a:latin typeface="Calibri" panose="020F0502020204030204" pitchFamily="34" charset="0"/>
                          <a:ea typeface="Calibri" panose="020F0502020204030204" pitchFamily="34" charset="0"/>
                          <a:cs typeface="Times New Roman" panose="02020603050405020304" pitchFamily="18" charset="0"/>
                        </a:rPr>
                        <a:t>New benchmark for 2025</a:t>
                      </a:r>
                    </a:p>
                  </a:txBody>
                  <a:tcPr marL="51437" marR="514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60761081"/>
                  </a:ext>
                </a:extLst>
              </a:tr>
              <a:tr h="458473">
                <a:tc>
                  <a:txBody>
                    <a:bodyPr/>
                    <a:lstStyle/>
                    <a:p>
                      <a:pPr marL="0" marR="0">
                        <a:lnSpc>
                          <a:spcPct val="107000"/>
                        </a:lnSpc>
                        <a:spcBef>
                          <a:spcPts val="0"/>
                        </a:spcBef>
                        <a:spcAft>
                          <a:spcPts val="800"/>
                        </a:spcAft>
                      </a:pPr>
                      <a:r>
                        <a:rPr lang="en-US" sz="2800" b="1" dirty="0">
                          <a:effectLst/>
                          <a:latin typeface="Calibri" panose="020F0502020204030204" pitchFamily="34" charset="0"/>
                          <a:ea typeface="Calibri" panose="020F0502020204030204" pitchFamily="34" charset="0"/>
                          <a:cs typeface="Times New Roman" panose="02020603050405020304" pitchFamily="18" charset="0"/>
                        </a:rPr>
                        <a:t>Wellcare Classic </a:t>
                      </a:r>
                    </a:p>
                  </a:txBody>
                  <a:tcPr marL="51437" marR="514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800"/>
                        </a:spcAft>
                      </a:pPr>
                      <a:r>
                        <a:rPr lang="en-US" sz="2100" dirty="0">
                          <a:effectLst/>
                          <a:latin typeface="Calibri" panose="020F0502020204030204" pitchFamily="34" charset="0"/>
                          <a:ea typeface="Calibri" panose="020F0502020204030204" pitchFamily="34" charset="0"/>
                          <a:cs typeface="Times New Roman" panose="02020603050405020304" pitchFamily="18" charset="0"/>
                        </a:rPr>
                        <a:t>Was benchmark in 2024</a:t>
                      </a:r>
                    </a:p>
                  </a:txBody>
                  <a:tcPr marL="51437" marR="514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706689774"/>
                  </a:ext>
                </a:extLst>
              </a:tr>
            </a:tbl>
          </a:graphicData>
        </a:graphic>
      </p:graphicFrame>
      <p:sp>
        <p:nvSpPr>
          <p:cNvPr id="2" name="TextBox 1">
            <a:extLst>
              <a:ext uri="{FF2B5EF4-FFF2-40B4-BE49-F238E27FC236}">
                <a16:creationId xmlns:a16="http://schemas.microsoft.com/office/drawing/2014/main" id="{297F4FC0-7B21-4E05-A21A-004E046D65EC}"/>
              </a:ext>
            </a:extLst>
          </p:cNvPr>
          <p:cNvSpPr txBox="1"/>
          <p:nvPr/>
        </p:nvSpPr>
        <p:spPr>
          <a:xfrm>
            <a:off x="281391" y="4764112"/>
            <a:ext cx="8253010" cy="1248740"/>
          </a:xfrm>
          <a:prstGeom prst="rect">
            <a:avLst/>
          </a:prstGeom>
          <a:solidFill>
            <a:schemeClr val="accent1">
              <a:lumMod val="20000"/>
              <a:lumOff val="80000"/>
            </a:schemeClr>
          </a:solidFill>
        </p:spPr>
        <p:txBody>
          <a:bodyPr wrap="square" rtlCol="0">
            <a:spAutoFit/>
          </a:bodyPr>
          <a:lstStyle/>
          <a:p>
            <a:pPr marL="0" marR="0" algn="l" rtl="0" eaLnBrk="1" fontAlgn="t" latinLnBrk="0" hangingPunct="1">
              <a:lnSpc>
                <a:spcPct val="107000"/>
              </a:lnSpc>
              <a:spcBef>
                <a:spcPts val="0"/>
              </a:spcBef>
              <a:spcAft>
                <a:spcPts val="800"/>
              </a:spcAft>
            </a:pPr>
            <a:r>
              <a:rPr lang="en-US" sz="2400" b="1" i="0" u="sng" strike="noStrike"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Clear Spring Health Value Rx- Benchmark in 2024</a:t>
            </a:r>
            <a:endParaRPr lang="en-US" sz="2400" b="1" i="0" u="sng" strike="noStrike" dirty="0">
              <a:effectLst/>
              <a:latin typeface="Arial" panose="020B0604020202020204" pitchFamily="34" charset="0"/>
            </a:endParaRPr>
          </a:p>
          <a:p>
            <a:pPr marL="0" marR="0" algn="ctr" rtl="0" eaLnBrk="1" fontAlgn="t" latinLnBrk="0" hangingPunct="1">
              <a:lnSpc>
                <a:spcPct val="107000"/>
              </a:lnSpc>
              <a:spcBef>
                <a:spcPts val="0"/>
              </a:spcBef>
              <a:spcAft>
                <a:spcPts val="800"/>
              </a:spcAft>
            </a:pPr>
            <a:r>
              <a:rPr lang="en-US" b="0" i="0" u="none" strike="noStrike" kern="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Terminating all members 12/31/2024.  Members will be auto-</a:t>
            </a:r>
            <a:r>
              <a:rPr lang="en-US" b="0" i="0" u="none" strike="noStrike" kern="12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enolled</a:t>
            </a:r>
            <a:r>
              <a:rPr lang="en-US" b="0" i="0" u="none" strike="noStrike" kern="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into a different benchmark for 1/1/25</a:t>
            </a:r>
            <a:endParaRPr lang="en-US" b="0" i="0" u="none" strike="noStrike" dirty="0">
              <a:solidFill>
                <a:srgbClr val="FF0000"/>
              </a:solidFill>
              <a:effectLst/>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562100" y="274638"/>
            <a:ext cx="6019800" cy="944562"/>
          </a:xfrm>
        </p:spPr>
        <p:txBody>
          <a:bodyPr rtlCol="0">
            <a:normAutofit fontScale="90000"/>
          </a:bodyPr>
          <a:lstStyle/>
          <a:p>
            <a:pPr eaLnBrk="1" fontAlgn="auto" hangingPunct="1">
              <a:spcAft>
                <a:spcPts val="0"/>
              </a:spcAft>
              <a:defRPr/>
            </a:pPr>
            <a:r>
              <a:rPr lang="en-US" altLang="en-US" sz="4000" b="1" dirty="0">
                <a:effectLst>
                  <a:outerShdw blurRad="38100" dist="38100" dir="2700000" algn="tl">
                    <a:srgbClr val="000000">
                      <a:alpha val="43137"/>
                    </a:srgbClr>
                  </a:outerShdw>
                </a:effectLst>
                <a:latin typeface="Century Gothic" panose="020B0502020202020204" pitchFamily="34" charset="0"/>
              </a:rPr>
              <a:t>Blue Reassignment Letter</a:t>
            </a:r>
          </a:p>
        </p:txBody>
      </p:sp>
      <p:sp>
        <p:nvSpPr>
          <p:cNvPr id="11267" name="Rectangle 3"/>
          <p:cNvSpPr>
            <a:spLocks noGrp="1" noChangeArrowheads="1"/>
          </p:cNvSpPr>
          <p:nvPr>
            <p:ph idx="1"/>
          </p:nvPr>
        </p:nvSpPr>
        <p:spPr>
          <a:xfrm>
            <a:off x="457200" y="1417638"/>
            <a:ext cx="8229600" cy="5211762"/>
          </a:xfrm>
        </p:spPr>
        <p:txBody>
          <a:bodyPr rtlCol="0" anchor="ctr">
            <a:normAutofit/>
          </a:bodyPr>
          <a:lstStyle/>
          <a:p>
            <a:pPr marL="338138" indent="-338138" eaLnBrk="1" fontAlgn="auto" hangingPunct="1">
              <a:spcAft>
                <a:spcPts val="0"/>
              </a:spcAft>
              <a:buClr>
                <a:schemeClr val="accent1">
                  <a:lumMod val="50000"/>
                </a:schemeClr>
              </a:buClr>
              <a:buSzPct val="100000"/>
              <a:buFont typeface="Wingdings" panose="05000000000000000000" pitchFamily="2" charset="2"/>
              <a:buChar char="§"/>
              <a:defRPr/>
            </a:pPr>
            <a:r>
              <a:rPr lang="en-US" altLang="en-US" sz="2400" dirty="0">
                <a:latin typeface="Century Gothic" panose="020B0502020202020204" pitchFamily="34" charset="0"/>
              </a:rPr>
              <a:t>Some dual </a:t>
            </a:r>
            <a:r>
              <a:rPr lang="en-US" altLang="en-US" sz="2400" dirty="0" err="1">
                <a:latin typeface="Century Gothic" panose="020B0502020202020204" pitchFamily="34" charset="0"/>
              </a:rPr>
              <a:t>eligibles</a:t>
            </a:r>
            <a:r>
              <a:rPr lang="en-US" altLang="en-US" sz="2400" dirty="0">
                <a:latin typeface="Century Gothic" panose="020B0502020202020204" pitchFamily="34" charset="0"/>
              </a:rPr>
              <a:t> are  enrolled in a drug plan that </a:t>
            </a:r>
            <a:r>
              <a:rPr lang="en-US" altLang="en-US" sz="2400" b="1" dirty="0">
                <a:latin typeface="Century Gothic" panose="020B0502020202020204" pitchFamily="34" charset="0"/>
              </a:rPr>
              <a:t>CMS enrolled them in.  </a:t>
            </a:r>
            <a:r>
              <a:rPr lang="en-US" altLang="en-US" sz="2400" dirty="0">
                <a:latin typeface="Century Gothic" panose="020B0502020202020204" pitchFamily="34" charset="0"/>
              </a:rPr>
              <a:t>It was $0 premium in 2024 but will </a:t>
            </a:r>
            <a:r>
              <a:rPr lang="en-US" altLang="en-US" sz="2400" u="sng" dirty="0">
                <a:latin typeface="Century Gothic" panose="020B0502020202020204" pitchFamily="34" charset="0"/>
              </a:rPr>
              <a:t>not</a:t>
            </a:r>
            <a:r>
              <a:rPr lang="en-US" altLang="en-US" sz="2400" dirty="0">
                <a:latin typeface="Century Gothic" panose="020B0502020202020204" pitchFamily="34" charset="0"/>
              </a:rPr>
              <a:t> a benchmark plan in 2025.</a:t>
            </a:r>
          </a:p>
          <a:p>
            <a:pPr marL="338138" indent="-338138" eaLnBrk="1" fontAlgn="auto" hangingPunct="1">
              <a:spcAft>
                <a:spcPts val="0"/>
              </a:spcAft>
              <a:buClr>
                <a:schemeClr val="accent1">
                  <a:lumMod val="50000"/>
                </a:schemeClr>
              </a:buClr>
              <a:buSzPct val="100000"/>
              <a:buFont typeface="Wingdings" panose="05000000000000000000" pitchFamily="2" charset="2"/>
              <a:buChar char="§"/>
              <a:defRPr/>
            </a:pPr>
            <a:endParaRPr lang="en-US" altLang="en-US" sz="2400" dirty="0">
              <a:latin typeface="Century Gothic" panose="020B0502020202020204" pitchFamily="34" charset="0"/>
            </a:endParaRPr>
          </a:p>
          <a:p>
            <a:pPr marL="338138" indent="-338138" eaLnBrk="1" fontAlgn="auto" hangingPunct="1">
              <a:spcAft>
                <a:spcPts val="0"/>
              </a:spcAft>
              <a:buClr>
                <a:schemeClr val="accent1">
                  <a:lumMod val="50000"/>
                </a:schemeClr>
              </a:buClr>
              <a:buSzPct val="100000"/>
              <a:buFont typeface="Wingdings" panose="05000000000000000000" pitchFamily="2" charset="2"/>
              <a:buChar char="§"/>
              <a:defRPr/>
            </a:pPr>
            <a:r>
              <a:rPr lang="en-US" altLang="en-US" sz="2400" dirty="0">
                <a:latin typeface="Century Gothic" panose="020B0502020202020204" pitchFamily="34" charset="0"/>
              </a:rPr>
              <a:t>CMS  sends a </a:t>
            </a:r>
            <a:r>
              <a:rPr lang="en-US" altLang="en-US" sz="2400" b="1" dirty="0">
                <a:solidFill>
                  <a:srgbClr val="0000FF"/>
                </a:solidFill>
                <a:latin typeface="Century Gothic" panose="020B0502020202020204" pitchFamily="34" charset="0"/>
              </a:rPr>
              <a:t>BLUE</a:t>
            </a:r>
            <a:r>
              <a:rPr lang="en-US" altLang="en-US" sz="2400" dirty="0">
                <a:latin typeface="Century Gothic" panose="020B0502020202020204" pitchFamily="34" charset="0"/>
              </a:rPr>
              <a:t> colored letter to these dual </a:t>
            </a:r>
            <a:r>
              <a:rPr lang="en-US" altLang="en-US" sz="2400" dirty="0" err="1">
                <a:latin typeface="Century Gothic" panose="020B0502020202020204" pitchFamily="34" charset="0"/>
              </a:rPr>
              <a:t>eligibles</a:t>
            </a:r>
            <a:r>
              <a:rPr lang="en-US" altLang="en-US" sz="2400" dirty="0">
                <a:latin typeface="Century Gothic" panose="020B0502020202020204" pitchFamily="34" charset="0"/>
              </a:rPr>
              <a:t>, to let them know they will be moved to another plan for 1/1/2025. </a:t>
            </a:r>
          </a:p>
        </p:txBody>
      </p:sp>
      <p:sp>
        <p:nvSpPr>
          <p:cNvPr id="94212"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fld id="{83B5E33A-5965-4443-B05E-CD58F10EB1AC}" type="slidenum">
              <a:rPr lang="en-US" altLang="en-US" sz="900" smtClean="0">
                <a:solidFill>
                  <a:srgbClr val="898989"/>
                </a:solidFill>
              </a:rPr>
              <a:pPr/>
              <a:t>8</a:t>
            </a:fld>
            <a:endParaRPr lang="en-US" altLang="en-US" sz="900">
              <a:solidFill>
                <a:srgbClr val="898989"/>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562100" y="274638"/>
            <a:ext cx="6019800" cy="944562"/>
          </a:xfrm>
        </p:spPr>
        <p:txBody>
          <a:bodyPr rtlCol="0">
            <a:normAutofit/>
          </a:bodyPr>
          <a:lstStyle/>
          <a:p>
            <a:pPr eaLnBrk="1" fontAlgn="auto" hangingPunct="1">
              <a:spcAft>
                <a:spcPts val="0"/>
              </a:spcAft>
              <a:defRPr/>
            </a:pPr>
            <a:r>
              <a:rPr lang="en-US" altLang="en-US" sz="4000" b="1" dirty="0">
                <a:effectLst>
                  <a:outerShdw blurRad="38100" dist="38100" dir="2700000" algn="tl">
                    <a:srgbClr val="000000">
                      <a:alpha val="43137"/>
                    </a:srgbClr>
                  </a:outerShdw>
                </a:effectLst>
                <a:latin typeface="Century Gothic" panose="020B0502020202020204" pitchFamily="34" charset="0"/>
              </a:rPr>
              <a:t>Tan “Choosers” Letter</a:t>
            </a:r>
          </a:p>
        </p:txBody>
      </p:sp>
      <p:sp>
        <p:nvSpPr>
          <p:cNvPr id="11267" name="Rectangle 3"/>
          <p:cNvSpPr>
            <a:spLocks noGrp="1" noChangeArrowheads="1"/>
          </p:cNvSpPr>
          <p:nvPr>
            <p:ph idx="1"/>
          </p:nvPr>
        </p:nvSpPr>
        <p:spPr>
          <a:xfrm>
            <a:off x="457200" y="1144588"/>
            <a:ext cx="8229600" cy="5211762"/>
          </a:xfrm>
        </p:spPr>
        <p:txBody>
          <a:bodyPr rtlCol="0" anchor="ctr">
            <a:normAutofit/>
          </a:bodyPr>
          <a:lstStyle/>
          <a:p>
            <a:pPr marL="457200" indent="-457200" eaLnBrk="1" fontAlgn="auto" hangingPunct="1">
              <a:spcAft>
                <a:spcPts val="0"/>
              </a:spcAft>
              <a:buFont typeface="Arial Narrow" pitchFamily="34" charset="0"/>
              <a:buChar char="■"/>
              <a:defRPr/>
            </a:pPr>
            <a:endParaRPr lang="en-US" altLang="en-US" dirty="0"/>
          </a:p>
          <a:p>
            <a:pPr marL="338138" indent="-338138" eaLnBrk="1" fontAlgn="auto" hangingPunct="1">
              <a:spcAft>
                <a:spcPts val="0"/>
              </a:spcAft>
              <a:buClr>
                <a:schemeClr val="accent1">
                  <a:lumMod val="50000"/>
                </a:schemeClr>
              </a:buClr>
              <a:buSzPct val="100000"/>
              <a:buFont typeface="Wingdings" panose="05000000000000000000" pitchFamily="2" charset="2"/>
              <a:buChar char="§"/>
              <a:defRPr/>
            </a:pPr>
            <a:r>
              <a:rPr lang="en-US" altLang="en-US" sz="2400" dirty="0">
                <a:latin typeface="Century Gothic" panose="020B0502020202020204" pitchFamily="34" charset="0"/>
              </a:rPr>
              <a:t>Some dual </a:t>
            </a:r>
            <a:r>
              <a:rPr lang="en-US" altLang="en-US" sz="2400" dirty="0" err="1">
                <a:latin typeface="Century Gothic" panose="020B0502020202020204" pitchFamily="34" charset="0"/>
              </a:rPr>
              <a:t>eligibles</a:t>
            </a:r>
            <a:r>
              <a:rPr lang="en-US" altLang="en-US" sz="2400" dirty="0">
                <a:latin typeface="Century Gothic" panose="020B0502020202020204" pitchFamily="34" charset="0"/>
              </a:rPr>
              <a:t> are currently enrolled in a drug plan that is </a:t>
            </a:r>
            <a:r>
              <a:rPr lang="en-US" altLang="en-US" sz="2400" u="sng" dirty="0">
                <a:latin typeface="Century Gothic" panose="020B0502020202020204" pitchFamily="34" charset="0"/>
              </a:rPr>
              <a:t>not</a:t>
            </a:r>
            <a:r>
              <a:rPr lang="en-US" altLang="en-US" sz="2400" dirty="0">
                <a:latin typeface="Century Gothic" panose="020B0502020202020204" pitchFamily="34" charset="0"/>
              </a:rPr>
              <a:t> a benchmark plan, or that the consumer enrolled themselves into the current plan. </a:t>
            </a:r>
          </a:p>
          <a:p>
            <a:pPr marL="338138" indent="-338138" eaLnBrk="1" fontAlgn="auto" hangingPunct="1">
              <a:spcAft>
                <a:spcPts val="0"/>
              </a:spcAft>
              <a:buClr>
                <a:schemeClr val="accent1">
                  <a:lumMod val="50000"/>
                </a:schemeClr>
              </a:buClr>
              <a:buFont typeface="Arial Narrow" pitchFamily="34" charset="0"/>
              <a:buChar char="■"/>
              <a:defRPr/>
            </a:pPr>
            <a:endParaRPr lang="en-US" altLang="en-US" sz="2400" dirty="0">
              <a:latin typeface="Century Gothic" panose="020B0502020202020204" pitchFamily="34" charset="0"/>
            </a:endParaRPr>
          </a:p>
          <a:p>
            <a:pPr marL="338138" indent="-338138" eaLnBrk="1" fontAlgn="auto" hangingPunct="1">
              <a:spcAft>
                <a:spcPts val="0"/>
              </a:spcAft>
              <a:buClr>
                <a:schemeClr val="accent1">
                  <a:lumMod val="50000"/>
                </a:schemeClr>
              </a:buClr>
              <a:buSzPct val="100000"/>
              <a:buFont typeface="Wingdings" panose="05000000000000000000" pitchFamily="2" charset="2"/>
              <a:buChar char="§"/>
              <a:defRPr/>
            </a:pPr>
            <a:r>
              <a:rPr lang="en-US" altLang="en-US" sz="2400" dirty="0">
                <a:latin typeface="Century Gothic" panose="020B0502020202020204" pitchFamily="34" charset="0"/>
              </a:rPr>
              <a:t>They may be paying a monthly premium fee for this plan.  </a:t>
            </a:r>
          </a:p>
          <a:p>
            <a:pPr marL="0" indent="0" eaLnBrk="1" fontAlgn="auto" hangingPunct="1">
              <a:spcAft>
                <a:spcPts val="0"/>
              </a:spcAft>
              <a:buClr>
                <a:schemeClr val="accent1">
                  <a:lumMod val="50000"/>
                </a:schemeClr>
              </a:buClr>
              <a:buSzPct val="100000"/>
              <a:buFont typeface="Arial" panose="020B0604020202020204" pitchFamily="34" charset="0"/>
              <a:buNone/>
              <a:defRPr/>
            </a:pPr>
            <a:endParaRPr lang="en-US" altLang="en-US" sz="2400" dirty="0">
              <a:latin typeface="Century Gothic" panose="020B0502020202020204" pitchFamily="34" charset="0"/>
            </a:endParaRPr>
          </a:p>
          <a:p>
            <a:pPr marL="338138" indent="-338138" eaLnBrk="1" fontAlgn="auto" hangingPunct="1">
              <a:spcAft>
                <a:spcPts val="0"/>
              </a:spcAft>
              <a:buClr>
                <a:schemeClr val="accent1">
                  <a:lumMod val="50000"/>
                </a:schemeClr>
              </a:buClr>
              <a:buSzPct val="100000"/>
              <a:buFont typeface="Wingdings" panose="05000000000000000000" pitchFamily="2" charset="2"/>
              <a:buChar char="§"/>
              <a:defRPr/>
            </a:pPr>
            <a:r>
              <a:rPr lang="en-US" altLang="en-US" sz="2400" dirty="0">
                <a:latin typeface="Century Gothic" panose="020B0502020202020204" pitchFamily="34" charset="0"/>
              </a:rPr>
              <a:t>CMS  sends </a:t>
            </a:r>
            <a:r>
              <a:rPr lang="en-US" altLang="en-US" sz="2400" b="1" dirty="0">
                <a:latin typeface="Century Gothic" panose="020B0502020202020204" pitchFamily="34" charset="0"/>
              </a:rPr>
              <a:t>a tan colored letter </a:t>
            </a:r>
            <a:r>
              <a:rPr lang="en-US" altLang="en-US" sz="2400" dirty="0">
                <a:latin typeface="Century Gothic" panose="020B0502020202020204" pitchFamily="34" charset="0"/>
              </a:rPr>
              <a:t>to these dual </a:t>
            </a:r>
            <a:r>
              <a:rPr lang="en-US" altLang="en-US" sz="2400" dirty="0" err="1">
                <a:latin typeface="Century Gothic" panose="020B0502020202020204" pitchFamily="34" charset="0"/>
              </a:rPr>
              <a:t>eligibles</a:t>
            </a:r>
            <a:r>
              <a:rPr lang="en-US" altLang="en-US" sz="2400" dirty="0">
                <a:latin typeface="Century Gothic" panose="020B0502020202020204" pitchFamily="34" charset="0"/>
              </a:rPr>
              <a:t>, to let them know they can switch to a $0 benchmark plan or stay in the same drug plan and pay a monthly fee in 2025.</a:t>
            </a:r>
          </a:p>
          <a:p>
            <a:pPr marL="681038" lvl="1" indent="-338138" eaLnBrk="1" fontAlgn="auto" hangingPunct="1">
              <a:spcAft>
                <a:spcPts val="0"/>
              </a:spcAft>
              <a:buClr>
                <a:schemeClr val="accent1">
                  <a:lumMod val="50000"/>
                </a:schemeClr>
              </a:buClr>
              <a:buSzPct val="100000"/>
              <a:buFont typeface="Wingdings" panose="05000000000000000000" pitchFamily="2" charset="2"/>
              <a:buChar char="§"/>
              <a:defRPr/>
            </a:pPr>
            <a:r>
              <a:rPr lang="en-US" altLang="en-US" sz="2100" dirty="0">
                <a:latin typeface="Century Gothic" panose="020B0502020202020204" pitchFamily="34" charset="0"/>
              </a:rPr>
              <a:t> Changing to a benchmark drug plan is not required.</a:t>
            </a:r>
          </a:p>
          <a:p>
            <a:pPr marL="457200" indent="-457200" eaLnBrk="1" fontAlgn="auto" hangingPunct="1">
              <a:spcAft>
                <a:spcPts val="0"/>
              </a:spcAft>
              <a:buClr>
                <a:schemeClr val="tx1"/>
              </a:buClr>
              <a:buFont typeface="Arial Narrow" pitchFamily="34" charset="0"/>
              <a:buChar char="■"/>
              <a:defRPr/>
            </a:pPr>
            <a:endParaRPr lang="en-US" altLang="en-US" sz="2400" dirty="0"/>
          </a:p>
        </p:txBody>
      </p:sp>
      <p:sp>
        <p:nvSpPr>
          <p:cNvPr id="9626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fld id="{8FA441C8-4AFC-4D8D-98F5-34A57CC47B7A}" type="slidenum">
              <a:rPr lang="en-US" altLang="en-US" sz="900" smtClean="0">
                <a:solidFill>
                  <a:srgbClr val="898989"/>
                </a:solidFill>
              </a:rPr>
              <a:pPr/>
              <a:t>9</a:t>
            </a:fld>
            <a:endParaRPr lang="en-US" altLang="en-US" sz="900">
              <a:solidFill>
                <a:srgbClr val="898989"/>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pdated Plan Finder v14" id="{55FCD1CD-64A9-4303-82C1-D5A2D0DDB800}" vid="{56B9C365-98E0-470E-A2EE-FDF29A0DA682}"/>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7012</TotalTime>
  <Words>3492</Words>
  <Application>Microsoft Office PowerPoint</Application>
  <PresentationFormat>On-screen Show (4:3)</PresentationFormat>
  <Paragraphs>411</Paragraphs>
  <Slides>52</Slides>
  <Notes>35</Notes>
  <HiddenSlides>0</HiddenSlides>
  <MMClips>0</MMClips>
  <ScaleCrop>false</ScaleCrop>
  <HeadingPairs>
    <vt:vector size="8" baseType="variant">
      <vt:variant>
        <vt:lpstr>Fonts Used</vt:lpstr>
      </vt:variant>
      <vt:variant>
        <vt:i4>12</vt:i4>
      </vt:variant>
      <vt:variant>
        <vt:lpstr>Theme</vt:lpstr>
      </vt:variant>
      <vt:variant>
        <vt:i4>7</vt:i4>
      </vt:variant>
      <vt:variant>
        <vt:lpstr>Embedded OLE Servers</vt:lpstr>
      </vt:variant>
      <vt:variant>
        <vt:i4>2</vt:i4>
      </vt:variant>
      <vt:variant>
        <vt:lpstr>Slide Titles</vt:lpstr>
      </vt:variant>
      <vt:variant>
        <vt:i4>52</vt:i4>
      </vt:variant>
    </vt:vector>
  </HeadingPairs>
  <TitlesOfParts>
    <vt:vector size="73" baseType="lpstr">
      <vt:lpstr>Arial</vt:lpstr>
      <vt:lpstr>Arial Black</vt:lpstr>
      <vt:lpstr>Arial Narrow</vt:lpstr>
      <vt:lpstr>Calibri</vt:lpstr>
      <vt:lpstr>Calibri </vt:lpstr>
      <vt:lpstr>Calibri Light</vt:lpstr>
      <vt:lpstr>Century Gothic</vt:lpstr>
      <vt:lpstr>Courier New</vt:lpstr>
      <vt:lpstr>Montserrat</vt:lpstr>
      <vt:lpstr>Symbol</vt:lpstr>
      <vt:lpstr>Tahoma</vt:lpstr>
      <vt:lpstr>Wingdings</vt:lpstr>
      <vt:lpstr>Office Theme</vt:lpstr>
      <vt:lpstr>1_Office Theme</vt:lpstr>
      <vt:lpstr>2_Office Theme</vt:lpstr>
      <vt:lpstr>Custom Design</vt:lpstr>
      <vt:lpstr>4_Office Theme</vt:lpstr>
      <vt:lpstr>3_Office Theme</vt:lpstr>
      <vt:lpstr>6_Office Theme</vt:lpstr>
      <vt:lpstr>Chart</vt:lpstr>
      <vt:lpstr>Document</vt:lpstr>
      <vt:lpstr>Update for 2025 on the  Medicare Drug Benefit for People  Who Have Both Medicare and  Medicaid (the Dual Eligibles)</vt:lpstr>
      <vt:lpstr>What is a “Dual Eligible”?</vt:lpstr>
      <vt:lpstr>PowerPoint Presentation</vt:lpstr>
      <vt:lpstr>If individual with Medicare and Medicaid also has  private health insurance…</vt:lpstr>
      <vt:lpstr>Important Terms</vt:lpstr>
      <vt:lpstr>What is a “Benchmark” Drug Plan?</vt:lpstr>
      <vt:lpstr>Overview of  Medicare Benchmark Drug  Plans for NJ’s Dual Eligibles</vt:lpstr>
      <vt:lpstr>Blue Reassignment Letter</vt:lpstr>
      <vt:lpstr>Tan “Choosers” Letter</vt:lpstr>
      <vt:lpstr>Why Would Dual Eligibles Select a Non-Benchmark Drug Plan?</vt:lpstr>
      <vt:lpstr>PowerPoint Presentation</vt:lpstr>
      <vt:lpstr>2025 Part D Changes  that do NOT impact Dual Eligibles</vt:lpstr>
      <vt:lpstr>Medicare Part D Co-Pays  for Dual Eligibles</vt:lpstr>
      <vt:lpstr>PowerPoint Presentation</vt:lpstr>
      <vt:lpstr>Transition Policy </vt:lpstr>
      <vt:lpstr>Formulary Changes that May  Affect All Dual Eligibles</vt:lpstr>
      <vt:lpstr>No “lock-in” For Dual Eligibles!</vt:lpstr>
      <vt:lpstr>Aspects of Medicare Part D That  Do Not Apply to the Dual Eligibles</vt:lpstr>
      <vt:lpstr>How To Get Medications if   No Medicare Drug Plan Enrollment</vt:lpstr>
      <vt:lpstr>Dual Eligible’ s Enrollment  Choices</vt:lpstr>
      <vt:lpstr> New Jersey  Dual Eligible Special Needs Plans:  D-SNPs   Also called FIDE-SNPs:  Fully Integrated Dual Eligible  Special Needs Plans  ENROLLMENT IS VOLUNTARY </vt:lpstr>
      <vt:lpstr>Voluntary enrollment in  Medicare HMO D-SNP</vt:lpstr>
      <vt:lpstr>If enrolled in a Medicare  D-SNP  and want to disenroll…</vt:lpstr>
      <vt:lpstr>Why enroll in Medicare Advantage Plan  instead of stay with Original Medicare?</vt:lpstr>
      <vt:lpstr>Caution Regarding Copays in Medicare Advantage Plans</vt:lpstr>
      <vt:lpstr>Which is better- Medicare Advantage Plan  or Special Needs Plan?</vt:lpstr>
      <vt:lpstr>PowerPoint Presentation</vt:lpstr>
      <vt:lpstr>Getting to the Drug Plan Finder</vt:lpstr>
      <vt:lpstr>Medicare.gov Homepage</vt:lpstr>
      <vt:lpstr>Getting Started:   What You Will Need</vt:lpstr>
      <vt:lpstr>Seven Step Process for Dual Eligibles</vt:lpstr>
      <vt:lpstr>Medicare Plan Finder Home Page</vt:lpstr>
      <vt:lpstr>Things to Consider</vt:lpstr>
      <vt:lpstr>Question on “Extra Help”- new look</vt:lpstr>
      <vt:lpstr>Step Two-  Entering Drugs by name</vt:lpstr>
      <vt:lpstr>Pop Up Reminder:   Generic or Brand Name Drug Used?</vt:lpstr>
      <vt:lpstr>Enter the Drug Dosage</vt:lpstr>
      <vt:lpstr>Tip: Letters Included with Drug Dose are Important</vt:lpstr>
      <vt:lpstr>Add Additional Medications</vt:lpstr>
      <vt:lpstr>Step Three-  Choose up to 5 local Pharmacies</vt:lpstr>
      <vt:lpstr>Step Four:  View Results</vt:lpstr>
      <vt:lpstr>Compare up to three plans side by side</vt:lpstr>
      <vt:lpstr>IMPORTANT:  When doing plan comparison with  “general” search…</vt:lpstr>
      <vt:lpstr>Step 5: Plan Details-  Cost by Drug Tier</vt:lpstr>
      <vt:lpstr>Plan Details- View Other Drug Information</vt:lpstr>
      <vt:lpstr>Plan Details- Star Ratings</vt:lpstr>
      <vt:lpstr>Step 6:  Printing Plan Finder Results</vt:lpstr>
      <vt:lpstr>Step Seven:  Enroll</vt:lpstr>
      <vt:lpstr>Step 7:   Enrolling</vt:lpstr>
      <vt:lpstr>How to Obtain Answers for  Medicare Questions</vt:lpstr>
      <vt:lpstr>PowerPoint Presentation</vt:lpstr>
      <vt:lpstr>Thank you for joining us today.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Impact of New Changes in the Medicare Drug Benefit on Dual Eligibles with Developmental Disabilities</dc:title>
  <dc:creator>Jennifer Lynch</dc:creator>
  <cp:lastModifiedBy>McGeary, Mary M.</cp:lastModifiedBy>
  <cp:revision>643</cp:revision>
  <cp:lastPrinted>2024-11-06T17:43:12Z</cp:lastPrinted>
  <dcterms:created xsi:type="dcterms:W3CDTF">2007-11-16T16:22:40Z</dcterms:created>
  <dcterms:modified xsi:type="dcterms:W3CDTF">2024-11-06T19:42:02Z</dcterms:modified>
</cp:coreProperties>
</file>