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</p:sldIdLst>
  <p:sldSz cy="6858000" cx="9144000"/>
  <p:notesSz cx="7010400" cy="9296400"/>
  <p:embeddedFontLst>
    <p:embeddedFont>
      <p:font typeface="Garamond"/>
      <p:regular r:id="rId15"/>
      <p:bold r:id="rId16"/>
      <p:italic r:id="rId17"/>
      <p:boldItalic r:id="rId18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font" Target="fonts/Garamond-regular.fntdata"/><Relationship Id="rId14" Type="http://schemas.openxmlformats.org/officeDocument/2006/relationships/slide" Target="slides/slide9.xml"/><Relationship Id="rId17" Type="http://schemas.openxmlformats.org/officeDocument/2006/relationships/font" Target="fonts/Garamond-italic.fntdata"/><Relationship Id="rId16" Type="http://schemas.openxmlformats.org/officeDocument/2006/relationships/font" Target="fonts/Garamond-bold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18" Type="http://schemas.openxmlformats.org/officeDocument/2006/relationships/font" Target="fonts/Garamond-boldItalic.fntdata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3038475" cy="4667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970338" y="0"/>
            <a:ext cx="3038475" cy="4667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1414463" y="1162050"/>
            <a:ext cx="4181475" cy="31369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701675" y="4473575"/>
            <a:ext cx="5607050" cy="36607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829675"/>
            <a:ext cx="3038475" cy="4667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1:notes"/>
          <p:cNvSpPr txBox="1"/>
          <p:nvPr>
            <p:ph idx="1" type="body"/>
          </p:nvPr>
        </p:nvSpPr>
        <p:spPr>
          <a:xfrm>
            <a:off x="701675" y="4473575"/>
            <a:ext cx="5607050" cy="3660775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" name="Google Shape;26;p1:notes"/>
          <p:cNvSpPr/>
          <p:nvPr>
            <p:ph idx="2" type="sldImg"/>
          </p:nvPr>
        </p:nvSpPr>
        <p:spPr>
          <a:xfrm>
            <a:off x="1414463" y="1162050"/>
            <a:ext cx="4181475" cy="31369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4:notes"/>
          <p:cNvSpPr txBox="1"/>
          <p:nvPr>
            <p:ph idx="1" type="body"/>
          </p:nvPr>
        </p:nvSpPr>
        <p:spPr>
          <a:xfrm>
            <a:off x="701675" y="4473575"/>
            <a:ext cx="5607000" cy="3660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</a:pPr>
            <a:r>
              <a:t/>
            </a:r>
            <a:endParaRPr/>
          </a:p>
        </p:txBody>
      </p:sp>
      <p:sp>
        <p:nvSpPr>
          <p:cNvPr id="32" name="Google Shape;32;p4:notes"/>
          <p:cNvSpPr/>
          <p:nvPr>
            <p:ph idx="2" type="sldImg"/>
          </p:nvPr>
        </p:nvSpPr>
        <p:spPr>
          <a:xfrm>
            <a:off x="1414463" y="1162050"/>
            <a:ext cx="4181400" cy="31368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g2ba94ce6216_0_55:notes"/>
          <p:cNvSpPr txBox="1"/>
          <p:nvPr>
            <p:ph idx="1" type="body"/>
          </p:nvPr>
        </p:nvSpPr>
        <p:spPr>
          <a:xfrm>
            <a:off x="701675" y="4473575"/>
            <a:ext cx="5607000" cy="3660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</a:pPr>
            <a:r>
              <a:t/>
            </a:r>
            <a:endParaRPr/>
          </a:p>
        </p:txBody>
      </p:sp>
      <p:sp>
        <p:nvSpPr>
          <p:cNvPr id="38" name="Google Shape;38;g2ba94ce6216_0_55:notes"/>
          <p:cNvSpPr/>
          <p:nvPr>
            <p:ph idx="2" type="sldImg"/>
          </p:nvPr>
        </p:nvSpPr>
        <p:spPr>
          <a:xfrm>
            <a:off x="1414463" y="1162050"/>
            <a:ext cx="4181400" cy="31368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3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g2ba94ce6216_0_4:notes"/>
          <p:cNvSpPr txBox="1"/>
          <p:nvPr>
            <p:ph idx="1" type="body"/>
          </p:nvPr>
        </p:nvSpPr>
        <p:spPr>
          <a:xfrm>
            <a:off x="701675" y="4473575"/>
            <a:ext cx="5607000" cy="3660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</a:pPr>
            <a:r>
              <a:t/>
            </a:r>
            <a:endParaRPr/>
          </a:p>
        </p:txBody>
      </p:sp>
      <p:sp>
        <p:nvSpPr>
          <p:cNvPr id="45" name="Google Shape;45;g2ba94ce6216_0_4:notes"/>
          <p:cNvSpPr/>
          <p:nvPr>
            <p:ph idx="2" type="sldImg"/>
          </p:nvPr>
        </p:nvSpPr>
        <p:spPr>
          <a:xfrm>
            <a:off x="1414463" y="1162050"/>
            <a:ext cx="4181400" cy="31368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g2ba94ce6216_0_9:notes"/>
          <p:cNvSpPr txBox="1"/>
          <p:nvPr>
            <p:ph idx="1" type="body"/>
          </p:nvPr>
        </p:nvSpPr>
        <p:spPr>
          <a:xfrm>
            <a:off x="701675" y="4473575"/>
            <a:ext cx="5607000" cy="3660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</a:pPr>
            <a:r>
              <a:t/>
            </a:r>
            <a:endParaRPr/>
          </a:p>
        </p:txBody>
      </p:sp>
      <p:sp>
        <p:nvSpPr>
          <p:cNvPr id="51" name="Google Shape;51;g2ba94ce6216_0_9:notes"/>
          <p:cNvSpPr/>
          <p:nvPr>
            <p:ph idx="2" type="sldImg"/>
          </p:nvPr>
        </p:nvSpPr>
        <p:spPr>
          <a:xfrm>
            <a:off x="1414463" y="1162050"/>
            <a:ext cx="4181400" cy="31368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g30bd539f958_0_1:notes"/>
          <p:cNvSpPr txBox="1"/>
          <p:nvPr>
            <p:ph idx="1" type="body"/>
          </p:nvPr>
        </p:nvSpPr>
        <p:spPr>
          <a:xfrm>
            <a:off x="701675" y="4473575"/>
            <a:ext cx="5607000" cy="3660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</a:pPr>
            <a:r>
              <a:t/>
            </a:r>
            <a:endParaRPr/>
          </a:p>
        </p:txBody>
      </p:sp>
      <p:sp>
        <p:nvSpPr>
          <p:cNvPr id="57" name="Google Shape;57;g30bd539f958_0_1:notes"/>
          <p:cNvSpPr/>
          <p:nvPr>
            <p:ph idx="2" type="sldImg"/>
          </p:nvPr>
        </p:nvSpPr>
        <p:spPr>
          <a:xfrm>
            <a:off x="1414463" y="1162050"/>
            <a:ext cx="4181400" cy="31368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g30bd539f958_0_7:notes"/>
          <p:cNvSpPr txBox="1"/>
          <p:nvPr>
            <p:ph idx="1" type="body"/>
          </p:nvPr>
        </p:nvSpPr>
        <p:spPr>
          <a:xfrm>
            <a:off x="701675" y="4473575"/>
            <a:ext cx="5607000" cy="3660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</a:pPr>
            <a:r>
              <a:t/>
            </a:r>
            <a:endParaRPr/>
          </a:p>
        </p:txBody>
      </p:sp>
      <p:sp>
        <p:nvSpPr>
          <p:cNvPr id="63" name="Google Shape;63;g30bd539f958_0_7:notes"/>
          <p:cNvSpPr/>
          <p:nvPr>
            <p:ph idx="2" type="sldImg"/>
          </p:nvPr>
        </p:nvSpPr>
        <p:spPr>
          <a:xfrm>
            <a:off x="1414463" y="1162050"/>
            <a:ext cx="4181400" cy="31368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g2c221c9535c_0_0:notes"/>
          <p:cNvSpPr/>
          <p:nvPr>
            <p:ph idx="2" type="sldImg"/>
          </p:nvPr>
        </p:nvSpPr>
        <p:spPr>
          <a:xfrm>
            <a:off x="1414463" y="1162050"/>
            <a:ext cx="4181400" cy="31368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9" name="Google Shape;69;g2c221c9535c_0_0:notes"/>
          <p:cNvSpPr txBox="1"/>
          <p:nvPr>
            <p:ph idx="1" type="body"/>
          </p:nvPr>
        </p:nvSpPr>
        <p:spPr>
          <a:xfrm>
            <a:off x="701675" y="4473575"/>
            <a:ext cx="5607000" cy="36609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0" name="Google Shape;70;g2c221c9535c_0_0:notes"/>
          <p:cNvSpPr txBox="1"/>
          <p:nvPr>
            <p:ph idx="12" type="sldNum"/>
          </p:nvPr>
        </p:nvSpPr>
        <p:spPr>
          <a:xfrm>
            <a:off x="3970338" y="8829675"/>
            <a:ext cx="3038400" cy="4668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g2ba94ce6216_0_60:notes"/>
          <p:cNvSpPr txBox="1"/>
          <p:nvPr>
            <p:ph idx="1" type="body"/>
          </p:nvPr>
        </p:nvSpPr>
        <p:spPr>
          <a:xfrm>
            <a:off x="701675" y="4473575"/>
            <a:ext cx="5607000" cy="3660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</a:pPr>
            <a:r>
              <a:t/>
            </a:r>
            <a:endParaRPr/>
          </a:p>
        </p:txBody>
      </p:sp>
      <p:sp>
        <p:nvSpPr>
          <p:cNvPr id="76" name="Google Shape;76;g2ba94ce6216_0_60:notes"/>
          <p:cNvSpPr/>
          <p:nvPr>
            <p:ph idx="2" type="sldImg"/>
          </p:nvPr>
        </p:nvSpPr>
        <p:spPr>
          <a:xfrm>
            <a:off x="1414463" y="1162050"/>
            <a:ext cx="4181400" cy="31368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g"/><Relationship Id="rId3" Type="http://schemas.openxmlformats.org/officeDocument/2006/relationships/image" Target="../media/image4.png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2"/>
          <p:cNvSpPr txBox="1"/>
          <p:nvPr>
            <p:ph idx="1" type="body"/>
          </p:nvPr>
        </p:nvSpPr>
        <p:spPr>
          <a:xfrm>
            <a:off x="402091" y="1690684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8" name="Google Shape;18;p2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2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2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21" name="Google Shape;21;p2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 rot="10800000">
            <a:off x="1690008" y="-7483"/>
            <a:ext cx="7453993" cy="1404580"/>
          </a:xfrm>
          <a:prstGeom prst="rect">
            <a:avLst/>
          </a:prstGeom>
          <a:noFill/>
          <a:ln>
            <a:noFill/>
          </a:ln>
        </p:spPr>
      </p:pic>
      <p:pic>
        <p:nvPicPr>
          <p:cNvPr id="22" name="Google Shape;22;p2"/>
          <p:cNvPicPr preferRelativeResize="0"/>
          <p:nvPr/>
        </p:nvPicPr>
        <p:blipFill rotWithShape="1">
          <a:blip r:embed="rId3">
            <a:alphaModFix/>
          </a:blip>
          <a:srcRect b="8889" l="0" r="0" t="5696"/>
          <a:stretch/>
        </p:blipFill>
        <p:spPr>
          <a:xfrm>
            <a:off x="76200" y="124499"/>
            <a:ext cx="1964192" cy="1251856"/>
          </a:xfrm>
          <a:prstGeom prst="rect">
            <a:avLst/>
          </a:prstGeom>
          <a:noFill/>
          <a:ln>
            <a:noFill/>
          </a:ln>
        </p:spPr>
      </p:pic>
      <p:sp>
        <p:nvSpPr>
          <p:cNvPr id="23" name="Google Shape;23;p2"/>
          <p:cNvSpPr txBox="1"/>
          <p:nvPr>
            <p:ph type="title"/>
          </p:nvPr>
        </p:nvSpPr>
        <p:spPr>
          <a:xfrm>
            <a:off x="3154476" y="50794"/>
            <a:ext cx="58293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300"/>
              <a:buFont typeface="Calibri"/>
              <a:buNone/>
              <a:defRPr b="0" i="0" sz="33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image" Target="../media/image4.png"/><Relationship Id="rId3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/>
          <p:nvPr>
            <p:ph idx="1" type="body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61950" lvl="0" marL="457200" marR="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  <a:defRPr b="0" i="0" sz="2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42900" lvl="1" marL="9144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23850" lvl="2" marL="13716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14325" lvl="3" marL="18288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14325" lvl="4" marL="22860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14325" lvl="5" marL="27432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14325" lvl="6" marL="32004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14325" lvl="7" marL="36576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14325" lvl="8" marL="41148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1" name="Google Shape;11;p1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2" name="Google Shape;12;p1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3" name="Google Shape;13;p1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14" name="Google Shape;14;p1"/>
          <p:cNvPicPr preferRelativeResize="0"/>
          <p:nvPr/>
        </p:nvPicPr>
        <p:blipFill rotWithShape="1">
          <a:blip r:embed="rId1">
            <a:alphaModFix/>
          </a:blip>
          <a:srcRect b="0" l="0" r="0" t="0"/>
          <a:stretch/>
        </p:blipFill>
        <p:spPr>
          <a:xfrm>
            <a:off x="1687946" y="0"/>
            <a:ext cx="7456054" cy="1402202"/>
          </a:xfrm>
          <a:prstGeom prst="rect">
            <a:avLst/>
          </a:prstGeom>
          <a:noFill/>
          <a:ln>
            <a:noFill/>
          </a:ln>
        </p:spPr>
      </p:pic>
      <p:pic>
        <p:nvPicPr>
          <p:cNvPr id="15" name="Google Shape;15;p1"/>
          <p:cNvPicPr preferRelativeResize="0"/>
          <p:nvPr/>
        </p:nvPicPr>
        <p:blipFill rotWithShape="1">
          <a:blip r:embed="rId2">
            <a:alphaModFix/>
          </a:blip>
          <a:srcRect b="8889" l="0" r="0" t="5696"/>
          <a:stretch/>
        </p:blipFill>
        <p:spPr>
          <a:xfrm>
            <a:off x="76200" y="124499"/>
            <a:ext cx="1964192" cy="1251856"/>
          </a:xfrm>
          <a:prstGeom prst="rect">
            <a:avLst/>
          </a:prstGeom>
          <a:noFill/>
          <a:ln>
            <a:noFill/>
          </a:ln>
        </p:spPr>
      </p:pic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3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hyperlink" Target="mailto:healthcareadvocacy@arcnj.org" TargetMode="External"/><Relationship Id="rId4" Type="http://schemas.openxmlformats.org/officeDocument/2006/relationships/hyperlink" Target="mailto:healthcareadvocacy@arcnj.org" TargetMode="External"/><Relationship Id="rId5" Type="http://schemas.openxmlformats.org/officeDocument/2006/relationships/hyperlink" Target="https://www.arcnj.org/programs/health-care-advocacy/" TargetMode="Externa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5.jp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hyperlink" Target="https://www.ssa.gov/apply/ssi" TargetMode="Externa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Relationship Id="rId3" Type="http://schemas.openxmlformats.org/officeDocument/2006/relationships/hyperlink" Target="https://dmahs-nj.my.site.com/familycare/quickstart" TargetMode="External"/><Relationship Id="rId4" Type="http://schemas.openxmlformats.org/officeDocument/2006/relationships/hyperlink" Target="https://www.nj.gov/humanservices/njsnap/home/cbss.shtml" TargetMode="External"/><Relationship Id="rId5" Type="http://schemas.openxmlformats.org/officeDocument/2006/relationships/hyperlink" Target="https://www.nj.gov/humanservices/dmahs/clients/medicaid/abd/ABD_Application.pdf" TargetMode="Externa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Relationship Id="rId3" Type="http://schemas.openxmlformats.org/officeDocument/2006/relationships/hyperlink" Target="https://www.arcnj.org/programs/health-care-advocacy/" TargetMode="External"/><Relationship Id="rId4" Type="http://schemas.openxmlformats.org/officeDocument/2006/relationships/hyperlink" Target="https://www.arcnj.org/" TargetMode="External"/><Relationship Id="rId5" Type="http://schemas.openxmlformats.org/officeDocument/2006/relationships/hyperlink" Target="https://njfamilycare.dhs.state.nj.us/" TargetMode="External"/><Relationship Id="rId6" Type="http://schemas.openxmlformats.org/officeDocument/2006/relationships/hyperlink" Target="https://njfamilycare.dhs.state.nj.us/" TargetMode="External"/><Relationship Id="rId7" Type="http://schemas.openxmlformats.org/officeDocument/2006/relationships/hyperlink" Target="https://www.nj.gov/humanservices/dmahs/clients/medicaid/" TargetMode="External"/><Relationship Id="rId8" Type="http://schemas.openxmlformats.org/officeDocument/2006/relationships/hyperlink" Target="https://www.nj.gov/humanservices/dmahs/clients/medicaid/" TargetMode="Externa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3"/>
          <p:cNvSpPr txBox="1"/>
          <p:nvPr>
            <p:ph idx="1" type="body"/>
          </p:nvPr>
        </p:nvSpPr>
        <p:spPr>
          <a:xfrm>
            <a:off x="628650" y="4383250"/>
            <a:ext cx="7886700" cy="2266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85000" lnSpcReduction="20000"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25490"/>
              <a:buNone/>
            </a:pPr>
            <a:r>
              <a:rPr b="1" lang="en-US" sz="2550">
                <a:latin typeface="Arial"/>
                <a:ea typeface="Arial"/>
                <a:cs typeface="Arial"/>
                <a:sym typeface="Arial"/>
              </a:rPr>
              <a:t>Connor Griffin, MPH</a:t>
            </a:r>
            <a:endParaRPr sz="2550"/>
          </a:p>
          <a:p>
            <a:pPr indent="0" lvl="0" marL="0" rtl="0" algn="ctr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ct val="151080"/>
              <a:buNone/>
            </a:pPr>
            <a:r>
              <a:rPr lang="en-US" sz="2118">
                <a:latin typeface="Arial"/>
                <a:ea typeface="Arial"/>
                <a:cs typeface="Arial"/>
                <a:sym typeface="Arial"/>
              </a:rPr>
              <a:t>Director, Health Care Advocacy Program</a:t>
            </a:r>
            <a:endParaRPr sz="1018"/>
          </a:p>
          <a:p>
            <a:pPr indent="0" lvl="0" marL="0" rtl="0" algn="ctr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ct val="151080"/>
              <a:buNone/>
            </a:pPr>
            <a:r>
              <a:rPr lang="en-US" sz="2118">
                <a:latin typeface="Arial"/>
                <a:ea typeface="Arial"/>
                <a:cs typeface="Arial"/>
                <a:sym typeface="Arial"/>
              </a:rPr>
              <a:t>The Arc of New Jersey</a:t>
            </a:r>
            <a:endParaRPr sz="1018"/>
          </a:p>
          <a:p>
            <a:pPr indent="0" lvl="0" marL="0" rtl="0" algn="ctr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ct val="151080"/>
              <a:buNone/>
            </a:pPr>
            <a:r>
              <a:rPr b="1" lang="en-US" sz="2118" u="sng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3"/>
              </a:rPr>
              <a:t>healthcareadvocacy</a:t>
            </a:r>
            <a:r>
              <a:rPr b="1" lang="en-US" sz="2118" u="sng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4"/>
              </a:rPr>
              <a:t>@arcnj.org</a:t>
            </a:r>
            <a:endParaRPr b="1" sz="2118"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ctr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ct val="151080"/>
              <a:buNone/>
            </a:pPr>
            <a:r>
              <a:rPr b="1" lang="en-US" sz="2118" u="sng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5"/>
              </a:rPr>
              <a:t>thearcnjhealthcareadvocacy.org</a:t>
            </a:r>
            <a:endParaRPr b="1" sz="2118"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ctr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t/>
            </a:r>
            <a:endParaRPr b="1" sz="3200"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ctr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t/>
            </a:r>
            <a:endParaRPr sz="3200">
              <a:solidFill>
                <a:srgbClr val="7030A0"/>
              </a:solidFill>
            </a:endParaRPr>
          </a:p>
        </p:txBody>
      </p:sp>
      <p:sp>
        <p:nvSpPr>
          <p:cNvPr id="29" name="Google Shape;29;p3"/>
          <p:cNvSpPr txBox="1"/>
          <p:nvPr>
            <p:ph type="title"/>
          </p:nvPr>
        </p:nvSpPr>
        <p:spPr>
          <a:xfrm>
            <a:off x="533400" y="1461375"/>
            <a:ext cx="8077200" cy="2318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7030A0"/>
              </a:buClr>
              <a:buSzPts val="3200"/>
              <a:buFont typeface="Arial"/>
              <a:buNone/>
            </a:pPr>
            <a:br>
              <a:rPr b="1" i="1" lang="en-US" sz="3200">
                <a:solidFill>
                  <a:srgbClr val="7030A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1" i="1" lang="en-US" sz="3200">
                <a:solidFill>
                  <a:srgbClr val="7030A0"/>
                </a:solidFill>
                <a:latin typeface="Arial"/>
                <a:ea typeface="Arial"/>
                <a:cs typeface="Arial"/>
                <a:sym typeface="Arial"/>
              </a:rPr>
              <a:t>Catching Up with Connor</a:t>
            </a:r>
            <a:endParaRPr b="1" i="1" sz="3200">
              <a:solidFill>
                <a:srgbClr val="7030A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7030A0"/>
              </a:buClr>
              <a:buSzPts val="3200"/>
              <a:buFont typeface="Arial"/>
              <a:buNone/>
            </a:pPr>
            <a:r>
              <a:t/>
            </a:r>
            <a:endParaRPr b="1" i="1" sz="3200">
              <a:solidFill>
                <a:srgbClr val="7030A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7030A0"/>
              </a:buClr>
              <a:buSzPts val="3200"/>
              <a:buFont typeface="Arial"/>
              <a:buNone/>
            </a:pPr>
            <a:r>
              <a:rPr b="1" i="1" lang="en-US" sz="3200">
                <a:solidFill>
                  <a:srgbClr val="7030A0"/>
                </a:solidFill>
                <a:latin typeface="Arial"/>
                <a:ea typeface="Arial"/>
                <a:cs typeface="Arial"/>
                <a:sym typeface="Arial"/>
              </a:rPr>
              <a:t>Medicaid &amp; Social Security </a:t>
            </a:r>
            <a:endParaRPr b="1" i="1" sz="3200">
              <a:solidFill>
                <a:srgbClr val="7030A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7030A0"/>
              </a:buClr>
              <a:buSzPts val="3200"/>
              <a:buFont typeface="Arial"/>
              <a:buNone/>
            </a:pPr>
            <a:r>
              <a:rPr b="1" i="1" lang="en-US" sz="3200">
                <a:solidFill>
                  <a:srgbClr val="7030A0"/>
                </a:solidFill>
                <a:latin typeface="Arial"/>
                <a:ea typeface="Arial"/>
                <a:cs typeface="Arial"/>
                <a:sym typeface="Arial"/>
              </a:rPr>
              <a:t>Disability Determinations</a:t>
            </a:r>
            <a:endParaRPr b="1" i="1" sz="3200">
              <a:solidFill>
                <a:srgbClr val="7030A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4"/>
          <p:cNvSpPr txBox="1"/>
          <p:nvPr>
            <p:ph idx="1" type="body"/>
          </p:nvPr>
        </p:nvSpPr>
        <p:spPr>
          <a:xfrm>
            <a:off x="415350" y="1829950"/>
            <a:ext cx="8313300" cy="3790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91160" lvl="0" marL="34290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440"/>
              <a:buFont typeface="Noto Sans Symbols"/>
              <a:buChar char="❖"/>
            </a:pPr>
            <a:r>
              <a:rPr lang="en-US" sz="2440">
                <a:solidFill>
                  <a:srgbClr val="000000"/>
                </a:solidFill>
                <a:latin typeface="Garamond"/>
                <a:ea typeface="Garamond"/>
                <a:cs typeface="Garamond"/>
                <a:sym typeface="Garamond"/>
              </a:rPr>
              <a:t>NJ FamilyCare = NJ Medicaid</a:t>
            </a:r>
            <a:endParaRPr sz="2440">
              <a:solidFill>
                <a:srgbClr val="000000"/>
              </a:solidFill>
              <a:latin typeface="Garamond"/>
              <a:ea typeface="Garamond"/>
              <a:cs typeface="Garamond"/>
              <a:sym typeface="Garamond"/>
            </a:endParaRPr>
          </a:p>
          <a:p>
            <a:pPr indent="-391160" lvl="0" marL="34290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440"/>
              <a:buFont typeface="Noto Sans Symbols"/>
              <a:buChar char="❖"/>
            </a:pPr>
            <a:r>
              <a:rPr lang="en-US" sz="2440">
                <a:solidFill>
                  <a:srgbClr val="000000"/>
                </a:solidFill>
                <a:latin typeface="Garamond"/>
                <a:ea typeface="Garamond"/>
                <a:cs typeface="Garamond"/>
                <a:sym typeface="Garamond"/>
              </a:rPr>
              <a:t>2 main </a:t>
            </a:r>
            <a:r>
              <a:rPr lang="en-US" sz="2440">
                <a:solidFill>
                  <a:srgbClr val="000000"/>
                </a:solidFill>
                <a:latin typeface="Garamond"/>
                <a:ea typeface="Garamond"/>
                <a:cs typeface="Garamond"/>
                <a:sym typeface="Garamond"/>
              </a:rPr>
              <a:t>types</a:t>
            </a:r>
            <a:r>
              <a:rPr lang="en-US" sz="2440">
                <a:solidFill>
                  <a:srgbClr val="000000"/>
                </a:solidFill>
                <a:latin typeface="Garamond"/>
                <a:ea typeface="Garamond"/>
                <a:cs typeface="Garamond"/>
                <a:sym typeface="Garamond"/>
              </a:rPr>
              <a:t> of Medicaid:</a:t>
            </a:r>
            <a:endParaRPr sz="2440">
              <a:solidFill>
                <a:srgbClr val="000000"/>
              </a:solidFill>
              <a:latin typeface="Garamond"/>
              <a:ea typeface="Garamond"/>
              <a:cs typeface="Garamond"/>
              <a:sym typeface="Garamond"/>
            </a:endParaRPr>
          </a:p>
          <a:p>
            <a:pPr indent="-212090" lvl="1" marL="51435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440"/>
              <a:buFont typeface="Noto Sans Symbols"/>
              <a:buChar char="➢"/>
            </a:pPr>
            <a:r>
              <a:rPr b="1" lang="en-US" sz="2440">
                <a:latin typeface="Garamond"/>
                <a:ea typeface="Garamond"/>
                <a:cs typeface="Garamond"/>
                <a:sym typeface="Garamond"/>
              </a:rPr>
              <a:t>NJ FamilyCare</a:t>
            </a:r>
            <a:r>
              <a:rPr lang="en-US" sz="2440">
                <a:latin typeface="Garamond"/>
                <a:ea typeface="Garamond"/>
                <a:cs typeface="Garamond"/>
                <a:sym typeface="Garamond"/>
              </a:rPr>
              <a:t>, covering children under 19, lower income adults, and pregnant women</a:t>
            </a:r>
            <a:endParaRPr sz="2440">
              <a:latin typeface="Garamond"/>
              <a:ea typeface="Garamond"/>
              <a:cs typeface="Garamond"/>
              <a:sym typeface="Garamond"/>
            </a:endParaRPr>
          </a:p>
          <a:p>
            <a:pPr indent="-212090" lvl="1" marL="51435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440"/>
              <a:buFont typeface="Noto Sans Symbols"/>
              <a:buChar char="➢"/>
            </a:pPr>
            <a:r>
              <a:rPr b="1" lang="en-US" sz="2440">
                <a:latin typeface="Garamond"/>
                <a:ea typeface="Garamond"/>
                <a:cs typeface="Garamond"/>
                <a:sym typeface="Garamond"/>
              </a:rPr>
              <a:t>Aged, Blind, or Disabled (ABD)</a:t>
            </a:r>
            <a:r>
              <a:rPr lang="en-US" sz="2440">
                <a:latin typeface="Garamond"/>
                <a:ea typeface="Garamond"/>
                <a:cs typeface="Garamond"/>
                <a:sym typeface="Garamond"/>
              </a:rPr>
              <a:t>, covering people 65 and older, and </a:t>
            </a:r>
            <a:r>
              <a:rPr lang="en-US" sz="2440" u="sng">
                <a:latin typeface="Garamond"/>
                <a:ea typeface="Garamond"/>
                <a:cs typeface="Garamond"/>
                <a:sym typeface="Garamond"/>
              </a:rPr>
              <a:t>people determined blind or disabled by Social Security or the state</a:t>
            </a:r>
            <a:endParaRPr sz="220"/>
          </a:p>
        </p:txBody>
      </p:sp>
      <p:sp>
        <p:nvSpPr>
          <p:cNvPr id="35" name="Google Shape;35;p4"/>
          <p:cNvSpPr txBox="1"/>
          <p:nvPr>
            <p:ph type="title"/>
          </p:nvPr>
        </p:nvSpPr>
        <p:spPr>
          <a:xfrm>
            <a:off x="2740152" y="353500"/>
            <a:ext cx="5829300" cy="924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Arial"/>
              <a:buNone/>
            </a:pPr>
            <a:r>
              <a:rPr b="1" lang="en-US" sz="4000">
                <a:latin typeface="Garamond"/>
                <a:ea typeface="Garamond"/>
                <a:cs typeface="Garamond"/>
                <a:sym typeface="Garamond"/>
              </a:rPr>
              <a:t>NJ FamilyCare/Medicaid</a:t>
            </a:r>
            <a:r>
              <a:rPr b="1" lang="en-US" sz="4400">
                <a:latin typeface="Garamond"/>
                <a:ea typeface="Garamond"/>
                <a:cs typeface="Garamond"/>
                <a:sym typeface="Garamond"/>
              </a:rPr>
              <a:t> </a:t>
            </a:r>
            <a:endParaRPr>
              <a:latin typeface="Garamond"/>
              <a:ea typeface="Garamond"/>
              <a:cs typeface="Garamond"/>
              <a:sym typeface="Garamond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9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5"/>
          <p:cNvSpPr txBox="1"/>
          <p:nvPr>
            <p:ph idx="1" type="body"/>
          </p:nvPr>
        </p:nvSpPr>
        <p:spPr>
          <a:xfrm>
            <a:off x="396750" y="1829950"/>
            <a:ext cx="8350500" cy="4849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lnSpcReduction="10000"/>
          </a:bodyPr>
          <a:lstStyle/>
          <a:p>
            <a:pPr indent="-38862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Noto Sans Symbols"/>
              <a:buChar char="❖"/>
            </a:pPr>
            <a:r>
              <a:rPr lang="en-US" sz="2400">
                <a:solidFill>
                  <a:srgbClr val="000000"/>
                </a:solidFill>
                <a:latin typeface="Garamond"/>
                <a:ea typeface="Garamond"/>
                <a:cs typeface="Garamond"/>
                <a:sym typeface="Garamond"/>
              </a:rPr>
              <a:t>NJ FamilyCare, Affordable Care Act (ACA) expansion Medicaid, or “MAGI” (Modified Adjusted Gross Income) Medicaid </a:t>
            </a:r>
            <a:endParaRPr sz="2400">
              <a:solidFill>
                <a:srgbClr val="000000"/>
              </a:solidFill>
              <a:latin typeface="Garamond"/>
              <a:ea typeface="Garamond"/>
              <a:cs typeface="Garamond"/>
              <a:sym typeface="Garamond"/>
            </a:endParaRPr>
          </a:p>
          <a:p>
            <a:pPr indent="-38862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Garamond"/>
              <a:buChar char="❖"/>
            </a:pPr>
            <a:r>
              <a:rPr b="1" lang="en-US" sz="2400">
                <a:solidFill>
                  <a:srgbClr val="000000"/>
                </a:solidFill>
                <a:latin typeface="Garamond"/>
                <a:ea typeface="Garamond"/>
                <a:cs typeface="Garamond"/>
                <a:sym typeface="Garamond"/>
              </a:rPr>
              <a:t>Eligibility is only income, not on an individual having a disability</a:t>
            </a:r>
            <a:endParaRPr b="1" sz="2400">
              <a:solidFill>
                <a:srgbClr val="000000"/>
              </a:solidFill>
              <a:latin typeface="Garamond"/>
              <a:ea typeface="Garamond"/>
              <a:cs typeface="Garamond"/>
              <a:sym typeface="Garamond"/>
            </a:endParaRPr>
          </a:p>
          <a:p>
            <a:pPr indent="-38862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Garamond"/>
              <a:buChar char="❖"/>
            </a:pPr>
            <a:r>
              <a:rPr lang="en-US" sz="2400">
                <a:solidFill>
                  <a:srgbClr val="000000"/>
                </a:solidFill>
                <a:latin typeface="Garamond"/>
                <a:ea typeface="Garamond"/>
                <a:cs typeface="Garamond"/>
                <a:sym typeface="Garamond"/>
              </a:rPr>
              <a:t>Maximum gross income of $1,732/month for a single person (2024)</a:t>
            </a:r>
            <a:endParaRPr sz="2400">
              <a:solidFill>
                <a:srgbClr val="000000"/>
              </a:solidFill>
              <a:latin typeface="Garamond"/>
              <a:ea typeface="Garamond"/>
              <a:cs typeface="Garamond"/>
              <a:sym typeface="Garamond"/>
            </a:endParaRPr>
          </a:p>
          <a:p>
            <a:pPr indent="-38862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Garamond"/>
              <a:buChar char="❖"/>
            </a:pPr>
            <a:r>
              <a:rPr lang="en-US" sz="2400">
                <a:solidFill>
                  <a:srgbClr val="000000"/>
                </a:solidFill>
                <a:latin typeface="Garamond"/>
                <a:ea typeface="Garamond"/>
                <a:cs typeface="Garamond"/>
                <a:sym typeface="Garamond"/>
              </a:rPr>
              <a:t>ABD Medicaid is usually a better option if an individual has a disability and is eligible</a:t>
            </a:r>
            <a:endParaRPr sz="2400">
              <a:solidFill>
                <a:srgbClr val="000000"/>
              </a:solidFill>
              <a:latin typeface="Garamond"/>
              <a:ea typeface="Garamond"/>
              <a:cs typeface="Garamond"/>
              <a:sym typeface="Garamond"/>
            </a:endParaRPr>
          </a:p>
          <a:p>
            <a:pPr indent="0" lvl="0" marL="1714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rgbClr val="000000"/>
              </a:solidFill>
              <a:latin typeface="Garamond"/>
              <a:ea typeface="Garamond"/>
              <a:cs typeface="Garamond"/>
              <a:sym typeface="Garamond"/>
            </a:endParaRPr>
          </a:p>
          <a:p>
            <a:pPr indent="0" lvl="0" marL="1714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rgbClr val="000000"/>
              </a:solidFill>
              <a:latin typeface="Garamond"/>
              <a:ea typeface="Garamond"/>
              <a:cs typeface="Garamond"/>
              <a:sym typeface="Garamond"/>
            </a:endParaRPr>
          </a:p>
          <a:p>
            <a:pPr indent="0" lvl="0" marL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000000"/>
              </a:buClr>
              <a:buSzPts val="1680"/>
              <a:buNone/>
            </a:pPr>
            <a:r>
              <a:t/>
            </a:r>
            <a:endParaRPr sz="2200"/>
          </a:p>
          <a:p>
            <a:pPr indent="-236220" lvl="0" marL="34290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680"/>
              <a:buFont typeface="Noto Sans Symbols"/>
              <a:buNone/>
            </a:pPr>
            <a:r>
              <a:t/>
            </a:r>
            <a:endParaRPr b="1" sz="2400">
              <a:solidFill>
                <a:srgbClr val="000000"/>
              </a:solidFill>
              <a:latin typeface="Garamond"/>
              <a:ea typeface="Garamond"/>
              <a:cs typeface="Garamond"/>
              <a:sym typeface="Garamond"/>
            </a:endParaRPr>
          </a:p>
          <a:p>
            <a:pPr indent="-38100" lvl="0" marL="17145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</a:pPr>
            <a:r>
              <a:t/>
            </a:r>
            <a:endParaRPr/>
          </a:p>
        </p:txBody>
      </p:sp>
      <p:sp>
        <p:nvSpPr>
          <p:cNvPr id="41" name="Google Shape;41;p5"/>
          <p:cNvSpPr txBox="1"/>
          <p:nvPr>
            <p:ph type="title"/>
          </p:nvPr>
        </p:nvSpPr>
        <p:spPr>
          <a:xfrm>
            <a:off x="2740152" y="353500"/>
            <a:ext cx="5829300" cy="924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Arial"/>
              <a:buNone/>
            </a:pPr>
            <a:r>
              <a:rPr b="1" lang="en-US" sz="3700">
                <a:latin typeface="Garamond"/>
                <a:ea typeface="Garamond"/>
                <a:cs typeface="Garamond"/>
                <a:sym typeface="Garamond"/>
              </a:rPr>
              <a:t>MAGI/ACA Medicaid</a:t>
            </a:r>
            <a:r>
              <a:rPr b="1" lang="en-US" sz="4100">
                <a:latin typeface="Garamond"/>
                <a:ea typeface="Garamond"/>
                <a:cs typeface="Garamond"/>
                <a:sym typeface="Garamond"/>
              </a:rPr>
              <a:t> </a:t>
            </a:r>
            <a:endParaRPr sz="3000">
              <a:latin typeface="Garamond"/>
              <a:ea typeface="Garamond"/>
              <a:cs typeface="Garamond"/>
              <a:sym typeface="Garamond"/>
            </a:endParaRPr>
          </a:p>
        </p:txBody>
      </p:sp>
      <p:pic>
        <p:nvPicPr>
          <p:cNvPr id="42" name="Google Shape;42;p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142050" y="4370615"/>
            <a:ext cx="3997450" cy="230913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6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6"/>
          <p:cNvSpPr txBox="1"/>
          <p:nvPr>
            <p:ph type="title"/>
          </p:nvPr>
        </p:nvSpPr>
        <p:spPr>
          <a:xfrm>
            <a:off x="2740152" y="353500"/>
            <a:ext cx="5829300" cy="924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Arial"/>
              <a:buNone/>
            </a:pPr>
            <a:r>
              <a:rPr b="1" lang="en-US" sz="4000">
                <a:latin typeface="Garamond"/>
                <a:ea typeface="Garamond"/>
                <a:cs typeface="Garamond"/>
                <a:sym typeface="Garamond"/>
              </a:rPr>
              <a:t>ABD </a:t>
            </a:r>
            <a:r>
              <a:rPr b="1" lang="en-US" sz="4000">
                <a:latin typeface="Garamond"/>
                <a:ea typeface="Garamond"/>
                <a:cs typeface="Garamond"/>
                <a:sym typeface="Garamond"/>
              </a:rPr>
              <a:t>Medicaid</a:t>
            </a:r>
            <a:r>
              <a:rPr b="1" lang="en-US" sz="4400">
                <a:latin typeface="Garamond"/>
                <a:ea typeface="Garamond"/>
                <a:cs typeface="Garamond"/>
                <a:sym typeface="Garamond"/>
              </a:rPr>
              <a:t> </a:t>
            </a:r>
            <a:endParaRPr>
              <a:latin typeface="Garamond"/>
              <a:ea typeface="Garamond"/>
              <a:cs typeface="Garamond"/>
              <a:sym typeface="Garamond"/>
            </a:endParaRPr>
          </a:p>
        </p:txBody>
      </p:sp>
      <p:sp>
        <p:nvSpPr>
          <p:cNvPr id="48" name="Google Shape;48;p6"/>
          <p:cNvSpPr txBox="1"/>
          <p:nvPr>
            <p:ph idx="1" type="body"/>
          </p:nvPr>
        </p:nvSpPr>
        <p:spPr>
          <a:xfrm>
            <a:off x="396750" y="1819450"/>
            <a:ext cx="8350500" cy="4849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8862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Noto Sans Symbols"/>
              <a:buChar char="❖"/>
            </a:pPr>
            <a:r>
              <a:rPr lang="en-US" sz="2400">
                <a:solidFill>
                  <a:srgbClr val="000000"/>
                </a:solidFill>
                <a:latin typeface="Garamond"/>
                <a:ea typeface="Garamond"/>
                <a:cs typeface="Garamond"/>
                <a:sym typeface="Garamond"/>
              </a:rPr>
              <a:t>Aged, Blind, Disabled (ABD) Medicaid</a:t>
            </a:r>
            <a:endParaRPr sz="2400">
              <a:solidFill>
                <a:srgbClr val="000000"/>
              </a:solidFill>
              <a:latin typeface="Garamond"/>
              <a:ea typeface="Garamond"/>
              <a:cs typeface="Garamond"/>
              <a:sym typeface="Garamond"/>
            </a:endParaRPr>
          </a:p>
          <a:p>
            <a:pPr indent="-38862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Garamond"/>
              <a:buChar char="❖"/>
            </a:pPr>
            <a:r>
              <a:rPr b="1" lang="en-US" sz="2400">
                <a:solidFill>
                  <a:srgbClr val="000000"/>
                </a:solidFill>
                <a:latin typeface="Garamond"/>
                <a:ea typeface="Garamond"/>
                <a:cs typeface="Garamond"/>
                <a:sym typeface="Garamond"/>
              </a:rPr>
              <a:t>Eligibility is dependent upon a person being blind or having a disability</a:t>
            </a:r>
            <a:endParaRPr b="1" sz="2400">
              <a:solidFill>
                <a:srgbClr val="000000"/>
              </a:solidFill>
              <a:latin typeface="Garamond"/>
              <a:ea typeface="Garamond"/>
              <a:cs typeface="Garamond"/>
              <a:sym typeface="Garamond"/>
            </a:endParaRPr>
          </a:p>
          <a:p>
            <a:pPr indent="-171450" lvl="1" marL="5143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Garamond"/>
              <a:buChar char="➢"/>
            </a:pPr>
            <a:r>
              <a:rPr lang="en-US" sz="2400">
                <a:solidFill>
                  <a:srgbClr val="000000"/>
                </a:solidFill>
                <a:latin typeface="Garamond"/>
                <a:ea typeface="Garamond"/>
                <a:cs typeface="Garamond"/>
                <a:sym typeface="Garamond"/>
              </a:rPr>
              <a:t>In addition to meeting financial eligibility criteria</a:t>
            </a:r>
            <a:endParaRPr sz="2400">
              <a:solidFill>
                <a:srgbClr val="000000"/>
              </a:solidFill>
              <a:latin typeface="Garamond"/>
              <a:ea typeface="Garamond"/>
              <a:cs typeface="Garamond"/>
              <a:sym typeface="Garamond"/>
            </a:endParaRPr>
          </a:p>
          <a:p>
            <a:pPr indent="-38862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Garamond"/>
              <a:buChar char="❖"/>
            </a:pPr>
            <a:r>
              <a:rPr lang="en-US" sz="2400">
                <a:solidFill>
                  <a:srgbClr val="000000"/>
                </a:solidFill>
                <a:latin typeface="Garamond"/>
                <a:ea typeface="Garamond"/>
                <a:cs typeface="Garamond"/>
                <a:sym typeface="Garamond"/>
              </a:rPr>
              <a:t>If a person qualifies for Supplemental Security Income (SSI) in NJ, they automatically have ABD Medicaid. </a:t>
            </a:r>
            <a:endParaRPr sz="2400">
              <a:solidFill>
                <a:srgbClr val="000000"/>
              </a:solidFill>
              <a:latin typeface="Garamond"/>
              <a:ea typeface="Garamond"/>
              <a:cs typeface="Garamond"/>
              <a:sym typeface="Garamond"/>
            </a:endParaRPr>
          </a:p>
          <a:p>
            <a:pPr indent="-209550" lvl="0" marL="1714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Garamond"/>
              <a:buChar char="❖"/>
            </a:pPr>
            <a:r>
              <a:rPr lang="en-US" sz="2400">
                <a:latin typeface="Garamond"/>
                <a:ea typeface="Garamond"/>
                <a:cs typeface="Garamond"/>
                <a:sym typeface="Garamond"/>
              </a:rPr>
              <a:t>Can apply for SSI on the Social Security website</a:t>
            </a:r>
            <a:endParaRPr sz="2400">
              <a:latin typeface="Garamond"/>
              <a:ea typeface="Garamond"/>
              <a:cs typeface="Garamond"/>
              <a:sym typeface="Garamond"/>
            </a:endParaRPr>
          </a:p>
          <a:p>
            <a:pPr indent="-209550" lvl="1" marL="5143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Garamond"/>
              <a:buChar char="➢"/>
            </a:pPr>
            <a:r>
              <a:rPr lang="en-US" sz="2400" u="sng">
                <a:solidFill>
                  <a:schemeClr val="hlink"/>
                </a:solidFill>
                <a:latin typeface="Garamond"/>
                <a:ea typeface="Garamond"/>
                <a:cs typeface="Garamond"/>
                <a:sym typeface="Garamond"/>
                <a:hlinkClick r:id="rId3"/>
              </a:rPr>
              <a:t>https://www.ssa.gov/apply/ssi</a:t>
            </a:r>
            <a:endParaRPr sz="2400">
              <a:solidFill>
                <a:srgbClr val="000000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7"/>
          <p:cNvSpPr txBox="1"/>
          <p:nvPr>
            <p:ph idx="1" type="body"/>
          </p:nvPr>
        </p:nvSpPr>
        <p:spPr>
          <a:xfrm>
            <a:off x="628650" y="1829951"/>
            <a:ext cx="7886700" cy="4830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40132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Noto Sans Symbols"/>
              <a:buChar char="❖"/>
            </a:pPr>
            <a:r>
              <a:rPr lang="en-US" sz="2600">
                <a:solidFill>
                  <a:srgbClr val="000000"/>
                </a:solidFill>
                <a:latin typeface="Garamond"/>
                <a:ea typeface="Garamond"/>
                <a:cs typeface="Garamond"/>
                <a:sym typeface="Garamond"/>
              </a:rPr>
              <a:t>SSI application includes submitting information about a person’s disability</a:t>
            </a:r>
            <a:endParaRPr sz="2600">
              <a:solidFill>
                <a:srgbClr val="000000"/>
              </a:solidFill>
              <a:latin typeface="Garamond"/>
              <a:ea typeface="Garamond"/>
              <a:cs typeface="Garamond"/>
              <a:sym typeface="Garamond"/>
            </a:endParaRPr>
          </a:p>
          <a:p>
            <a:pPr indent="-40132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Garamond"/>
              <a:buChar char="❖"/>
            </a:pPr>
            <a:r>
              <a:rPr lang="en-US" sz="2600">
                <a:solidFill>
                  <a:srgbClr val="000000"/>
                </a:solidFill>
                <a:latin typeface="Garamond"/>
                <a:ea typeface="Garamond"/>
                <a:cs typeface="Garamond"/>
                <a:sym typeface="Garamond"/>
              </a:rPr>
              <a:t>Someone is </a:t>
            </a:r>
            <a:r>
              <a:rPr lang="en-US" sz="2600">
                <a:solidFill>
                  <a:srgbClr val="000000"/>
                </a:solidFill>
                <a:latin typeface="Garamond"/>
                <a:ea typeface="Garamond"/>
                <a:cs typeface="Garamond"/>
                <a:sym typeface="Garamond"/>
              </a:rPr>
              <a:t>determined</a:t>
            </a:r>
            <a:r>
              <a:rPr lang="en-US" sz="2600">
                <a:solidFill>
                  <a:srgbClr val="000000"/>
                </a:solidFill>
                <a:latin typeface="Garamond"/>
                <a:ea typeface="Garamond"/>
                <a:cs typeface="Garamond"/>
                <a:sym typeface="Garamond"/>
              </a:rPr>
              <a:t> to meet Social Security’s definition of a </a:t>
            </a:r>
            <a:r>
              <a:rPr lang="en-US" sz="2600">
                <a:solidFill>
                  <a:srgbClr val="000000"/>
                </a:solidFill>
                <a:latin typeface="Garamond"/>
                <a:ea typeface="Garamond"/>
                <a:cs typeface="Garamond"/>
                <a:sym typeface="Garamond"/>
              </a:rPr>
              <a:t>disability</a:t>
            </a:r>
            <a:r>
              <a:rPr lang="en-US" sz="2600">
                <a:solidFill>
                  <a:srgbClr val="000000"/>
                </a:solidFill>
                <a:latin typeface="Garamond"/>
                <a:ea typeface="Garamond"/>
                <a:cs typeface="Garamond"/>
                <a:sym typeface="Garamond"/>
              </a:rPr>
              <a:t> in </a:t>
            </a:r>
            <a:r>
              <a:rPr lang="en-US" sz="2600">
                <a:solidFill>
                  <a:srgbClr val="000000"/>
                </a:solidFill>
                <a:latin typeface="Garamond"/>
                <a:ea typeface="Garamond"/>
                <a:cs typeface="Garamond"/>
                <a:sym typeface="Garamond"/>
              </a:rPr>
              <a:t>qualifying</a:t>
            </a:r>
            <a:r>
              <a:rPr lang="en-US" sz="2600">
                <a:solidFill>
                  <a:srgbClr val="000000"/>
                </a:solidFill>
                <a:latin typeface="Garamond"/>
                <a:ea typeface="Garamond"/>
                <a:cs typeface="Garamond"/>
                <a:sym typeface="Garamond"/>
              </a:rPr>
              <a:t> for SSI</a:t>
            </a:r>
            <a:endParaRPr sz="2600">
              <a:solidFill>
                <a:srgbClr val="000000"/>
              </a:solidFill>
              <a:latin typeface="Garamond"/>
              <a:ea typeface="Garamond"/>
              <a:cs typeface="Garamond"/>
              <a:sym typeface="Garamond"/>
            </a:endParaRPr>
          </a:p>
          <a:p>
            <a:pPr indent="-222250" lvl="1" marL="5143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Garamond"/>
              <a:buChar char="➢"/>
            </a:pPr>
            <a:r>
              <a:rPr lang="en-US" sz="2600">
                <a:solidFill>
                  <a:srgbClr val="000000"/>
                </a:solidFill>
                <a:latin typeface="Garamond"/>
                <a:ea typeface="Garamond"/>
                <a:cs typeface="Garamond"/>
                <a:sym typeface="Garamond"/>
              </a:rPr>
              <a:t>Also can apply in the instance of SSDI (Social Security Disability Insurance)</a:t>
            </a:r>
            <a:endParaRPr sz="2600">
              <a:solidFill>
                <a:srgbClr val="000000"/>
              </a:solidFill>
              <a:latin typeface="Garamond"/>
              <a:ea typeface="Garamond"/>
              <a:cs typeface="Garamond"/>
              <a:sym typeface="Garamond"/>
            </a:endParaRPr>
          </a:p>
          <a:p>
            <a:pPr indent="-222250" lvl="0" marL="1714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Garamond"/>
              <a:buChar char="❖"/>
            </a:pPr>
            <a:r>
              <a:rPr lang="en-US" sz="2600">
                <a:solidFill>
                  <a:srgbClr val="000000"/>
                </a:solidFill>
                <a:latin typeface="Garamond"/>
                <a:ea typeface="Garamond"/>
                <a:cs typeface="Garamond"/>
                <a:sym typeface="Garamond"/>
              </a:rPr>
              <a:t>Someone can qualify, if needed, for a different type of ABD Medicaid with this disability determination from Social Security</a:t>
            </a:r>
            <a:endParaRPr sz="2600">
              <a:solidFill>
                <a:srgbClr val="000000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  <p:sp>
        <p:nvSpPr>
          <p:cNvPr id="54" name="Google Shape;54;p7"/>
          <p:cNvSpPr txBox="1"/>
          <p:nvPr>
            <p:ph type="title"/>
          </p:nvPr>
        </p:nvSpPr>
        <p:spPr>
          <a:xfrm>
            <a:off x="2740150" y="220200"/>
            <a:ext cx="5829300" cy="1058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Arial"/>
              <a:buNone/>
            </a:pPr>
            <a:r>
              <a:rPr b="1" lang="en-US" sz="3600">
                <a:latin typeface="Garamond"/>
                <a:ea typeface="Garamond"/>
                <a:cs typeface="Garamond"/>
                <a:sym typeface="Garamond"/>
              </a:rPr>
              <a:t>Social Security Disability Determination</a:t>
            </a:r>
            <a:endParaRPr sz="2900">
              <a:latin typeface="Garamond"/>
              <a:ea typeface="Garamond"/>
              <a:cs typeface="Garamond"/>
              <a:sym typeface="Garamond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8"/>
          <p:cNvSpPr txBox="1"/>
          <p:nvPr>
            <p:ph idx="1" type="body"/>
          </p:nvPr>
        </p:nvSpPr>
        <p:spPr>
          <a:xfrm>
            <a:off x="628650" y="1850926"/>
            <a:ext cx="7886700" cy="4830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2250" lvl="0" marL="1714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Garamond"/>
              <a:buChar char="❖"/>
            </a:pPr>
            <a:r>
              <a:rPr lang="en-US" sz="2600">
                <a:solidFill>
                  <a:srgbClr val="000000"/>
                </a:solidFill>
                <a:latin typeface="Garamond"/>
                <a:ea typeface="Garamond"/>
                <a:cs typeface="Garamond"/>
                <a:sym typeface="Garamond"/>
              </a:rPr>
              <a:t>If a person has no history of SSI or SSDI, there is likely </a:t>
            </a:r>
            <a:r>
              <a:rPr b="1" lang="en-US" sz="2600" u="sng">
                <a:solidFill>
                  <a:srgbClr val="000000"/>
                </a:solidFill>
                <a:latin typeface="Garamond"/>
                <a:ea typeface="Garamond"/>
                <a:cs typeface="Garamond"/>
                <a:sym typeface="Garamond"/>
              </a:rPr>
              <a:t>not</a:t>
            </a:r>
            <a:r>
              <a:rPr lang="en-US" sz="2600">
                <a:solidFill>
                  <a:srgbClr val="000000"/>
                </a:solidFill>
                <a:latin typeface="Garamond"/>
                <a:ea typeface="Garamond"/>
                <a:cs typeface="Garamond"/>
                <a:sym typeface="Garamond"/>
              </a:rPr>
              <a:t> an official disability determination from Social Security.</a:t>
            </a:r>
            <a:endParaRPr sz="2600">
              <a:solidFill>
                <a:srgbClr val="000000"/>
              </a:solidFill>
              <a:latin typeface="Garamond"/>
              <a:ea typeface="Garamond"/>
              <a:cs typeface="Garamond"/>
              <a:sym typeface="Garamond"/>
            </a:endParaRPr>
          </a:p>
          <a:p>
            <a:pPr indent="-222250" lvl="0" marL="1714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Garamond"/>
              <a:buChar char="❖"/>
            </a:pPr>
            <a:r>
              <a:rPr lang="en-US" sz="2600">
                <a:solidFill>
                  <a:srgbClr val="000000"/>
                </a:solidFill>
                <a:latin typeface="Garamond"/>
                <a:ea typeface="Garamond"/>
                <a:cs typeface="Garamond"/>
                <a:sym typeface="Garamond"/>
              </a:rPr>
              <a:t>If a person qualifies for ACA/MAGI Medicaid, it is not needed.</a:t>
            </a:r>
            <a:endParaRPr sz="2600">
              <a:solidFill>
                <a:srgbClr val="000000"/>
              </a:solidFill>
              <a:latin typeface="Garamond"/>
              <a:ea typeface="Garamond"/>
              <a:cs typeface="Garamond"/>
              <a:sym typeface="Garamond"/>
            </a:endParaRPr>
          </a:p>
          <a:p>
            <a:pPr indent="-222250" lvl="1" marL="5143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Garamond"/>
              <a:buChar char="➢"/>
            </a:pPr>
            <a:r>
              <a:rPr lang="en-US" sz="2600">
                <a:solidFill>
                  <a:srgbClr val="000000"/>
                </a:solidFill>
                <a:latin typeface="Garamond"/>
                <a:ea typeface="Garamond"/>
                <a:cs typeface="Garamond"/>
                <a:sym typeface="Garamond"/>
              </a:rPr>
              <a:t>BUT, if a person needs to qualify for ABD Medicaid, a disability determination is needed for approval</a:t>
            </a:r>
            <a:endParaRPr sz="2600">
              <a:solidFill>
                <a:srgbClr val="000000"/>
              </a:solidFill>
              <a:latin typeface="Garamond"/>
              <a:ea typeface="Garamond"/>
              <a:cs typeface="Garamond"/>
              <a:sym typeface="Garamond"/>
            </a:endParaRPr>
          </a:p>
          <a:p>
            <a:pPr indent="-222250" lvl="0" marL="1714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Garamond"/>
              <a:buChar char="❖"/>
            </a:pPr>
            <a:r>
              <a:rPr lang="en-US" sz="2600">
                <a:solidFill>
                  <a:srgbClr val="000000"/>
                </a:solidFill>
                <a:latin typeface="Garamond"/>
                <a:ea typeface="Garamond"/>
                <a:cs typeface="Garamond"/>
                <a:sym typeface="Garamond"/>
              </a:rPr>
              <a:t>A Social Security/SSI application is not required, a disability determination is possible through the Division of Medical Assistance and Health Services (DMAHS) state Medical Review Team (MRT)</a:t>
            </a:r>
            <a:endParaRPr sz="2600">
              <a:solidFill>
                <a:srgbClr val="000000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  <p:sp>
        <p:nvSpPr>
          <p:cNvPr id="60" name="Google Shape;60;p8"/>
          <p:cNvSpPr txBox="1"/>
          <p:nvPr>
            <p:ph type="title"/>
          </p:nvPr>
        </p:nvSpPr>
        <p:spPr>
          <a:xfrm>
            <a:off x="2740150" y="220200"/>
            <a:ext cx="5829300" cy="1058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Arial"/>
              <a:buNone/>
            </a:pPr>
            <a:r>
              <a:rPr b="1" lang="en-US" sz="3600">
                <a:latin typeface="Garamond"/>
                <a:ea typeface="Garamond"/>
                <a:cs typeface="Garamond"/>
                <a:sym typeface="Garamond"/>
              </a:rPr>
              <a:t>Medicaid</a:t>
            </a:r>
            <a:r>
              <a:rPr b="1" lang="en-US" sz="3600">
                <a:latin typeface="Garamond"/>
                <a:ea typeface="Garamond"/>
                <a:cs typeface="Garamond"/>
                <a:sym typeface="Garamond"/>
              </a:rPr>
              <a:t> Disability Determination</a:t>
            </a:r>
            <a:endParaRPr sz="2900">
              <a:latin typeface="Garamond"/>
              <a:ea typeface="Garamond"/>
              <a:cs typeface="Garamond"/>
              <a:sym typeface="Garamond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9"/>
          <p:cNvSpPr txBox="1"/>
          <p:nvPr>
            <p:ph idx="1" type="body"/>
          </p:nvPr>
        </p:nvSpPr>
        <p:spPr>
          <a:xfrm>
            <a:off x="628650" y="1819451"/>
            <a:ext cx="7886700" cy="4830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74650" lvl="0" marL="45720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300"/>
              <a:buFont typeface="Garamond"/>
              <a:buChar char="❖"/>
            </a:pPr>
            <a:r>
              <a:rPr b="1" lang="en-US" sz="2300">
                <a:highlight>
                  <a:srgbClr val="FFFFFF"/>
                </a:highlight>
                <a:latin typeface="Garamond"/>
                <a:ea typeface="Garamond"/>
                <a:cs typeface="Garamond"/>
                <a:sym typeface="Garamond"/>
              </a:rPr>
              <a:t>If there is no Social Security disability determination, ABD Medicaid will require a MRT review</a:t>
            </a:r>
            <a:endParaRPr b="1" sz="2300" u="sng">
              <a:highlight>
                <a:srgbClr val="FFFFFF"/>
              </a:highlight>
              <a:latin typeface="Garamond"/>
              <a:ea typeface="Garamond"/>
              <a:cs typeface="Garamond"/>
              <a:sym typeface="Garamond"/>
            </a:endParaRPr>
          </a:p>
          <a:p>
            <a:pPr indent="-37465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300"/>
              <a:buFont typeface="Garamond"/>
              <a:buChar char="❖"/>
            </a:pPr>
            <a:r>
              <a:rPr lang="en-US" sz="2300">
                <a:highlight>
                  <a:srgbClr val="FFFFFF"/>
                </a:highlight>
                <a:latin typeface="Garamond"/>
                <a:ea typeface="Garamond"/>
                <a:cs typeface="Garamond"/>
                <a:sym typeface="Garamond"/>
              </a:rPr>
              <a:t>Important to fill out a PA-5 and PA-6 form as part of the process for the MRT</a:t>
            </a:r>
            <a:endParaRPr sz="2300">
              <a:highlight>
                <a:srgbClr val="FFFFFF"/>
              </a:highlight>
              <a:latin typeface="Garamond"/>
              <a:ea typeface="Garamond"/>
              <a:cs typeface="Garamond"/>
              <a:sym typeface="Garamond"/>
            </a:endParaRPr>
          </a:p>
          <a:p>
            <a:pPr indent="-374650" lvl="1" marL="914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300"/>
              <a:buFont typeface="Garamond"/>
              <a:buChar char="➢"/>
            </a:pPr>
            <a:r>
              <a:rPr lang="en-US" sz="2300">
                <a:highlight>
                  <a:srgbClr val="FFFFFF"/>
                </a:highlight>
                <a:latin typeface="Garamond"/>
                <a:ea typeface="Garamond"/>
                <a:cs typeface="Garamond"/>
                <a:sym typeface="Garamond"/>
              </a:rPr>
              <a:t>If a person fills out the ABD Medicaid application, you will be asked to submit these forms</a:t>
            </a:r>
            <a:endParaRPr sz="2300">
              <a:highlight>
                <a:srgbClr val="FFFFFF"/>
              </a:highlight>
              <a:latin typeface="Garamond"/>
              <a:ea typeface="Garamond"/>
              <a:cs typeface="Garamond"/>
              <a:sym typeface="Garamond"/>
            </a:endParaRPr>
          </a:p>
          <a:p>
            <a:pPr indent="-37465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300"/>
              <a:buFont typeface="Garamond"/>
              <a:buChar char="❖"/>
            </a:pPr>
            <a:r>
              <a:rPr lang="en-US" sz="2300">
                <a:highlight>
                  <a:srgbClr val="FFFFFF"/>
                </a:highlight>
                <a:latin typeface="Garamond"/>
                <a:ea typeface="Garamond"/>
                <a:cs typeface="Garamond"/>
                <a:sym typeface="Garamond"/>
              </a:rPr>
              <a:t>Also recommend submitting any medical records supporting his disability in order to have an MRT determination made. </a:t>
            </a:r>
            <a:endParaRPr sz="2300">
              <a:highlight>
                <a:srgbClr val="FFFFFF"/>
              </a:highlight>
              <a:latin typeface="Garamond"/>
              <a:ea typeface="Garamond"/>
              <a:cs typeface="Garamond"/>
              <a:sym typeface="Garamond"/>
            </a:endParaRPr>
          </a:p>
          <a:p>
            <a:pPr indent="-374650" lvl="1" marL="914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300"/>
              <a:buFont typeface="Garamond"/>
              <a:buChar char="➢"/>
            </a:pPr>
            <a:r>
              <a:rPr lang="en-US" sz="2300">
                <a:highlight>
                  <a:srgbClr val="FFFFFF"/>
                </a:highlight>
                <a:latin typeface="Garamond"/>
                <a:ea typeface="Garamond"/>
                <a:cs typeface="Garamond"/>
                <a:sym typeface="Garamond"/>
              </a:rPr>
              <a:t>IEPs, medical evaluations, assessments, medications, etc. </a:t>
            </a:r>
            <a:endParaRPr sz="2300">
              <a:highlight>
                <a:srgbClr val="FFFFFF"/>
              </a:highlight>
              <a:latin typeface="Garamond"/>
              <a:ea typeface="Garamond"/>
              <a:cs typeface="Garamond"/>
              <a:sym typeface="Garamond"/>
            </a:endParaRPr>
          </a:p>
          <a:p>
            <a:pPr indent="-37465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300"/>
              <a:buFont typeface="Garamond"/>
              <a:buChar char="❖"/>
            </a:pPr>
            <a:r>
              <a:rPr lang="en-US" sz="2300">
                <a:highlight>
                  <a:srgbClr val="FFFFFF"/>
                </a:highlight>
                <a:latin typeface="Garamond"/>
                <a:ea typeface="Garamond"/>
                <a:cs typeface="Garamond"/>
                <a:sym typeface="Garamond"/>
              </a:rPr>
              <a:t>If approved by the MRT, the person is then assessed for an appropriate ABD Medicaid program.</a:t>
            </a:r>
            <a:endParaRPr sz="2300">
              <a:highlight>
                <a:srgbClr val="FFFFFF"/>
              </a:highlight>
              <a:latin typeface="Garamond"/>
              <a:ea typeface="Garamond"/>
              <a:cs typeface="Garamond"/>
              <a:sym typeface="Garamond"/>
            </a:endParaRPr>
          </a:p>
          <a:p>
            <a:pPr indent="-374650" lvl="1" marL="914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300"/>
              <a:buFont typeface="Garamond"/>
              <a:buChar char="➢"/>
            </a:pPr>
            <a:r>
              <a:rPr lang="en-US" sz="2300">
                <a:highlight>
                  <a:srgbClr val="FFFFFF"/>
                </a:highlight>
                <a:latin typeface="Garamond"/>
                <a:ea typeface="Garamond"/>
                <a:cs typeface="Garamond"/>
                <a:sym typeface="Garamond"/>
              </a:rPr>
              <a:t>Evaluate financial eligibility.</a:t>
            </a:r>
            <a:endParaRPr sz="2300">
              <a:highlight>
                <a:srgbClr val="FFFFFF"/>
              </a:highlight>
              <a:latin typeface="Garamond"/>
              <a:ea typeface="Garamond"/>
              <a:cs typeface="Garamond"/>
              <a:sym typeface="Garamond"/>
            </a:endParaRPr>
          </a:p>
        </p:txBody>
      </p:sp>
      <p:sp>
        <p:nvSpPr>
          <p:cNvPr id="66" name="Google Shape;66;p9"/>
          <p:cNvSpPr txBox="1"/>
          <p:nvPr>
            <p:ph type="title"/>
          </p:nvPr>
        </p:nvSpPr>
        <p:spPr>
          <a:xfrm>
            <a:off x="2740150" y="220200"/>
            <a:ext cx="5829300" cy="1058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Arial"/>
              <a:buNone/>
            </a:pPr>
            <a:r>
              <a:rPr b="1" lang="en-US" sz="3600">
                <a:latin typeface="Garamond"/>
                <a:ea typeface="Garamond"/>
                <a:cs typeface="Garamond"/>
                <a:sym typeface="Garamond"/>
              </a:rPr>
              <a:t>Medicaid Disability Determination</a:t>
            </a:r>
            <a:endParaRPr sz="2900">
              <a:latin typeface="Garamond"/>
              <a:ea typeface="Garamond"/>
              <a:cs typeface="Garamond"/>
              <a:sym typeface="Garamond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0"/>
          <p:cNvSpPr txBox="1"/>
          <p:nvPr/>
        </p:nvSpPr>
        <p:spPr>
          <a:xfrm>
            <a:off x="2740152" y="353500"/>
            <a:ext cx="5829300" cy="924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4000">
                <a:solidFill>
                  <a:srgbClr val="FFFFFF"/>
                </a:solidFill>
                <a:latin typeface="Garamond"/>
                <a:ea typeface="Garamond"/>
                <a:cs typeface="Garamond"/>
                <a:sym typeface="Garamond"/>
              </a:rPr>
              <a:t>Apply for Medicaid</a:t>
            </a:r>
            <a:endParaRPr sz="3300">
              <a:solidFill>
                <a:srgbClr val="FFFFFF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  <p:sp>
        <p:nvSpPr>
          <p:cNvPr id="73" name="Google Shape;73;p10"/>
          <p:cNvSpPr txBox="1"/>
          <p:nvPr/>
        </p:nvSpPr>
        <p:spPr>
          <a:xfrm>
            <a:off x="628662" y="1882369"/>
            <a:ext cx="7886700" cy="4351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88620" lvl="0" marL="3429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Garamond"/>
              <a:buChar char="❖"/>
            </a:pPr>
            <a:r>
              <a:rPr lang="en-US" sz="2400">
                <a:latin typeface="Garamond"/>
                <a:ea typeface="Garamond"/>
                <a:cs typeface="Garamond"/>
                <a:sym typeface="Garamond"/>
              </a:rPr>
              <a:t>Online via the NJ FamilyCare website (usually easiest)</a:t>
            </a:r>
            <a:endParaRPr sz="2400">
              <a:latin typeface="Garamond"/>
              <a:ea typeface="Garamond"/>
              <a:cs typeface="Garamond"/>
              <a:sym typeface="Garamond"/>
            </a:endParaRPr>
          </a:p>
          <a:p>
            <a:pPr indent="-209550" lvl="1" marL="51435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Garamond"/>
              <a:buChar char="➢"/>
            </a:pPr>
            <a:r>
              <a:rPr lang="en-US" sz="2400" u="sng">
                <a:solidFill>
                  <a:srgbClr val="0563C1"/>
                </a:solidFill>
                <a:latin typeface="Garamond"/>
                <a:ea typeface="Garamond"/>
                <a:cs typeface="Garamond"/>
                <a:sym typeface="Garamond"/>
                <a:hlinkClick r:id="rId3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Apply here</a:t>
            </a:r>
            <a:endParaRPr sz="2400">
              <a:latin typeface="Garamond"/>
              <a:ea typeface="Garamond"/>
              <a:cs typeface="Garamond"/>
              <a:sym typeface="Garamond"/>
            </a:endParaRPr>
          </a:p>
          <a:p>
            <a:pPr indent="-388620" lvl="0" marL="3429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Garamond"/>
              <a:buChar char="❖"/>
            </a:pPr>
            <a:r>
              <a:rPr lang="en-US" sz="2400">
                <a:latin typeface="Garamond"/>
                <a:ea typeface="Garamond"/>
                <a:cs typeface="Garamond"/>
                <a:sym typeface="Garamond"/>
              </a:rPr>
              <a:t>In person at your local County Board of Social Services office</a:t>
            </a:r>
            <a:endParaRPr sz="2400">
              <a:latin typeface="Garamond"/>
              <a:ea typeface="Garamond"/>
              <a:cs typeface="Garamond"/>
              <a:sym typeface="Garamond"/>
            </a:endParaRPr>
          </a:p>
          <a:p>
            <a:pPr indent="-209550" lvl="1" marL="51435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Garamond"/>
              <a:buChar char="➢"/>
            </a:pPr>
            <a:r>
              <a:rPr lang="en-US" sz="2400" u="sng">
                <a:solidFill>
                  <a:srgbClr val="0563C1"/>
                </a:solidFill>
                <a:latin typeface="Garamond"/>
                <a:ea typeface="Garamond"/>
                <a:cs typeface="Garamond"/>
                <a:sym typeface="Garamond"/>
                <a:hlinkClick r:id="rId4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Find your local office</a:t>
            </a:r>
            <a:endParaRPr sz="2400">
              <a:latin typeface="Garamond"/>
              <a:ea typeface="Garamond"/>
              <a:cs typeface="Garamond"/>
              <a:sym typeface="Garamond"/>
            </a:endParaRPr>
          </a:p>
          <a:p>
            <a:pPr indent="-209550" lvl="0" marL="17145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Garamond"/>
              <a:buChar char="❖"/>
            </a:pPr>
            <a:r>
              <a:rPr lang="en-US" sz="2400">
                <a:latin typeface="Garamond"/>
                <a:ea typeface="Garamond"/>
                <a:cs typeface="Garamond"/>
                <a:sym typeface="Garamond"/>
              </a:rPr>
              <a:t>Print the application, fill in out, and mail it in</a:t>
            </a:r>
            <a:endParaRPr sz="2400">
              <a:latin typeface="Garamond"/>
              <a:ea typeface="Garamond"/>
              <a:cs typeface="Garamond"/>
              <a:sym typeface="Garamond"/>
            </a:endParaRPr>
          </a:p>
          <a:p>
            <a:pPr indent="-209550" lvl="1" marL="51435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Garamond"/>
              <a:buChar char="➢"/>
            </a:pPr>
            <a:r>
              <a:rPr lang="en-US" sz="2400" u="sng">
                <a:solidFill>
                  <a:srgbClr val="0563C1"/>
                </a:solidFill>
                <a:latin typeface="Garamond"/>
                <a:ea typeface="Garamond"/>
                <a:cs typeface="Garamond"/>
                <a:sym typeface="Garamond"/>
                <a:hlinkClick r:id="rId5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A pdf of the application</a:t>
            </a:r>
            <a:endParaRPr sz="2400">
              <a:latin typeface="Garamond"/>
              <a:ea typeface="Garamond"/>
              <a:cs typeface="Garamond"/>
              <a:sym typeface="Garamond"/>
            </a:endParaRPr>
          </a:p>
          <a:p>
            <a:pPr indent="-209550" lvl="0" marL="17145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Garamond"/>
              <a:buChar char="❖"/>
            </a:pPr>
            <a:r>
              <a:rPr lang="en-US" sz="2400">
                <a:solidFill>
                  <a:srgbClr val="000000"/>
                </a:solidFill>
                <a:latin typeface="Garamond"/>
                <a:ea typeface="Garamond"/>
                <a:cs typeface="Garamond"/>
                <a:sym typeface="Garamond"/>
              </a:rPr>
              <a:t>Call NJ FamilyCare 1-800-701-0710 (TTY: 711) for assistance</a:t>
            </a:r>
            <a:endParaRPr sz="21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1"/>
          <p:cNvSpPr txBox="1"/>
          <p:nvPr>
            <p:ph idx="1" type="body"/>
          </p:nvPr>
        </p:nvSpPr>
        <p:spPr>
          <a:xfrm>
            <a:off x="628650" y="1840451"/>
            <a:ext cx="7886700" cy="4818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03200" lvl="0" marL="171450" rt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300"/>
              <a:buFont typeface="Garamond"/>
              <a:buChar char="❖"/>
            </a:pPr>
            <a:r>
              <a:rPr b="1" lang="en-US" sz="2300">
                <a:latin typeface="Garamond"/>
                <a:ea typeface="Garamond"/>
                <a:cs typeface="Garamond"/>
                <a:sym typeface="Garamond"/>
              </a:rPr>
              <a:t>The Arc of New Jersey Health Care Advocacy Program</a:t>
            </a:r>
            <a:endParaRPr b="1" sz="2000"/>
          </a:p>
          <a:p>
            <a:pPr indent="-203200" lvl="1" marL="514350" rtl="0" algn="l">
              <a:lnSpc>
                <a:spcPct val="95000"/>
              </a:lnSpc>
              <a:spcBef>
                <a:spcPts val="375"/>
              </a:spcBef>
              <a:spcAft>
                <a:spcPts val="0"/>
              </a:spcAft>
              <a:buClr>
                <a:srgbClr val="000000"/>
              </a:buClr>
              <a:buSzPts val="2300"/>
              <a:buFont typeface="Garamond"/>
              <a:buChar char="➢"/>
            </a:pPr>
            <a:r>
              <a:rPr lang="en-US" sz="2318" u="sng">
                <a:solidFill>
                  <a:schemeClr val="hlink"/>
                </a:solidFill>
                <a:latin typeface="Garamond"/>
                <a:ea typeface="Garamond"/>
                <a:cs typeface="Garamond"/>
                <a:sym typeface="Garamond"/>
                <a:hlinkClick r:id="rId3"/>
              </a:rPr>
              <a:t>thearcnjhealthcareadvocacy.org</a:t>
            </a:r>
            <a:endParaRPr sz="2300">
              <a:latin typeface="Garamond"/>
              <a:ea typeface="Garamond"/>
              <a:cs typeface="Garamond"/>
              <a:sym typeface="Garamond"/>
            </a:endParaRPr>
          </a:p>
          <a:p>
            <a:pPr indent="0" lvl="0" marL="514350" rtl="0" algn="l">
              <a:lnSpc>
                <a:spcPct val="95000"/>
              </a:lnSpc>
              <a:spcBef>
                <a:spcPts val="750"/>
              </a:spcBef>
              <a:spcAft>
                <a:spcPts val="0"/>
              </a:spcAft>
              <a:buNone/>
            </a:pPr>
            <a:r>
              <a:t/>
            </a:r>
            <a:endParaRPr sz="2300">
              <a:latin typeface="Garamond"/>
              <a:ea typeface="Garamond"/>
              <a:cs typeface="Garamond"/>
              <a:sym typeface="Garamond"/>
            </a:endParaRPr>
          </a:p>
          <a:p>
            <a:pPr indent="-203200" lvl="0" marL="171450" rt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SzPts val="2300"/>
              <a:buFont typeface="Garamond"/>
              <a:buChar char="❖"/>
            </a:pPr>
            <a:r>
              <a:rPr lang="en-US" sz="2300">
                <a:latin typeface="Garamond"/>
                <a:ea typeface="Garamond"/>
                <a:cs typeface="Garamond"/>
                <a:sym typeface="Garamond"/>
              </a:rPr>
              <a:t>Subscribe to our email list at </a:t>
            </a:r>
            <a:r>
              <a:rPr lang="en-US" sz="2300" u="sng">
                <a:solidFill>
                  <a:schemeClr val="hlink"/>
                </a:solidFill>
                <a:latin typeface="Garamond"/>
                <a:ea typeface="Garamond"/>
                <a:cs typeface="Garamond"/>
                <a:sym typeface="Garamond"/>
                <a:hlinkClick r:id="rId4"/>
              </a:rPr>
              <a:t>arcnj.org</a:t>
            </a:r>
            <a:endParaRPr sz="2300">
              <a:latin typeface="Garamond"/>
              <a:ea typeface="Garamond"/>
              <a:cs typeface="Garamond"/>
              <a:sym typeface="Garamond"/>
            </a:endParaRPr>
          </a:p>
          <a:p>
            <a:pPr indent="-203200" lvl="1" marL="514350" rt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SzPts val="2300"/>
              <a:buFont typeface="Garamond"/>
              <a:buChar char="➢"/>
            </a:pPr>
            <a:r>
              <a:rPr lang="en-US" sz="2300">
                <a:latin typeface="Garamond"/>
                <a:ea typeface="Garamond"/>
                <a:cs typeface="Garamond"/>
                <a:sym typeface="Garamond"/>
              </a:rPr>
              <a:t>Scroll to the bottom of the page and click “Health care issues” then the subscribe button. </a:t>
            </a:r>
            <a:endParaRPr sz="2300">
              <a:latin typeface="Garamond"/>
              <a:ea typeface="Garamond"/>
              <a:cs typeface="Garamond"/>
              <a:sym typeface="Garamond"/>
            </a:endParaRPr>
          </a:p>
          <a:p>
            <a:pPr indent="0" lvl="0" marL="514350" rt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300">
              <a:latin typeface="Garamond"/>
              <a:ea typeface="Garamond"/>
              <a:cs typeface="Garamond"/>
              <a:sym typeface="Garamond"/>
            </a:endParaRPr>
          </a:p>
          <a:p>
            <a:pPr indent="-203200" lvl="0" marL="171450" rtl="0" algn="l">
              <a:lnSpc>
                <a:spcPct val="80000"/>
              </a:lnSpc>
              <a:spcBef>
                <a:spcPts val="750"/>
              </a:spcBef>
              <a:spcAft>
                <a:spcPts val="0"/>
              </a:spcAft>
              <a:buSzPts val="2300"/>
              <a:buFont typeface="Garamond"/>
              <a:buChar char="❖"/>
            </a:pPr>
            <a:r>
              <a:rPr b="1" lang="en-US" sz="2300">
                <a:uFill>
                  <a:noFill/>
                </a:uFill>
                <a:latin typeface="Garamond"/>
                <a:ea typeface="Garamond"/>
                <a:cs typeface="Garamond"/>
                <a:sym typeface="Garamond"/>
                <a:hlinkClick r:id="rId5"/>
              </a:rPr>
              <a:t>NJ FamilyCare/Medicaid</a:t>
            </a:r>
            <a:endParaRPr b="1" sz="2300">
              <a:latin typeface="Garamond"/>
              <a:ea typeface="Garamond"/>
              <a:cs typeface="Garamond"/>
              <a:sym typeface="Garamond"/>
            </a:endParaRPr>
          </a:p>
          <a:p>
            <a:pPr indent="-203200" lvl="1" marL="514350" rtl="0" algn="l">
              <a:lnSpc>
                <a:spcPct val="80000"/>
              </a:lnSpc>
              <a:spcBef>
                <a:spcPts val="375"/>
              </a:spcBef>
              <a:spcAft>
                <a:spcPts val="0"/>
              </a:spcAft>
              <a:buSzPts val="2300"/>
              <a:buFont typeface="Garamond"/>
              <a:buChar char="➢"/>
            </a:pPr>
            <a:r>
              <a:rPr lang="en-US" sz="2300" u="sng">
                <a:solidFill>
                  <a:schemeClr val="hlink"/>
                </a:solidFill>
                <a:latin typeface="Garamond"/>
                <a:ea typeface="Garamond"/>
                <a:cs typeface="Garamond"/>
                <a:sym typeface="Garamond"/>
                <a:hlinkClick r:id="rId6"/>
              </a:rPr>
              <a:t>https://njfamilycare.dhs.state.nj.us/</a:t>
            </a:r>
            <a:endParaRPr sz="2300">
              <a:latin typeface="Garamond"/>
              <a:ea typeface="Garamond"/>
              <a:cs typeface="Garamond"/>
              <a:sym typeface="Garamond"/>
            </a:endParaRPr>
          </a:p>
          <a:p>
            <a:pPr indent="0" lvl="0" marL="514350" rtl="0" algn="l">
              <a:lnSpc>
                <a:spcPct val="80000"/>
              </a:lnSpc>
              <a:spcBef>
                <a:spcPts val="750"/>
              </a:spcBef>
              <a:spcAft>
                <a:spcPts val="0"/>
              </a:spcAft>
              <a:buNone/>
            </a:pPr>
            <a:r>
              <a:t/>
            </a:r>
            <a:endParaRPr sz="2300">
              <a:latin typeface="Garamond"/>
              <a:ea typeface="Garamond"/>
              <a:cs typeface="Garamond"/>
              <a:sym typeface="Garamond"/>
            </a:endParaRPr>
          </a:p>
          <a:p>
            <a:pPr indent="-203200" lvl="0" marL="17145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2300"/>
              <a:buFont typeface="Garamond"/>
              <a:buChar char="❖"/>
            </a:pPr>
            <a:r>
              <a:rPr b="1" lang="en-US" sz="2300">
                <a:uFill>
                  <a:noFill/>
                </a:uFill>
                <a:latin typeface="Garamond"/>
                <a:ea typeface="Garamond"/>
                <a:cs typeface="Garamond"/>
                <a:sym typeface="Garamond"/>
                <a:hlinkClick r:id="rId7"/>
              </a:rPr>
              <a:t>DMAHS NJ FamilyCare/ABD Medicaid</a:t>
            </a:r>
            <a:endParaRPr b="1" sz="2300">
              <a:latin typeface="Garamond"/>
              <a:ea typeface="Garamond"/>
              <a:cs typeface="Garamond"/>
              <a:sym typeface="Garamond"/>
            </a:endParaRPr>
          </a:p>
          <a:p>
            <a:pPr indent="-203200" lvl="1" marL="51435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2300"/>
              <a:buFont typeface="Garamond"/>
              <a:buChar char="➢"/>
            </a:pPr>
            <a:r>
              <a:rPr lang="en-US" sz="2300" u="sng">
                <a:solidFill>
                  <a:schemeClr val="hlink"/>
                </a:solidFill>
                <a:latin typeface="Garamond"/>
                <a:ea typeface="Garamond"/>
                <a:cs typeface="Garamond"/>
                <a:sym typeface="Garamond"/>
                <a:hlinkClick r:id="rId8"/>
              </a:rPr>
              <a:t>https://www.nj.gov/humanservices/dmahs/clients/medicaid/</a:t>
            </a:r>
            <a:endParaRPr sz="2300">
              <a:latin typeface="Garamond"/>
              <a:ea typeface="Garamond"/>
              <a:cs typeface="Garamond"/>
              <a:sym typeface="Garamond"/>
            </a:endParaRPr>
          </a:p>
        </p:txBody>
      </p:sp>
      <p:sp>
        <p:nvSpPr>
          <p:cNvPr id="79" name="Google Shape;79;p11"/>
          <p:cNvSpPr txBox="1"/>
          <p:nvPr>
            <p:ph type="title"/>
          </p:nvPr>
        </p:nvSpPr>
        <p:spPr>
          <a:xfrm>
            <a:off x="2740152" y="353500"/>
            <a:ext cx="5829300" cy="924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Arial"/>
              <a:buNone/>
            </a:pPr>
            <a:r>
              <a:rPr b="1" lang="en-US" sz="4000">
                <a:latin typeface="Garamond"/>
                <a:ea typeface="Garamond"/>
                <a:cs typeface="Garamond"/>
                <a:sym typeface="Garamond"/>
              </a:rPr>
              <a:t>More Information</a:t>
            </a:r>
            <a:endParaRPr>
              <a:latin typeface="Garamond"/>
              <a:ea typeface="Garamond"/>
              <a:cs typeface="Garamond"/>
              <a:sym typeface="Garamond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Arc1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