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7010400" cy="9296400"/>
  <p:embeddedFontLst>
    <p:embeddedFont>
      <p:font typeface="Garamond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ramond-bold.fntdata"/><Relationship Id="rId14" Type="http://schemas.openxmlformats.org/officeDocument/2006/relationships/font" Target="fonts/Garamond-regular.fntdata"/><Relationship Id="rId17" Type="http://schemas.openxmlformats.org/officeDocument/2006/relationships/font" Target="fonts/Garamond-boldItalic.fntdata"/><Relationship Id="rId16" Type="http://schemas.openxmlformats.org/officeDocument/2006/relationships/font" Target="fonts/Garamon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2ba94ce6216_0_55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" name="Google Shape;32;g2ba94ce6216_0_55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2e0e6b44d80_0_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8" name="Google Shape;38;g2e0e6b44d80_0_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2e16a20603d_0_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4" name="Google Shape;44;g2e16a20603d_0_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e16a20603d_0_5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0" name="Google Shape;50;g2e16a20603d_0_5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e16a20603d_0_15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6" name="Google Shape;56;g2e16a20603d_0_15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e16a20603d_0_1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2" name="Google Shape;62;g2e16a20603d_0_1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ba94ce6216_0_6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8" name="Google Shape;68;g2ba94ce6216_0_6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02091" y="1690684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1690008" y="-7483"/>
            <a:ext cx="7453993" cy="140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>
            <p:ph type="title"/>
          </p:nvPr>
        </p:nvSpPr>
        <p:spPr>
          <a:xfrm>
            <a:off x="3154476" y="50794"/>
            <a:ext cx="5829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87946" y="0"/>
            <a:ext cx="7456054" cy="14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rcnj.org/programs/health-care-advocacy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ablenrc.org/get-started/how-do-i-enroll-in-a-program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thearcfamilyinstitute.org/resources/able-account-go-bag.html" TargetMode="External"/><Relationship Id="rId4" Type="http://schemas.openxmlformats.org/officeDocument/2006/relationships/hyperlink" Target="http://www.ablenrc.org/" TargetMode="External"/><Relationship Id="rId5" Type="http://schemas.openxmlformats.org/officeDocument/2006/relationships/hyperlink" Target="http://savewithable.com/nj/home.html" TargetMode="External"/><Relationship Id="rId6" Type="http://schemas.openxmlformats.org/officeDocument/2006/relationships/hyperlink" Target="https://www.arcnj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628650" y="4265800"/>
            <a:ext cx="78867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298"/>
              <a:buNone/>
            </a:pPr>
            <a:r>
              <a:rPr b="1" lang="en-US" sz="2901">
                <a:latin typeface="Arial"/>
                <a:ea typeface="Arial"/>
                <a:cs typeface="Arial"/>
                <a:sym typeface="Arial"/>
              </a:rPr>
              <a:t>Connor Griffin, MPH</a:t>
            </a:r>
            <a:endParaRPr sz="1801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Director, Health Care Advocacy Program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The Arc of New Jersey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healthcareadvocacy</a:t>
            </a: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@arcnj.org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thearcnjhealthcareadvocacy.org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rgbClr val="7030A0"/>
              </a:solidFill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609600" y="1524000"/>
            <a:ext cx="8077200" cy="18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b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Catching Up with Connor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t/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ABLE Accounts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Stephen Beck, Jr. </a:t>
            </a:r>
            <a:r>
              <a:rPr b="1"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Achieving a Better Life Experience (ABLE)</a:t>
            </a: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Act of 2014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ABLE adopted in 2016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Permits qualified individuals </a:t>
            </a: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with</a:t>
            </a: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disabilities to save money in a 529A tax-exempt savings account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ABLE account may be used for qualified disability expenses (QDE)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Keep eligibility for public benefits programs</a:t>
            </a:r>
            <a:endParaRPr sz="2500"/>
          </a:p>
        </p:txBody>
      </p:sp>
      <p:sp>
        <p:nvSpPr>
          <p:cNvPr id="35" name="Google Shape;35;p4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What is ABLE?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Qualified Disability Expenses (QDEs)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3306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Garamond"/>
              <a:buChar char="❖"/>
            </a:pPr>
            <a:r>
              <a:rPr b="1" lang="en-US" sz="2800">
                <a:latin typeface="Garamond"/>
                <a:ea typeface="Garamond"/>
                <a:cs typeface="Garamond"/>
                <a:sym typeface="Garamond"/>
              </a:rPr>
              <a:t>Essentially, any expense as a result of the person living with a disability and with intent to improve their health, autonomy, and overall quality of life</a:t>
            </a:r>
            <a:endParaRPr b="1" sz="2800">
              <a:latin typeface="Garamond"/>
              <a:ea typeface="Garamond"/>
              <a:cs typeface="Garamond"/>
              <a:sym typeface="Garamond"/>
            </a:endParaRPr>
          </a:p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aramond"/>
              <a:buChar char="❖"/>
            </a:pPr>
            <a:r>
              <a:rPr lang="en-US" sz="2800">
                <a:latin typeface="Garamond"/>
                <a:ea typeface="Garamond"/>
                <a:cs typeface="Garamond"/>
                <a:sym typeface="Garamond"/>
              </a:rPr>
              <a:t>Can include education, food, housing, transportation, employment training, personal support, health care, financial services, legal aid, etc.</a:t>
            </a:r>
            <a:endParaRPr sz="28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This list is not exhaustive!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1" name="Google Shape;41;p5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What are QDEs?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Money can be saved, tax-free, on behalf of a person with a disability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Can utilize a traditional checking/savings account, an investment portfolio, or a combination of the two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 person with a disability can save money in an ABLE account in their own name </a:t>
            </a:r>
            <a:r>
              <a:rPr b="1"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in excess </a:t>
            </a: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of typical Social Security and Medicaid resource/asset limits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$2,000 for most individuals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7" name="Google Shape;47;p6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600">
                <a:latin typeface="Garamond"/>
                <a:ea typeface="Garamond"/>
                <a:cs typeface="Garamond"/>
                <a:sym typeface="Garamond"/>
              </a:rPr>
              <a:t>Why have an ABLE account?</a:t>
            </a:r>
            <a:endParaRPr sz="29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To open an ABLE account, a person must: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06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AutoNum type="arabicPeriod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Have onset of disability prior to age 26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06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AutoNum type="arabicPeriod"/>
            </a:pPr>
            <a:r>
              <a:rPr b="1"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Qualify for one of the following:</a:t>
            </a:r>
            <a:endParaRPr b="1"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AutoNum type="alphaLcPeriod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Eligible for SSI or SSDI based on disability;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AutoNum type="alphaLcPeriod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Determined 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legally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blind, under the SSA;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AutoNum type="alphaLcPeriod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Have a disability on the SSA list of compassionate allowances conditions; </a:t>
            </a:r>
            <a:r>
              <a:rPr b="1" lang="en-US" sz="2400" u="sng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or</a:t>
            </a:r>
            <a:endParaRPr b="1" sz="2400" u="sng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AutoNum type="alphaLcPeriod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Be severely enough disabled with a written diagnosis available from a licensed physician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3" name="Google Shape;53;p7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600">
                <a:latin typeface="Garamond"/>
                <a:ea typeface="Garamond"/>
                <a:cs typeface="Garamond"/>
                <a:sym typeface="Garamond"/>
              </a:rPr>
              <a:t>Who is Eligible?</a:t>
            </a:r>
            <a:endParaRPr sz="29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May deposit up to </a:t>
            </a:r>
            <a:r>
              <a:rPr b="1"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$18,000 per year (2024)</a:t>
            </a:r>
            <a:endParaRPr b="1"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349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➢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Higher limit</a:t>
            </a: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if you are employed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349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Balance limit of $305,000 (NJ ABLE, varies by state)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349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combined savings exceed $100,000, the SSI cash benefit is suspended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Still maintain eligibility for SSI and Medicaid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b="1"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Medicaid Payback 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- Any assets remaining in the ABLE account when a beneficiary dies can be used to reimburse a state for Medicaid payments made on behalf of the beneficiary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9" name="Google Shape;59;p8"/>
          <p:cNvSpPr txBox="1"/>
          <p:nvPr>
            <p:ph type="title"/>
          </p:nvPr>
        </p:nvSpPr>
        <p:spPr>
          <a:xfrm>
            <a:off x="2548150" y="196200"/>
            <a:ext cx="65016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600">
                <a:latin typeface="Garamond"/>
                <a:ea typeface="Garamond"/>
                <a:cs typeface="Garamond"/>
                <a:sym typeface="Garamond"/>
              </a:rPr>
              <a:t>Important Financial Considerations </a:t>
            </a:r>
            <a:endParaRPr sz="29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401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The person with a disability can open the account, or receive assistance from an authorized representative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Power of attorney, legal guardian, parent, Social Security representative payee, etc.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349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Easiest to open an account online: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https://www.ablenrc.org/get-started/how-do-i-enroll-in-a-program/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349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You may open an ABLE account in any state, programs vary by state, may compare on the ABLE NRC website</a:t>
            </a:r>
            <a:endParaRPr sz="2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5" name="Google Shape;65;p9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600">
                <a:latin typeface="Garamond"/>
                <a:ea typeface="Garamond"/>
                <a:cs typeface="Garamond"/>
                <a:sym typeface="Garamond"/>
              </a:rPr>
              <a:t>How do I open an account?</a:t>
            </a:r>
            <a:endParaRPr sz="29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The Arc of New Jersey Family Institute ABLE Go Bag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thearcfamilyinstitute.org/resources/able-account-go-bag.html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ABLE National Resource Center (NRC)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www.ablenrc.org/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NJ ABLE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5"/>
              </a:rPr>
              <a:t>savewithable.com/nj/home.html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Subscribe to our email list at </a:t>
            </a: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6"/>
              </a:rPr>
              <a:t>arcnj.org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Scroll to to the bottom of the page and click “Health care issues” then the subscribe button. </a:t>
            </a:r>
            <a:endParaRPr/>
          </a:p>
        </p:txBody>
      </p:sp>
      <p:sp>
        <p:nvSpPr>
          <p:cNvPr id="71" name="Google Shape;71;p10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More Information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rc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