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9" r:id="rId4"/>
  </p:sldMasterIdLst>
  <p:notesMasterIdLst>
    <p:notesMasterId r:id="rId5"/>
  </p:notesMasterIdLst>
  <p:sldIdLst>
    <p:sldId id="256" r:id="rId6"/>
    <p:sldId id="257" r:id="rId7"/>
    <p:sldId id="258" r:id="rId8"/>
    <p:sldId id="259" r:id="rId9"/>
    <p:sldId id="260" r:id="rId10"/>
    <p:sldId id="261" r:id="rId11"/>
    <p:sldId id="262" r:id="rId12"/>
  </p:sldIdLst>
  <p:sldSz cy="6858000" cx="9144000"/>
  <p:notesSz cx="7010400" cy="9296400"/>
  <p:embeddedFontLst>
    <p:embeddedFont>
      <p:font typeface="Garamond"/>
      <p:regular r:id="rId13"/>
      <p:bold r:id="rId14"/>
      <p:italic r:id="rId15"/>
      <p:boldItalic r:id="rId1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font" Target="fonts/Garamond-regular.fntdata"/><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font" Target="fonts/Garamond-italic.fntdata"/><Relationship Id="rId14" Type="http://schemas.openxmlformats.org/officeDocument/2006/relationships/font" Target="fonts/Garamond-bold.fntdata"/><Relationship Id="rId16" Type="http://schemas.openxmlformats.org/officeDocument/2006/relationships/font" Target="fonts/Garamond-bol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3038475" cy="4667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970338" y="0"/>
            <a:ext cx="3038475" cy="466725"/>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1414463" y="1162050"/>
            <a:ext cx="4181475" cy="3136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701675" y="4473575"/>
            <a:ext cx="5607050" cy="3660775"/>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829675"/>
            <a:ext cx="3038475" cy="466725"/>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970338" y="8829675"/>
            <a:ext cx="3038475" cy="466725"/>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 name="Shape 24"/>
        <p:cNvGrpSpPr/>
        <p:nvPr/>
      </p:nvGrpSpPr>
      <p:grpSpPr>
        <a:xfrm>
          <a:off x="0" y="0"/>
          <a:ext cx="0" cy="0"/>
          <a:chOff x="0" y="0"/>
          <a:chExt cx="0" cy="0"/>
        </a:xfrm>
      </p:grpSpPr>
      <p:sp>
        <p:nvSpPr>
          <p:cNvPr id="25" name="Google Shape;25;p1:notes"/>
          <p:cNvSpPr txBox="1"/>
          <p:nvPr>
            <p:ph idx="1" type="body"/>
          </p:nvPr>
        </p:nvSpPr>
        <p:spPr>
          <a:xfrm>
            <a:off x="701675" y="4473575"/>
            <a:ext cx="5607050" cy="366077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 name="Google Shape;26;p1:notes"/>
          <p:cNvSpPr/>
          <p:nvPr>
            <p:ph idx="2" type="sldImg"/>
          </p:nvPr>
        </p:nvSpPr>
        <p:spPr>
          <a:xfrm>
            <a:off x="1414463" y="1162050"/>
            <a:ext cx="4181475" cy="3136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 name="Shape 30"/>
        <p:cNvGrpSpPr/>
        <p:nvPr/>
      </p:nvGrpSpPr>
      <p:grpSpPr>
        <a:xfrm>
          <a:off x="0" y="0"/>
          <a:ext cx="0" cy="0"/>
          <a:chOff x="0" y="0"/>
          <a:chExt cx="0" cy="0"/>
        </a:xfrm>
      </p:grpSpPr>
      <p:sp>
        <p:nvSpPr>
          <p:cNvPr id="31" name="Google Shape;31;g2ba94ce6216_0_55:notes"/>
          <p:cNvSpPr txBox="1"/>
          <p:nvPr>
            <p:ph idx="1" type="body"/>
          </p:nvPr>
        </p:nvSpPr>
        <p:spPr>
          <a:xfrm>
            <a:off x="701675" y="4473575"/>
            <a:ext cx="5607000" cy="3660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a:p>
        </p:txBody>
      </p:sp>
      <p:sp>
        <p:nvSpPr>
          <p:cNvPr id="32" name="Google Shape;32;g2ba94ce6216_0_55:notes"/>
          <p:cNvSpPr/>
          <p:nvPr>
            <p:ph idx="2" type="sldImg"/>
          </p:nvPr>
        </p:nvSpPr>
        <p:spPr>
          <a:xfrm>
            <a:off x="1414463" y="1162050"/>
            <a:ext cx="4181400" cy="31368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 name="Shape 36"/>
        <p:cNvGrpSpPr/>
        <p:nvPr/>
      </p:nvGrpSpPr>
      <p:grpSpPr>
        <a:xfrm>
          <a:off x="0" y="0"/>
          <a:ext cx="0" cy="0"/>
          <a:chOff x="0" y="0"/>
          <a:chExt cx="0" cy="0"/>
        </a:xfrm>
      </p:grpSpPr>
      <p:sp>
        <p:nvSpPr>
          <p:cNvPr id="37" name="Google Shape;37;g2e4a44f34e9_0_0:notes"/>
          <p:cNvSpPr txBox="1"/>
          <p:nvPr>
            <p:ph idx="1" type="body"/>
          </p:nvPr>
        </p:nvSpPr>
        <p:spPr>
          <a:xfrm>
            <a:off x="701675" y="4473575"/>
            <a:ext cx="5607000" cy="3660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a:p>
        </p:txBody>
      </p:sp>
      <p:sp>
        <p:nvSpPr>
          <p:cNvPr id="38" name="Google Shape;38;g2e4a44f34e9_0_0:notes"/>
          <p:cNvSpPr/>
          <p:nvPr>
            <p:ph idx="2" type="sldImg"/>
          </p:nvPr>
        </p:nvSpPr>
        <p:spPr>
          <a:xfrm>
            <a:off x="1414463" y="1162050"/>
            <a:ext cx="4181400" cy="31368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 name="Shape 42"/>
        <p:cNvGrpSpPr/>
        <p:nvPr/>
      </p:nvGrpSpPr>
      <p:grpSpPr>
        <a:xfrm>
          <a:off x="0" y="0"/>
          <a:ext cx="0" cy="0"/>
          <a:chOff x="0" y="0"/>
          <a:chExt cx="0" cy="0"/>
        </a:xfrm>
      </p:grpSpPr>
      <p:sp>
        <p:nvSpPr>
          <p:cNvPr id="43" name="Google Shape;43;g2e4a44f34e9_0_5:notes"/>
          <p:cNvSpPr txBox="1"/>
          <p:nvPr>
            <p:ph idx="1" type="body"/>
          </p:nvPr>
        </p:nvSpPr>
        <p:spPr>
          <a:xfrm>
            <a:off x="701675" y="4473575"/>
            <a:ext cx="5607000" cy="3660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a:p>
        </p:txBody>
      </p:sp>
      <p:sp>
        <p:nvSpPr>
          <p:cNvPr id="44" name="Google Shape;44;g2e4a44f34e9_0_5:notes"/>
          <p:cNvSpPr/>
          <p:nvPr>
            <p:ph idx="2" type="sldImg"/>
          </p:nvPr>
        </p:nvSpPr>
        <p:spPr>
          <a:xfrm>
            <a:off x="1414463" y="1162050"/>
            <a:ext cx="4181400" cy="31368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 name="Shape 48"/>
        <p:cNvGrpSpPr/>
        <p:nvPr/>
      </p:nvGrpSpPr>
      <p:grpSpPr>
        <a:xfrm>
          <a:off x="0" y="0"/>
          <a:ext cx="0" cy="0"/>
          <a:chOff x="0" y="0"/>
          <a:chExt cx="0" cy="0"/>
        </a:xfrm>
      </p:grpSpPr>
      <p:sp>
        <p:nvSpPr>
          <p:cNvPr id="49" name="Google Shape;49;g2e4a44f34e9_0_16:notes"/>
          <p:cNvSpPr txBox="1"/>
          <p:nvPr>
            <p:ph idx="1" type="body"/>
          </p:nvPr>
        </p:nvSpPr>
        <p:spPr>
          <a:xfrm>
            <a:off x="701675" y="4473575"/>
            <a:ext cx="5607000" cy="3660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a:p>
        </p:txBody>
      </p:sp>
      <p:sp>
        <p:nvSpPr>
          <p:cNvPr id="50" name="Google Shape;50;g2e4a44f34e9_0_16:notes"/>
          <p:cNvSpPr/>
          <p:nvPr>
            <p:ph idx="2" type="sldImg"/>
          </p:nvPr>
        </p:nvSpPr>
        <p:spPr>
          <a:xfrm>
            <a:off x="1414463" y="1162050"/>
            <a:ext cx="4181400" cy="31368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 name="Shape 54"/>
        <p:cNvGrpSpPr/>
        <p:nvPr/>
      </p:nvGrpSpPr>
      <p:grpSpPr>
        <a:xfrm>
          <a:off x="0" y="0"/>
          <a:ext cx="0" cy="0"/>
          <a:chOff x="0" y="0"/>
          <a:chExt cx="0" cy="0"/>
        </a:xfrm>
      </p:grpSpPr>
      <p:sp>
        <p:nvSpPr>
          <p:cNvPr id="55" name="Google Shape;55;g2e4a44f34e9_0_10:notes"/>
          <p:cNvSpPr txBox="1"/>
          <p:nvPr>
            <p:ph idx="1" type="body"/>
          </p:nvPr>
        </p:nvSpPr>
        <p:spPr>
          <a:xfrm>
            <a:off x="701675" y="4473575"/>
            <a:ext cx="5607000" cy="3660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a:p>
        </p:txBody>
      </p:sp>
      <p:sp>
        <p:nvSpPr>
          <p:cNvPr id="56" name="Google Shape;56;g2e4a44f34e9_0_10:notes"/>
          <p:cNvSpPr/>
          <p:nvPr>
            <p:ph idx="2" type="sldImg"/>
          </p:nvPr>
        </p:nvSpPr>
        <p:spPr>
          <a:xfrm>
            <a:off x="1414463" y="1162050"/>
            <a:ext cx="4181400" cy="31368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 name="Shape 60"/>
        <p:cNvGrpSpPr/>
        <p:nvPr/>
      </p:nvGrpSpPr>
      <p:grpSpPr>
        <a:xfrm>
          <a:off x="0" y="0"/>
          <a:ext cx="0" cy="0"/>
          <a:chOff x="0" y="0"/>
          <a:chExt cx="0" cy="0"/>
        </a:xfrm>
      </p:grpSpPr>
      <p:sp>
        <p:nvSpPr>
          <p:cNvPr id="61" name="Google Shape;61;g2ba94ce6216_0_60:notes"/>
          <p:cNvSpPr txBox="1"/>
          <p:nvPr>
            <p:ph idx="1" type="body"/>
          </p:nvPr>
        </p:nvSpPr>
        <p:spPr>
          <a:xfrm>
            <a:off x="701675" y="4473575"/>
            <a:ext cx="5607000" cy="3660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a:p>
        </p:txBody>
      </p:sp>
      <p:sp>
        <p:nvSpPr>
          <p:cNvPr id="62" name="Google Shape;62;g2ba94ce6216_0_60:notes"/>
          <p:cNvSpPr/>
          <p:nvPr>
            <p:ph idx="2" type="sldImg"/>
          </p:nvPr>
        </p:nvSpPr>
        <p:spPr>
          <a:xfrm>
            <a:off x="1414463" y="1162050"/>
            <a:ext cx="4181400" cy="31368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 Id="rId3"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6" name="Shape 16"/>
        <p:cNvGrpSpPr/>
        <p:nvPr/>
      </p:nvGrpSpPr>
      <p:grpSpPr>
        <a:xfrm>
          <a:off x="0" y="0"/>
          <a:ext cx="0" cy="0"/>
          <a:chOff x="0" y="0"/>
          <a:chExt cx="0" cy="0"/>
        </a:xfrm>
      </p:grpSpPr>
      <p:sp>
        <p:nvSpPr>
          <p:cNvPr id="17" name="Google Shape;17;p2"/>
          <p:cNvSpPr txBox="1"/>
          <p:nvPr>
            <p:ph idx="1" type="body"/>
          </p:nvPr>
        </p:nvSpPr>
        <p:spPr>
          <a:xfrm>
            <a:off x="402091" y="1690684"/>
            <a:ext cx="78867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18" name="Google Shape;18;p2"/>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2"/>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2"/>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pic>
        <p:nvPicPr>
          <p:cNvPr id="21" name="Google Shape;21;p2"/>
          <p:cNvPicPr preferRelativeResize="0"/>
          <p:nvPr/>
        </p:nvPicPr>
        <p:blipFill rotWithShape="1">
          <a:blip r:embed="rId2">
            <a:alphaModFix/>
          </a:blip>
          <a:srcRect b="0" l="0" r="0" t="0"/>
          <a:stretch/>
        </p:blipFill>
        <p:spPr>
          <a:xfrm rot="10800000">
            <a:off x="1690008" y="-7483"/>
            <a:ext cx="7453993" cy="1404580"/>
          </a:xfrm>
          <a:prstGeom prst="rect">
            <a:avLst/>
          </a:prstGeom>
          <a:noFill/>
          <a:ln>
            <a:noFill/>
          </a:ln>
        </p:spPr>
      </p:pic>
      <p:pic>
        <p:nvPicPr>
          <p:cNvPr id="22" name="Google Shape;22;p2"/>
          <p:cNvPicPr preferRelativeResize="0"/>
          <p:nvPr/>
        </p:nvPicPr>
        <p:blipFill rotWithShape="1">
          <a:blip r:embed="rId3">
            <a:alphaModFix/>
          </a:blip>
          <a:srcRect b="8889" l="0" r="0" t="5696"/>
          <a:stretch/>
        </p:blipFill>
        <p:spPr>
          <a:xfrm>
            <a:off x="76200" y="124499"/>
            <a:ext cx="1964192" cy="1251856"/>
          </a:xfrm>
          <a:prstGeom prst="rect">
            <a:avLst/>
          </a:prstGeom>
          <a:noFill/>
          <a:ln>
            <a:noFill/>
          </a:ln>
        </p:spPr>
      </p:pic>
      <p:sp>
        <p:nvSpPr>
          <p:cNvPr id="23" name="Google Shape;23;p2"/>
          <p:cNvSpPr txBox="1"/>
          <p:nvPr>
            <p:ph type="title"/>
          </p:nvPr>
        </p:nvSpPr>
        <p:spPr>
          <a:xfrm>
            <a:off x="3154476" y="50794"/>
            <a:ext cx="5829300" cy="132556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lt1"/>
              </a:buClr>
              <a:buSzPts val="3300"/>
              <a:buFont typeface="Calibri"/>
              <a:buNone/>
              <a:defRPr b="0" i="0" sz="3300" u="none" cap="none" strike="noStrik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4.png"/><Relationship Id="rId2" Type="http://schemas.openxmlformats.org/officeDocument/2006/relationships/image" Target="../media/image1.png"/><Relationship Id="rId3"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lvl1pPr indent="-361950" lvl="0" marL="457200" marR="0" rtl="0" algn="l">
              <a:lnSpc>
                <a:spcPct val="90000"/>
              </a:lnSpc>
              <a:spcBef>
                <a:spcPts val="75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rtl="0" algn="l">
              <a:lnSpc>
                <a:spcPct val="90000"/>
              </a:lnSpc>
              <a:spcBef>
                <a:spcPts val="375"/>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375"/>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4325" lvl="3" marL="1828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4pPr>
            <a:lvl5pPr indent="-314325" lvl="4" marL="22860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5pPr>
            <a:lvl6pPr indent="-314325" lvl="5" marL="27432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6pPr>
            <a:lvl7pPr indent="-314325" lvl="6" marL="32004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7pPr>
            <a:lvl8pPr indent="-314325" lvl="7" marL="36576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8pPr>
            <a:lvl9pPr indent="-314325" lvl="8" marL="4114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9pPr>
          </a:lstStyle>
          <a:p/>
        </p:txBody>
      </p:sp>
      <p:sp>
        <p:nvSpPr>
          <p:cNvPr id="11" name="Google Shape;11;p1"/>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9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2" name="Google Shape;12;p1"/>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9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900" u="none" cap="none" strike="noStrike">
                <a:solidFill>
                  <a:srgbClr val="888888"/>
                </a:solidFill>
                <a:latin typeface="Calibri"/>
                <a:ea typeface="Calibri"/>
                <a:cs typeface="Calibri"/>
                <a:sym typeface="Calibri"/>
              </a:defRPr>
            </a:lvl1pPr>
            <a:lvl2pPr indent="0" lvl="1" marL="0" marR="0" rtl="0" algn="r">
              <a:spcBef>
                <a:spcPts val="0"/>
              </a:spcBef>
              <a:buNone/>
              <a:defRPr b="0" i="0" sz="900" u="none" cap="none" strike="noStrike">
                <a:solidFill>
                  <a:srgbClr val="888888"/>
                </a:solidFill>
                <a:latin typeface="Calibri"/>
                <a:ea typeface="Calibri"/>
                <a:cs typeface="Calibri"/>
                <a:sym typeface="Calibri"/>
              </a:defRPr>
            </a:lvl2pPr>
            <a:lvl3pPr indent="0" lvl="2" marL="0" marR="0" rtl="0" algn="r">
              <a:spcBef>
                <a:spcPts val="0"/>
              </a:spcBef>
              <a:buNone/>
              <a:defRPr b="0" i="0" sz="900" u="none" cap="none" strike="noStrike">
                <a:solidFill>
                  <a:srgbClr val="888888"/>
                </a:solidFill>
                <a:latin typeface="Calibri"/>
                <a:ea typeface="Calibri"/>
                <a:cs typeface="Calibri"/>
                <a:sym typeface="Calibri"/>
              </a:defRPr>
            </a:lvl3pPr>
            <a:lvl4pPr indent="0" lvl="3" marL="0" marR="0" rtl="0" algn="r">
              <a:spcBef>
                <a:spcPts val="0"/>
              </a:spcBef>
              <a:buNone/>
              <a:defRPr b="0" i="0" sz="900" u="none" cap="none" strike="noStrike">
                <a:solidFill>
                  <a:srgbClr val="888888"/>
                </a:solidFill>
                <a:latin typeface="Calibri"/>
                <a:ea typeface="Calibri"/>
                <a:cs typeface="Calibri"/>
                <a:sym typeface="Calibri"/>
              </a:defRPr>
            </a:lvl4pPr>
            <a:lvl5pPr indent="0" lvl="4" marL="0" marR="0" rtl="0" algn="r">
              <a:spcBef>
                <a:spcPts val="0"/>
              </a:spcBef>
              <a:buNone/>
              <a:defRPr b="0" i="0" sz="900" u="none" cap="none" strike="noStrike">
                <a:solidFill>
                  <a:srgbClr val="888888"/>
                </a:solidFill>
                <a:latin typeface="Calibri"/>
                <a:ea typeface="Calibri"/>
                <a:cs typeface="Calibri"/>
                <a:sym typeface="Calibri"/>
              </a:defRPr>
            </a:lvl5pPr>
            <a:lvl6pPr indent="0" lvl="5" marL="0" marR="0" rtl="0" algn="r">
              <a:spcBef>
                <a:spcPts val="0"/>
              </a:spcBef>
              <a:buNone/>
              <a:defRPr b="0" i="0" sz="900" u="none" cap="none" strike="noStrike">
                <a:solidFill>
                  <a:srgbClr val="888888"/>
                </a:solidFill>
                <a:latin typeface="Calibri"/>
                <a:ea typeface="Calibri"/>
                <a:cs typeface="Calibri"/>
                <a:sym typeface="Calibri"/>
              </a:defRPr>
            </a:lvl6pPr>
            <a:lvl7pPr indent="0" lvl="6" marL="0" marR="0" rtl="0" algn="r">
              <a:spcBef>
                <a:spcPts val="0"/>
              </a:spcBef>
              <a:buNone/>
              <a:defRPr b="0" i="0" sz="900" u="none" cap="none" strike="noStrike">
                <a:solidFill>
                  <a:srgbClr val="888888"/>
                </a:solidFill>
                <a:latin typeface="Calibri"/>
                <a:ea typeface="Calibri"/>
                <a:cs typeface="Calibri"/>
                <a:sym typeface="Calibri"/>
              </a:defRPr>
            </a:lvl7pPr>
            <a:lvl8pPr indent="0" lvl="7" marL="0" marR="0" rtl="0" algn="r">
              <a:spcBef>
                <a:spcPts val="0"/>
              </a:spcBef>
              <a:buNone/>
              <a:defRPr b="0" i="0" sz="900" u="none" cap="none" strike="noStrike">
                <a:solidFill>
                  <a:srgbClr val="888888"/>
                </a:solidFill>
                <a:latin typeface="Calibri"/>
                <a:ea typeface="Calibri"/>
                <a:cs typeface="Calibri"/>
                <a:sym typeface="Calibri"/>
              </a:defRPr>
            </a:lvl8pPr>
            <a:lvl9pPr indent="0" lvl="8" marL="0" marR="0" rtl="0" algn="r">
              <a:spcBef>
                <a:spcPts val="0"/>
              </a:spcBef>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pic>
        <p:nvPicPr>
          <p:cNvPr id="14" name="Google Shape;14;p1"/>
          <p:cNvPicPr preferRelativeResize="0"/>
          <p:nvPr/>
        </p:nvPicPr>
        <p:blipFill rotWithShape="1">
          <a:blip r:embed="rId1">
            <a:alphaModFix/>
          </a:blip>
          <a:srcRect b="0" l="0" r="0" t="0"/>
          <a:stretch/>
        </p:blipFill>
        <p:spPr>
          <a:xfrm>
            <a:off x="1687946" y="0"/>
            <a:ext cx="7456054" cy="1402202"/>
          </a:xfrm>
          <a:prstGeom prst="rect">
            <a:avLst/>
          </a:prstGeom>
          <a:noFill/>
          <a:ln>
            <a:noFill/>
          </a:ln>
        </p:spPr>
      </p:pic>
      <p:pic>
        <p:nvPicPr>
          <p:cNvPr id="15" name="Google Shape;15;p1"/>
          <p:cNvPicPr preferRelativeResize="0"/>
          <p:nvPr/>
        </p:nvPicPr>
        <p:blipFill rotWithShape="1">
          <a:blip r:embed="rId2">
            <a:alphaModFix/>
          </a:blip>
          <a:srcRect b="8889" l="0" r="0" t="5696"/>
          <a:stretch/>
        </p:blipFill>
        <p:spPr>
          <a:xfrm>
            <a:off x="76200" y="124499"/>
            <a:ext cx="1964192" cy="1251856"/>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8" r:id="rId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https://www.arcnj.org/programs/health-care-advocacy/"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hyperlink" Target="https://plannj.org/professional-directory/"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hyperlink" Target="https://www.arcnj.org/programs/health-care-advocacy/" TargetMode="External"/><Relationship Id="rId4" Type="http://schemas.openxmlformats.org/officeDocument/2006/relationships/hyperlink" Target="https://www.thearcfamilyinstitute.org/resources/special-needs-trusts-go-bag.html" TargetMode="External"/><Relationship Id="rId9" Type="http://schemas.openxmlformats.org/officeDocument/2006/relationships/hyperlink" Target="https://www.arcnj.org/" TargetMode="External"/><Relationship Id="rId5" Type="http://schemas.openxmlformats.org/officeDocument/2006/relationships/hyperlink" Target="https://www.nj.gov/humanservices/dmahs/clients/snt.html" TargetMode="External"/><Relationship Id="rId6" Type="http://schemas.openxmlformats.org/officeDocument/2006/relationships/hyperlink" Target="https://www.nj.gov/humanservices/dmahs/clients/SNT_FAQs.pdf" TargetMode="External"/><Relationship Id="rId7" Type="http://schemas.openxmlformats.org/officeDocument/2006/relationships/hyperlink" Target="https://www.specialneedsalliance.org/find-an-attorney/" TargetMode="External"/><Relationship Id="rId8" Type="http://schemas.openxmlformats.org/officeDocument/2006/relationships/hyperlink" Target="https://futureplanning.thearc.org/professionals/landing"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 name="Shape 27"/>
        <p:cNvGrpSpPr/>
        <p:nvPr/>
      </p:nvGrpSpPr>
      <p:grpSpPr>
        <a:xfrm>
          <a:off x="0" y="0"/>
          <a:ext cx="0" cy="0"/>
          <a:chOff x="0" y="0"/>
          <a:chExt cx="0" cy="0"/>
        </a:xfrm>
      </p:grpSpPr>
      <p:sp>
        <p:nvSpPr>
          <p:cNvPr id="28" name="Google Shape;28;p3"/>
          <p:cNvSpPr txBox="1"/>
          <p:nvPr>
            <p:ph idx="1" type="body"/>
          </p:nvPr>
        </p:nvSpPr>
        <p:spPr>
          <a:xfrm>
            <a:off x="628650" y="4265800"/>
            <a:ext cx="7886700" cy="2384400"/>
          </a:xfrm>
          <a:prstGeom prst="rect">
            <a:avLst/>
          </a:prstGeom>
          <a:noFill/>
          <a:ln>
            <a:noFill/>
          </a:ln>
        </p:spPr>
        <p:txBody>
          <a:bodyPr anchorCtr="0" anchor="t" bIns="45700" lIns="91425" spcFirstLastPara="1" rIns="91425" wrap="square" tIns="45700">
            <a:normAutofit fontScale="85000" lnSpcReduction="20000"/>
          </a:bodyPr>
          <a:lstStyle/>
          <a:p>
            <a:pPr indent="0" lvl="0" marL="0" rtl="0" algn="ctr">
              <a:lnSpc>
                <a:spcPct val="90000"/>
              </a:lnSpc>
              <a:spcBef>
                <a:spcPts val="0"/>
              </a:spcBef>
              <a:spcAft>
                <a:spcPts val="0"/>
              </a:spcAft>
              <a:buClr>
                <a:schemeClr val="dk1"/>
              </a:buClr>
              <a:buSzPct val="110298"/>
              <a:buNone/>
            </a:pPr>
            <a:r>
              <a:rPr b="1" lang="en-US" sz="2901">
                <a:latin typeface="Arial"/>
                <a:ea typeface="Arial"/>
                <a:cs typeface="Arial"/>
                <a:sym typeface="Arial"/>
              </a:rPr>
              <a:t>Connor Griffin, MPH</a:t>
            </a:r>
            <a:endParaRPr sz="1801"/>
          </a:p>
          <a:p>
            <a:pPr indent="0" lvl="0" marL="0" rtl="0" algn="ctr">
              <a:lnSpc>
                <a:spcPct val="90000"/>
              </a:lnSpc>
              <a:spcBef>
                <a:spcPts val="750"/>
              </a:spcBef>
              <a:spcAft>
                <a:spcPts val="0"/>
              </a:spcAft>
              <a:buClr>
                <a:schemeClr val="dk1"/>
              </a:buClr>
              <a:buSzPct val="151080"/>
              <a:buNone/>
            </a:pPr>
            <a:r>
              <a:rPr lang="en-US" sz="2118">
                <a:latin typeface="Arial"/>
                <a:ea typeface="Arial"/>
                <a:cs typeface="Arial"/>
                <a:sym typeface="Arial"/>
              </a:rPr>
              <a:t>Director, Health Care Advocacy Program</a:t>
            </a:r>
            <a:endParaRPr sz="1018"/>
          </a:p>
          <a:p>
            <a:pPr indent="0" lvl="0" marL="0" rtl="0" algn="ctr">
              <a:lnSpc>
                <a:spcPct val="90000"/>
              </a:lnSpc>
              <a:spcBef>
                <a:spcPts val="750"/>
              </a:spcBef>
              <a:spcAft>
                <a:spcPts val="0"/>
              </a:spcAft>
              <a:buClr>
                <a:schemeClr val="dk1"/>
              </a:buClr>
              <a:buSzPct val="151080"/>
              <a:buNone/>
            </a:pPr>
            <a:r>
              <a:rPr lang="en-US" sz="2118">
                <a:latin typeface="Arial"/>
                <a:ea typeface="Arial"/>
                <a:cs typeface="Arial"/>
                <a:sym typeface="Arial"/>
              </a:rPr>
              <a:t>The Arc of New Jersey</a:t>
            </a:r>
            <a:endParaRPr sz="1018"/>
          </a:p>
          <a:p>
            <a:pPr indent="0" lvl="0" marL="0" rtl="0" algn="ctr">
              <a:lnSpc>
                <a:spcPct val="90000"/>
              </a:lnSpc>
              <a:spcBef>
                <a:spcPts val="750"/>
              </a:spcBef>
              <a:spcAft>
                <a:spcPts val="0"/>
              </a:spcAft>
              <a:buClr>
                <a:schemeClr val="dk1"/>
              </a:buClr>
              <a:buSzPct val="151080"/>
              <a:buNone/>
            </a:pPr>
            <a:r>
              <a:rPr b="1" lang="en-US" sz="2118">
                <a:latin typeface="Arial"/>
                <a:ea typeface="Arial"/>
                <a:cs typeface="Arial"/>
                <a:sym typeface="Arial"/>
              </a:rPr>
              <a:t>healthcareadvocacy</a:t>
            </a:r>
            <a:r>
              <a:rPr b="1" lang="en-US" sz="2118">
                <a:latin typeface="Arial"/>
                <a:ea typeface="Arial"/>
                <a:cs typeface="Arial"/>
                <a:sym typeface="Arial"/>
              </a:rPr>
              <a:t>@arcnj.org</a:t>
            </a:r>
            <a:endParaRPr sz="1018"/>
          </a:p>
          <a:p>
            <a:pPr indent="0" lvl="0" marL="0" rtl="0" algn="ctr">
              <a:lnSpc>
                <a:spcPct val="90000"/>
              </a:lnSpc>
              <a:spcBef>
                <a:spcPts val="750"/>
              </a:spcBef>
              <a:spcAft>
                <a:spcPts val="0"/>
              </a:spcAft>
              <a:buClr>
                <a:schemeClr val="dk1"/>
              </a:buClr>
              <a:buSzPct val="151080"/>
              <a:buNone/>
            </a:pPr>
            <a:r>
              <a:rPr b="1" lang="en-US" sz="2118" u="sng">
                <a:solidFill>
                  <a:schemeClr val="hlink"/>
                </a:solidFill>
                <a:latin typeface="Arial"/>
                <a:ea typeface="Arial"/>
                <a:cs typeface="Arial"/>
                <a:sym typeface="Arial"/>
                <a:hlinkClick r:id="rId3"/>
              </a:rPr>
              <a:t>thearcnjhealthcareadvocacy.org</a:t>
            </a:r>
            <a:endParaRPr b="1" sz="2118">
              <a:latin typeface="Arial"/>
              <a:ea typeface="Arial"/>
              <a:cs typeface="Arial"/>
              <a:sym typeface="Arial"/>
            </a:endParaRPr>
          </a:p>
          <a:p>
            <a:pPr indent="0" lvl="0" marL="0" rtl="0" algn="ctr">
              <a:lnSpc>
                <a:spcPct val="90000"/>
              </a:lnSpc>
              <a:spcBef>
                <a:spcPts val="750"/>
              </a:spcBef>
              <a:spcAft>
                <a:spcPts val="0"/>
              </a:spcAft>
              <a:buClr>
                <a:schemeClr val="dk1"/>
              </a:buClr>
              <a:buSzPct val="100000"/>
              <a:buNone/>
            </a:pPr>
            <a:r>
              <a:t/>
            </a:r>
            <a:endParaRPr b="1" sz="3200">
              <a:latin typeface="Arial"/>
              <a:ea typeface="Arial"/>
              <a:cs typeface="Arial"/>
              <a:sym typeface="Arial"/>
            </a:endParaRPr>
          </a:p>
          <a:p>
            <a:pPr indent="0" lvl="0" marL="0" rtl="0" algn="ctr">
              <a:lnSpc>
                <a:spcPct val="90000"/>
              </a:lnSpc>
              <a:spcBef>
                <a:spcPts val="750"/>
              </a:spcBef>
              <a:spcAft>
                <a:spcPts val="0"/>
              </a:spcAft>
              <a:buClr>
                <a:schemeClr val="dk1"/>
              </a:buClr>
              <a:buSzPct val="100000"/>
              <a:buNone/>
            </a:pPr>
            <a:r>
              <a:t/>
            </a:r>
            <a:endParaRPr sz="3200">
              <a:solidFill>
                <a:srgbClr val="7030A0"/>
              </a:solidFill>
            </a:endParaRPr>
          </a:p>
        </p:txBody>
      </p:sp>
      <p:sp>
        <p:nvSpPr>
          <p:cNvPr id="29" name="Google Shape;29;p3"/>
          <p:cNvSpPr txBox="1"/>
          <p:nvPr>
            <p:ph type="title"/>
          </p:nvPr>
        </p:nvSpPr>
        <p:spPr>
          <a:xfrm>
            <a:off x="609600" y="1524000"/>
            <a:ext cx="8077200" cy="1859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7030A0"/>
              </a:buClr>
              <a:buSzPts val="3200"/>
              <a:buFont typeface="Arial"/>
              <a:buNone/>
            </a:pPr>
            <a:br>
              <a:rPr b="1" i="1" lang="en-US" sz="3200">
                <a:solidFill>
                  <a:srgbClr val="7030A0"/>
                </a:solidFill>
                <a:latin typeface="Arial"/>
                <a:ea typeface="Arial"/>
                <a:cs typeface="Arial"/>
                <a:sym typeface="Arial"/>
              </a:rPr>
            </a:br>
            <a:r>
              <a:rPr b="1" i="1" lang="en-US" sz="3200">
                <a:solidFill>
                  <a:srgbClr val="7030A0"/>
                </a:solidFill>
                <a:latin typeface="Arial"/>
                <a:ea typeface="Arial"/>
                <a:cs typeface="Arial"/>
                <a:sym typeface="Arial"/>
              </a:rPr>
              <a:t>Catching Up with Connor</a:t>
            </a:r>
            <a:endParaRPr b="1" i="1" sz="3200">
              <a:solidFill>
                <a:srgbClr val="7030A0"/>
              </a:solidFill>
              <a:latin typeface="Arial"/>
              <a:ea typeface="Arial"/>
              <a:cs typeface="Arial"/>
              <a:sym typeface="Arial"/>
            </a:endParaRPr>
          </a:p>
          <a:p>
            <a:pPr indent="0" lvl="0" marL="0" rtl="0" algn="ctr">
              <a:lnSpc>
                <a:spcPct val="90000"/>
              </a:lnSpc>
              <a:spcBef>
                <a:spcPts val="0"/>
              </a:spcBef>
              <a:spcAft>
                <a:spcPts val="0"/>
              </a:spcAft>
              <a:buClr>
                <a:srgbClr val="7030A0"/>
              </a:buClr>
              <a:buSzPts val="3200"/>
              <a:buFont typeface="Arial"/>
              <a:buNone/>
            </a:pPr>
            <a:r>
              <a:t/>
            </a:r>
            <a:endParaRPr b="1" i="1" sz="3200">
              <a:solidFill>
                <a:srgbClr val="7030A0"/>
              </a:solidFill>
              <a:latin typeface="Arial"/>
              <a:ea typeface="Arial"/>
              <a:cs typeface="Arial"/>
              <a:sym typeface="Arial"/>
            </a:endParaRPr>
          </a:p>
          <a:p>
            <a:pPr indent="0" lvl="0" marL="0" rtl="0" algn="ctr">
              <a:lnSpc>
                <a:spcPct val="90000"/>
              </a:lnSpc>
              <a:spcBef>
                <a:spcPts val="0"/>
              </a:spcBef>
              <a:spcAft>
                <a:spcPts val="0"/>
              </a:spcAft>
              <a:buClr>
                <a:srgbClr val="7030A0"/>
              </a:buClr>
              <a:buSzPts val="3200"/>
              <a:buFont typeface="Arial"/>
              <a:buNone/>
            </a:pPr>
            <a:r>
              <a:rPr b="1" i="1" lang="en-US" sz="3200">
                <a:solidFill>
                  <a:srgbClr val="7030A0"/>
                </a:solidFill>
                <a:latin typeface="Arial"/>
                <a:ea typeface="Arial"/>
                <a:cs typeface="Arial"/>
                <a:sym typeface="Arial"/>
              </a:rPr>
              <a:t>Special Needs Trusts (SNTs)</a:t>
            </a:r>
            <a:endParaRPr i="1"/>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 name="Shape 33"/>
        <p:cNvGrpSpPr/>
        <p:nvPr/>
      </p:nvGrpSpPr>
      <p:grpSpPr>
        <a:xfrm>
          <a:off x="0" y="0"/>
          <a:ext cx="0" cy="0"/>
          <a:chOff x="0" y="0"/>
          <a:chExt cx="0" cy="0"/>
        </a:xfrm>
      </p:grpSpPr>
      <p:sp>
        <p:nvSpPr>
          <p:cNvPr id="34" name="Google Shape;34;p4"/>
          <p:cNvSpPr txBox="1"/>
          <p:nvPr>
            <p:ph idx="1" type="body"/>
          </p:nvPr>
        </p:nvSpPr>
        <p:spPr>
          <a:xfrm>
            <a:off x="628650" y="1667300"/>
            <a:ext cx="7886700" cy="4513800"/>
          </a:xfrm>
          <a:prstGeom prst="rect">
            <a:avLst/>
          </a:prstGeom>
          <a:noFill/>
          <a:ln>
            <a:noFill/>
          </a:ln>
        </p:spPr>
        <p:txBody>
          <a:bodyPr anchorCtr="0" anchor="t" bIns="45700" lIns="91425" spcFirstLastPara="1" rIns="91425" wrap="square" tIns="45700">
            <a:noAutofit/>
          </a:bodyPr>
          <a:lstStyle/>
          <a:p>
            <a:pPr indent="-401320" lvl="0" marL="342900" rtl="0" algn="l">
              <a:lnSpc>
                <a:spcPct val="100000"/>
              </a:lnSpc>
              <a:spcBef>
                <a:spcPts val="0"/>
              </a:spcBef>
              <a:spcAft>
                <a:spcPts val="0"/>
              </a:spcAft>
              <a:buClr>
                <a:srgbClr val="000000"/>
              </a:buClr>
              <a:buSzPts val="2600"/>
              <a:buFont typeface="Garamond"/>
              <a:buChar char="❖"/>
            </a:pPr>
            <a:r>
              <a:rPr lang="en-US" sz="2600">
                <a:solidFill>
                  <a:srgbClr val="000000"/>
                </a:solidFill>
                <a:latin typeface="Garamond"/>
                <a:ea typeface="Garamond"/>
                <a:cs typeface="Garamond"/>
                <a:sym typeface="Garamond"/>
              </a:rPr>
              <a:t>A type of trust which protects a beneficiary’s eligibility for public benefits programs like Medicaid and Social Security.</a:t>
            </a:r>
            <a:endParaRPr sz="2600">
              <a:solidFill>
                <a:srgbClr val="000000"/>
              </a:solidFill>
              <a:latin typeface="Garamond"/>
              <a:ea typeface="Garamond"/>
              <a:cs typeface="Garamond"/>
              <a:sym typeface="Garamond"/>
            </a:endParaRPr>
          </a:p>
          <a:p>
            <a:pPr indent="-401320" lvl="0" marL="342900" rtl="0" algn="l">
              <a:lnSpc>
                <a:spcPct val="100000"/>
              </a:lnSpc>
              <a:spcBef>
                <a:spcPts val="0"/>
              </a:spcBef>
              <a:spcAft>
                <a:spcPts val="0"/>
              </a:spcAft>
              <a:buClr>
                <a:srgbClr val="000000"/>
              </a:buClr>
              <a:buSzPts val="2600"/>
              <a:buFont typeface="Garamond"/>
              <a:buChar char="❖"/>
            </a:pPr>
            <a:r>
              <a:rPr lang="en-US" sz="2600">
                <a:solidFill>
                  <a:srgbClr val="000000"/>
                </a:solidFill>
                <a:latin typeface="Garamond"/>
                <a:ea typeface="Garamond"/>
                <a:cs typeface="Garamond"/>
                <a:sym typeface="Garamond"/>
              </a:rPr>
              <a:t>Any person under age 65 and disabled per the Social Security standards, can place assets in a SNT to ensure eligibility.</a:t>
            </a:r>
            <a:endParaRPr sz="2600">
              <a:solidFill>
                <a:srgbClr val="000000"/>
              </a:solidFill>
              <a:latin typeface="Garamond"/>
              <a:ea typeface="Garamond"/>
              <a:cs typeface="Garamond"/>
              <a:sym typeface="Garamond"/>
            </a:endParaRPr>
          </a:p>
          <a:p>
            <a:pPr indent="-401320" lvl="0" marL="342900" rtl="0" algn="l">
              <a:lnSpc>
                <a:spcPct val="100000"/>
              </a:lnSpc>
              <a:spcBef>
                <a:spcPts val="0"/>
              </a:spcBef>
              <a:spcAft>
                <a:spcPts val="0"/>
              </a:spcAft>
              <a:buClr>
                <a:srgbClr val="000000"/>
              </a:buClr>
              <a:buSzPts val="2600"/>
              <a:buFont typeface="Garamond"/>
              <a:buChar char="❖"/>
            </a:pPr>
            <a:r>
              <a:rPr lang="en-US" sz="2600">
                <a:solidFill>
                  <a:srgbClr val="000000"/>
                </a:solidFill>
                <a:latin typeface="Garamond"/>
                <a:ea typeface="Garamond"/>
                <a:cs typeface="Garamond"/>
                <a:sym typeface="Garamond"/>
              </a:rPr>
              <a:t>The trust is intended to be for the sole benefit of the </a:t>
            </a:r>
            <a:r>
              <a:rPr lang="en-US" sz="2600">
                <a:solidFill>
                  <a:srgbClr val="000000"/>
                </a:solidFill>
                <a:latin typeface="Garamond"/>
                <a:ea typeface="Garamond"/>
                <a:cs typeface="Garamond"/>
                <a:sym typeface="Garamond"/>
              </a:rPr>
              <a:t>beneficiary, and funds should only be used as such.</a:t>
            </a:r>
            <a:endParaRPr sz="2600">
              <a:solidFill>
                <a:srgbClr val="000000"/>
              </a:solidFill>
              <a:latin typeface="Garamond"/>
              <a:ea typeface="Garamond"/>
              <a:cs typeface="Garamond"/>
              <a:sym typeface="Garamond"/>
            </a:endParaRPr>
          </a:p>
          <a:p>
            <a:pPr indent="-401320" lvl="0" marL="342900" rtl="0" algn="l">
              <a:lnSpc>
                <a:spcPct val="100000"/>
              </a:lnSpc>
              <a:spcBef>
                <a:spcPts val="0"/>
              </a:spcBef>
              <a:spcAft>
                <a:spcPts val="0"/>
              </a:spcAft>
              <a:buClr>
                <a:srgbClr val="000000"/>
              </a:buClr>
              <a:buSzPts val="2600"/>
              <a:buFont typeface="Garamond"/>
              <a:buChar char="❖"/>
            </a:pPr>
            <a:r>
              <a:rPr lang="en-US" sz="2600">
                <a:solidFill>
                  <a:srgbClr val="000000"/>
                </a:solidFill>
                <a:latin typeface="Garamond"/>
                <a:ea typeface="Garamond"/>
                <a:cs typeface="Garamond"/>
                <a:sym typeface="Garamond"/>
              </a:rPr>
              <a:t>Since the SNT beneficiary does not technically own the assets in the trust, as a general rule, the person is able to maintain Medicaid/Social Security eligibility</a:t>
            </a:r>
            <a:endParaRPr sz="2600">
              <a:solidFill>
                <a:srgbClr val="000000"/>
              </a:solidFill>
              <a:latin typeface="Garamond"/>
              <a:ea typeface="Garamond"/>
              <a:cs typeface="Garamond"/>
              <a:sym typeface="Garamond"/>
            </a:endParaRPr>
          </a:p>
        </p:txBody>
      </p:sp>
      <p:sp>
        <p:nvSpPr>
          <p:cNvPr id="35" name="Google Shape;35;p4"/>
          <p:cNvSpPr txBox="1"/>
          <p:nvPr>
            <p:ph type="title"/>
          </p:nvPr>
        </p:nvSpPr>
        <p:spPr>
          <a:xfrm>
            <a:off x="2740152" y="353500"/>
            <a:ext cx="5829300" cy="9249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4400"/>
              <a:buFont typeface="Arial"/>
              <a:buNone/>
            </a:pPr>
            <a:r>
              <a:rPr b="1" lang="en-US" sz="4000">
                <a:latin typeface="Garamond"/>
                <a:ea typeface="Garamond"/>
                <a:cs typeface="Garamond"/>
                <a:sym typeface="Garamond"/>
              </a:rPr>
              <a:t>What</a:t>
            </a:r>
            <a:r>
              <a:rPr b="1" lang="en-US" sz="4000">
                <a:latin typeface="Garamond"/>
                <a:ea typeface="Garamond"/>
                <a:cs typeface="Garamond"/>
                <a:sym typeface="Garamond"/>
              </a:rPr>
              <a:t> is an SNT?</a:t>
            </a:r>
            <a:endParaRPr>
              <a:latin typeface="Garamond"/>
              <a:ea typeface="Garamond"/>
              <a:cs typeface="Garamond"/>
              <a:sym typeface="Garamond"/>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 name="Shape 39"/>
        <p:cNvGrpSpPr/>
        <p:nvPr/>
      </p:nvGrpSpPr>
      <p:grpSpPr>
        <a:xfrm>
          <a:off x="0" y="0"/>
          <a:ext cx="0" cy="0"/>
          <a:chOff x="0" y="0"/>
          <a:chExt cx="0" cy="0"/>
        </a:xfrm>
      </p:grpSpPr>
      <p:sp>
        <p:nvSpPr>
          <p:cNvPr id="40" name="Google Shape;40;p5"/>
          <p:cNvSpPr txBox="1"/>
          <p:nvPr>
            <p:ph idx="1" type="body"/>
          </p:nvPr>
        </p:nvSpPr>
        <p:spPr>
          <a:xfrm>
            <a:off x="628650" y="1772175"/>
            <a:ext cx="7886700" cy="4834200"/>
          </a:xfrm>
          <a:prstGeom prst="rect">
            <a:avLst/>
          </a:prstGeom>
          <a:noFill/>
          <a:ln>
            <a:noFill/>
          </a:ln>
        </p:spPr>
        <p:txBody>
          <a:bodyPr anchorCtr="0" anchor="t" bIns="45700" lIns="91425" spcFirstLastPara="1" rIns="91425" wrap="square" tIns="45700">
            <a:noAutofit/>
          </a:bodyPr>
          <a:lstStyle/>
          <a:p>
            <a:pPr indent="-401320" lvl="0" marL="342900" rtl="0" algn="l">
              <a:lnSpc>
                <a:spcPct val="100000"/>
              </a:lnSpc>
              <a:spcBef>
                <a:spcPts val="0"/>
              </a:spcBef>
              <a:spcAft>
                <a:spcPts val="0"/>
              </a:spcAft>
              <a:buClr>
                <a:srgbClr val="000000"/>
              </a:buClr>
              <a:buSzPts val="2600"/>
              <a:buFont typeface="Garamond"/>
              <a:buChar char="❖"/>
            </a:pPr>
            <a:r>
              <a:rPr b="1" lang="en-US" sz="2600">
                <a:solidFill>
                  <a:srgbClr val="000000"/>
                </a:solidFill>
                <a:latin typeface="Garamond"/>
                <a:ea typeface="Garamond"/>
                <a:cs typeface="Garamond"/>
                <a:sym typeface="Garamond"/>
              </a:rPr>
              <a:t>First-Party</a:t>
            </a:r>
            <a:endParaRPr b="1" sz="2600">
              <a:solidFill>
                <a:srgbClr val="000000"/>
              </a:solidFill>
              <a:latin typeface="Garamond"/>
              <a:ea typeface="Garamond"/>
              <a:cs typeface="Garamond"/>
              <a:sym typeface="Garamond"/>
            </a:endParaRPr>
          </a:p>
          <a:p>
            <a:pPr indent="-209550" lvl="1" marL="514350" rtl="0" algn="l">
              <a:lnSpc>
                <a:spcPct val="100000"/>
              </a:lnSpc>
              <a:spcBef>
                <a:spcPts val="0"/>
              </a:spcBef>
              <a:spcAft>
                <a:spcPts val="0"/>
              </a:spcAft>
              <a:buClr>
                <a:srgbClr val="000000"/>
              </a:buClr>
              <a:buSzPts val="2400"/>
              <a:buFont typeface="Garamond"/>
              <a:buChar char="➢"/>
            </a:pPr>
            <a:r>
              <a:rPr lang="en-US" sz="2400">
                <a:solidFill>
                  <a:srgbClr val="000000"/>
                </a:solidFill>
                <a:latin typeface="Garamond"/>
                <a:ea typeface="Garamond"/>
                <a:cs typeface="Garamond"/>
                <a:sym typeface="Garamond"/>
              </a:rPr>
              <a:t>Funded through the </a:t>
            </a:r>
            <a:r>
              <a:rPr lang="en-US" sz="2400">
                <a:solidFill>
                  <a:srgbClr val="000000"/>
                </a:solidFill>
                <a:latin typeface="Garamond"/>
                <a:ea typeface="Garamond"/>
                <a:cs typeface="Garamond"/>
                <a:sym typeface="Garamond"/>
              </a:rPr>
              <a:t>assets</a:t>
            </a:r>
            <a:r>
              <a:rPr lang="en-US" sz="2400">
                <a:solidFill>
                  <a:srgbClr val="000000"/>
                </a:solidFill>
                <a:latin typeface="Garamond"/>
                <a:ea typeface="Garamond"/>
                <a:cs typeface="Garamond"/>
                <a:sym typeface="Garamond"/>
              </a:rPr>
              <a:t> or income of the person with a disability (the beneficiary).</a:t>
            </a:r>
            <a:endParaRPr sz="2400">
              <a:solidFill>
                <a:srgbClr val="000000"/>
              </a:solidFill>
              <a:latin typeface="Garamond"/>
              <a:ea typeface="Garamond"/>
              <a:cs typeface="Garamond"/>
              <a:sym typeface="Garamond"/>
            </a:endParaRPr>
          </a:p>
          <a:p>
            <a:pPr indent="-401320" lvl="0" marL="342900" rtl="0" algn="l">
              <a:lnSpc>
                <a:spcPct val="100000"/>
              </a:lnSpc>
              <a:spcBef>
                <a:spcPts val="0"/>
              </a:spcBef>
              <a:spcAft>
                <a:spcPts val="0"/>
              </a:spcAft>
              <a:buClr>
                <a:srgbClr val="000000"/>
              </a:buClr>
              <a:buSzPts val="2600"/>
              <a:buFont typeface="Garamond"/>
              <a:buChar char="❖"/>
            </a:pPr>
            <a:r>
              <a:rPr b="1" lang="en-US" sz="2600">
                <a:solidFill>
                  <a:srgbClr val="000000"/>
                </a:solidFill>
                <a:latin typeface="Garamond"/>
                <a:ea typeface="Garamond"/>
                <a:cs typeface="Garamond"/>
                <a:sym typeface="Garamond"/>
              </a:rPr>
              <a:t>Third-Party</a:t>
            </a:r>
            <a:endParaRPr b="1" sz="2600">
              <a:solidFill>
                <a:srgbClr val="000000"/>
              </a:solidFill>
              <a:latin typeface="Garamond"/>
              <a:ea typeface="Garamond"/>
              <a:cs typeface="Garamond"/>
              <a:sym typeface="Garamond"/>
            </a:endParaRPr>
          </a:p>
          <a:p>
            <a:pPr indent="-209550" lvl="1" marL="514350" rtl="0" algn="l">
              <a:lnSpc>
                <a:spcPct val="100000"/>
              </a:lnSpc>
              <a:spcBef>
                <a:spcPts val="0"/>
              </a:spcBef>
              <a:spcAft>
                <a:spcPts val="0"/>
              </a:spcAft>
              <a:buClr>
                <a:srgbClr val="000000"/>
              </a:buClr>
              <a:buSzPts val="2400"/>
              <a:buFont typeface="Garamond"/>
              <a:buChar char="➢"/>
            </a:pPr>
            <a:r>
              <a:rPr lang="en-US" sz="2400">
                <a:solidFill>
                  <a:srgbClr val="000000"/>
                </a:solidFill>
                <a:latin typeface="Garamond"/>
                <a:ea typeface="Garamond"/>
                <a:cs typeface="Garamond"/>
                <a:sym typeface="Garamond"/>
              </a:rPr>
              <a:t>Funded through </a:t>
            </a:r>
            <a:r>
              <a:rPr lang="en-US" sz="2400">
                <a:solidFill>
                  <a:srgbClr val="000000"/>
                </a:solidFill>
                <a:latin typeface="Garamond"/>
                <a:ea typeface="Garamond"/>
                <a:cs typeface="Garamond"/>
                <a:sym typeface="Garamond"/>
              </a:rPr>
              <a:t>assets</a:t>
            </a:r>
            <a:r>
              <a:rPr lang="en-US" sz="2400">
                <a:solidFill>
                  <a:srgbClr val="000000"/>
                </a:solidFill>
                <a:latin typeface="Garamond"/>
                <a:ea typeface="Garamond"/>
                <a:cs typeface="Garamond"/>
                <a:sym typeface="Garamond"/>
              </a:rPr>
              <a:t> belonging to a person besides the beneficiary (usually a parent, grandparent, or guardian).</a:t>
            </a:r>
            <a:endParaRPr sz="2400">
              <a:solidFill>
                <a:srgbClr val="000000"/>
              </a:solidFill>
              <a:latin typeface="Garamond"/>
              <a:ea typeface="Garamond"/>
              <a:cs typeface="Garamond"/>
              <a:sym typeface="Garamond"/>
            </a:endParaRPr>
          </a:p>
          <a:p>
            <a:pPr indent="-401320" lvl="0" marL="342900" rtl="0" algn="l">
              <a:lnSpc>
                <a:spcPct val="100000"/>
              </a:lnSpc>
              <a:spcBef>
                <a:spcPts val="0"/>
              </a:spcBef>
              <a:spcAft>
                <a:spcPts val="0"/>
              </a:spcAft>
              <a:buClr>
                <a:srgbClr val="000000"/>
              </a:buClr>
              <a:buSzPts val="2600"/>
              <a:buFont typeface="Garamond"/>
              <a:buChar char="❖"/>
            </a:pPr>
            <a:r>
              <a:rPr b="1" lang="en-US" sz="2600">
                <a:solidFill>
                  <a:srgbClr val="000000"/>
                </a:solidFill>
                <a:latin typeface="Garamond"/>
                <a:ea typeface="Garamond"/>
                <a:cs typeface="Garamond"/>
                <a:sym typeface="Garamond"/>
              </a:rPr>
              <a:t>Pooled</a:t>
            </a:r>
            <a:endParaRPr b="1" sz="2600">
              <a:solidFill>
                <a:srgbClr val="000000"/>
              </a:solidFill>
              <a:latin typeface="Garamond"/>
              <a:ea typeface="Garamond"/>
              <a:cs typeface="Garamond"/>
              <a:sym typeface="Garamond"/>
            </a:endParaRPr>
          </a:p>
          <a:p>
            <a:pPr indent="-209550" lvl="1" marL="514350" rtl="0" algn="l">
              <a:lnSpc>
                <a:spcPct val="100000"/>
              </a:lnSpc>
              <a:spcBef>
                <a:spcPts val="0"/>
              </a:spcBef>
              <a:spcAft>
                <a:spcPts val="0"/>
              </a:spcAft>
              <a:buClr>
                <a:srgbClr val="000000"/>
              </a:buClr>
              <a:buSzPts val="2400"/>
              <a:buFont typeface="Garamond"/>
              <a:buChar char="➢"/>
            </a:pPr>
            <a:r>
              <a:rPr lang="en-US" sz="2400">
                <a:solidFill>
                  <a:srgbClr val="000000"/>
                </a:solidFill>
                <a:latin typeface="Garamond"/>
                <a:ea typeface="Garamond"/>
                <a:cs typeface="Garamond"/>
                <a:sym typeface="Garamond"/>
              </a:rPr>
              <a:t>Usually managed by non-profit organizations, combine the resources of multiple beneficiaries to be cost-effective and for investment purposes.</a:t>
            </a:r>
            <a:endParaRPr sz="2400">
              <a:solidFill>
                <a:srgbClr val="000000"/>
              </a:solidFill>
              <a:latin typeface="Garamond"/>
              <a:ea typeface="Garamond"/>
              <a:cs typeface="Garamond"/>
              <a:sym typeface="Garamond"/>
            </a:endParaRPr>
          </a:p>
          <a:p>
            <a:pPr indent="-196850" lvl="2" marL="857250" rtl="0" algn="l">
              <a:lnSpc>
                <a:spcPct val="100000"/>
              </a:lnSpc>
              <a:spcBef>
                <a:spcPts val="0"/>
              </a:spcBef>
              <a:spcAft>
                <a:spcPts val="0"/>
              </a:spcAft>
              <a:buClr>
                <a:srgbClr val="000000"/>
              </a:buClr>
              <a:buSzPts val="2200"/>
              <a:buFont typeface="Garamond"/>
              <a:buChar char="■"/>
            </a:pPr>
            <a:r>
              <a:rPr lang="en-US" sz="2200">
                <a:solidFill>
                  <a:srgbClr val="000000"/>
                </a:solidFill>
                <a:latin typeface="Garamond"/>
                <a:ea typeface="Garamond"/>
                <a:cs typeface="Garamond"/>
                <a:sym typeface="Garamond"/>
              </a:rPr>
              <a:t>A person has their own sub-account.</a:t>
            </a:r>
            <a:endParaRPr sz="2200">
              <a:solidFill>
                <a:srgbClr val="000000"/>
              </a:solidFill>
              <a:latin typeface="Garamond"/>
              <a:ea typeface="Garamond"/>
              <a:cs typeface="Garamond"/>
              <a:sym typeface="Garamond"/>
            </a:endParaRPr>
          </a:p>
        </p:txBody>
      </p:sp>
      <p:sp>
        <p:nvSpPr>
          <p:cNvPr id="41" name="Google Shape;41;p5"/>
          <p:cNvSpPr txBox="1"/>
          <p:nvPr>
            <p:ph type="title"/>
          </p:nvPr>
        </p:nvSpPr>
        <p:spPr>
          <a:xfrm>
            <a:off x="2740150" y="353500"/>
            <a:ext cx="5829300" cy="6216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4400"/>
              <a:buFont typeface="Arial"/>
              <a:buNone/>
            </a:pPr>
            <a:r>
              <a:rPr b="1" lang="en-US" sz="4000">
                <a:latin typeface="Garamond"/>
                <a:ea typeface="Garamond"/>
                <a:cs typeface="Garamond"/>
                <a:sym typeface="Garamond"/>
              </a:rPr>
              <a:t>Types of SNTs</a:t>
            </a:r>
            <a:endParaRPr sz="4000">
              <a:latin typeface="Garamond"/>
              <a:ea typeface="Garamond"/>
              <a:cs typeface="Garamond"/>
              <a:sym typeface="Garamond"/>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 name="Shape 45"/>
        <p:cNvGrpSpPr/>
        <p:nvPr/>
      </p:nvGrpSpPr>
      <p:grpSpPr>
        <a:xfrm>
          <a:off x="0" y="0"/>
          <a:ext cx="0" cy="0"/>
          <a:chOff x="0" y="0"/>
          <a:chExt cx="0" cy="0"/>
        </a:xfrm>
      </p:grpSpPr>
      <p:sp>
        <p:nvSpPr>
          <p:cNvPr id="46" name="Google Shape;46;p6"/>
          <p:cNvSpPr txBox="1"/>
          <p:nvPr>
            <p:ph idx="1" type="body"/>
          </p:nvPr>
        </p:nvSpPr>
        <p:spPr>
          <a:xfrm>
            <a:off x="628650" y="1656825"/>
            <a:ext cx="7886700" cy="5043900"/>
          </a:xfrm>
          <a:prstGeom prst="rect">
            <a:avLst/>
          </a:prstGeom>
          <a:noFill/>
          <a:ln>
            <a:noFill/>
          </a:ln>
        </p:spPr>
        <p:txBody>
          <a:bodyPr anchorCtr="0" anchor="t" bIns="45700" lIns="91425" spcFirstLastPara="1" rIns="91425" wrap="square" tIns="45700">
            <a:noAutofit/>
          </a:bodyPr>
          <a:lstStyle/>
          <a:p>
            <a:pPr indent="-401320" lvl="0" marL="342900" rtl="0" algn="l">
              <a:lnSpc>
                <a:spcPct val="100000"/>
              </a:lnSpc>
              <a:spcBef>
                <a:spcPts val="0"/>
              </a:spcBef>
              <a:spcAft>
                <a:spcPts val="0"/>
              </a:spcAft>
              <a:buClr>
                <a:srgbClr val="000000"/>
              </a:buClr>
              <a:buSzPts val="2600"/>
              <a:buFont typeface="Garamond"/>
              <a:buChar char="❖"/>
            </a:pPr>
            <a:r>
              <a:rPr lang="en-US" sz="2600">
                <a:solidFill>
                  <a:srgbClr val="000000"/>
                </a:solidFill>
                <a:latin typeface="Garamond"/>
                <a:ea typeface="Garamond"/>
                <a:cs typeface="Garamond"/>
                <a:sym typeface="Garamond"/>
              </a:rPr>
              <a:t>Funds deposited into a SNT are intended to </a:t>
            </a:r>
            <a:r>
              <a:rPr b="1" lang="en-US" sz="2600">
                <a:solidFill>
                  <a:srgbClr val="000000"/>
                </a:solidFill>
                <a:latin typeface="Garamond"/>
                <a:ea typeface="Garamond"/>
                <a:cs typeface="Garamond"/>
                <a:sym typeface="Garamond"/>
              </a:rPr>
              <a:t>supplement, </a:t>
            </a:r>
            <a:r>
              <a:rPr lang="en-US" sz="2600">
                <a:solidFill>
                  <a:srgbClr val="000000"/>
                </a:solidFill>
                <a:latin typeface="Garamond"/>
                <a:ea typeface="Garamond"/>
                <a:cs typeface="Garamond"/>
                <a:sym typeface="Garamond"/>
              </a:rPr>
              <a:t>not replace,</a:t>
            </a:r>
            <a:r>
              <a:rPr b="1" lang="en-US" sz="2600">
                <a:solidFill>
                  <a:srgbClr val="000000"/>
                </a:solidFill>
                <a:latin typeface="Garamond"/>
                <a:ea typeface="Garamond"/>
                <a:cs typeface="Garamond"/>
                <a:sym typeface="Garamond"/>
              </a:rPr>
              <a:t> </a:t>
            </a:r>
            <a:r>
              <a:rPr lang="en-US" sz="2600">
                <a:solidFill>
                  <a:srgbClr val="000000"/>
                </a:solidFill>
                <a:latin typeface="Garamond"/>
                <a:ea typeface="Garamond"/>
                <a:cs typeface="Garamond"/>
                <a:sym typeface="Garamond"/>
              </a:rPr>
              <a:t>the </a:t>
            </a:r>
            <a:r>
              <a:rPr lang="en-US" sz="2600">
                <a:solidFill>
                  <a:srgbClr val="000000"/>
                </a:solidFill>
                <a:latin typeface="Garamond"/>
                <a:ea typeface="Garamond"/>
                <a:cs typeface="Garamond"/>
                <a:sym typeface="Garamond"/>
              </a:rPr>
              <a:t>beneficiary</a:t>
            </a:r>
            <a:r>
              <a:rPr lang="en-US" sz="2600">
                <a:solidFill>
                  <a:srgbClr val="000000"/>
                </a:solidFill>
                <a:latin typeface="Garamond"/>
                <a:ea typeface="Garamond"/>
                <a:cs typeface="Garamond"/>
                <a:sym typeface="Garamond"/>
              </a:rPr>
              <a:t>’s public benefits. </a:t>
            </a:r>
            <a:endParaRPr sz="2600">
              <a:solidFill>
                <a:srgbClr val="000000"/>
              </a:solidFill>
              <a:latin typeface="Garamond"/>
              <a:ea typeface="Garamond"/>
              <a:cs typeface="Garamond"/>
              <a:sym typeface="Garamond"/>
            </a:endParaRPr>
          </a:p>
          <a:p>
            <a:pPr indent="-401320" lvl="0" marL="342900" rtl="0" algn="l">
              <a:lnSpc>
                <a:spcPct val="100000"/>
              </a:lnSpc>
              <a:spcBef>
                <a:spcPts val="0"/>
              </a:spcBef>
              <a:spcAft>
                <a:spcPts val="0"/>
              </a:spcAft>
              <a:buClr>
                <a:srgbClr val="000000"/>
              </a:buClr>
              <a:buSzPts val="2600"/>
              <a:buFont typeface="Garamond"/>
              <a:buChar char="❖"/>
            </a:pPr>
            <a:r>
              <a:rPr lang="en-US" sz="2600">
                <a:solidFill>
                  <a:srgbClr val="000000"/>
                </a:solidFill>
                <a:latin typeface="Garamond"/>
                <a:ea typeface="Garamond"/>
                <a:cs typeface="Garamond"/>
                <a:sym typeface="Garamond"/>
              </a:rPr>
              <a:t>Public benefits, such as </a:t>
            </a:r>
            <a:r>
              <a:rPr b="1" lang="en-US" sz="2600">
                <a:solidFill>
                  <a:srgbClr val="000000"/>
                </a:solidFill>
                <a:latin typeface="Garamond"/>
                <a:ea typeface="Garamond"/>
                <a:cs typeface="Garamond"/>
                <a:sym typeface="Garamond"/>
              </a:rPr>
              <a:t>Supplemental Security Income (SSI)</a:t>
            </a:r>
            <a:r>
              <a:rPr lang="en-US" sz="2600">
                <a:solidFill>
                  <a:srgbClr val="000000"/>
                </a:solidFill>
                <a:latin typeface="Garamond"/>
                <a:ea typeface="Garamond"/>
                <a:cs typeface="Garamond"/>
                <a:sym typeface="Garamond"/>
              </a:rPr>
              <a:t>, are intended for basic necessities like food, shelter, and utilities.</a:t>
            </a:r>
            <a:endParaRPr sz="2600">
              <a:solidFill>
                <a:srgbClr val="000000"/>
              </a:solidFill>
              <a:latin typeface="Garamond"/>
              <a:ea typeface="Garamond"/>
              <a:cs typeface="Garamond"/>
              <a:sym typeface="Garamond"/>
            </a:endParaRPr>
          </a:p>
          <a:p>
            <a:pPr indent="-401320" lvl="0" marL="342900" rtl="0" algn="l">
              <a:lnSpc>
                <a:spcPct val="100000"/>
              </a:lnSpc>
              <a:spcBef>
                <a:spcPts val="0"/>
              </a:spcBef>
              <a:spcAft>
                <a:spcPts val="0"/>
              </a:spcAft>
              <a:buClr>
                <a:srgbClr val="000000"/>
              </a:buClr>
              <a:buSzPts val="2600"/>
              <a:buFont typeface="Garamond"/>
              <a:buChar char="❖"/>
            </a:pPr>
            <a:r>
              <a:rPr lang="en-US" sz="2600" u="sng">
                <a:solidFill>
                  <a:srgbClr val="000000"/>
                </a:solidFill>
                <a:latin typeface="Garamond"/>
                <a:ea typeface="Garamond"/>
                <a:cs typeface="Garamond"/>
                <a:sym typeface="Garamond"/>
              </a:rPr>
              <a:t>A SNT can pay for other expenses, however, such as:</a:t>
            </a:r>
            <a:endParaRPr sz="2600" u="sng">
              <a:solidFill>
                <a:srgbClr val="000000"/>
              </a:solidFill>
              <a:latin typeface="Garamond"/>
              <a:ea typeface="Garamond"/>
              <a:cs typeface="Garamond"/>
              <a:sym typeface="Garamond"/>
            </a:endParaRPr>
          </a:p>
          <a:p>
            <a:pPr indent="-209550" lvl="1" marL="514350" rtl="0" algn="l">
              <a:lnSpc>
                <a:spcPct val="100000"/>
              </a:lnSpc>
              <a:spcBef>
                <a:spcPts val="0"/>
              </a:spcBef>
              <a:spcAft>
                <a:spcPts val="0"/>
              </a:spcAft>
              <a:buClr>
                <a:srgbClr val="000000"/>
              </a:buClr>
              <a:buSzPts val="2400"/>
              <a:buFont typeface="Garamond"/>
              <a:buChar char="➢"/>
            </a:pPr>
            <a:r>
              <a:rPr lang="en-US" sz="2400">
                <a:solidFill>
                  <a:srgbClr val="000000"/>
                </a:solidFill>
                <a:latin typeface="Garamond"/>
                <a:ea typeface="Garamond"/>
                <a:cs typeface="Garamond"/>
                <a:sym typeface="Garamond"/>
              </a:rPr>
              <a:t>Medical/dental expenses not covered by insurance</a:t>
            </a:r>
            <a:endParaRPr sz="2400">
              <a:solidFill>
                <a:srgbClr val="000000"/>
              </a:solidFill>
              <a:latin typeface="Garamond"/>
              <a:ea typeface="Garamond"/>
              <a:cs typeface="Garamond"/>
              <a:sym typeface="Garamond"/>
            </a:endParaRPr>
          </a:p>
          <a:p>
            <a:pPr indent="-209550" lvl="1" marL="514350" rtl="0" algn="l">
              <a:lnSpc>
                <a:spcPct val="100000"/>
              </a:lnSpc>
              <a:spcBef>
                <a:spcPts val="0"/>
              </a:spcBef>
              <a:spcAft>
                <a:spcPts val="0"/>
              </a:spcAft>
              <a:buClr>
                <a:srgbClr val="000000"/>
              </a:buClr>
              <a:buSzPts val="2400"/>
              <a:buFont typeface="Garamond"/>
              <a:buChar char="➢"/>
            </a:pPr>
            <a:r>
              <a:rPr lang="en-US" sz="2400">
                <a:solidFill>
                  <a:srgbClr val="000000"/>
                </a:solidFill>
                <a:latin typeface="Garamond"/>
                <a:ea typeface="Garamond"/>
                <a:cs typeface="Garamond"/>
                <a:sym typeface="Garamond"/>
              </a:rPr>
              <a:t>Therapies/rehabilitation</a:t>
            </a:r>
            <a:endParaRPr sz="2400">
              <a:solidFill>
                <a:srgbClr val="000000"/>
              </a:solidFill>
              <a:latin typeface="Garamond"/>
              <a:ea typeface="Garamond"/>
              <a:cs typeface="Garamond"/>
              <a:sym typeface="Garamond"/>
            </a:endParaRPr>
          </a:p>
          <a:p>
            <a:pPr indent="-209550" lvl="1" marL="514350" rtl="0" algn="l">
              <a:lnSpc>
                <a:spcPct val="100000"/>
              </a:lnSpc>
              <a:spcBef>
                <a:spcPts val="0"/>
              </a:spcBef>
              <a:spcAft>
                <a:spcPts val="0"/>
              </a:spcAft>
              <a:buClr>
                <a:srgbClr val="000000"/>
              </a:buClr>
              <a:buSzPts val="2400"/>
              <a:buFont typeface="Garamond"/>
              <a:buChar char="➢"/>
            </a:pPr>
            <a:r>
              <a:rPr lang="en-US" sz="2400">
                <a:solidFill>
                  <a:srgbClr val="000000"/>
                </a:solidFill>
                <a:latin typeface="Garamond"/>
                <a:ea typeface="Garamond"/>
                <a:cs typeface="Garamond"/>
                <a:sym typeface="Garamond"/>
              </a:rPr>
              <a:t>Travel/transportation</a:t>
            </a:r>
            <a:endParaRPr sz="2400">
              <a:solidFill>
                <a:srgbClr val="000000"/>
              </a:solidFill>
              <a:latin typeface="Garamond"/>
              <a:ea typeface="Garamond"/>
              <a:cs typeface="Garamond"/>
              <a:sym typeface="Garamond"/>
            </a:endParaRPr>
          </a:p>
          <a:p>
            <a:pPr indent="-209550" lvl="1" marL="514350" rtl="0" algn="l">
              <a:lnSpc>
                <a:spcPct val="100000"/>
              </a:lnSpc>
              <a:spcBef>
                <a:spcPts val="0"/>
              </a:spcBef>
              <a:spcAft>
                <a:spcPts val="0"/>
              </a:spcAft>
              <a:buClr>
                <a:srgbClr val="000000"/>
              </a:buClr>
              <a:buSzPts val="2400"/>
              <a:buFont typeface="Garamond"/>
              <a:buChar char="➢"/>
            </a:pPr>
            <a:r>
              <a:rPr lang="en-US" sz="2400">
                <a:solidFill>
                  <a:srgbClr val="000000"/>
                </a:solidFill>
                <a:latin typeface="Garamond"/>
                <a:ea typeface="Garamond"/>
                <a:cs typeface="Garamond"/>
                <a:sym typeface="Garamond"/>
              </a:rPr>
              <a:t>Education/training</a:t>
            </a:r>
            <a:endParaRPr sz="2400">
              <a:solidFill>
                <a:srgbClr val="000000"/>
              </a:solidFill>
              <a:latin typeface="Garamond"/>
              <a:ea typeface="Garamond"/>
              <a:cs typeface="Garamond"/>
              <a:sym typeface="Garamond"/>
            </a:endParaRPr>
          </a:p>
          <a:p>
            <a:pPr indent="-209550" lvl="1" marL="514350" rtl="0" algn="l">
              <a:lnSpc>
                <a:spcPct val="100000"/>
              </a:lnSpc>
              <a:spcBef>
                <a:spcPts val="0"/>
              </a:spcBef>
              <a:spcAft>
                <a:spcPts val="0"/>
              </a:spcAft>
              <a:buClr>
                <a:srgbClr val="000000"/>
              </a:buClr>
              <a:buSzPts val="2400"/>
              <a:buFont typeface="Garamond"/>
              <a:buChar char="➢"/>
            </a:pPr>
            <a:r>
              <a:rPr lang="en-US" sz="2400">
                <a:solidFill>
                  <a:srgbClr val="000000"/>
                </a:solidFill>
                <a:latin typeface="Garamond"/>
                <a:ea typeface="Garamond"/>
                <a:cs typeface="Garamond"/>
                <a:sym typeface="Garamond"/>
              </a:rPr>
              <a:t>Recreation/electronics/entertainment</a:t>
            </a:r>
            <a:endParaRPr sz="2400">
              <a:solidFill>
                <a:srgbClr val="000000"/>
              </a:solidFill>
              <a:latin typeface="Garamond"/>
              <a:ea typeface="Garamond"/>
              <a:cs typeface="Garamond"/>
              <a:sym typeface="Garamond"/>
            </a:endParaRPr>
          </a:p>
        </p:txBody>
      </p:sp>
      <p:sp>
        <p:nvSpPr>
          <p:cNvPr id="47" name="Google Shape;47;p6"/>
          <p:cNvSpPr txBox="1"/>
          <p:nvPr>
            <p:ph type="title"/>
          </p:nvPr>
        </p:nvSpPr>
        <p:spPr>
          <a:xfrm>
            <a:off x="2740150" y="353500"/>
            <a:ext cx="5829300" cy="6216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4400"/>
              <a:buFont typeface="Arial"/>
              <a:buNone/>
            </a:pPr>
            <a:r>
              <a:rPr b="1" lang="en-US" sz="3400">
                <a:latin typeface="Garamond"/>
                <a:ea typeface="Garamond"/>
                <a:cs typeface="Garamond"/>
                <a:sym typeface="Garamond"/>
              </a:rPr>
              <a:t>How may SNT funds be used?</a:t>
            </a:r>
            <a:endParaRPr sz="2700">
              <a:latin typeface="Garamond"/>
              <a:ea typeface="Garamond"/>
              <a:cs typeface="Garamond"/>
              <a:sym typeface="Garamond"/>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 name="Shape 51"/>
        <p:cNvGrpSpPr/>
        <p:nvPr/>
      </p:nvGrpSpPr>
      <p:grpSpPr>
        <a:xfrm>
          <a:off x="0" y="0"/>
          <a:ext cx="0" cy="0"/>
          <a:chOff x="0" y="0"/>
          <a:chExt cx="0" cy="0"/>
        </a:xfrm>
      </p:grpSpPr>
      <p:sp>
        <p:nvSpPr>
          <p:cNvPr id="52" name="Google Shape;52;p7"/>
          <p:cNvSpPr txBox="1"/>
          <p:nvPr>
            <p:ph idx="1" type="body"/>
          </p:nvPr>
        </p:nvSpPr>
        <p:spPr>
          <a:xfrm>
            <a:off x="628650" y="1656825"/>
            <a:ext cx="7886700" cy="5043900"/>
          </a:xfrm>
          <a:prstGeom prst="rect">
            <a:avLst/>
          </a:prstGeom>
          <a:noFill/>
          <a:ln>
            <a:noFill/>
          </a:ln>
        </p:spPr>
        <p:txBody>
          <a:bodyPr anchorCtr="0" anchor="t" bIns="45700" lIns="91425" spcFirstLastPara="1" rIns="91425" wrap="square" tIns="45700">
            <a:noAutofit/>
          </a:bodyPr>
          <a:lstStyle/>
          <a:p>
            <a:pPr indent="-401320" lvl="0" marL="342900" rtl="0" algn="l">
              <a:lnSpc>
                <a:spcPct val="100000"/>
              </a:lnSpc>
              <a:spcBef>
                <a:spcPts val="0"/>
              </a:spcBef>
              <a:spcAft>
                <a:spcPts val="0"/>
              </a:spcAft>
              <a:buClr>
                <a:srgbClr val="000000"/>
              </a:buClr>
              <a:buSzPts val="2600"/>
              <a:buFont typeface="Garamond"/>
              <a:buChar char="❖"/>
            </a:pPr>
            <a:r>
              <a:rPr lang="en-US" sz="2600">
                <a:solidFill>
                  <a:srgbClr val="000000"/>
                </a:solidFill>
                <a:latin typeface="Garamond"/>
                <a:ea typeface="Garamond"/>
                <a:cs typeface="Garamond"/>
                <a:sym typeface="Garamond"/>
              </a:rPr>
              <a:t>SNTs are closely monitored by both the state Medicaid </a:t>
            </a:r>
            <a:r>
              <a:rPr lang="en-US" sz="2600">
                <a:solidFill>
                  <a:srgbClr val="000000"/>
                </a:solidFill>
                <a:latin typeface="Garamond"/>
                <a:ea typeface="Garamond"/>
                <a:cs typeface="Garamond"/>
                <a:sym typeface="Garamond"/>
              </a:rPr>
              <a:t>agency</a:t>
            </a:r>
            <a:r>
              <a:rPr lang="en-US" sz="2600">
                <a:solidFill>
                  <a:srgbClr val="000000"/>
                </a:solidFill>
                <a:latin typeface="Garamond"/>
                <a:ea typeface="Garamond"/>
                <a:cs typeface="Garamond"/>
                <a:sym typeface="Garamond"/>
              </a:rPr>
              <a:t> (NJ FamilyCare) and the Social Security Administration.</a:t>
            </a:r>
            <a:endParaRPr sz="2600">
              <a:solidFill>
                <a:srgbClr val="000000"/>
              </a:solidFill>
              <a:latin typeface="Garamond"/>
              <a:ea typeface="Garamond"/>
              <a:cs typeface="Garamond"/>
              <a:sym typeface="Garamond"/>
            </a:endParaRPr>
          </a:p>
          <a:p>
            <a:pPr indent="-401320" lvl="0" marL="342900" rtl="0" algn="l">
              <a:lnSpc>
                <a:spcPct val="100000"/>
              </a:lnSpc>
              <a:spcBef>
                <a:spcPts val="0"/>
              </a:spcBef>
              <a:spcAft>
                <a:spcPts val="0"/>
              </a:spcAft>
              <a:buClr>
                <a:srgbClr val="000000"/>
              </a:buClr>
              <a:buSzPts val="2600"/>
              <a:buFont typeface="Garamond"/>
              <a:buChar char="❖"/>
            </a:pPr>
            <a:r>
              <a:rPr lang="en-US" sz="2600">
                <a:solidFill>
                  <a:srgbClr val="000000"/>
                </a:solidFill>
                <a:latin typeface="Garamond"/>
                <a:ea typeface="Garamond"/>
                <a:cs typeface="Garamond"/>
                <a:sym typeface="Garamond"/>
              </a:rPr>
              <a:t>Be sure to keep receipts of all expenditures.</a:t>
            </a:r>
            <a:endParaRPr sz="2600">
              <a:solidFill>
                <a:srgbClr val="000000"/>
              </a:solidFill>
              <a:latin typeface="Garamond"/>
              <a:ea typeface="Garamond"/>
              <a:cs typeface="Garamond"/>
              <a:sym typeface="Garamond"/>
            </a:endParaRPr>
          </a:p>
          <a:p>
            <a:pPr indent="-401320" lvl="0" marL="342900" rtl="0" algn="l">
              <a:lnSpc>
                <a:spcPct val="100000"/>
              </a:lnSpc>
              <a:spcBef>
                <a:spcPts val="0"/>
              </a:spcBef>
              <a:spcAft>
                <a:spcPts val="0"/>
              </a:spcAft>
              <a:buClr>
                <a:srgbClr val="000000"/>
              </a:buClr>
              <a:buSzPts val="2600"/>
              <a:buFont typeface="Garamond"/>
              <a:buChar char="❖"/>
            </a:pPr>
            <a:r>
              <a:rPr lang="en-US" sz="2600">
                <a:solidFill>
                  <a:srgbClr val="000000"/>
                </a:solidFill>
                <a:latin typeface="Garamond"/>
                <a:ea typeface="Garamond"/>
                <a:cs typeface="Garamond"/>
                <a:sym typeface="Garamond"/>
              </a:rPr>
              <a:t>Documentation is often needed when reviewing ongoing eligibility for public benefits.</a:t>
            </a:r>
            <a:endParaRPr sz="2600">
              <a:solidFill>
                <a:srgbClr val="000000"/>
              </a:solidFill>
              <a:latin typeface="Garamond"/>
              <a:ea typeface="Garamond"/>
              <a:cs typeface="Garamond"/>
              <a:sym typeface="Garamond"/>
            </a:endParaRPr>
          </a:p>
          <a:p>
            <a:pPr indent="-401320" lvl="0" marL="342900" rtl="0" algn="l">
              <a:lnSpc>
                <a:spcPct val="100000"/>
              </a:lnSpc>
              <a:spcBef>
                <a:spcPts val="0"/>
              </a:spcBef>
              <a:spcAft>
                <a:spcPts val="0"/>
              </a:spcAft>
              <a:buClr>
                <a:srgbClr val="000000"/>
              </a:buClr>
              <a:buSzPts val="2600"/>
              <a:buFont typeface="Garamond"/>
              <a:buChar char="❖"/>
            </a:pPr>
            <a:r>
              <a:rPr lang="en-US" sz="2600">
                <a:solidFill>
                  <a:srgbClr val="000000"/>
                </a:solidFill>
                <a:latin typeface="Garamond"/>
                <a:ea typeface="Garamond"/>
                <a:cs typeface="Garamond"/>
                <a:sym typeface="Garamond"/>
              </a:rPr>
              <a:t>Often have payback provisions to Medicaid upon the death of the beneficiary.</a:t>
            </a:r>
            <a:endParaRPr sz="2600">
              <a:solidFill>
                <a:srgbClr val="000000"/>
              </a:solidFill>
              <a:latin typeface="Garamond"/>
              <a:ea typeface="Garamond"/>
              <a:cs typeface="Garamond"/>
              <a:sym typeface="Garamond"/>
            </a:endParaRPr>
          </a:p>
        </p:txBody>
      </p:sp>
      <p:sp>
        <p:nvSpPr>
          <p:cNvPr id="53" name="Google Shape;53;p7"/>
          <p:cNvSpPr txBox="1"/>
          <p:nvPr>
            <p:ph type="title"/>
          </p:nvPr>
        </p:nvSpPr>
        <p:spPr>
          <a:xfrm>
            <a:off x="2740150" y="353500"/>
            <a:ext cx="5829300" cy="6216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4400"/>
              <a:buFont typeface="Arial"/>
              <a:buNone/>
            </a:pPr>
            <a:r>
              <a:rPr b="1" lang="en-US" sz="3400">
                <a:latin typeface="Garamond"/>
                <a:ea typeface="Garamond"/>
                <a:cs typeface="Garamond"/>
                <a:sym typeface="Garamond"/>
              </a:rPr>
              <a:t>How may SNT funds be used?</a:t>
            </a:r>
            <a:endParaRPr sz="2700">
              <a:latin typeface="Garamond"/>
              <a:ea typeface="Garamond"/>
              <a:cs typeface="Garamond"/>
              <a:sym typeface="Garamond"/>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 name="Shape 57"/>
        <p:cNvGrpSpPr/>
        <p:nvPr/>
      </p:nvGrpSpPr>
      <p:grpSpPr>
        <a:xfrm>
          <a:off x="0" y="0"/>
          <a:ext cx="0" cy="0"/>
          <a:chOff x="0" y="0"/>
          <a:chExt cx="0" cy="0"/>
        </a:xfrm>
      </p:grpSpPr>
      <p:sp>
        <p:nvSpPr>
          <p:cNvPr id="58" name="Google Shape;58;p8"/>
          <p:cNvSpPr txBox="1"/>
          <p:nvPr>
            <p:ph idx="1" type="body"/>
          </p:nvPr>
        </p:nvSpPr>
        <p:spPr>
          <a:xfrm>
            <a:off x="628650" y="1499525"/>
            <a:ext cx="7886700" cy="5201100"/>
          </a:xfrm>
          <a:prstGeom prst="rect">
            <a:avLst/>
          </a:prstGeom>
          <a:noFill/>
          <a:ln>
            <a:noFill/>
          </a:ln>
        </p:spPr>
        <p:txBody>
          <a:bodyPr anchorCtr="0" anchor="t" bIns="45700" lIns="91425" spcFirstLastPara="1" rIns="91425" wrap="square" tIns="45700">
            <a:noAutofit/>
          </a:bodyPr>
          <a:lstStyle/>
          <a:p>
            <a:pPr indent="-401320" lvl="0" marL="342900" rtl="0" algn="l">
              <a:lnSpc>
                <a:spcPct val="100000"/>
              </a:lnSpc>
              <a:spcBef>
                <a:spcPts val="0"/>
              </a:spcBef>
              <a:spcAft>
                <a:spcPts val="0"/>
              </a:spcAft>
              <a:buClr>
                <a:srgbClr val="000000"/>
              </a:buClr>
              <a:buSzPts val="2600"/>
              <a:buFont typeface="Garamond"/>
              <a:buChar char="❖"/>
            </a:pPr>
            <a:r>
              <a:rPr lang="en-US" sz="2600">
                <a:solidFill>
                  <a:srgbClr val="000000"/>
                </a:solidFill>
                <a:latin typeface="Garamond"/>
                <a:ea typeface="Garamond"/>
                <a:cs typeface="Garamond"/>
                <a:sym typeface="Garamond"/>
              </a:rPr>
              <a:t>Should be established by </a:t>
            </a:r>
            <a:r>
              <a:rPr b="1" lang="en-US" sz="2600">
                <a:solidFill>
                  <a:srgbClr val="000000"/>
                </a:solidFill>
                <a:latin typeface="Garamond"/>
                <a:ea typeface="Garamond"/>
                <a:cs typeface="Garamond"/>
                <a:sym typeface="Garamond"/>
              </a:rPr>
              <a:t>an attorney or law group with sufficient expertise in special needs law and financial planning.</a:t>
            </a:r>
            <a:endParaRPr b="1" sz="2600">
              <a:solidFill>
                <a:srgbClr val="000000"/>
              </a:solidFill>
              <a:latin typeface="Garamond"/>
              <a:ea typeface="Garamond"/>
              <a:cs typeface="Garamond"/>
              <a:sym typeface="Garamond"/>
            </a:endParaRPr>
          </a:p>
          <a:p>
            <a:pPr indent="-401320" lvl="0" marL="342900" rtl="0" algn="l">
              <a:lnSpc>
                <a:spcPct val="100000"/>
              </a:lnSpc>
              <a:spcBef>
                <a:spcPts val="0"/>
              </a:spcBef>
              <a:spcAft>
                <a:spcPts val="0"/>
              </a:spcAft>
              <a:buClr>
                <a:srgbClr val="000000"/>
              </a:buClr>
              <a:buSzPts val="2600"/>
              <a:buFont typeface="Garamond"/>
              <a:buChar char="❖"/>
            </a:pPr>
            <a:r>
              <a:rPr lang="en-US" sz="2600">
                <a:solidFill>
                  <a:srgbClr val="000000"/>
                </a:solidFill>
                <a:latin typeface="Garamond"/>
                <a:ea typeface="Garamond"/>
                <a:cs typeface="Garamond"/>
                <a:sym typeface="Garamond"/>
              </a:rPr>
              <a:t>Important in setting up the trust correctly so as to preserve eligibility for public benefits.</a:t>
            </a:r>
            <a:endParaRPr sz="2600">
              <a:solidFill>
                <a:srgbClr val="000000"/>
              </a:solidFill>
              <a:latin typeface="Garamond"/>
              <a:ea typeface="Garamond"/>
              <a:cs typeface="Garamond"/>
              <a:sym typeface="Garamond"/>
            </a:endParaRPr>
          </a:p>
          <a:p>
            <a:pPr indent="-401320" lvl="0" marL="342900" rtl="0" algn="l">
              <a:lnSpc>
                <a:spcPct val="100000"/>
              </a:lnSpc>
              <a:spcBef>
                <a:spcPts val="0"/>
              </a:spcBef>
              <a:spcAft>
                <a:spcPts val="0"/>
              </a:spcAft>
              <a:buClr>
                <a:srgbClr val="000000"/>
              </a:buClr>
              <a:buSzPts val="2600"/>
              <a:buFont typeface="Garamond"/>
              <a:buChar char="❖"/>
            </a:pPr>
            <a:r>
              <a:rPr b="1" lang="en-US" sz="2600" u="sng">
                <a:solidFill>
                  <a:schemeClr val="hlink"/>
                </a:solidFill>
                <a:latin typeface="Garamond"/>
                <a:ea typeface="Garamond"/>
                <a:cs typeface="Garamond"/>
                <a:sym typeface="Garamond"/>
                <a:hlinkClick r:id="rId3"/>
              </a:rPr>
              <a:t>PLAN NJ Directory of Attorneys</a:t>
            </a:r>
            <a:endParaRPr b="1" sz="2600">
              <a:solidFill>
                <a:srgbClr val="000000"/>
              </a:solidFill>
              <a:latin typeface="Garamond"/>
              <a:ea typeface="Garamond"/>
              <a:cs typeface="Garamond"/>
              <a:sym typeface="Garamond"/>
            </a:endParaRPr>
          </a:p>
          <a:p>
            <a:pPr indent="-203200" lvl="1" marL="514350" rtl="0" algn="l">
              <a:lnSpc>
                <a:spcPct val="100000"/>
              </a:lnSpc>
              <a:spcBef>
                <a:spcPts val="0"/>
              </a:spcBef>
              <a:spcAft>
                <a:spcPts val="0"/>
              </a:spcAft>
              <a:buSzPts val="2300"/>
              <a:buFont typeface="Garamond"/>
              <a:buChar char="➢"/>
            </a:pPr>
            <a:r>
              <a:rPr lang="en-US" sz="2300">
                <a:highlight>
                  <a:srgbClr val="FFFFFF"/>
                </a:highlight>
                <a:latin typeface="Garamond"/>
                <a:ea typeface="Garamond"/>
                <a:cs typeface="Garamond"/>
                <a:sym typeface="Garamond"/>
              </a:rPr>
              <a:t>Contact information for attorneys who have interest and experience in estate planning and many other related matters for individuals with disabilities and their families, including SNTs, guardianship, public benefits, and special education.</a:t>
            </a:r>
            <a:endParaRPr sz="2300">
              <a:highlight>
                <a:srgbClr val="FFFFFF"/>
              </a:highlight>
              <a:latin typeface="Garamond"/>
              <a:ea typeface="Garamond"/>
              <a:cs typeface="Garamond"/>
              <a:sym typeface="Garamond"/>
            </a:endParaRPr>
          </a:p>
          <a:p>
            <a:pPr indent="-203200" lvl="1" marL="514350" rtl="0" algn="l">
              <a:lnSpc>
                <a:spcPct val="100000"/>
              </a:lnSpc>
              <a:spcBef>
                <a:spcPts val="0"/>
              </a:spcBef>
              <a:spcAft>
                <a:spcPts val="0"/>
              </a:spcAft>
              <a:buSzPts val="2300"/>
              <a:buFont typeface="Garamond"/>
              <a:buChar char="➢"/>
            </a:pPr>
            <a:r>
              <a:rPr lang="en-US" sz="2300">
                <a:highlight>
                  <a:srgbClr val="FFFFFF"/>
                </a:highlight>
                <a:latin typeface="Garamond"/>
                <a:ea typeface="Garamond"/>
                <a:cs typeface="Garamond"/>
                <a:sym typeface="Garamond"/>
              </a:rPr>
              <a:t>This list does not represent an endorsement or recommendation of any attorneys, nor is it all inclusive of attorneys who practice in these matters. </a:t>
            </a:r>
            <a:endParaRPr sz="2300">
              <a:highlight>
                <a:srgbClr val="FFFFFF"/>
              </a:highlight>
              <a:latin typeface="Garamond"/>
              <a:ea typeface="Garamond"/>
              <a:cs typeface="Garamond"/>
              <a:sym typeface="Garamond"/>
            </a:endParaRPr>
          </a:p>
        </p:txBody>
      </p:sp>
      <p:sp>
        <p:nvSpPr>
          <p:cNvPr id="59" name="Google Shape;59;p8"/>
          <p:cNvSpPr txBox="1"/>
          <p:nvPr>
            <p:ph type="title"/>
          </p:nvPr>
        </p:nvSpPr>
        <p:spPr>
          <a:xfrm>
            <a:off x="2740150" y="353500"/>
            <a:ext cx="5829300" cy="6216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4400"/>
              <a:buFont typeface="Arial"/>
              <a:buNone/>
            </a:pPr>
            <a:r>
              <a:rPr b="1" lang="en-US" sz="4000">
                <a:latin typeface="Garamond"/>
                <a:ea typeface="Garamond"/>
                <a:cs typeface="Garamond"/>
                <a:sym typeface="Garamond"/>
              </a:rPr>
              <a:t>How to establish a SNT?</a:t>
            </a:r>
            <a:endParaRPr sz="4000">
              <a:latin typeface="Garamond"/>
              <a:ea typeface="Garamond"/>
              <a:cs typeface="Garamond"/>
              <a:sym typeface="Garamond"/>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 name="Shape 63"/>
        <p:cNvGrpSpPr/>
        <p:nvPr/>
      </p:nvGrpSpPr>
      <p:grpSpPr>
        <a:xfrm>
          <a:off x="0" y="0"/>
          <a:ext cx="0" cy="0"/>
          <a:chOff x="0" y="0"/>
          <a:chExt cx="0" cy="0"/>
        </a:xfrm>
      </p:grpSpPr>
      <p:sp>
        <p:nvSpPr>
          <p:cNvPr id="64" name="Google Shape;64;p9"/>
          <p:cNvSpPr txBox="1"/>
          <p:nvPr>
            <p:ph idx="1" type="body"/>
          </p:nvPr>
        </p:nvSpPr>
        <p:spPr>
          <a:xfrm>
            <a:off x="628650" y="1740725"/>
            <a:ext cx="7886700" cy="4813200"/>
          </a:xfrm>
          <a:prstGeom prst="rect">
            <a:avLst/>
          </a:prstGeom>
          <a:noFill/>
          <a:ln>
            <a:noFill/>
          </a:ln>
        </p:spPr>
        <p:txBody>
          <a:bodyPr anchorCtr="0" anchor="t" bIns="45700" lIns="91425" spcFirstLastPara="1" rIns="91425" wrap="square" tIns="45700">
            <a:normAutofit/>
          </a:bodyPr>
          <a:lstStyle/>
          <a:p>
            <a:pPr indent="-191770" lvl="0" marL="171450" rtl="0" algn="l">
              <a:lnSpc>
                <a:spcPct val="90000"/>
              </a:lnSpc>
              <a:spcBef>
                <a:spcPts val="0"/>
              </a:spcBef>
              <a:spcAft>
                <a:spcPts val="0"/>
              </a:spcAft>
              <a:buClr>
                <a:srgbClr val="000000"/>
              </a:buClr>
              <a:buSzPts val="2120"/>
              <a:buFont typeface="Garamond"/>
              <a:buChar char="❖"/>
            </a:pPr>
            <a:r>
              <a:rPr lang="en-US" sz="2120">
                <a:latin typeface="Garamond"/>
                <a:ea typeface="Garamond"/>
                <a:cs typeface="Garamond"/>
                <a:sym typeface="Garamond"/>
              </a:rPr>
              <a:t>The Arc of New Jersey Health Care Advocacy Program</a:t>
            </a:r>
            <a:endParaRPr sz="1842"/>
          </a:p>
          <a:p>
            <a:pPr indent="-177800" lvl="1" marL="514350" rtl="0" algn="l">
              <a:lnSpc>
                <a:spcPct val="80000"/>
              </a:lnSpc>
              <a:spcBef>
                <a:spcPts val="375"/>
              </a:spcBef>
              <a:spcAft>
                <a:spcPts val="0"/>
              </a:spcAft>
              <a:buClr>
                <a:srgbClr val="000000"/>
              </a:buClr>
              <a:buSzPts val="1900"/>
              <a:buFont typeface="Garamond"/>
              <a:buChar char="➢"/>
            </a:pPr>
            <a:r>
              <a:rPr b="1" lang="en-US" sz="1900" u="sng">
                <a:solidFill>
                  <a:schemeClr val="hlink"/>
                </a:solidFill>
                <a:latin typeface="Garamond"/>
                <a:ea typeface="Garamond"/>
                <a:cs typeface="Garamond"/>
                <a:sym typeface="Garamond"/>
                <a:hlinkClick r:id="rId3"/>
              </a:rPr>
              <a:t>thearcnjhealthcareadvocacy.org</a:t>
            </a:r>
            <a:endParaRPr b="1" sz="1900">
              <a:solidFill>
                <a:srgbClr val="000000"/>
              </a:solidFill>
              <a:latin typeface="Garamond"/>
              <a:ea typeface="Garamond"/>
              <a:cs typeface="Garamond"/>
              <a:sym typeface="Garamond"/>
            </a:endParaRPr>
          </a:p>
          <a:p>
            <a:pPr indent="-191770" lvl="0" marL="171450" rtl="0" algn="l">
              <a:lnSpc>
                <a:spcPct val="80000"/>
              </a:lnSpc>
              <a:spcBef>
                <a:spcPts val="750"/>
              </a:spcBef>
              <a:spcAft>
                <a:spcPts val="0"/>
              </a:spcAft>
              <a:buClr>
                <a:srgbClr val="000000"/>
              </a:buClr>
              <a:buSzPts val="2120"/>
              <a:buFont typeface="Garamond"/>
              <a:buChar char="❖"/>
            </a:pPr>
            <a:r>
              <a:rPr lang="en-US" sz="2120">
                <a:solidFill>
                  <a:srgbClr val="000000"/>
                </a:solidFill>
                <a:latin typeface="Garamond"/>
                <a:ea typeface="Garamond"/>
                <a:cs typeface="Garamond"/>
                <a:sym typeface="Garamond"/>
              </a:rPr>
              <a:t>The Arc of New Jersey Family Institute Go Bag</a:t>
            </a:r>
            <a:endParaRPr sz="2120">
              <a:solidFill>
                <a:srgbClr val="000000"/>
              </a:solidFill>
              <a:latin typeface="Garamond"/>
              <a:ea typeface="Garamond"/>
              <a:cs typeface="Garamond"/>
              <a:sym typeface="Garamond"/>
            </a:endParaRPr>
          </a:p>
          <a:p>
            <a:pPr indent="-173672" lvl="1" marL="514350" rtl="0" algn="l">
              <a:lnSpc>
                <a:spcPct val="80000"/>
              </a:lnSpc>
              <a:spcBef>
                <a:spcPts val="375"/>
              </a:spcBef>
              <a:spcAft>
                <a:spcPts val="0"/>
              </a:spcAft>
              <a:buClr>
                <a:srgbClr val="000000"/>
              </a:buClr>
              <a:buSzPts val="1835"/>
              <a:buFont typeface="Garamond"/>
              <a:buChar char="➢"/>
            </a:pPr>
            <a:r>
              <a:rPr b="1" lang="en-US" sz="1835" u="sng">
                <a:solidFill>
                  <a:schemeClr val="hlink"/>
                </a:solidFill>
                <a:latin typeface="Garamond"/>
                <a:ea typeface="Garamond"/>
                <a:cs typeface="Garamond"/>
                <a:sym typeface="Garamond"/>
                <a:hlinkClick r:id="rId4"/>
              </a:rPr>
              <a:t>https://www.thearcfamilyinstitute.org/resources/special-needs-trusts-go-bag.html</a:t>
            </a:r>
            <a:endParaRPr b="1" sz="1835">
              <a:solidFill>
                <a:srgbClr val="000000"/>
              </a:solidFill>
              <a:latin typeface="Garamond"/>
              <a:ea typeface="Garamond"/>
              <a:cs typeface="Garamond"/>
              <a:sym typeface="Garamond"/>
            </a:endParaRPr>
          </a:p>
          <a:p>
            <a:pPr indent="-191770" lvl="0" marL="171450" rtl="0" algn="l">
              <a:lnSpc>
                <a:spcPct val="80000"/>
              </a:lnSpc>
              <a:spcBef>
                <a:spcPts val="750"/>
              </a:spcBef>
              <a:spcAft>
                <a:spcPts val="0"/>
              </a:spcAft>
              <a:buClr>
                <a:srgbClr val="000000"/>
              </a:buClr>
              <a:buSzPts val="2120"/>
              <a:buFont typeface="Garamond"/>
              <a:buChar char="❖"/>
            </a:pPr>
            <a:r>
              <a:rPr lang="en-US" sz="2120">
                <a:solidFill>
                  <a:srgbClr val="000000"/>
                </a:solidFill>
                <a:latin typeface="Garamond"/>
                <a:ea typeface="Garamond"/>
                <a:cs typeface="Garamond"/>
                <a:sym typeface="Garamond"/>
              </a:rPr>
              <a:t>NJ Department of Human Services</a:t>
            </a:r>
            <a:endParaRPr sz="2120">
              <a:solidFill>
                <a:srgbClr val="000000"/>
              </a:solidFill>
              <a:latin typeface="Garamond"/>
              <a:ea typeface="Garamond"/>
              <a:cs typeface="Garamond"/>
              <a:sym typeface="Garamond"/>
            </a:endParaRPr>
          </a:p>
          <a:p>
            <a:pPr indent="-177800" lvl="1" marL="514350" rtl="0" algn="l">
              <a:lnSpc>
                <a:spcPct val="90000"/>
              </a:lnSpc>
              <a:spcBef>
                <a:spcPts val="0"/>
              </a:spcBef>
              <a:spcAft>
                <a:spcPts val="0"/>
              </a:spcAft>
              <a:buClr>
                <a:srgbClr val="000000"/>
              </a:buClr>
              <a:buSzPts val="1900"/>
              <a:buFont typeface="Garamond"/>
              <a:buChar char="➢"/>
            </a:pPr>
            <a:r>
              <a:rPr b="1" lang="en-US" sz="1900" u="sng">
                <a:solidFill>
                  <a:schemeClr val="hlink"/>
                </a:solidFill>
                <a:latin typeface="Garamond"/>
                <a:ea typeface="Garamond"/>
                <a:cs typeface="Garamond"/>
                <a:sym typeface="Garamond"/>
                <a:hlinkClick r:id="rId5"/>
              </a:rPr>
              <a:t>https://www.nj.gov/humanservices/dmahs/clients/snt.html</a:t>
            </a:r>
            <a:endParaRPr b="1" sz="1900">
              <a:latin typeface="Garamond"/>
              <a:ea typeface="Garamond"/>
              <a:cs typeface="Garamond"/>
              <a:sym typeface="Garamond"/>
            </a:endParaRPr>
          </a:p>
          <a:p>
            <a:pPr indent="-177800" lvl="1" marL="514350" rtl="0" algn="l">
              <a:lnSpc>
                <a:spcPct val="90000"/>
              </a:lnSpc>
              <a:spcBef>
                <a:spcPts val="0"/>
              </a:spcBef>
              <a:spcAft>
                <a:spcPts val="0"/>
              </a:spcAft>
              <a:buSzPts val="1900"/>
              <a:buFont typeface="Garamond"/>
              <a:buChar char="➢"/>
            </a:pPr>
            <a:r>
              <a:rPr b="1" lang="en-US" sz="1900" u="sng">
                <a:solidFill>
                  <a:schemeClr val="hlink"/>
                </a:solidFill>
                <a:latin typeface="Garamond"/>
                <a:ea typeface="Garamond"/>
                <a:cs typeface="Garamond"/>
                <a:sym typeface="Garamond"/>
                <a:hlinkClick r:id="rId6"/>
              </a:rPr>
              <a:t>FAQs </a:t>
            </a:r>
            <a:endParaRPr b="1" sz="1900">
              <a:latin typeface="Garamond"/>
              <a:ea typeface="Garamond"/>
              <a:cs typeface="Garamond"/>
              <a:sym typeface="Garamond"/>
            </a:endParaRPr>
          </a:p>
          <a:p>
            <a:pPr indent="-191770" lvl="0" marL="171450" rtl="0" algn="l">
              <a:lnSpc>
                <a:spcPct val="90000"/>
              </a:lnSpc>
              <a:spcBef>
                <a:spcPts val="0"/>
              </a:spcBef>
              <a:spcAft>
                <a:spcPts val="0"/>
              </a:spcAft>
              <a:buSzPts val="2120"/>
              <a:buFont typeface="Garamond"/>
              <a:buChar char="❖"/>
            </a:pPr>
            <a:r>
              <a:rPr lang="en-US" sz="2120">
                <a:latin typeface="Garamond"/>
                <a:ea typeface="Garamond"/>
                <a:cs typeface="Garamond"/>
                <a:sym typeface="Garamond"/>
              </a:rPr>
              <a:t>Special Needs Alliance - Find an attorney</a:t>
            </a:r>
            <a:endParaRPr sz="2120">
              <a:latin typeface="Garamond"/>
              <a:ea typeface="Garamond"/>
              <a:cs typeface="Garamond"/>
              <a:sym typeface="Garamond"/>
            </a:endParaRPr>
          </a:p>
          <a:p>
            <a:pPr indent="-179070" lvl="1" marL="514350" rtl="0" algn="l">
              <a:lnSpc>
                <a:spcPct val="90000"/>
              </a:lnSpc>
              <a:spcBef>
                <a:spcPts val="0"/>
              </a:spcBef>
              <a:spcAft>
                <a:spcPts val="0"/>
              </a:spcAft>
              <a:buSzPts val="1920"/>
              <a:buFont typeface="Garamond"/>
              <a:buChar char="➢"/>
            </a:pPr>
            <a:r>
              <a:rPr b="1" lang="en-US" sz="1920" u="sng">
                <a:solidFill>
                  <a:schemeClr val="hlink"/>
                </a:solidFill>
                <a:latin typeface="Garamond"/>
                <a:ea typeface="Garamond"/>
                <a:cs typeface="Garamond"/>
                <a:sym typeface="Garamond"/>
                <a:hlinkClick r:id="rId7"/>
              </a:rPr>
              <a:t>https://www.specialneedsalliance.org/find-an-attorney/</a:t>
            </a:r>
            <a:endParaRPr b="1" sz="1920">
              <a:latin typeface="Garamond"/>
              <a:ea typeface="Garamond"/>
              <a:cs typeface="Garamond"/>
              <a:sym typeface="Garamond"/>
            </a:endParaRPr>
          </a:p>
          <a:p>
            <a:pPr indent="-191770" lvl="0" marL="171450" rtl="0" algn="l">
              <a:lnSpc>
                <a:spcPct val="90000"/>
              </a:lnSpc>
              <a:spcBef>
                <a:spcPts val="0"/>
              </a:spcBef>
              <a:spcAft>
                <a:spcPts val="0"/>
              </a:spcAft>
              <a:buSzPts val="2120"/>
              <a:buFont typeface="Garamond"/>
              <a:buChar char="❖"/>
            </a:pPr>
            <a:r>
              <a:rPr lang="en-US" sz="2120">
                <a:latin typeface="Garamond"/>
                <a:ea typeface="Garamond"/>
                <a:cs typeface="Garamond"/>
                <a:sym typeface="Garamond"/>
              </a:rPr>
              <a:t>The Arc and the Center for Future Planning directory</a:t>
            </a:r>
            <a:endParaRPr sz="2120">
              <a:latin typeface="Garamond"/>
              <a:ea typeface="Garamond"/>
              <a:cs typeface="Garamond"/>
              <a:sym typeface="Garamond"/>
            </a:endParaRPr>
          </a:p>
          <a:p>
            <a:pPr indent="-179070" lvl="1" marL="514350" rtl="0" algn="l">
              <a:lnSpc>
                <a:spcPct val="90000"/>
              </a:lnSpc>
              <a:spcBef>
                <a:spcPts val="0"/>
              </a:spcBef>
              <a:spcAft>
                <a:spcPts val="0"/>
              </a:spcAft>
              <a:buSzPts val="1920"/>
              <a:buFont typeface="Garamond"/>
              <a:buChar char="➢"/>
            </a:pPr>
            <a:r>
              <a:rPr b="1" lang="en-US" sz="1920" u="sng">
                <a:solidFill>
                  <a:schemeClr val="hlink"/>
                </a:solidFill>
                <a:latin typeface="Garamond"/>
                <a:ea typeface="Garamond"/>
                <a:cs typeface="Garamond"/>
                <a:sym typeface="Garamond"/>
                <a:hlinkClick r:id="rId8"/>
              </a:rPr>
              <a:t>https://futureplanning.thearc.org/professionals/landing</a:t>
            </a:r>
            <a:endParaRPr b="1" sz="1920">
              <a:latin typeface="Garamond"/>
              <a:ea typeface="Garamond"/>
              <a:cs typeface="Garamond"/>
              <a:sym typeface="Garamond"/>
            </a:endParaRPr>
          </a:p>
          <a:p>
            <a:pPr indent="-191770" lvl="0" marL="171450" rtl="0" algn="l">
              <a:lnSpc>
                <a:spcPct val="90000"/>
              </a:lnSpc>
              <a:spcBef>
                <a:spcPts val="0"/>
              </a:spcBef>
              <a:spcAft>
                <a:spcPts val="0"/>
              </a:spcAft>
              <a:buSzPts val="2120"/>
              <a:buFont typeface="Garamond"/>
              <a:buChar char="❖"/>
            </a:pPr>
            <a:r>
              <a:rPr lang="en-US" sz="2120">
                <a:latin typeface="Garamond"/>
                <a:ea typeface="Garamond"/>
                <a:cs typeface="Garamond"/>
                <a:sym typeface="Garamond"/>
              </a:rPr>
              <a:t>Subscribe to our email list at </a:t>
            </a:r>
            <a:r>
              <a:rPr b="1" lang="en-US" sz="2120" u="sng">
                <a:solidFill>
                  <a:schemeClr val="hlink"/>
                </a:solidFill>
                <a:latin typeface="Garamond"/>
                <a:ea typeface="Garamond"/>
                <a:cs typeface="Garamond"/>
                <a:sym typeface="Garamond"/>
                <a:hlinkClick r:id="rId9"/>
              </a:rPr>
              <a:t>arcnj.org</a:t>
            </a:r>
            <a:endParaRPr b="1" sz="2120">
              <a:latin typeface="Garamond"/>
              <a:ea typeface="Garamond"/>
              <a:cs typeface="Garamond"/>
              <a:sym typeface="Garamond"/>
            </a:endParaRPr>
          </a:p>
          <a:p>
            <a:pPr indent="-179070" lvl="1" marL="514350" rtl="0" algn="l">
              <a:lnSpc>
                <a:spcPct val="90000"/>
              </a:lnSpc>
              <a:spcBef>
                <a:spcPts val="0"/>
              </a:spcBef>
              <a:spcAft>
                <a:spcPts val="0"/>
              </a:spcAft>
              <a:buSzPts val="1920"/>
              <a:buFont typeface="Garamond"/>
              <a:buChar char="➢"/>
            </a:pPr>
            <a:r>
              <a:rPr lang="en-US" sz="1920">
                <a:latin typeface="Garamond"/>
                <a:ea typeface="Garamond"/>
                <a:cs typeface="Garamond"/>
                <a:sym typeface="Garamond"/>
              </a:rPr>
              <a:t>Scroll to to the bottom of the page and click “Health care issues” then the subscribe button. </a:t>
            </a:r>
            <a:endParaRPr sz="1365"/>
          </a:p>
        </p:txBody>
      </p:sp>
      <p:sp>
        <p:nvSpPr>
          <p:cNvPr id="65" name="Google Shape;65;p9"/>
          <p:cNvSpPr txBox="1"/>
          <p:nvPr>
            <p:ph type="title"/>
          </p:nvPr>
        </p:nvSpPr>
        <p:spPr>
          <a:xfrm>
            <a:off x="2740152" y="353500"/>
            <a:ext cx="5829300" cy="9249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4400"/>
              <a:buFont typeface="Arial"/>
              <a:buNone/>
            </a:pPr>
            <a:r>
              <a:rPr b="1" lang="en-US" sz="4000">
                <a:latin typeface="Garamond"/>
                <a:ea typeface="Garamond"/>
                <a:cs typeface="Garamond"/>
                <a:sym typeface="Garamond"/>
              </a:rPr>
              <a:t>Information &amp; Resources</a:t>
            </a:r>
            <a:endParaRPr>
              <a:latin typeface="Garamond"/>
              <a:ea typeface="Garamond"/>
              <a:cs typeface="Garamond"/>
              <a:sym typeface="Garamond"/>
            </a:endParaRPr>
          </a:p>
        </p:txBody>
      </p:sp>
    </p:spTree>
  </p:cSld>
  <p:clrMapOvr>
    <a:masterClrMapping/>
  </p:clrMapOvr>
</p:sld>
</file>

<file path=ppt/theme/theme1.xml><?xml version="1.0" encoding="utf-8"?>
<a:theme xmlns:a="http://schemas.openxmlformats.org/drawingml/2006/main" xmlns:r="http://schemas.openxmlformats.org/officeDocument/2006/relationships" name="Arc1">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