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9" r:id="rId4"/>
  </p:sldMasterIdLst>
  <p:notesMasterIdLst>
    <p:notesMasterId r:id="rId5"/>
  </p:notesMasterIdLst>
  <p:sldIdLst>
    <p:sldId id="256" r:id="rId6"/>
    <p:sldId id="257" r:id="rId7"/>
    <p:sldId id="258" r:id="rId8"/>
    <p:sldId id="259" r:id="rId9"/>
    <p:sldId id="260" r:id="rId10"/>
    <p:sldId id="261" r:id="rId11"/>
    <p:sldId id="262" r:id="rId12"/>
  </p:sldIdLst>
  <p:sldSz cy="6858000" cx="9144000"/>
  <p:notesSz cx="7010400" cy="9296400"/>
  <p:embeddedFontLst>
    <p:embeddedFont>
      <p:font typeface="Garamond"/>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Garamond-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Garamond-italic.fntdata"/><Relationship Id="rId14" Type="http://schemas.openxmlformats.org/officeDocument/2006/relationships/font" Target="fonts/Garamond-bold.fntdata"/><Relationship Id="rId16" Type="http://schemas.openxmlformats.org/officeDocument/2006/relationships/font" Target="fonts/Garamond-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8475" cy="4667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70338" y="0"/>
            <a:ext cx="3038475" cy="466725"/>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414463" y="1162050"/>
            <a:ext cx="4181475"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1675" y="4473575"/>
            <a:ext cx="5607050" cy="3660775"/>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3038475" cy="46672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70338" y="8829675"/>
            <a:ext cx="3038475" cy="466725"/>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 name="Shape 24"/>
        <p:cNvGrpSpPr/>
        <p:nvPr/>
      </p:nvGrpSpPr>
      <p:grpSpPr>
        <a:xfrm>
          <a:off x="0" y="0"/>
          <a:ext cx="0" cy="0"/>
          <a:chOff x="0" y="0"/>
          <a:chExt cx="0" cy="0"/>
        </a:xfrm>
      </p:grpSpPr>
      <p:sp>
        <p:nvSpPr>
          <p:cNvPr id="25" name="Google Shape;25;p1:notes"/>
          <p:cNvSpPr txBox="1"/>
          <p:nvPr>
            <p:ph idx="1" type="body"/>
          </p:nvPr>
        </p:nvSpPr>
        <p:spPr>
          <a:xfrm>
            <a:off x="701675" y="4473575"/>
            <a:ext cx="5607050" cy="3660775"/>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 name="Google Shape;26;p1:notes"/>
          <p:cNvSpPr/>
          <p:nvPr>
            <p:ph idx="2" type="sldImg"/>
          </p:nvPr>
        </p:nvSpPr>
        <p:spPr>
          <a:xfrm>
            <a:off x="1414463" y="1162050"/>
            <a:ext cx="4181475" cy="3136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g2ba94ce6216_0_55: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32" name="Google Shape;32;g2ba94ce6216_0_55: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 name="Shape 36"/>
        <p:cNvGrpSpPr/>
        <p:nvPr/>
      </p:nvGrpSpPr>
      <p:grpSpPr>
        <a:xfrm>
          <a:off x="0" y="0"/>
          <a:ext cx="0" cy="0"/>
          <a:chOff x="0" y="0"/>
          <a:chExt cx="0" cy="0"/>
        </a:xfrm>
      </p:grpSpPr>
      <p:sp>
        <p:nvSpPr>
          <p:cNvPr id="37" name="Google Shape;37;g2e4a44f34e9_0_0: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38" name="Google Shape;38;g2e4a44f34e9_0_0: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g2e4a44f34e9_0_5: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44" name="Google Shape;44;g2e4a44f34e9_0_5: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2e4a44f34e9_0_16: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50" name="Google Shape;50;g2e4a44f34e9_0_16: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2e4a44f34e9_0_10: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56" name="Google Shape;56;g2e4a44f34e9_0_10: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ba94ce6216_0_60:notes"/>
          <p:cNvSpPr txBox="1"/>
          <p:nvPr>
            <p:ph idx="1" type="body"/>
          </p:nvPr>
        </p:nvSpPr>
        <p:spPr>
          <a:xfrm>
            <a:off x="701675" y="4473575"/>
            <a:ext cx="5607000" cy="36609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Font typeface="Calibri"/>
              <a:buNone/>
            </a:pPr>
            <a:r>
              <a:t/>
            </a:r>
            <a:endParaRPr/>
          </a:p>
        </p:txBody>
      </p:sp>
      <p:sp>
        <p:nvSpPr>
          <p:cNvPr id="62" name="Google Shape;62;g2ba94ce6216_0_60:notes"/>
          <p:cNvSpPr/>
          <p:nvPr>
            <p:ph idx="2" type="sldImg"/>
          </p:nvPr>
        </p:nvSpPr>
        <p:spPr>
          <a:xfrm>
            <a:off x="1414463" y="1162050"/>
            <a:ext cx="41814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6" name="Shape 16"/>
        <p:cNvGrpSpPr/>
        <p:nvPr/>
      </p:nvGrpSpPr>
      <p:grpSpPr>
        <a:xfrm>
          <a:off x="0" y="0"/>
          <a:ext cx="0" cy="0"/>
          <a:chOff x="0" y="0"/>
          <a:chExt cx="0" cy="0"/>
        </a:xfrm>
      </p:grpSpPr>
      <p:sp>
        <p:nvSpPr>
          <p:cNvPr id="17" name="Google Shape;17;p2"/>
          <p:cNvSpPr txBox="1"/>
          <p:nvPr>
            <p:ph idx="1" type="body"/>
          </p:nvPr>
        </p:nvSpPr>
        <p:spPr>
          <a:xfrm>
            <a:off x="402091" y="1690684"/>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18" name="Google Shape;18;p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pic>
        <p:nvPicPr>
          <p:cNvPr id="21" name="Google Shape;21;p2"/>
          <p:cNvPicPr preferRelativeResize="0"/>
          <p:nvPr/>
        </p:nvPicPr>
        <p:blipFill rotWithShape="1">
          <a:blip r:embed="rId2">
            <a:alphaModFix/>
          </a:blip>
          <a:srcRect b="0" l="0" r="0" t="0"/>
          <a:stretch/>
        </p:blipFill>
        <p:spPr>
          <a:xfrm rot="10800000">
            <a:off x="1690008" y="-7483"/>
            <a:ext cx="7453993" cy="1404580"/>
          </a:xfrm>
          <a:prstGeom prst="rect">
            <a:avLst/>
          </a:prstGeom>
          <a:noFill/>
          <a:ln>
            <a:noFill/>
          </a:ln>
        </p:spPr>
      </p:pic>
      <p:pic>
        <p:nvPicPr>
          <p:cNvPr id="22" name="Google Shape;22;p2"/>
          <p:cNvPicPr preferRelativeResize="0"/>
          <p:nvPr/>
        </p:nvPicPr>
        <p:blipFill rotWithShape="1">
          <a:blip r:embed="rId3">
            <a:alphaModFix/>
          </a:blip>
          <a:srcRect b="8889" l="0" r="0" t="5696"/>
          <a:stretch/>
        </p:blipFill>
        <p:spPr>
          <a:xfrm>
            <a:off x="76200" y="124499"/>
            <a:ext cx="1964192" cy="1251856"/>
          </a:xfrm>
          <a:prstGeom prst="rect">
            <a:avLst/>
          </a:prstGeom>
          <a:noFill/>
          <a:ln>
            <a:noFill/>
          </a:ln>
        </p:spPr>
      </p:pic>
      <p:sp>
        <p:nvSpPr>
          <p:cNvPr id="23" name="Google Shape;23;p2"/>
          <p:cNvSpPr txBox="1"/>
          <p:nvPr>
            <p:ph type="title"/>
          </p:nvPr>
        </p:nvSpPr>
        <p:spPr>
          <a:xfrm>
            <a:off x="3154476" y="50794"/>
            <a:ext cx="5829300" cy="1325563"/>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lt1"/>
              </a:buClr>
              <a:buSzPts val="3300"/>
              <a:buFont typeface="Calibri"/>
              <a:buNone/>
              <a:defRPr b="0" i="0" sz="33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Calibri"/>
                <a:ea typeface="Calibri"/>
                <a:cs typeface="Calibri"/>
                <a:sym typeface="Calibri"/>
              </a:defRPr>
            </a:lvl9pPr>
          </a:lstStyle>
          <a:p/>
        </p:txBody>
      </p:sp>
      <p:sp>
        <p:nvSpPr>
          <p:cNvPr id="11" name="Google Shape;11;p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pic>
        <p:nvPicPr>
          <p:cNvPr id="14" name="Google Shape;14;p1"/>
          <p:cNvPicPr preferRelativeResize="0"/>
          <p:nvPr/>
        </p:nvPicPr>
        <p:blipFill rotWithShape="1">
          <a:blip r:embed="rId1">
            <a:alphaModFix/>
          </a:blip>
          <a:srcRect b="0" l="0" r="0" t="0"/>
          <a:stretch/>
        </p:blipFill>
        <p:spPr>
          <a:xfrm>
            <a:off x="1687946" y="0"/>
            <a:ext cx="7456054" cy="1402202"/>
          </a:xfrm>
          <a:prstGeom prst="rect">
            <a:avLst/>
          </a:prstGeom>
          <a:noFill/>
          <a:ln>
            <a:noFill/>
          </a:ln>
        </p:spPr>
      </p:pic>
      <p:pic>
        <p:nvPicPr>
          <p:cNvPr id="15" name="Google Shape;15;p1"/>
          <p:cNvPicPr preferRelativeResize="0"/>
          <p:nvPr/>
        </p:nvPicPr>
        <p:blipFill rotWithShape="1">
          <a:blip r:embed="rId2">
            <a:alphaModFix/>
          </a:blip>
          <a:srcRect b="8889" l="0" r="0" t="5696"/>
          <a:stretch/>
        </p:blipFill>
        <p:spPr>
          <a:xfrm>
            <a:off x="76200" y="124499"/>
            <a:ext cx="1964192" cy="125185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arcnj.org/programs/health-care-advocac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plannj.org/professional-director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hyperlink" Target="https://www.arcnj.org/programs/health-care-advocacy/" TargetMode="External"/><Relationship Id="rId4" Type="http://schemas.openxmlformats.org/officeDocument/2006/relationships/hyperlink" Target="https://www.thearcfamilyinstitute.org/resources/special-needs-trusts-go-bag.html" TargetMode="External"/><Relationship Id="rId9" Type="http://schemas.openxmlformats.org/officeDocument/2006/relationships/hyperlink" Target="https://www.arcnj.org/" TargetMode="External"/><Relationship Id="rId5" Type="http://schemas.openxmlformats.org/officeDocument/2006/relationships/hyperlink" Target="https://www.nj.gov/humanservices/dmahs/clients/snt.html" TargetMode="External"/><Relationship Id="rId6" Type="http://schemas.openxmlformats.org/officeDocument/2006/relationships/hyperlink" Target="https://www.nj.gov/humanservices/dmahs/clients/SNT_FAQs.pdf" TargetMode="External"/><Relationship Id="rId7" Type="http://schemas.openxmlformats.org/officeDocument/2006/relationships/hyperlink" Target="https://www.specialneedsalliance.org/find-an-attorney/" TargetMode="External"/><Relationship Id="rId8" Type="http://schemas.openxmlformats.org/officeDocument/2006/relationships/hyperlink" Target="https://futureplanning.thearc.org/professionals/landin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 name="Shape 27"/>
        <p:cNvGrpSpPr/>
        <p:nvPr/>
      </p:nvGrpSpPr>
      <p:grpSpPr>
        <a:xfrm>
          <a:off x="0" y="0"/>
          <a:ext cx="0" cy="0"/>
          <a:chOff x="0" y="0"/>
          <a:chExt cx="0" cy="0"/>
        </a:xfrm>
      </p:grpSpPr>
      <p:sp>
        <p:nvSpPr>
          <p:cNvPr id="28" name="Google Shape;28;p3"/>
          <p:cNvSpPr txBox="1"/>
          <p:nvPr>
            <p:ph idx="1" type="body"/>
          </p:nvPr>
        </p:nvSpPr>
        <p:spPr>
          <a:xfrm>
            <a:off x="628650" y="4265800"/>
            <a:ext cx="7886700" cy="2384400"/>
          </a:xfrm>
          <a:prstGeom prst="rect">
            <a:avLst/>
          </a:prstGeom>
          <a:noFill/>
          <a:ln>
            <a:noFill/>
          </a:ln>
        </p:spPr>
        <p:txBody>
          <a:bodyPr anchorCtr="0" anchor="t" bIns="45700" lIns="91425" spcFirstLastPara="1" rIns="91425" wrap="square" tIns="45700">
            <a:normAutofit fontScale="85000" lnSpcReduction="20000"/>
          </a:bodyPr>
          <a:lstStyle/>
          <a:p>
            <a:pPr indent="0" lvl="0" marL="0" rtl="0" algn="ctr">
              <a:lnSpc>
                <a:spcPct val="90000"/>
              </a:lnSpc>
              <a:spcBef>
                <a:spcPts val="0"/>
              </a:spcBef>
              <a:spcAft>
                <a:spcPts val="0"/>
              </a:spcAft>
              <a:buClr>
                <a:schemeClr val="dk1"/>
              </a:buClr>
              <a:buSzPct val="110298"/>
              <a:buNone/>
            </a:pPr>
            <a:r>
              <a:rPr b="1" lang="en-US" sz="2901">
                <a:latin typeface="Arial"/>
                <a:ea typeface="Arial"/>
                <a:cs typeface="Arial"/>
                <a:sym typeface="Arial"/>
              </a:rPr>
              <a:t>Connor Griffin, MPH</a:t>
            </a:r>
            <a:endParaRPr sz="1801"/>
          </a:p>
          <a:p>
            <a:pPr indent="0" lvl="0" marL="0" rtl="0" algn="ctr">
              <a:lnSpc>
                <a:spcPct val="90000"/>
              </a:lnSpc>
              <a:spcBef>
                <a:spcPts val="750"/>
              </a:spcBef>
              <a:spcAft>
                <a:spcPts val="0"/>
              </a:spcAft>
              <a:buClr>
                <a:schemeClr val="dk1"/>
              </a:buClr>
              <a:buSzPct val="151080"/>
              <a:buNone/>
            </a:pPr>
            <a:r>
              <a:rPr lang="en-US" sz="2118">
                <a:latin typeface="Arial"/>
                <a:ea typeface="Arial"/>
                <a:cs typeface="Arial"/>
                <a:sym typeface="Arial"/>
              </a:rPr>
              <a:t>Director, Health Care Advocacy Program</a:t>
            </a:r>
            <a:endParaRPr sz="1018"/>
          </a:p>
          <a:p>
            <a:pPr indent="0" lvl="0" marL="0" rtl="0" algn="ctr">
              <a:lnSpc>
                <a:spcPct val="90000"/>
              </a:lnSpc>
              <a:spcBef>
                <a:spcPts val="750"/>
              </a:spcBef>
              <a:spcAft>
                <a:spcPts val="0"/>
              </a:spcAft>
              <a:buClr>
                <a:schemeClr val="dk1"/>
              </a:buClr>
              <a:buSzPct val="151080"/>
              <a:buNone/>
            </a:pPr>
            <a:r>
              <a:rPr lang="en-US" sz="2118">
                <a:latin typeface="Arial"/>
                <a:ea typeface="Arial"/>
                <a:cs typeface="Arial"/>
                <a:sym typeface="Arial"/>
              </a:rPr>
              <a:t>The Arc of New Jersey</a:t>
            </a:r>
            <a:endParaRPr sz="1018"/>
          </a:p>
          <a:p>
            <a:pPr indent="0" lvl="0" marL="0" rtl="0" algn="ctr">
              <a:lnSpc>
                <a:spcPct val="90000"/>
              </a:lnSpc>
              <a:spcBef>
                <a:spcPts val="750"/>
              </a:spcBef>
              <a:spcAft>
                <a:spcPts val="0"/>
              </a:spcAft>
              <a:buClr>
                <a:schemeClr val="dk1"/>
              </a:buClr>
              <a:buSzPct val="151080"/>
              <a:buNone/>
            </a:pPr>
            <a:r>
              <a:rPr b="1" lang="en-US" sz="2118">
                <a:latin typeface="Arial"/>
                <a:ea typeface="Arial"/>
                <a:cs typeface="Arial"/>
                <a:sym typeface="Arial"/>
              </a:rPr>
              <a:t>healthcareadvocacy</a:t>
            </a:r>
            <a:r>
              <a:rPr b="1" lang="en-US" sz="2118">
                <a:latin typeface="Arial"/>
                <a:ea typeface="Arial"/>
                <a:cs typeface="Arial"/>
                <a:sym typeface="Arial"/>
              </a:rPr>
              <a:t>@arcnj.org</a:t>
            </a:r>
            <a:endParaRPr sz="1018"/>
          </a:p>
          <a:p>
            <a:pPr indent="0" lvl="0" marL="0" rtl="0" algn="ctr">
              <a:lnSpc>
                <a:spcPct val="90000"/>
              </a:lnSpc>
              <a:spcBef>
                <a:spcPts val="750"/>
              </a:spcBef>
              <a:spcAft>
                <a:spcPts val="0"/>
              </a:spcAft>
              <a:buClr>
                <a:schemeClr val="dk1"/>
              </a:buClr>
              <a:buSzPct val="151080"/>
              <a:buNone/>
            </a:pPr>
            <a:r>
              <a:rPr b="1" lang="en-US" sz="2118" u="sng">
                <a:solidFill>
                  <a:schemeClr val="hlink"/>
                </a:solidFill>
                <a:latin typeface="Arial"/>
                <a:ea typeface="Arial"/>
                <a:cs typeface="Arial"/>
                <a:sym typeface="Arial"/>
                <a:hlinkClick r:id="rId3"/>
              </a:rPr>
              <a:t>thearcnjhealthcareadvocacy.org</a:t>
            </a:r>
            <a:endParaRPr b="1" sz="2118">
              <a:latin typeface="Arial"/>
              <a:ea typeface="Arial"/>
              <a:cs typeface="Arial"/>
              <a:sym typeface="Arial"/>
            </a:endParaRPr>
          </a:p>
          <a:p>
            <a:pPr indent="0" lvl="0" marL="0" rtl="0" algn="ctr">
              <a:lnSpc>
                <a:spcPct val="90000"/>
              </a:lnSpc>
              <a:spcBef>
                <a:spcPts val="750"/>
              </a:spcBef>
              <a:spcAft>
                <a:spcPts val="0"/>
              </a:spcAft>
              <a:buClr>
                <a:schemeClr val="dk1"/>
              </a:buClr>
              <a:buSzPct val="100000"/>
              <a:buNone/>
            </a:pPr>
            <a:r>
              <a:t/>
            </a:r>
            <a:endParaRPr b="1" sz="3200">
              <a:latin typeface="Arial"/>
              <a:ea typeface="Arial"/>
              <a:cs typeface="Arial"/>
              <a:sym typeface="Arial"/>
            </a:endParaRPr>
          </a:p>
          <a:p>
            <a:pPr indent="0" lvl="0" marL="0" rtl="0" algn="ctr">
              <a:lnSpc>
                <a:spcPct val="90000"/>
              </a:lnSpc>
              <a:spcBef>
                <a:spcPts val="750"/>
              </a:spcBef>
              <a:spcAft>
                <a:spcPts val="0"/>
              </a:spcAft>
              <a:buClr>
                <a:schemeClr val="dk1"/>
              </a:buClr>
              <a:buSzPct val="100000"/>
              <a:buNone/>
            </a:pPr>
            <a:r>
              <a:t/>
            </a:r>
            <a:endParaRPr sz="3200">
              <a:solidFill>
                <a:srgbClr val="7030A0"/>
              </a:solidFill>
            </a:endParaRPr>
          </a:p>
        </p:txBody>
      </p:sp>
      <p:sp>
        <p:nvSpPr>
          <p:cNvPr id="29" name="Google Shape;29;p3"/>
          <p:cNvSpPr txBox="1"/>
          <p:nvPr>
            <p:ph type="title"/>
          </p:nvPr>
        </p:nvSpPr>
        <p:spPr>
          <a:xfrm>
            <a:off x="609600" y="1524000"/>
            <a:ext cx="8077200" cy="18591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rgbClr val="7030A0"/>
              </a:buClr>
              <a:buSzPts val="3200"/>
              <a:buFont typeface="Arial"/>
              <a:buNone/>
            </a:pPr>
            <a:br>
              <a:rPr b="1" i="1" lang="en-US" sz="3200">
                <a:solidFill>
                  <a:srgbClr val="7030A0"/>
                </a:solidFill>
                <a:latin typeface="Arial"/>
                <a:ea typeface="Arial"/>
                <a:cs typeface="Arial"/>
                <a:sym typeface="Arial"/>
              </a:rPr>
            </a:br>
            <a:r>
              <a:rPr b="1" i="1" lang="en-US" sz="3200">
                <a:solidFill>
                  <a:srgbClr val="7030A0"/>
                </a:solidFill>
                <a:latin typeface="Arial"/>
                <a:ea typeface="Arial"/>
                <a:cs typeface="Arial"/>
                <a:sym typeface="Arial"/>
              </a:rPr>
              <a:t>Catching Up with Connor</a:t>
            </a:r>
            <a:endParaRPr b="1" i="1" sz="3200">
              <a:solidFill>
                <a:srgbClr val="7030A0"/>
              </a:solidFill>
              <a:latin typeface="Arial"/>
              <a:ea typeface="Arial"/>
              <a:cs typeface="Arial"/>
              <a:sym typeface="Arial"/>
            </a:endParaRPr>
          </a:p>
          <a:p>
            <a:pPr indent="0" lvl="0" marL="0" rtl="0" algn="ctr">
              <a:lnSpc>
                <a:spcPct val="90000"/>
              </a:lnSpc>
              <a:spcBef>
                <a:spcPts val="0"/>
              </a:spcBef>
              <a:spcAft>
                <a:spcPts val="0"/>
              </a:spcAft>
              <a:buClr>
                <a:srgbClr val="7030A0"/>
              </a:buClr>
              <a:buSzPts val="3200"/>
              <a:buFont typeface="Arial"/>
              <a:buNone/>
            </a:pPr>
            <a:r>
              <a:t/>
            </a:r>
            <a:endParaRPr b="1" i="1" sz="3200">
              <a:solidFill>
                <a:srgbClr val="7030A0"/>
              </a:solidFill>
              <a:latin typeface="Arial"/>
              <a:ea typeface="Arial"/>
              <a:cs typeface="Arial"/>
              <a:sym typeface="Arial"/>
            </a:endParaRPr>
          </a:p>
          <a:p>
            <a:pPr indent="0" lvl="0" marL="0" rtl="0" algn="ctr">
              <a:lnSpc>
                <a:spcPct val="90000"/>
              </a:lnSpc>
              <a:spcBef>
                <a:spcPts val="0"/>
              </a:spcBef>
              <a:spcAft>
                <a:spcPts val="0"/>
              </a:spcAft>
              <a:buClr>
                <a:srgbClr val="7030A0"/>
              </a:buClr>
              <a:buSzPts val="3200"/>
              <a:buFont typeface="Arial"/>
              <a:buNone/>
            </a:pPr>
            <a:r>
              <a:rPr b="1" i="1" lang="en-US" sz="3200">
                <a:solidFill>
                  <a:srgbClr val="7030A0"/>
                </a:solidFill>
                <a:latin typeface="Arial"/>
                <a:ea typeface="Arial"/>
                <a:cs typeface="Arial"/>
                <a:sym typeface="Arial"/>
              </a:rPr>
              <a:t>Special Needs Trusts (SNTs)</a:t>
            </a:r>
            <a:endParaRPr i="1"/>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 name="Shape 33"/>
        <p:cNvGrpSpPr/>
        <p:nvPr/>
      </p:nvGrpSpPr>
      <p:grpSpPr>
        <a:xfrm>
          <a:off x="0" y="0"/>
          <a:ext cx="0" cy="0"/>
          <a:chOff x="0" y="0"/>
          <a:chExt cx="0" cy="0"/>
        </a:xfrm>
      </p:grpSpPr>
      <p:sp>
        <p:nvSpPr>
          <p:cNvPr id="34" name="Google Shape;34;p4"/>
          <p:cNvSpPr txBox="1"/>
          <p:nvPr>
            <p:ph idx="1" type="body"/>
          </p:nvPr>
        </p:nvSpPr>
        <p:spPr>
          <a:xfrm>
            <a:off x="628650" y="1667300"/>
            <a:ext cx="7886700" cy="4513800"/>
          </a:xfrm>
          <a:prstGeom prst="rect">
            <a:avLst/>
          </a:prstGeom>
          <a:noFill/>
          <a:ln>
            <a:noFill/>
          </a:ln>
        </p:spPr>
        <p:txBody>
          <a:bodyPr anchorCtr="0" anchor="t" bIns="45700" lIns="91425" spcFirstLastPara="1" rIns="91425" wrap="square" tIns="45700">
            <a:noAutofit/>
          </a:bodyPr>
          <a:lstStyle/>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A type of trust which protects a beneficiary’s eligibility for public benefits programs like Medicaid and Social Security.</a:t>
            </a:r>
            <a:endParaRPr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Any person under age 65 and disabled per the Social Security standards, can place assets in a SNT to ensure eligibility.</a:t>
            </a:r>
            <a:endParaRPr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The trust is intended to be for the sole benefit of the </a:t>
            </a:r>
            <a:r>
              <a:rPr lang="en-US" sz="2600">
                <a:solidFill>
                  <a:srgbClr val="000000"/>
                </a:solidFill>
                <a:latin typeface="Garamond"/>
                <a:ea typeface="Garamond"/>
                <a:cs typeface="Garamond"/>
                <a:sym typeface="Garamond"/>
              </a:rPr>
              <a:t>beneficiary, and funds should only be used as such.</a:t>
            </a:r>
            <a:endParaRPr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Since the SNT beneficiary does not technically own the assets in the trust, as a general rule, the person is able to maintain Medicaid/Social Security eligibility</a:t>
            </a:r>
            <a:endParaRPr sz="2600">
              <a:solidFill>
                <a:srgbClr val="000000"/>
              </a:solidFill>
              <a:latin typeface="Garamond"/>
              <a:ea typeface="Garamond"/>
              <a:cs typeface="Garamond"/>
              <a:sym typeface="Garamond"/>
            </a:endParaRPr>
          </a:p>
        </p:txBody>
      </p:sp>
      <p:sp>
        <p:nvSpPr>
          <p:cNvPr id="35" name="Google Shape;35;p4"/>
          <p:cNvSpPr txBox="1"/>
          <p:nvPr>
            <p:ph type="title"/>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What</a:t>
            </a:r>
            <a:r>
              <a:rPr b="1" lang="en-US" sz="4000">
                <a:latin typeface="Garamond"/>
                <a:ea typeface="Garamond"/>
                <a:cs typeface="Garamond"/>
                <a:sym typeface="Garamond"/>
              </a:rPr>
              <a:t> is an SNT?</a:t>
            </a:r>
            <a:endParaRPr>
              <a:latin typeface="Garamond"/>
              <a:ea typeface="Garamond"/>
              <a:cs typeface="Garamond"/>
              <a:sym typeface="Garamon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p5"/>
          <p:cNvSpPr txBox="1"/>
          <p:nvPr>
            <p:ph idx="1" type="body"/>
          </p:nvPr>
        </p:nvSpPr>
        <p:spPr>
          <a:xfrm>
            <a:off x="628650" y="1772175"/>
            <a:ext cx="7886700" cy="4834200"/>
          </a:xfrm>
          <a:prstGeom prst="rect">
            <a:avLst/>
          </a:prstGeom>
          <a:noFill/>
          <a:ln>
            <a:noFill/>
          </a:ln>
        </p:spPr>
        <p:txBody>
          <a:bodyPr anchorCtr="0" anchor="t" bIns="45700" lIns="91425" spcFirstLastPara="1" rIns="91425" wrap="square" tIns="45700">
            <a:noAutofit/>
          </a:bodyPr>
          <a:lstStyle/>
          <a:p>
            <a:pPr indent="-401320" lvl="0" marL="342900" rtl="0" algn="l">
              <a:lnSpc>
                <a:spcPct val="100000"/>
              </a:lnSpc>
              <a:spcBef>
                <a:spcPts val="0"/>
              </a:spcBef>
              <a:spcAft>
                <a:spcPts val="0"/>
              </a:spcAft>
              <a:buClr>
                <a:srgbClr val="000000"/>
              </a:buClr>
              <a:buSzPts val="2600"/>
              <a:buFont typeface="Garamond"/>
              <a:buChar char="❖"/>
            </a:pPr>
            <a:r>
              <a:rPr b="1" lang="en-US" sz="2600">
                <a:solidFill>
                  <a:srgbClr val="000000"/>
                </a:solidFill>
                <a:latin typeface="Garamond"/>
                <a:ea typeface="Garamond"/>
                <a:cs typeface="Garamond"/>
                <a:sym typeface="Garamond"/>
              </a:rPr>
              <a:t>First-Party</a:t>
            </a:r>
            <a:endParaRPr b="1" sz="2600">
              <a:solidFill>
                <a:srgbClr val="000000"/>
              </a:solidFill>
              <a:latin typeface="Garamond"/>
              <a:ea typeface="Garamond"/>
              <a:cs typeface="Garamond"/>
              <a:sym typeface="Garamond"/>
            </a:endParaRPr>
          </a:p>
          <a:p>
            <a:pPr indent="-209550" lvl="1" marL="514350" rtl="0" algn="l">
              <a:lnSpc>
                <a:spcPct val="100000"/>
              </a:lnSpc>
              <a:spcBef>
                <a:spcPts val="0"/>
              </a:spcBef>
              <a:spcAft>
                <a:spcPts val="0"/>
              </a:spcAft>
              <a:buClr>
                <a:srgbClr val="000000"/>
              </a:buClr>
              <a:buSzPts val="2400"/>
              <a:buFont typeface="Garamond"/>
              <a:buChar char="➢"/>
            </a:pPr>
            <a:r>
              <a:rPr lang="en-US" sz="2400">
                <a:solidFill>
                  <a:srgbClr val="000000"/>
                </a:solidFill>
                <a:latin typeface="Garamond"/>
                <a:ea typeface="Garamond"/>
                <a:cs typeface="Garamond"/>
                <a:sym typeface="Garamond"/>
              </a:rPr>
              <a:t>Funded through the </a:t>
            </a:r>
            <a:r>
              <a:rPr lang="en-US" sz="2400">
                <a:solidFill>
                  <a:srgbClr val="000000"/>
                </a:solidFill>
                <a:latin typeface="Garamond"/>
                <a:ea typeface="Garamond"/>
                <a:cs typeface="Garamond"/>
                <a:sym typeface="Garamond"/>
              </a:rPr>
              <a:t>assets</a:t>
            </a:r>
            <a:r>
              <a:rPr lang="en-US" sz="2400">
                <a:solidFill>
                  <a:srgbClr val="000000"/>
                </a:solidFill>
                <a:latin typeface="Garamond"/>
                <a:ea typeface="Garamond"/>
                <a:cs typeface="Garamond"/>
                <a:sym typeface="Garamond"/>
              </a:rPr>
              <a:t> or income of the person with a disability (the beneficiary).</a:t>
            </a:r>
            <a:endParaRPr sz="24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b="1" lang="en-US" sz="2600">
                <a:solidFill>
                  <a:srgbClr val="000000"/>
                </a:solidFill>
                <a:latin typeface="Garamond"/>
                <a:ea typeface="Garamond"/>
                <a:cs typeface="Garamond"/>
                <a:sym typeface="Garamond"/>
              </a:rPr>
              <a:t>Third-Party</a:t>
            </a:r>
            <a:endParaRPr b="1" sz="2600">
              <a:solidFill>
                <a:srgbClr val="000000"/>
              </a:solidFill>
              <a:latin typeface="Garamond"/>
              <a:ea typeface="Garamond"/>
              <a:cs typeface="Garamond"/>
              <a:sym typeface="Garamond"/>
            </a:endParaRPr>
          </a:p>
          <a:p>
            <a:pPr indent="-209550" lvl="1" marL="514350" rtl="0" algn="l">
              <a:lnSpc>
                <a:spcPct val="100000"/>
              </a:lnSpc>
              <a:spcBef>
                <a:spcPts val="0"/>
              </a:spcBef>
              <a:spcAft>
                <a:spcPts val="0"/>
              </a:spcAft>
              <a:buClr>
                <a:srgbClr val="000000"/>
              </a:buClr>
              <a:buSzPts val="2400"/>
              <a:buFont typeface="Garamond"/>
              <a:buChar char="➢"/>
            </a:pPr>
            <a:r>
              <a:rPr lang="en-US" sz="2400">
                <a:solidFill>
                  <a:srgbClr val="000000"/>
                </a:solidFill>
                <a:latin typeface="Garamond"/>
                <a:ea typeface="Garamond"/>
                <a:cs typeface="Garamond"/>
                <a:sym typeface="Garamond"/>
              </a:rPr>
              <a:t>Funded through </a:t>
            </a:r>
            <a:r>
              <a:rPr lang="en-US" sz="2400">
                <a:solidFill>
                  <a:srgbClr val="000000"/>
                </a:solidFill>
                <a:latin typeface="Garamond"/>
                <a:ea typeface="Garamond"/>
                <a:cs typeface="Garamond"/>
                <a:sym typeface="Garamond"/>
              </a:rPr>
              <a:t>assets</a:t>
            </a:r>
            <a:r>
              <a:rPr lang="en-US" sz="2400">
                <a:solidFill>
                  <a:srgbClr val="000000"/>
                </a:solidFill>
                <a:latin typeface="Garamond"/>
                <a:ea typeface="Garamond"/>
                <a:cs typeface="Garamond"/>
                <a:sym typeface="Garamond"/>
              </a:rPr>
              <a:t> belonging to a person besides the beneficiary (usually a parent, grandparent, or guardian).</a:t>
            </a:r>
            <a:endParaRPr sz="24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b="1" lang="en-US" sz="2600">
                <a:solidFill>
                  <a:srgbClr val="000000"/>
                </a:solidFill>
                <a:latin typeface="Garamond"/>
                <a:ea typeface="Garamond"/>
                <a:cs typeface="Garamond"/>
                <a:sym typeface="Garamond"/>
              </a:rPr>
              <a:t>Pooled</a:t>
            </a:r>
            <a:endParaRPr b="1" sz="2600">
              <a:solidFill>
                <a:srgbClr val="000000"/>
              </a:solidFill>
              <a:latin typeface="Garamond"/>
              <a:ea typeface="Garamond"/>
              <a:cs typeface="Garamond"/>
              <a:sym typeface="Garamond"/>
            </a:endParaRPr>
          </a:p>
          <a:p>
            <a:pPr indent="-209550" lvl="1" marL="514350" rtl="0" algn="l">
              <a:lnSpc>
                <a:spcPct val="100000"/>
              </a:lnSpc>
              <a:spcBef>
                <a:spcPts val="0"/>
              </a:spcBef>
              <a:spcAft>
                <a:spcPts val="0"/>
              </a:spcAft>
              <a:buClr>
                <a:srgbClr val="000000"/>
              </a:buClr>
              <a:buSzPts val="2400"/>
              <a:buFont typeface="Garamond"/>
              <a:buChar char="➢"/>
            </a:pPr>
            <a:r>
              <a:rPr lang="en-US" sz="2400">
                <a:solidFill>
                  <a:srgbClr val="000000"/>
                </a:solidFill>
                <a:latin typeface="Garamond"/>
                <a:ea typeface="Garamond"/>
                <a:cs typeface="Garamond"/>
                <a:sym typeface="Garamond"/>
              </a:rPr>
              <a:t>Usually managed by non-profit organizations, combine the resources of multiple beneficiaries to be cost-effective and for investment purposes.</a:t>
            </a:r>
            <a:endParaRPr sz="2400">
              <a:solidFill>
                <a:srgbClr val="000000"/>
              </a:solidFill>
              <a:latin typeface="Garamond"/>
              <a:ea typeface="Garamond"/>
              <a:cs typeface="Garamond"/>
              <a:sym typeface="Garamond"/>
            </a:endParaRPr>
          </a:p>
          <a:p>
            <a:pPr indent="-196850" lvl="2" marL="857250" rtl="0" algn="l">
              <a:lnSpc>
                <a:spcPct val="100000"/>
              </a:lnSpc>
              <a:spcBef>
                <a:spcPts val="0"/>
              </a:spcBef>
              <a:spcAft>
                <a:spcPts val="0"/>
              </a:spcAft>
              <a:buClr>
                <a:srgbClr val="000000"/>
              </a:buClr>
              <a:buSzPts val="2200"/>
              <a:buFont typeface="Garamond"/>
              <a:buChar char="■"/>
            </a:pPr>
            <a:r>
              <a:rPr lang="en-US" sz="2200">
                <a:solidFill>
                  <a:srgbClr val="000000"/>
                </a:solidFill>
                <a:latin typeface="Garamond"/>
                <a:ea typeface="Garamond"/>
                <a:cs typeface="Garamond"/>
                <a:sym typeface="Garamond"/>
              </a:rPr>
              <a:t>A person has their own sub-account.</a:t>
            </a:r>
            <a:endParaRPr sz="2200">
              <a:solidFill>
                <a:srgbClr val="000000"/>
              </a:solidFill>
              <a:latin typeface="Garamond"/>
              <a:ea typeface="Garamond"/>
              <a:cs typeface="Garamond"/>
              <a:sym typeface="Garamond"/>
            </a:endParaRPr>
          </a:p>
        </p:txBody>
      </p:sp>
      <p:sp>
        <p:nvSpPr>
          <p:cNvPr id="41" name="Google Shape;41;p5"/>
          <p:cNvSpPr txBox="1"/>
          <p:nvPr>
            <p:ph type="title"/>
          </p:nvPr>
        </p:nvSpPr>
        <p:spPr>
          <a:xfrm>
            <a:off x="2740150" y="353500"/>
            <a:ext cx="5829300" cy="6216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Types of SNTs</a:t>
            </a:r>
            <a:endParaRPr sz="4000">
              <a:latin typeface="Garamond"/>
              <a:ea typeface="Garamond"/>
              <a:cs typeface="Garamond"/>
              <a:sym typeface="Garamon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6"/>
          <p:cNvSpPr txBox="1"/>
          <p:nvPr>
            <p:ph idx="1" type="body"/>
          </p:nvPr>
        </p:nvSpPr>
        <p:spPr>
          <a:xfrm>
            <a:off x="628650" y="1656825"/>
            <a:ext cx="7886700" cy="5043900"/>
          </a:xfrm>
          <a:prstGeom prst="rect">
            <a:avLst/>
          </a:prstGeom>
          <a:noFill/>
          <a:ln>
            <a:noFill/>
          </a:ln>
        </p:spPr>
        <p:txBody>
          <a:bodyPr anchorCtr="0" anchor="t" bIns="45700" lIns="91425" spcFirstLastPara="1" rIns="91425" wrap="square" tIns="45700">
            <a:noAutofit/>
          </a:bodyPr>
          <a:lstStyle/>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Funds deposited into a SNT are intended to </a:t>
            </a:r>
            <a:r>
              <a:rPr b="1" lang="en-US" sz="2600">
                <a:solidFill>
                  <a:srgbClr val="000000"/>
                </a:solidFill>
                <a:latin typeface="Garamond"/>
                <a:ea typeface="Garamond"/>
                <a:cs typeface="Garamond"/>
                <a:sym typeface="Garamond"/>
              </a:rPr>
              <a:t>supplement, </a:t>
            </a:r>
            <a:r>
              <a:rPr lang="en-US" sz="2600">
                <a:solidFill>
                  <a:srgbClr val="000000"/>
                </a:solidFill>
                <a:latin typeface="Garamond"/>
                <a:ea typeface="Garamond"/>
                <a:cs typeface="Garamond"/>
                <a:sym typeface="Garamond"/>
              </a:rPr>
              <a:t>not replace,</a:t>
            </a:r>
            <a:r>
              <a:rPr b="1" lang="en-US" sz="2600">
                <a:solidFill>
                  <a:srgbClr val="000000"/>
                </a:solidFill>
                <a:latin typeface="Garamond"/>
                <a:ea typeface="Garamond"/>
                <a:cs typeface="Garamond"/>
                <a:sym typeface="Garamond"/>
              </a:rPr>
              <a:t> </a:t>
            </a:r>
            <a:r>
              <a:rPr lang="en-US" sz="2600">
                <a:solidFill>
                  <a:srgbClr val="000000"/>
                </a:solidFill>
                <a:latin typeface="Garamond"/>
                <a:ea typeface="Garamond"/>
                <a:cs typeface="Garamond"/>
                <a:sym typeface="Garamond"/>
              </a:rPr>
              <a:t>the </a:t>
            </a:r>
            <a:r>
              <a:rPr lang="en-US" sz="2600">
                <a:solidFill>
                  <a:srgbClr val="000000"/>
                </a:solidFill>
                <a:latin typeface="Garamond"/>
                <a:ea typeface="Garamond"/>
                <a:cs typeface="Garamond"/>
                <a:sym typeface="Garamond"/>
              </a:rPr>
              <a:t>beneficiary</a:t>
            </a:r>
            <a:r>
              <a:rPr lang="en-US" sz="2600">
                <a:solidFill>
                  <a:srgbClr val="000000"/>
                </a:solidFill>
                <a:latin typeface="Garamond"/>
                <a:ea typeface="Garamond"/>
                <a:cs typeface="Garamond"/>
                <a:sym typeface="Garamond"/>
              </a:rPr>
              <a:t>’s public benefits. </a:t>
            </a:r>
            <a:endParaRPr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Public benefits, such as </a:t>
            </a:r>
            <a:r>
              <a:rPr b="1" lang="en-US" sz="2600">
                <a:solidFill>
                  <a:srgbClr val="000000"/>
                </a:solidFill>
                <a:latin typeface="Garamond"/>
                <a:ea typeface="Garamond"/>
                <a:cs typeface="Garamond"/>
                <a:sym typeface="Garamond"/>
              </a:rPr>
              <a:t>Supplemental Security Income (SSI)</a:t>
            </a:r>
            <a:r>
              <a:rPr lang="en-US" sz="2600">
                <a:solidFill>
                  <a:srgbClr val="000000"/>
                </a:solidFill>
                <a:latin typeface="Garamond"/>
                <a:ea typeface="Garamond"/>
                <a:cs typeface="Garamond"/>
                <a:sym typeface="Garamond"/>
              </a:rPr>
              <a:t>, are intended for basic necessities like food, shelter, and utilities.</a:t>
            </a:r>
            <a:endParaRPr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lang="en-US" sz="2600" u="sng">
                <a:solidFill>
                  <a:srgbClr val="000000"/>
                </a:solidFill>
                <a:latin typeface="Garamond"/>
                <a:ea typeface="Garamond"/>
                <a:cs typeface="Garamond"/>
                <a:sym typeface="Garamond"/>
              </a:rPr>
              <a:t>A SNT can pay for other expenses, however, such as:</a:t>
            </a:r>
            <a:endParaRPr sz="2600" u="sng">
              <a:solidFill>
                <a:srgbClr val="000000"/>
              </a:solidFill>
              <a:latin typeface="Garamond"/>
              <a:ea typeface="Garamond"/>
              <a:cs typeface="Garamond"/>
              <a:sym typeface="Garamond"/>
            </a:endParaRPr>
          </a:p>
          <a:p>
            <a:pPr indent="-209550" lvl="1" marL="514350" rtl="0" algn="l">
              <a:lnSpc>
                <a:spcPct val="100000"/>
              </a:lnSpc>
              <a:spcBef>
                <a:spcPts val="0"/>
              </a:spcBef>
              <a:spcAft>
                <a:spcPts val="0"/>
              </a:spcAft>
              <a:buClr>
                <a:srgbClr val="000000"/>
              </a:buClr>
              <a:buSzPts val="2400"/>
              <a:buFont typeface="Garamond"/>
              <a:buChar char="➢"/>
            </a:pPr>
            <a:r>
              <a:rPr lang="en-US" sz="2400">
                <a:solidFill>
                  <a:srgbClr val="000000"/>
                </a:solidFill>
                <a:latin typeface="Garamond"/>
                <a:ea typeface="Garamond"/>
                <a:cs typeface="Garamond"/>
                <a:sym typeface="Garamond"/>
              </a:rPr>
              <a:t>Medical/dental expenses not covered by insurance</a:t>
            </a:r>
            <a:endParaRPr sz="2400">
              <a:solidFill>
                <a:srgbClr val="000000"/>
              </a:solidFill>
              <a:latin typeface="Garamond"/>
              <a:ea typeface="Garamond"/>
              <a:cs typeface="Garamond"/>
              <a:sym typeface="Garamond"/>
            </a:endParaRPr>
          </a:p>
          <a:p>
            <a:pPr indent="-209550" lvl="1" marL="514350" rtl="0" algn="l">
              <a:lnSpc>
                <a:spcPct val="100000"/>
              </a:lnSpc>
              <a:spcBef>
                <a:spcPts val="0"/>
              </a:spcBef>
              <a:spcAft>
                <a:spcPts val="0"/>
              </a:spcAft>
              <a:buClr>
                <a:srgbClr val="000000"/>
              </a:buClr>
              <a:buSzPts val="2400"/>
              <a:buFont typeface="Garamond"/>
              <a:buChar char="➢"/>
            </a:pPr>
            <a:r>
              <a:rPr lang="en-US" sz="2400">
                <a:solidFill>
                  <a:srgbClr val="000000"/>
                </a:solidFill>
                <a:latin typeface="Garamond"/>
                <a:ea typeface="Garamond"/>
                <a:cs typeface="Garamond"/>
                <a:sym typeface="Garamond"/>
              </a:rPr>
              <a:t>Therapies/rehabilitation</a:t>
            </a:r>
            <a:endParaRPr sz="2400">
              <a:solidFill>
                <a:srgbClr val="000000"/>
              </a:solidFill>
              <a:latin typeface="Garamond"/>
              <a:ea typeface="Garamond"/>
              <a:cs typeface="Garamond"/>
              <a:sym typeface="Garamond"/>
            </a:endParaRPr>
          </a:p>
          <a:p>
            <a:pPr indent="-209550" lvl="1" marL="514350" rtl="0" algn="l">
              <a:lnSpc>
                <a:spcPct val="100000"/>
              </a:lnSpc>
              <a:spcBef>
                <a:spcPts val="0"/>
              </a:spcBef>
              <a:spcAft>
                <a:spcPts val="0"/>
              </a:spcAft>
              <a:buClr>
                <a:srgbClr val="000000"/>
              </a:buClr>
              <a:buSzPts val="2400"/>
              <a:buFont typeface="Garamond"/>
              <a:buChar char="➢"/>
            </a:pPr>
            <a:r>
              <a:rPr lang="en-US" sz="2400">
                <a:solidFill>
                  <a:srgbClr val="000000"/>
                </a:solidFill>
                <a:latin typeface="Garamond"/>
                <a:ea typeface="Garamond"/>
                <a:cs typeface="Garamond"/>
                <a:sym typeface="Garamond"/>
              </a:rPr>
              <a:t>Travel/transportation</a:t>
            </a:r>
            <a:endParaRPr sz="2400">
              <a:solidFill>
                <a:srgbClr val="000000"/>
              </a:solidFill>
              <a:latin typeface="Garamond"/>
              <a:ea typeface="Garamond"/>
              <a:cs typeface="Garamond"/>
              <a:sym typeface="Garamond"/>
            </a:endParaRPr>
          </a:p>
          <a:p>
            <a:pPr indent="-209550" lvl="1" marL="514350" rtl="0" algn="l">
              <a:lnSpc>
                <a:spcPct val="100000"/>
              </a:lnSpc>
              <a:spcBef>
                <a:spcPts val="0"/>
              </a:spcBef>
              <a:spcAft>
                <a:spcPts val="0"/>
              </a:spcAft>
              <a:buClr>
                <a:srgbClr val="000000"/>
              </a:buClr>
              <a:buSzPts val="2400"/>
              <a:buFont typeface="Garamond"/>
              <a:buChar char="➢"/>
            </a:pPr>
            <a:r>
              <a:rPr lang="en-US" sz="2400">
                <a:solidFill>
                  <a:srgbClr val="000000"/>
                </a:solidFill>
                <a:latin typeface="Garamond"/>
                <a:ea typeface="Garamond"/>
                <a:cs typeface="Garamond"/>
                <a:sym typeface="Garamond"/>
              </a:rPr>
              <a:t>Education/training</a:t>
            </a:r>
            <a:endParaRPr sz="2400">
              <a:solidFill>
                <a:srgbClr val="000000"/>
              </a:solidFill>
              <a:latin typeface="Garamond"/>
              <a:ea typeface="Garamond"/>
              <a:cs typeface="Garamond"/>
              <a:sym typeface="Garamond"/>
            </a:endParaRPr>
          </a:p>
          <a:p>
            <a:pPr indent="-209550" lvl="1" marL="514350" rtl="0" algn="l">
              <a:lnSpc>
                <a:spcPct val="100000"/>
              </a:lnSpc>
              <a:spcBef>
                <a:spcPts val="0"/>
              </a:spcBef>
              <a:spcAft>
                <a:spcPts val="0"/>
              </a:spcAft>
              <a:buClr>
                <a:srgbClr val="000000"/>
              </a:buClr>
              <a:buSzPts val="2400"/>
              <a:buFont typeface="Garamond"/>
              <a:buChar char="➢"/>
            </a:pPr>
            <a:r>
              <a:rPr lang="en-US" sz="2400">
                <a:solidFill>
                  <a:srgbClr val="000000"/>
                </a:solidFill>
                <a:latin typeface="Garamond"/>
                <a:ea typeface="Garamond"/>
                <a:cs typeface="Garamond"/>
                <a:sym typeface="Garamond"/>
              </a:rPr>
              <a:t>Recreation/electronics/entertainment</a:t>
            </a:r>
            <a:endParaRPr sz="2400">
              <a:solidFill>
                <a:srgbClr val="000000"/>
              </a:solidFill>
              <a:latin typeface="Garamond"/>
              <a:ea typeface="Garamond"/>
              <a:cs typeface="Garamond"/>
              <a:sym typeface="Garamond"/>
            </a:endParaRPr>
          </a:p>
        </p:txBody>
      </p:sp>
      <p:sp>
        <p:nvSpPr>
          <p:cNvPr id="47" name="Google Shape;47;p6"/>
          <p:cNvSpPr txBox="1"/>
          <p:nvPr>
            <p:ph type="title"/>
          </p:nvPr>
        </p:nvSpPr>
        <p:spPr>
          <a:xfrm>
            <a:off x="2740150" y="353500"/>
            <a:ext cx="5829300" cy="6216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3400">
                <a:latin typeface="Garamond"/>
                <a:ea typeface="Garamond"/>
                <a:cs typeface="Garamond"/>
                <a:sym typeface="Garamond"/>
              </a:rPr>
              <a:t>How may SNT funds be used?</a:t>
            </a:r>
            <a:endParaRPr sz="2700">
              <a:latin typeface="Garamond"/>
              <a:ea typeface="Garamond"/>
              <a:cs typeface="Garamond"/>
              <a:sym typeface="Garamon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7"/>
          <p:cNvSpPr txBox="1"/>
          <p:nvPr>
            <p:ph idx="1" type="body"/>
          </p:nvPr>
        </p:nvSpPr>
        <p:spPr>
          <a:xfrm>
            <a:off x="628650" y="1656825"/>
            <a:ext cx="7886700" cy="5043900"/>
          </a:xfrm>
          <a:prstGeom prst="rect">
            <a:avLst/>
          </a:prstGeom>
          <a:noFill/>
          <a:ln>
            <a:noFill/>
          </a:ln>
        </p:spPr>
        <p:txBody>
          <a:bodyPr anchorCtr="0" anchor="t" bIns="45700" lIns="91425" spcFirstLastPara="1" rIns="91425" wrap="square" tIns="45700">
            <a:noAutofit/>
          </a:bodyPr>
          <a:lstStyle/>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SNTs are closely monitored by both the state Medicaid </a:t>
            </a:r>
            <a:r>
              <a:rPr lang="en-US" sz="2600">
                <a:solidFill>
                  <a:srgbClr val="000000"/>
                </a:solidFill>
                <a:latin typeface="Garamond"/>
                <a:ea typeface="Garamond"/>
                <a:cs typeface="Garamond"/>
                <a:sym typeface="Garamond"/>
              </a:rPr>
              <a:t>agency</a:t>
            </a:r>
            <a:r>
              <a:rPr lang="en-US" sz="2600">
                <a:solidFill>
                  <a:srgbClr val="000000"/>
                </a:solidFill>
                <a:latin typeface="Garamond"/>
                <a:ea typeface="Garamond"/>
                <a:cs typeface="Garamond"/>
                <a:sym typeface="Garamond"/>
              </a:rPr>
              <a:t> (NJ FamilyCare) and the Social Security Administration.</a:t>
            </a:r>
            <a:endParaRPr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Be sure to keep receipts of all expenditures.</a:t>
            </a:r>
            <a:endParaRPr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Documentation is often needed when reviewing ongoing eligibility for public benefits.</a:t>
            </a:r>
            <a:endParaRPr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Often have payback provisions to Medicaid upon the death of the beneficiary.</a:t>
            </a:r>
            <a:endParaRPr sz="2600">
              <a:solidFill>
                <a:srgbClr val="000000"/>
              </a:solidFill>
              <a:latin typeface="Garamond"/>
              <a:ea typeface="Garamond"/>
              <a:cs typeface="Garamond"/>
              <a:sym typeface="Garamond"/>
            </a:endParaRPr>
          </a:p>
        </p:txBody>
      </p:sp>
      <p:sp>
        <p:nvSpPr>
          <p:cNvPr id="53" name="Google Shape;53;p7"/>
          <p:cNvSpPr txBox="1"/>
          <p:nvPr>
            <p:ph type="title"/>
          </p:nvPr>
        </p:nvSpPr>
        <p:spPr>
          <a:xfrm>
            <a:off x="2740150" y="353500"/>
            <a:ext cx="5829300" cy="6216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3400">
                <a:latin typeface="Garamond"/>
                <a:ea typeface="Garamond"/>
                <a:cs typeface="Garamond"/>
                <a:sym typeface="Garamond"/>
              </a:rPr>
              <a:t>How may SNT funds be used?</a:t>
            </a:r>
            <a:endParaRPr sz="2700">
              <a:latin typeface="Garamond"/>
              <a:ea typeface="Garamond"/>
              <a:cs typeface="Garamond"/>
              <a:sym typeface="Garamon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8"/>
          <p:cNvSpPr txBox="1"/>
          <p:nvPr>
            <p:ph idx="1" type="body"/>
          </p:nvPr>
        </p:nvSpPr>
        <p:spPr>
          <a:xfrm>
            <a:off x="628650" y="1499525"/>
            <a:ext cx="7886700" cy="5201100"/>
          </a:xfrm>
          <a:prstGeom prst="rect">
            <a:avLst/>
          </a:prstGeom>
          <a:noFill/>
          <a:ln>
            <a:noFill/>
          </a:ln>
        </p:spPr>
        <p:txBody>
          <a:bodyPr anchorCtr="0" anchor="t" bIns="45700" lIns="91425" spcFirstLastPara="1" rIns="91425" wrap="square" tIns="45700">
            <a:noAutofit/>
          </a:bodyPr>
          <a:lstStyle/>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Should be established by </a:t>
            </a:r>
            <a:r>
              <a:rPr b="1" lang="en-US" sz="2600">
                <a:solidFill>
                  <a:srgbClr val="000000"/>
                </a:solidFill>
                <a:latin typeface="Garamond"/>
                <a:ea typeface="Garamond"/>
                <a:cs typeface="Garamond"/>
                <a:sym typeface="Garamond"/>
              </a:rPr>
              <a:t>an attorney or law group with sufficient expertise in special needs law and financial planning.</a:t>
            </a:r>
            <a:endParaRPr b="1"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lang="en-US" sz="2600">
                <a:solidFill>
                  <a:srgbClr val="000000"/>
                </a:solidFill>
                <a:latin typeface="Garamond"/>
                <a:ea typeface="Garamond"/>
                <a:cs typeface="Garamond"/>
                <a:sym typeface="Garamond"/>
              </a:rPr>
              <a:t>Important in setting up the trust correctly so as to preserve eligibility for public benefits.</a:t>
            </a:r>
            <a:endParaRPr sz="2600">
              <a:solidFill>
                <a:srgbClr val="000000"/>
              </a:solidFill>
              <a:latin typeface="Garamond"/>
              <a:ea typeface="Garamond"/>
              <a:cs typeface="Garamond"/>
              <a:sym typeface="Garamond"/>
            </a:endParaRPr>
          </a:p>
          <a:p>
            <a:pPr indent="-401320" lvl="0" marL="342900" rtl="0" algn="l">
              <a:lnSpc>
                <a:spcPct val="100000"/>
              </a:lnSpc>
              <a:spcBef>
                <a:spcPts val="0"/>
              </a:spcBef>
              <a:spcAft>
                <a:spcPts val="0"/>
              </a:spcAft>
              <a:buClr>
                <a:srgbClr val="000000"/>
              </a:buClr>
              <a:buSzPts val="2600"/>
              <a:buFont typeface="Garamond"/>
              <a:buChar char="❖"/>
            </a:pPr>
            <a:r>
              <a:rPr b="1" lang="en-US" sz="2600" u="sng">
                <a:solidFill>
                  <a:schemeClr val="hlink"/>
                </a:solidFill>
                <a:latin typeface="Garamond"/>
                <a:ea typeface="Garamond"/>
                <a:cs typeface="Garamond"/>
                <a:sym typeface="Garamond"/>
                <a:hlinkClick r:id="rId3"/>
              </a:rPr>
              <a:t>PLAN NJ Directory of Attorneys</a:t>
            </a:r>
            <a:endParaRPr b="1" sz="2600">
              <a:solidFill>
                <a:srgbClr val="000000"/>
              </a:solidFill>
              <a:latin typeface="Garamond"/>
              <a:ea typeface="Garamond"/>
              <a:cs typeface="Garamond"/>
              <a:sym typeface="Garamond"/>
            </a:endParaRPr>
          </a:p>
          <a:p>
            <a:pPr indent="-203200" lvl="1" marL="514350" rtl="0" algn="l">
              <a:lnSpc>
                <a:spcPct val="100000"/>
              </a:lnSpc>
              <a:spcBef>
                <a:spcPts val="0"/>
              </a:spcBef>
              <a:spcAft>
                <a:spcPts val="0"/>
              </a:spcAft>
              <a:buSzPts val="2300"/>
              <a:buFont typeface="Garamond"/>
              <a:buChar char="➢"/>
            </a:pPr>
            <a:r>
              <a:rPr lang="en-US" sz="2300">
                <a:highlight>
                  <a:srgbClr val="FFFFFF"/>
                </a:highlight>
                <a:latin typeface="Garamond"/>
                <a:ea typeface="Garamond"/>
                <a:cs typeface="Garamond"/>
                <a:sym typeface="Garamond"/>
              </a:rPr>
              <a:t>Contact information for attorneys who have interest and experience in estate planning and many other related matters for individuals with disabilities and their families, including SNTs, guardianship, public benefits, and special education.</a:t>
            </a:r>
            <a:endParaRPr sz="2300">
              <a:highlight>
                <a:srgbClr val="FFFFFF"/>
              </a:highlight>
              <a:latin typeface="Garamond"/>
              <a:ea typeface="Garamond"/>
              <a:cs typeface="Garamond"/>
              <a:sym typeface="Garamond"/>
            </a:endParaRPr>
          </a:p>
          <a:p>
            <a:pPr indent="-203200" lvl="1" marL="514350" rtl="0" algn="l">
              <a:lnSpc>
                <a:spcPct val="100000"/>
              </a:lnSpc>
              <a:spcBef>
                <a:spcPts val="0"/>
              </a:spcBef>
              <a:spcAft>
                <a:spcPts val="0"/>
              </a:spcAft>
              <a:buSzPts val="2300"/>
              <a:buFont typeface="Garamond"/>
              <a:buChar char="➢"/>
            </a:pPr>
            <a:r>
              <a:rPr lang="en-US" sz="2300">
                <a:highlight>
                  <a:srgbClr val="FFFFFF"/>
                </a:highlight>
                <a:latin typeface="Garamond"/>
                <a:ea typeface="Garamond"/>
                <a:cs typeface="Garamond"/>
                <a:sym typeface="Garamond"/>
              </a:rPr>
              <a:t>This list does not represent an endorsement or recommendation of any attorneys, nor is it all inclusive of attorneys who practice in these matters. </a:t>
            </a:r>
            <a:endParaRPr sz="2300">
              <a:highlight>
                <a:srgbClr val="FFFFFF"/>
              </a:highlight>
              <a:latin typeface="Garamond"/>
              <a:ea typeface="Garamond"/>
              <a:cs typeface="Garamond"/>
              <a:sym typeface="Garamond"/>
            </a:endParaRPr>
          </a:p>
        </p:txBody>
      </p:sp>
      <p:sp>
        <p:nvSpPr>
          <p:cNvPr id="59" name="Google Shape;59;p8"/>
          <p:cNvSpPr txBox="1"/>
          <p:nvPr>
            <p:ph type="title"/>
          </p:nvPr>
        </p:nvSpPr>
        <p:spPr>
          <a:xfrm>
            <a:off x="2740150" y="353500"/>
            <a:ext cx="5829300" cy="6216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How to establish a SNT?</a:t>
            </a:r>
            <a:endParaRPr sz="4000">
              <a:latin typeface="Garamond"/>
              <a:ea typeface="Garamond"/>
              <a:cs typeface="Garamond"/>
              <a:sym typeface="Garamon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9"/>
          <p:cNvSpPr txBox="1"/>
          <p:nvPr>
            <p:ph idx="1" type="body"/>
          </p:nvPr>
        </p:nvSpPr>
        <p:spPr>
          <a:xfrm>
            <a:off x="628650" y="1740725"/>
            <a:ext cx="7886700" cy="4813200"/>
          </a:xfrm>
          <a:prstGeom prst="rect">
            <a:avLst/>
          </a:prstGeom>
          <a:noFill/>
          <a:ln>
            <a:noFill/>
          </a:ln>
        </p:spPr>
        <p:txBody>
          <a:bodyPr anchorCtr="0" anchor="t" bIns="45700" lIns="91425" spcFirstLastPara="1" rIns="91425" wrap="square" tIns="45700">
            <a:normAutofit/>
          </a:bodyPr>
          <a:lstStyle/>
          <a:p>
            <a:pPr indent="-191770" lvl="0" marL="171450" rtl="0" algn="l">
              <a:lnSpc>
                <a:spcPct val="90000"/>
              </a:lnSpc>
              <a:spcBef>
                <a:spcPts val="0"/>
              </a:spcBef>
              <a:spcAft>
                <a:spcPts val="0"/>
              </a:spcAft>
              <a:buClr>
                <a:srgbClr val="000000"/>
              </a:buClr>
              <a:buSzPts val="2120"/>
              <a:buFont typeface="Garamond"/>
              <a:buChar char="❖"/>
            </a:pPr>
            <a:r>
              <a:rPr lang="en-US" sz="2120">
                <a:latin typeface="Garamond"/>
                <a:ea typeface="Garamond"/>
                <a:cs typeface="Garamond"/>
                <a:sym typeface="Garamond"/>
              </a:rPr>
              <a:t>The Arc of New Jersey Health Care Advocacy Program</a:t>
            </a:r>
            <a:endParaRPr sz="1842"/>
          </a:p>
          <a:p>
            <a:pPr indent="-177800" lvl="1" marL="514350" rtl="0" algn="l">
              <a:lnSpc>
                <a:spcPct val="80000"/>
              </a:lnSpc>
              <a:spcBef>
                <a:spcPts val="375"/>
              </a:spcBef>
              <a:spcAft>
                <a:spcPts val="0"/>
              </a:spcAft>
              <a:buClr>
                <a:srgbClr val="000000"/>
              </a:buClr>
              <a:buSzPts val="1900"/>
              <a:buFont typeface="Garamond"/>
              <a:buChar char="➢"/>
            </a:pPr>
            <a:r>
              <a:rPr b="1" lang="en-US" sz="1900" u="sng">
                <a:solidFill>
                  <a:schemeClr val="hlink"/>
                </a:solidFill>
                <a:latin typeface="Garamond"/>
                <a:ea typeface="Garamond"/>
                <a:cs typeface="Garamond"/>
                <a:sym typeface="Garamond"/>
                <a:hlinkClick r:id="rId3"/>
              </a:rPr>
              <a:t>thearcnjhealthcareadvocacy.org</a:t>
            </a:r>
            <a:endParaRPr b="1" sz="1900">
              <a:solidFill>
                <a:srgbClr val="000000"/>
              </a:solidFill>
              <a:latin typeface="Garamond"/>
              <a:ea typeface="Garamond"/>
              <a:cs typeface="Garamond"/>
              <a:sym typeface="Garamond"/>
            </a:endParaRPr>
          </a:p>
          <a:p>
            <a:pPr indent="-191770" lvl="0" marL="171450" rtl="0" algn="l">
              <a:lnSpc>
                <a:spcPct val="80000"/>
              </a:lnSpc>
              <a:spcBef>
                <a:spcPts val="750"/>
              </a:spcBef>
              <a:spcAft>
                <a:spcPts val="0"/>
              </a:spcAft>
              <a:buClr>
                <a:srgbClr val="000000"/>
              </a:buClr>
              <a:buSzPts val="2120"/>
              <a:buFont typeface="Garamond"/>
              <a:buChar char="❖"/>
            </a:pPr>
            <a:r>
              <a:rPr lang="en-US" sz="2120">
                <a:solidFill>
                  <a:srgbClr val="000000"/>
                </a:solidFill>
                <a:latin typeface="Garamond"/>
                <a:ea typeface="Garamond"/>
                <a:cs typeface="Garamond"/>
                <a:sym typeface="Garamond"/>
              </a:rPr>
              <a:t>The Arc of New Jersey Family Institute Go Bag</a:t>
            </a:r>
            <a:endParaRPr sz="2120">
              <a:solidFill>
                <a:srgbClr val="000000"/>
              </a:solidFill>
              <a:latin typeface="Garamond"/>
              <a:ea typeface="Garamond"/>
              <a:cs typeface="Garamond"/>
              <a:sym typeface="Garamond"/>
            </a:endParaRPr>
          </a:p>
          <a:p>
            <a:pPr indent="-173672" lvl="1" marL="514350" rtl="0" algn="l">
              <a:lnSpc>
                <a:spcPct val="80000"/>
              </a:lnSpc>
              <a:spcBef>
                <a:spcPts val="375"/>
              </a:spcBef>
              <a:spcAft>
                <a:spcPts val="0"/>
              </a:spcAft>
              <a:buClr>
                <a:srgbClr val="000000"/>
              </a:buClr>
              <a:buSzPts val="1835"/>
              <a:buFont typeface="Garamond"/>
              <a:buChar char="➢"/>
            </a:pPr>
            <a:r>
              <a:rPr b="1" lang="en-US" sz="1835" u="sng">
                <a:solidFill>
                  <a:schemeClr val="hlink"/>
                </a:solidFill>
                <a:latin typeface="Garamond"/>
                <a:ea typeface="Garamond"/>
                <a:cs typeface="Garamond"/>
                <a:sym typeface="Garamond"/>
                <a:hlinkClick r:id="rId4"/>
              </a:rPr>
              <a:t>https://www.thearcfamilyinstitute.org/resources/special-needs-trusts-go-bag.html</a:t>
            </a:r>
            <a:endParaRPr b="1" sz="1835">
              <a:solidFill>
                <a:srgbClr val="000000"/>
              </a:solidFill>
              <a:latin typeface="Garamond"/>
              <a:ea typeface="Garamond"/>
              <a:cs typeface="Garamond"/>
              <a:sym typeface="Garamond"/>
            </a:endParaRPr>
          </a:p>
          <a:p>
            <a:pPr indent="-191770" lvl="0" marL="171450" rtl="0" algn="l">
              <a:lnSpc>
                <a:spcPct val="80000"/>
              </a:lnSpc>
              <a:spcBef>
                <a:spcPts val="750"/>
              </a:spcBef>
              <a:spcAft>
                <a:spcPts val="0"/>
              </a:spcAft>
              <a:buClr>
                <a:srgbClr val="000000"/>
              </a:buClr>
              <a:buSzPts val="2120"/>
              <a:buFont typeface="Garamond"/>
              <a:buChar char="❖"/>
            </a:pPr>
            <a:r>
              <a:rPr lang="en-US" sz="2120">
                <a:solidFill>
                  <a:srgbClr val="000000"/>
                </a:solidFill>
                <a:latin typeface="Garamond"/>
                <a:ea typeface="Garamond"/>
                <a:cs typeface="Garamond"/>
                <a:sym typeface="Garamond"/>
              </a:rPr>
              <a:t>NJ Department of Human Services</a:t>
            </a:r>
            <a:endParaRPr sz="2120">
              <a:solidFill>
                <a:srgbClr val="000000"/>
              </a:solidFill>
              <a:latin typeface="Garamond"/>
              <a:ea typeface="Garamond"/>
              <a:cs typeface="Garamond"/>
              <a:sym typeface="Garamond"/>
            </a:endParaRPr>
          </a:p>
          <a:p>
            <a:pPr indent="-177800" lvl="1" marL="514350" rtl="0" algn="l">
              <a:lnSpc>
                <a:spcPct val="90000"/>
              </a:lnSpc>
              <a:spcBef>
                <a:spcPts val="0"/>
              </a:spcBef>
              <a:spcAft>
                <a:spcPts val="0"/>
              </a:spcAft>
              <a:buClr>
                <a:srgbClr val="000000"/>
              </a:buClr>
              <a:buSzPts val="1900"/>
              <a:buFont typeface="Garamond"/>
              <a:buChar char="➢"/>
            </a:pPr>
            <a:r>
              <a:rPr b="1" lang="en-US" sz="1900" u="sng">
                <a:solidFill>
                  <a:schemeClr val="hlink"/>
                </a:solidFill>
                <a:latin typeface="Garamond"/>
                <a:ea typeface="Garamond"/>
                <a:cs typeface="Garamond"/>
                <a:sym typeface="Garamond"/>
                <a:hlinkClick r:id="rId5"/>
              </a:rPr>
              <a:t>https://www.nj.gov/humanservices/dmahs/clients/snt.html</a:t>
            </a:r>
            <a:endParaRPr b="1" sz="1900">
              <a:latin typeface="Garamond"/>
              <a:ea typeface="Garamond"/>
              <a:cs typeface="Garamond"/>
              <a:sym typeface="Garamond"/>
            </a:endParaRPr>
          </a:p>
          <a:p>
            <a:pPr indent="-177800" lvl="1" marL="514350" rtl="0" algn="l">
              <a:lnSpc>
                <a:spcPct val="90000"/>
              </a:lnSpc>
              <a:spcBef>
                <a:spcPts val="0"/>
              </a:spcBef>
              <a:spcAft>
                <a:spcPts val="0"/>
              </a:spcAft>
              <a:buSzPts val="1900"/>
              <a:buFont typeface="Garamond"/>
              <a:buChar char="➢"/>
            </a:pPr>
            <a:r>
              <a:rPr b="1" lang="en-US" sz="1900" u="sng">
                <a:solidFill>
                  <a:schemeClr val="hlink"/>
                </a:solidFill>
                <a:latin typeface="Garamond"/>
                <a:ea typeface="Garamond"/>
                <a:cs typeface="Garamond"/>
                <a:sym typeface="Garamond"/>
                <a:hlinkClick r:id="rId6"/>
              </a:rPr>
              <a:t>FAQs </a:t>
            </a:r>
            <a:endParaRPr b="1" sz="1900">
              <a:latin typeface="Garamond"/>
              <a:ea typeface="Garamond"/>
              <a:cs typeface="Garamond"/>
              <a:sym typeface="Garamond"/>
            </a:endParaRPr>
          </a:p>
          <a:p>
            <a:pPr indent="-191770" lvl="0" marL="171450" rtl="0" algn="l">
              <a:lnSpc>
                <a:spcPct val="90000"/>
              </a:lnSpc>
              <a:spcBef>
                <a:spcPts val="0"/>
              </a:spcBef>
              <a:spcAft>
                <a:spcPts val="0"/>
              </a:spcAft>
              <a:buSzPts val="2120"/>
              <a:buFont typeface="Garamond"/>
              <a:buChar char="❖"/>
            </a:pPr>
            <a:r>
              <a:rPr lang="en-US" sz="2120">
                <a:latin typeface="Garamond"/>
                <a:ea typeface="Garamond"/>
                <a:cs typeface="Garamond"/>
                <a:sym typeface="Garamond"/>
              </a:rPr>
              <a:t>Special Needs Alliance - Find an attorney</a:t>
            </a:r>
            <a:endParaRPr sz="2120">
              <a:latin typeface="Garamond"/>
              <a:ea typeface="Garamond"/>
              <a:cs typeface="Garamond"/>
              <a:sym typeface="Garamond"/>
            </a:endParaRPr>
          </a:p>
          <a:p>
            <a:pPr indent="-179070" lvl="1" marL="514350" rtl="0" algn="l">
              <a:lnSpc>
                <a:spcPct val="90000"/>
              </a:lnSpc>
              <a:spcBef>
                <a:spcPts val="0"/>
              </a:spcBef>
              <a:spcAft>
                <a:spcPts val="0"/>
              </a:spcAft>
              <a:buSzPts val="1920"/>
              <a:buFont typeface="Garamond"/>
              <a:buChar char="➢"/>
            </a:pPr>
            <a:r>
              <a:rPr b="1" lang="en-US" sz="1920" u="sng">
                <a:solidFill>
                  <a:schemeClr val="hlink"/>
                </a:solidFill>
                <a:latin typeface="Garamond"/>
                <a:ea typeface="Garamond"/>
                <a:cs typeface="Garamond"/>
                <a:sym typeface="Garamond"/>
                <a:hlinkClick r:id="rId7"/>
              </a:rPr>
              <a:t>https://www.specialneedsalliance.org/find-an-attorney/</a:t>
            </a:r>
            <a:endParaRPr b="1" sz="1920">
              <a:latin typeface="Garamond"/>
              <a:ea typeface="Garamond"/>
              <a:cs typeface="Garamond"/>
              <a:sym typeface="Garamond"/>
            </a:endParaRPr>
          </a:p>
          <a:p>
            <a:pPr indent="-191770" lvl="0" marL="171450" rtl="0" algn="l">
              <a:lnSpc>
                <a:spcPct val="90000"/>
              </a:lnSpc>
              <a:spcBef>
                <a:spcPts val="0"/>
              </a:spcBef>
              <a:spcAft>
                <a:spcPts val="0"/>
              </a:spcAft>
              <a:buSzPts val="2120"/>
              <a:buFont typeface="Garamond"/>
              <a:buChar char="❖"/>
            </a:pPr>
            <a:r>
              <a:rPr lang="en-US" sz="2120">
                <a:latin typeface="Garamond"/>
                <a:ea typeface="Garamond"/>
                <a:cs typeface="Garamond"/>
                <a:sym typeface="Garamond"/>
              </a:rPr>
              <a:t>The Arc and the Center for Future Planning directory</a:t>
            </a:r>
            <a:endParaRPr sz="2120">
              <a:latin typeface="Garamond"/>
              <a:ea typeface="Garamond"/>
              <a:cs typeface="Garamond"/>
              <a:sym typeface="Garamond"/>
            </a:endParaRPr>
          </a:p>
          <a:p>
            <a:pPr indent="-179070" lvl="1" marL="514350" rtl="0" algn="l">
              <a:lnSpc>
                <a:spcPct val="90000"/>
              </a:lnSpc>
              <a:spcBef>
                <a:spcPts val="0"/>
              </a:spcBef>
              <a:spcAft>
                <a:spcPts val="0"/>
              </a:spcAft>
              <a:buSzPts val="1920"/>
              <a:buFont typeface="Garamond"/>
              <a:buChar char="➢"/>
            </a:pPr>
            <a:r>
              <a:rPr b="1" lang="en-US" sz="1920" u="sng">
                <a:solidFill>
                  <a:schemeClr val="hlink"/>
                </a:solidFill>
                <a:latin typeface="Garamond"/>
                <a:ea typeface="Garamond"/>
                <a:cs typeface="Garamond"/>
                <a:sym typeface="Garamond"/>
                <a:hlinkClick r:id="rId8"/>
              </a:rPr>
              <a:t>https://futureplanning.thearc.org/professionals/landing</a:t>
            </a:r>
            <a:endParaRPr b="1" sz="1920">
              <a:latin typeface="Garamond"/>
              <a:ea typeface="Garamond"/>
              <a:cs typeface="Garamond"/>
              <a:sym typeface="Garamond"/>
            </a:endParaRPr>
          </a:p>
          <a:p>
            <a:pPr indent="-191770" lvl="0" marL="171450" rtl="0" algn="l">
              <a:lnSpc>
                <a:spcPct val="90000"/>
              </a:lnSpc>
              <a:spcBef>
                <a:spcPts val="0"/>
              </a:spcBef>
              <a:spcAft>
                <a:spcPts val="0"/>
              </a:spcAft>
              <a:buSzPts val="2120"/>
              <a:buFont typeface="Garamond"/>
              <a:buChar char="❖"/>
            </a:pPr>
            <a:r>
              <a:rPr lang="en-US" sz="2120">
                <a:latin typeface="Garamond"/>
                <a:ea typeface="Garamond"/>
                <a:cs typeface="Garamond"/>
                <a:sym typeface="Garamond"/>
              </a:rPr>
              <a:t>Subscribe to our email list at </a:t>
            </a:r>
            <a:r>
              <a:rPr b="1" lang="en-US" sz="2120" u="sng">
                <a:solidFill>
                  <a:schemeClr val="hlink"/>
                </a:solidFill>
                <a:latin typeface="Garamond"/>
                <a:ea typeface="Garamond"/>
                <a:cs typeface="Garamond"/>
                <a:sym typeface="Garamond"/>
                <a:hlinkClick r:id="rId9"/>
              </a:rPr>
              <a:t>arcnj.org</a:t>
            </a:r>
            <a:endParaRPr b="1" sz="2120">
              <a:latin typeface="Garamond"/>
              <a:ea typeface="Garamond"/>
              <a:cs typeface="Garamond"/>
              <a:sym typeface="Garamond"/>
            </a:endParaRPr>
          </a:p>
          <a:p>
            <a:pPr indent="-179070" lvl="1" marL="514350" rtl="0" algn="l">
              <a:lnSpc>
                <a:spcPct val="90000"/>
              </a:lnSpc>
              <a:spcBef>
                <a:spcPts val="0"/>
              </a:spcBef>
              <a:spcAft>
                <a:spcPts val="0"/>
              </a:spcAft>
              <a:buSzPts val="1920"/>
              <a:buFont typeface="Garamond"/>
              <a:buChar char="➢"/>
            </a:pPr>
            <a:r>
              <a:rPr lang="en-US" sz="1920">
                <a:latin typeface="Garamond"/>
                <a:ea typeface="Garamond"/>
                <a:cs typeface="Garamond"/>
                <a:sym typeface="Garamond"/>
              </a:rPr>
              <a:t>Scroll to to the bottom of the page and click “Health care issues” then the subscribe button. </a:t>
            </a:r>
            <a:endParaRPr sz="1365"/>
          </a:p>
        </p:txBody>
      </p:sp>
      <p:sp>
        <p:nvSpPr>
          <p:cNvPr id="65" name="Google Shape;65;p9"/>
          <p:cNvSpPr txBox="1"/>
          <p:nvPr>
            <p:ph type="title"/>
          </p:nvPr>
        </p:nvSpPr>
        <p:spPr>
          <a:xfrm>
            <a:off x="2740152" y="353500"/>
            <a:ext cx="5829300" cy="9249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lt1"/>
              </a:buClr>
              <a:buSzPts val="4400"/>
              <a:buFont typeface="Arial"/>
              <a:buNone/>
            </a:pPr>
            <a:r>
              <a:rPr b="1" lang="en-US" sz="4000">
                <a:latin typeface="Garamond"/>
                <a:ea typeface="Garamond"/>
                <a:cs typeface="Garamond"/>
                <a:sym typeface="Garamond"/>
              </a:rPr>
              <a:t>Information &amp; Resources</a:t>
            </a:r>
            <a:endParaRPr>
              <a:latin typeface="Garamond"/>
              <a:ea typeface="Garamond"/>
              <a:cs typeface="Garamond"/>
              <a:sym typeface="Garamond"/>
            </a:endParaRPr>
          </a:p>
        </p:txBody>
      </p:sp>
    </p:spTree>
  </p:cSld>
  <p:clrMapOvr>
    <a:masterClrMapping/>
  </p:clrMapOvr>
</p:sld>
</file>

<file path=ppt/theme/theme1.xml><?xml version="1.0" encoding="utf-8"?>
<a:theme xmlns:a="http://schemas.openxmlformats.org/drawingml/2006/main" xmlns:r="http://schemas.openxmlformats.org/officeDocument/2006/relationships" name="Arc1">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