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Roboto"/>
      <p:regular r:id="rId36"/>
      <p:bold r:id="rId37"/>
      <p:italic r:id="rId38"/>
      <p:boldItalic r:id="rId39"/>
    </p:embeddedFont>
    <p:embeddedFont>
      <p:font typeface="Franklin Gothic"/>
      <p:bold r:id="rId40"/>
    </p:embeddedFont>
    <p:embeddedFont>
      <p:font typeface="Cabin"/>
      <p:regular r:id="rId41"/>
      <p:bold r:id="rId42"/>
      <p:italic r:id="rId43"/>
      <p:boldItalic r:id="rId44"/>
    </p:embeddedFont>
    <p:embeddedFont>
      <p:font typeface="PT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gsPZTRtlZqc2l3UqibXHb74iG/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ranklinGothic-bold.fntdata"/><Relationship Id="rId42" Type="http://schemas.openxmlformats.org/officeDocument/2006/relationships/font" Target="fonts/Cabin-bold.fntdata"/><Relationship Id="rId41" Type="http://schemas.openxmlformats.org/officeDocument/2006/relationships/font" Target="fonts/Cabin-regular.fntdata"/><Relationship Id="rId44" Type="http://schemas.openxmlformats.org/officeDocument/2006/relationships/font" Target="fonts/Cabin-boldItalic.fntdata"/><Relationship Id="rId43" Type="http://schemas.openxmlformats.org/officeDocument/2006/relationships/font" Target="fonts/Cabin-italic.fntdata"/><Relationship Id="rId46" Type="http://schemas.openxmlformats.org/officeDocument/2006/relationships/font" Target="fonts/PTSans-bold.fntdata"/><Relationship Id="rId45" Type="http://schemas.openxmlformats.org/officeDocument/2006/relationships/font" Target="fonts/PTSans-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PTSans-boldItalic.fntdata"/><Relationship Id="rId47" Type="http://schemas.openxmlformats.org/officeDocument/2006/relationships/font" Target="fonts/PTSans-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Background information</a:t>
            </a:r>
            <a:endParaRPr/>
          </a:p>
          <a:p>
            <a:pPr indent="0" lvl="0" marL="0" rtl="0" algn="l">
              <a:spcBef>
                <a:spcPts val="0"/>
              </a:spcBef>
              <a:spcAft>
                <a:spcPts val="0"/>
              </a:spcAft>
              <a:buNone/>
            </a:pPr>
            <a:r>
              <a:rPr lang="en-US"/>
              <a:t>Training involved IDD &amp; Chronically mentally ill patients for longitudinal care</a:t>
            </a:r>
            <a:endParaRPr/>
          </a:p>
          <a:p>
            <a:pPr indent="0" lvl="0" marL="0" rtl="0" algn="l">
              <a:spcBef>
                <a:spcPts val="0"/>
              </a:spcBef>
              <a:spcAft>
                <a:spcPts val="0"/>
              </a:spcAft>
              <a:buNone/>
            </a:pPr>
            <a:r>
              <a:rPr lang="en-US"/>
              <a:t>Medical Director at the ARC of Monmouth’s groundbreaking Adult Primary Care Center – 1991-2012- PCMH ahead of its time</a:t>
            </a:r>
            <a:endParaRPr/>
          </a:p>
          <a:p>
            <a:pPr indent="0" lvl="0" marL="0" rtl="0" algn="l">
              <a:spcBef>
                <a:spcPts val="0"/>
              </a:spcBef>
              <a:spcAft>
                <a:spcPts val="0"/>
              </a:spcAft>
              <a:buNone/>
            </a:pPr>
            <a:r>
              <a:rPr lang="en-US"/>
              <a:t>Incorporating primary care for IDD  throughout career in private practice and now in the AHS Overlook Family Medicine residency program</a:t>
            </a:r>
            <a:endParaRPr/>
          </a:p>
          <a:p>
            <a:pPr indent="0" lvl="0" marL="0" rtl="0" algn="l">
              <a:spcBef>
                <a:spcPts val="0"/>
              </a:spcBef>
              <a:spcAft>
                <a:spcPts val="0"/>
              </a:spcAft>
              <a:buNone/>
            </a:pPr>
            <a:r>
              <a:rPr lang="en-US"/>
              <a:t>The culture and challenges of health care delivery for our population are not becoming easier</a:t>
            </a:r>
            <a:endParaRPr/>
          </a:p>
          <a:p>
            <a:pPr indent="0" lvl="0" marL="0" rtl="0" algn="l">
              <a:spcBef>
                <a:spcPts val="0"/>
              </a:spcBef>
              <a:spcAft>
                <a:spcPts val="0"/>
              </a:spcAft>
              <a:buNone/>
            </a:pPr>
            <a:r>
              <a:rPr lang="en-US"/>
              <a:t>I hope to be able to provide an overview of IDD care delivery from a PCP point of view and am interested in hearing of challenges faced by clinicians, families and direct care staff</a:t>
            </a:r>
            <a:endParaRPr/>
          </a:p>
        </p:txBody>
      </p:sp>
      <p:sp>
        <p:nvSpPr>
          <p:cNvPr id="107" name="Google Shape;10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Getting data is even tougher about health status – some of the findings in this may generalize across the population</a:t>
            </a:r>
            <a:endParaRPr/>
          </a:p>
          <a:p>
            <a:pPr indent="0" lvl="0" marL="0" rtl="0" algn="l">
              <a:spcBef>
                <a:spcPts val="0"/>
              </a:spcBef>
              <a:spcAft>
                <a:spcPts val="0"/>
              </a:spcAft>
              <a:buNone/>
            </a:pPr>
            <a:r>
              <a:rPr lang="en-US"/>
              <a:t>This is a study from Kaiser Permanente in California demonstrating the prevalence of various conditions in an ASD population.</a:t>
            </a:r>
            <a:endParaRPr/>
          </a:p>
        </p:txBody>
      </p:sp>
      <p:sp>
        <p:nvSpPr>
          <p:cNvPr id="206" name="Google Shape;20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Certainly, we notice a high incidence of behavioral health issues in the IDD population. Since we are dealing with conditions that are impacted by the very structure and physiology of the brain we are bound to have not only behavioral health problems but cognitive issues and not least-seizure activity</a:t>
            </a:r>
            <a:endParaRPr/>
          </a:p>
        </p:txBody>
      </p:sp>
      <p:sp>
        <p:nvSpPr>
          <p:cNvPr id="215" name="Google Shape;21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this study was a retrospective comparison with a non-affected population the conditions presenting with greater frequency and intensity are additional challenges. There is an entire lecture series which might begin to explain the possible etiologies of higher chronic disease presence.</a:t>
            </a:r>
            <a:endParaRPr/>
          </a:p>
          <a:p>
            <a:pPr indent="0" lvl="0" marL="0" rtl="0" algn="l">
              <a:spcBef>
                <a:spcPts val="0"/>
              </a:spcBef>
              <a:spcAft>
                <a:spcPts val="0"/>
              </a:spcAft>
              <a:buNone/>
            </a:pPr>
            <a:r>
              <a:rPr lang="en-US"/>
              <a:t>But multiple chronic conditions outside the CNS are common and require ongoing monitoring, treatment and care</a:t>
            </a:r>
            <a:endParaRPr/>
          </a:p>
        </p:txBody>
      </p:sp>
      <p:sp>
        <p:nvSpPr>
          <p:cNvPr id="224" name="Google Shape;2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 study reviewing a number of mostly small studies on the IDD population It demonstrates the need for more study mostly</a:t>
            </a:r>
            <a:endParaRPr/>
          </a:p>
        </p:txBody>
      </p:sp>
      <p:sp>
        <p:nvSpPr>
          <p:cNvPr id="234" name="Google Shape;2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study demonstrates a plurality of chronic disease in the IDD population</a:t>
            </a:r>
            <a:endParaRPr/>
          </a:p>
          <a:p>
            <a:pPr indent="0" lvl="0" marL="0" rtl="0" algn="l">
              <a:spcBef>
                <a:spcPts val="0"/>
              </a:spcBef>
              <a:spcAft>
                <a:spcPts val="0"/>
              </a:spcAft>
              <a:buNone/>
            </a:pPr>
            <a:r>
              <a:rPr lang="en-US"/>
              <a:t>So the need for a medical home  and knowledgeable , familiar , longitudinal care is quite plain for a very vulnerable and growing ,aging population</a:t>
            </a:r>
            <a:endParaRPr/>
          </a:p>
        </p:txBody>
      </p:sp>
      <p:sp>
        <p:nvSpPr>
          <p:cNvPr id="244" name="Google Shape;24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These are diagnoses that require some very specific screenings and monitoring over the life cycle. Awareness of clinical presentation and nuances of symptoms can really be important and the difference between early detection and increased morbidity and mortality</a:t>
            </a:r>
            <a:endParaRPr/>
          </a:p>
          <a:p>
            <a:pPr indent="0" lvl="0" marL="0" rtl="0" algn="l">
              <a:spcBef>
                <a:spcPts val="0"/>
              </a:spcBef>
              <a:spcAft>
                <a:spcPts val="0"/>
              </a:spcAft>
              <a:buNone/>
            </a:pPr>
            <a:r>
              <a:rPr lang="en-US"/>
              <a:t>These guides for different IDD syndromes and genetic conditions can be very helpful in guiding longitudinal examinations and preventing issues from emerging</a:t>
            </a:r>
            <a:endParaRPr/>
          </a:p>
          <a:p>
            <a:pPr indent="0" lvl="0" marL="0" rtl="0" algn="l">
              <a:spcBef>
                <a:spcPts val="0"/>
              </a:spcBef>
              <a:spcAft>
                <a:spcPts val="0"/>
              </a:spcAft>
              <a:buNone/>
            </a:pPr>
            <a:r>
              <a:rPr lang="en-US"/>
              <a:t>Having resources like this is invaluable especially for adult patients</a:t>
            </a:r>
            <a:endParaRPr/>
          </a:p>
        </p:txBody>
      </p:sp>
      <p:sp>
        <p:nvSpPr>
          <p:cNvPr id="254" name="Google Shape;25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now find a medical home.</a:t>
            </a:r>
            <a:endParaRPr/>
          </a:p>
          <a:p>
            <a:pPr indent="0" lvl="0" marL="0" rtl="0" algn="l">
              <a:spcBef>
                <a:spcPts val="0"/>
              </a:spcBef>
              <a:spcAft>
                <a:spcPts val="0"/>
              </a:spcAft>
              <a:buNone/>
            </a:pPr>
            <a:r>
              <a:rPr lang="en-US"/>
              <a:t>What do we look for</a:t>
            </a:r>
            <a:endParaRPr/>
          </a:p>
        </p:txBody>
      </p:sp>
      <p:sp>
        <p:nvSpPr>
          <p:cNvPr id="275" name="Google Shape;27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My subtle description of a Family Physician</a:t>
            </a:r>
            <a:endParaRPr/>
          </a:p>
        </p:txBody>
      </p:sp>
      <p:sp>
        <p:nvSpPr>
          <p:cNvPr id="286" name="Google Shape;28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Seems straightforward but you don’t see these capabilities listed on Yelp or Healthgrades or ZocDoc</a:t>
            </a:r>
            <a:endParaRPr/>
          </a:p>
          <a:p>
            <a:pPr indent="0" lvl="0" marL="0" rtl="0" algn="l">
              <a:spcBef>
                <a:spcPts val="0"/>
              </a:spcBef>
              <a:spcAft>
                <a:spcPts val="0"/>
              </a:spcAft>
              <a:buNone/>
            </a:pPr>
            <a:r>
              <a:rPr lang="en-US"/>
              <a:t>Most often it is word of mouth… the IDD community-mostly moms-recommend a medical home</a:t>
            </a:r>
            <a:endParaRPr/>
          </a:p>
          <a:p>
            <a:pPr indent="0" lvl="0" marL="0" rtl="0" algn="l">
              <a:spcBef>
                <a:spcPts val="0"/>
              </a:spcBef>
              <a:spcAft>
                <a:spcPts val="0"/>
              </a:spcAft>
              <a:buNone/>
            </a:pPr>
            <a:r>
              <a:rPr lang="en-US"/>
              <a:t>It often defaults to the ER –not having a PCP</a:t>
            </a:r>
            <a:endParaRPr/>
          </a:p>
          <a:p>
            <a:pPr indent="0" lvl="0" marL="0" rtl="0" algn="l">
              <a:spcBef>
                <a:spcPts val="0"/>
              </a:spcBef>
              <a:spcAft>
                <a:spcPts val="0"/>
              </a:spcAft>
              <a:buNone/>
            </a:pPr>
            <a:r>
              <a:rPr lang="en-US"/>
              <a:t>Pitch the residency programs – Family Medicine residency programs- as a longitudinal care site</a:t>
            </a:r>
            <a:endParaRPr/>
          </a:p>
        </p:txBody>
      </p:sp>
      <p:sp>
        <p:nvSpPr>
          <p:cNvPr id="296" name="Google Shape;29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least a definition of our population exists </a:t>
            </a:r>
            <a:endParaRPr/>
          </a:p>
          <a:p>
            <a:pPr indent="0" lvl="0" marL="0" rtl="0" algn="l">
              <a:spcBef>
                <a:spcPts val="0"/>
              </a:spcBef>
              <a:spcAft>
                <a:spcPts val="0"/>
              </a:spcAft>
              <a:buNone/>
            </a:pPr>
            <a:r>
              <a:rPr lang="en-US"/>
              <a:t>Identifies the need for interdisciplinary care and services which are lifelong….individually planned and coordinated – health care delivery and Primary Care are subsumed in these services-More on this definition of IDD and how it impacts our population’s health care</a:t>
            </a:r>
            <a:endParaRPr/>
          </a:p>
        </p:txBody>
      </p:sp>
      <p:sp>
        <p:nvSpPr>
          <p:cNvPr id="117" name="Google Shape;11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Congratulations!</a:t>
            </a:r>
            <a:endParaRPr/>
          </a:p>
          <a:p>
            <a:pPr indent="0" lvl="0" marL="0" rtl="0" algn="l">
              <a:spcBef>
                <a:spcPts val="0"/>
              </a:spcBef>
              <a:spcAft>
                <a:spcPts val="0"/>
              </a:spcAft>
              <a:buNone/>
            </a:pPr>
            <a:r>
              <a:rPr lang="en-US"/>
              <a:t>You have vetted a medical home and found it good!</a:t>
            </a:r>
            <a:endParaRPr/>
          </a:p>
          <a:p>
            <a:pPr indent="0" lvl="0" marL="0" rtl="0" algn="l">
              <a:spcBef>
                <a:spcPts val="0"/>
              </a:spcBef>
              <a:spcAft>
                <a:spcPts val="0"/>
              </a:spcAft>
              <a:buNone/>
            </a:pPr>
            <a:r>
              <a:rPr lang="en-US"/>
              <a:t>Take advantage of the communication technology for non-emergent issues and med renewals and scheduling an appointment</a:t>
            </a:r>
            <a:endParaRPr/>
          </a:p>
        </p:txBody>
      </p:sp>
      <p:sp>
        <p:nvSpPr>
          <p:cNvPr id="327" name="Google Shape;32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Other issues like guardianship will often come up to complicate things. Logistics, state laws (i.e., Danielle’s Law) may interrupt continuity .</a:t>
            </a:r>
            <a:endParaRPr/>
          </a:p>
          <a:p>
            <a:pPr indent="0" lvl="0" marL="0" rtl="0" algn="l">
              <a:spcBef>
                <a:spcPts val="0"/>
              </a:spcBef>
              <a:spcAft>
                <a:spcPts val="0"/>
              </a:spcAft>
              <a:buNone/>
            </a:pPr>
            <a:r>
              <a:rPr lang="en-US"/>
              <a:t>These are part of the culture of care for IDD folks and each state has it’s own particular flavor of these challenges which are worthy of separate long form discussions.</a:t>
            </a:r>
            <a:endParaRPr/>
          </a:p>
        </p:txBody>
      </p:sp>
      <p:sp>
        <p:nvSpPr>
          <p:cNvPr id="337" name="Google Shape;33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the foregoing projections are indicating challenges in primary care access and though emerging movement to incorporate IDD awareness and clinical skills , The IDD population remains at particular risk for the points listed but it describes(these gaps describe something else-</a:t>
            </a:r>
            <a:endParaRPr/>
          </a:p>
        </p:txBody>
      </p:sp>
      <p:sp>
        <p:nvSpPr>
          <p:cNvPr id="392" name="Google Shape;39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Those criteria define a medically underserved population and this is not just a descriptive-it is a legal designation that opens the door to a number of changes for a MUP</a:t>
            </a:r>
            <a:endParaRPr/>
          </a:p>
        </p:txBody>
      </p:sp>
      <p:sp>
        <p:nvSpPr>
          <p:cNvPr id="399" name="Google Shape;39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US"/>
              <a:t>The lack of definitive data is alarming especially in respect to in planning for services</a:t>
            </a:r>
            <a:endParaRPr/>
          </a:p>
          <a:p>
            <a:pPr indent="0" lvl="0" marL="0" rtl="0" algn="l">
              <a:spcBef>
                <a:spcPts val="0"/>
              </a:spcBef>
              <a:spcAft>
                <a:spcPts val="0"/>
              </a:spcAft>
              <a:buClr>
                <a:schemeClr val="dk1"/>
              </a:buClr>
              <a:buSzPts val="1200"/>
              <a:buFont typeface="Arial"/>
              <a:buNone/>
            </a:pPr>
            <a:r>
              <a:rPr lang="en-US"/>
              <a:t>The outreach to the non-engaged is imperative</a:t>
            </a:r>
            <a:endParaRPr/>
          </a:p>
          <a:p>
            <a:pPr indent="0" lvl="0" marL="0" rtl="0" algn="l">
              <a:spcBef>
                <a:spcPts val="0"/>
              </a:spcBef>
              <a:spcAft>
                <a:spcPts val="0"/>
              </a:spcAft>
              <a:buClr>
                <a:schemeClr val="dk1"/>
              </a:buClr>
              <a:buSzPts val="1200"/>
              <a:buFont typeface="Arial"/>
              <a:buNone/>
            </a:pPr>
            <a:r>
              <a:rPr lang="en-US"/>
              <a:t>These are vulnerable people and families – an appreciated Health Equity crisis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c46099147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c46099147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2c46099147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Again –lack of hard data blocks appropriate care and planning. Young people get older – and if these projections/trends hold –there is a wave of IDD folks coming-and there are problems to prevent, conditions to treat to maintain optimum health</a:t>
            </a:r>
            <a:endParaRPr/>
          </a:p>
        </p:txBody>
      </p:sp>
      <p:sp>
        <p:nvSpPr>
          <p:cNvPr id="138" name="Google Shape;13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Primary care- it’s not only the “first stop,”</a:t>
            </a:r>
            <a:endParaRPr/>
          </a:p>
          <a:p>
            <a:pPr indent="0" lvl="0" marL="0" rtl="0" algn="l">
              <a:spcBef>
                <a:spcPts val="0"/>
              </a:spcBef>
              <a:spcAft>
                <a:spcPts val="0"/>
              </a:spcAft>
              <a:buNone/>
            </a:pPr>
            <a:r>
              <a:rPr lang="en-US"/>
              <a:t>It may be the most important stop  - it is the hub of care</a:t>
            </a:r>
            <a:endParaRPr/>
          </a:p>
          <a:p>
            <a:pPr indent="0" lvl="0" marL="0" rtl="0" algn="l">
              <a:spcBef>
                <a:spcPts val="0"/>
              </a:spcBef>
              <a:spcAft>
                <a:spcPts val="0"/>
              </a:spcAft>
              <a:buNone/>
            </a:pPr>
            <a:r>
              <a:rPr lang="en-US"/>
              <a:t>We family docs like to say that we can handle 85% of all complaints coming through our door and know where to send when we can’s handle it.</a:t>
            </a:r>
            <a:endParaRPr/>
          </a:p>
          <a:p>
            <a:pPr indent="0" lvl="0" marL="0" rtl="0" algn="l">
              <a:spcBef>
                <a:spcPts val="0"/>
              </a:spcBef>
              <a:spcAft>
                <a:spcPts val="0"/>
              </a:spcAft>
              <a:buNone/>
            </a:pPr>
            <a:r>
              <a:rPr lang="en-US"/>
              <a:t>We are right care at the right time in the right setting.</a:t>
            </a:r>
            <a:endParaRPr/>
          </a:p>
        </p:txBody>
      </p:sp>
      <p:sp>
        <p:nvSpPr>
          <p:cNvPr id="159" name="Google Shape;1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Just driving home my point about the broad capabilities of a primary care physician</a:t>
            </a:r>
            <a:endParaRPr/>
          </a:p>
          <a:p>
            <a:pPr indent="0" lvl="0" marL="0" rtl="0" algn="l">
              <a:spcBef>
                <a:spcPts val="0"/>
              </a:spcBef>
              <a:spcAft>
                <a:spcPts val="0"/>
              </a:spcAft>
              <a:buNone/>
            </a:pPr>
            <a:r>
              <a:rPr lang="en-US"/>
              <a:t>Just noting that this further description is from AAFP  so “not limited by problem origin”</a:t>
            </a:r>
            <a:endParaRPr/>
          </a:p>
        </p:txBody>
      </p:sp>
      <p:sp>
        <p:nvSpPr>
          <p:cNvPr id="169" name="Google Shape;16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an important concept in primary care- the PCMH- it is based upon team integration to identify patient care gaps and execute appropriate engagement to achieve guidelines. It is a model that must meet certain “infrastructure “capabilities in terms of access to care, communication, comprehensiveness and coordination of care to be certified by a national certifying organization like the Joint Commission or NCQA.</a:t>
            </a:r>
            <a:endParaRPr/>
          </a:p>
        </p:txBody>
      </p:sp>
      <p:sp>
        <p:nvSpPr>
          <p:cNvPr id="187" name="Google Shape;18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2"/>
          <p:cNvSpPr/>
          <p:nvPr>
            <p:ph idx="2" type="pic"/>
          </p:nvPr>
        </p:nvSpPr>
        <p:spPr>
          <a:xfrm>
            <a:off x="5183188" y="987425"/>
            <a:ext cx="6172200" cy="4873625"/>
          </a:xfrm>
          <a:prstGeom prst="rect">
            <a:avLst/>
          </a:prstGeom>
          <a:noFill/>
          <a:ln>
            <a:noFill/>
          </a:ln>
        </p:spPr>
      </p:sp>
      <p:sp>
        <p:nvSpPr>
          <p:cNvPr id="75" name="Google Shape;75;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7" name="Shape 97"/>
        <p:cNvGrpSpPr/>
        <p:nvPr/>
      </p:nvGrpSpPr>
      <p:grpSpPr>
        <a:xfrm>
          <a:off x="0" y="0"/>
          <a:ext cx="0" cy="0"/>
          <a:chOff x="0" y="0"/>
          <a:chExt cx="0" cy="0"/>
        </a:xfrm>
      </p:grpSpPr>
      <p:sp>
        <p:nvSpPr>
          <p:cNvPr id="98" name="Google Shape;9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0" name="Google Shape;100;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1" name="Google Shape;10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 + 1 column + image">
    <p:spTree>
      <p:nvGrpSpPr>
        <p:cNvPr id="27" name="Shape 27"/>
        <p:cNvGrpSpPr/>
        <p:nvPr/>
      </p:nvGrpSpPr>
      <p:grpSpPr>
        <a:xfrm>
          <a:off x="0" y="0"/>
          <a:ext cx="0" cy="0"/>
          <a:chOff x="0" y="0"/>
          <a:chExt cx="0" cy="0"/>
        </a:xfrm>
      </p:grpSpPr>
      <p:sp>
        <p:nvSpPr>
          <p:cNvPr id="28" name="Google Shape;28;p33"/>
          <p:cNvSpPr/>
          <p:nvPr/>
        </p:nvSpPr>
        <p:spPr>
          <a:xfrm>
            <a:off x="-9333" y="471600"/>
            <a:ext cx="168400" cy="944400"/>
          </a:xfrm>
          <a:prstGeom prst="rect">
            <a:avLst/>
          </a:prstGeom>
          <a:gradFill>
            <a:gsLst>
              <a:gs pos="0">
                <a:srgbClr val="05B3F1">
                  <a:alpha val="21176"/>
                </a:srgbClr>
              </a:gs>
              <a:gs pos="100000">
                <a:schemeClr val="accent1"/>
              </a:gs>
            </a:gsLst>
            <a:lin ang="16200038" scaled="0"/>
          </a:gra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67"/>
              <a:buFont typeface="Calibri"/>
              <a:buNone/>
            </a:pPr>
            <a:r>
              <a:t/>
            </a:r>
            <a:endParaRPr b="0" i="0" sz="1867" u="none" cap="none" strike="noStrike">
              <a:solidFill>
                <a:schemeClr val="dk1"/>
              </a:solidFill>
              <a:latin typeface="Calibri"/>
              <a:ea typeface="Calibri"/>
              <a:cs typeface="Calibri"/>
              <a:sym typeface="Calibri"/>
            </a:endParaRPr>
          </a:p>
        </p:txBody>
      </p:sp>
      <p:sp>
        <p:nvSpPr>
          <p:cNvPr id="29" name="Google Shape;29;p33"/>
          <p:cNvSpPr/>
          <p:nvPr/>
        </p:nvSpPr>
        <p:spPr>
          <a:xfrm>
            <a:off x="8127833" y="-4800"/>
            <a:ext cx="4064000" cy="6867600"/>
          </a:xfrm>
          <a:prstGeom prst="rect">
            <a:avLst/>
          </a:prstGeom>
          <a:gradFill>
            <a:gsLst>
              <a:gs pos="0">
                <a:srgbClr val="05B3F1">
                  <a:alpha val="21176"/>
                </a:srgbClr>
              </a:gs>
              <a:gs pos="100000">
                <a:schemeClr val="accent1"/>
              </a:gs>
            </a:gsLst>
            <a:lin ang="10800025" scaled="0"/>
          </a:gra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67"/>
              <a:buFont typeface="Calibri"/>
              <a:buNone/>
            </a:pPr>
            <a:r>
              <a:t/>
            </a:r>
            <a:endParaRPr b="0" i="0" sz="1867" u="none" cap="none" strike="noStrike">
              <a:solidFill>
                <a:schemeClr val="dk1"/>
              </a:solidFill>
              <a:latin typeface="Calibri"/>
              <a:ea typeface="Calibri"/>
              <a:cs typeface="Calibri"/>
              <a:sym typeface="Calibri"/>
            </a:endParaRPr>
          </a:p>
        </p:txBody>
      </p:sp>
      <p:sp>
        <p:nvSpPr>
          <p:cNvPr id="30" name="Google Shape;30;p33"/>
          <p:cNvSpPr/>
          <p:nvPr/>
        </p:nvSpPr>
        <p:spPr>
          <a:xfrm>
            <a:off x="11565600" y="6231600"/>
            <a:ext cx="626400" cy="6264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67"/>
              <a:buFont typeface="Calibri"/>
              <a:buNone/>
            </a:pPr>
            <a:r>
              <a:t/>
            </a:r>
            <a:endParaRPr b="0" i="0" sz="1867" u="none" cap="none" strike="noStrike">
              <a:solidFill>
                <a:schemeClr val="dk1"/>
              </a:solidFill>
              <a:latin typeface="Calibri"/>
              <a:ea typeface="Calibri"/>
              <a:cs typeface="Calibri"/>
              <a:sym typeface="Calibri"/>
            </a:endParaRPr>
          </a:p>
        </p:txBody>
      </p:sp>
      <p:sp>
        <p:nvSpPr>
          <p:cNvPr id="31" name="Google Shape;31;p33"/>
          <p:cNvSpPr txBox="1"/>
          <p:nvPr>
            <p:ph idx="12" type="sldNum"/>
          </p:nvPr>
        </p:nvSpPr>
        <p:spPr>
          <a:xfrm>
            <a:off x="11565433" y="6231533"/>
            <a:ext cx="626400" cy="626400"/>
          </a:xfrm>
          <a:prstGeom prst="rect">
            <a:avLst/>
          </a:prstGeom>
          <a:noFill/>
          <a:ln>
            <a:noFill/>
          </a:ln>
        </p:spPr>
        <p:txBody>
          <a:bodyPr anchorCtr="0" anchor="ctr" bIns="0" lIns="0" spcFirstLastPara="1" rIns="0" wrap="square" tIns="0">
            <a:noAutofit/>
          </a:bodyPr>
          <a:lstStyle>
            <a:lvl1pPr indent="0" lvl="0" marL="0" marR="0" algn="ct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ct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ct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ct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ct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ct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ct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ct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ct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33"/>
          <p:cNvSpPr txBox="1"/>
          <p:nvPr>
            <p:ph type="title"/>
          </p:nvPr>
        </p:nvSpPr>
        <p:spPr>
          <a:xfrm>
            <a:off x="406400" y="473433"/>
            <a:ext cx="5923200" cy="9444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33"/>
          <p:cNvSpPr txBox="1"/>
          <p:nvPr>
            <p:ph idx="1" type="body"/>
          </p:nvPr>
        </p:nvSpPr>
        <p:spPr>
          <a:xfrm>
            <a:off x="1045533" y="1936467"/>
            <a:ext cx="5284000" cy="4295200"/>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800"/>
              </a:spcBef>
              <a:spcAft>
                <a:spcPts val="0"/>
              </a:spcAft>
              <a:buClr>
                <a:schemeClr val="dk1"/>
              </a:buClr>
              <a:buSzPts val="2400"/>
              <a:buChar char="▫"/>
              <a:defRPr/>
            </a:lvl1pPr>
            <a:lvl2pPr indent="-381000" lvl="1" marL="914400" algn="l">
              <a:lnSpc>
                <a:spcPct val="90000"/>
              </a:lnSpc>
              <a:spcBef>
                <a:spcPts val="0"/>
              </a:spcBef>
              <a:spcAft>
                <a:spcPts val="0"/>
              </a:spcAft>
              <a:buClr>
                <a:schemeClr val="dk1"/>
              </a:buClr>
              <a:buSzPts val="2400"/>
              <a:buChar char="▫"/>
              <a:defRPr/>
            </a:lvl2pPr>
            <a:lvl3pPr indent="-381000" lvl="2" marL="1371600" algn="l">
              <a:lnSpc>
                <a:spcPct val="90000"/>
              </a:lnSpc>
              <a:spcBef>
                <a:spcPts val="0"/>
              </a:spcBef>
              <a:spcAft>
                <a:spcPts val="0"/>
              </a:spcAft>
              <a:buClr>
                <a:schemeClr val="dk1"/>
              </a:buClr>
              <a:buSzPts val="2400"/>
              <a:buChar char="▫"/>
              <a:defRPr/>
            </a:lvl3pPr>
            <a:lvl4pPr indent="-381000" lvl="3" marL="1828800" algn="l">
              <a:lnSpc>
                <a:spcPct val="90000"/>
              </a:lnSpc>
              <a:spcBef>
                <a:spcPts val="0"/>
              </a:spcBef>
              <a:spcAft>
                <a:spcPts val="0"/>
              </a:spcAft>
              <a:buClr>
                <a:schemeClr val="dk1"/>
              </a:buClr>
              <a:buSzPts val="2400"/>
              <a:buChar char="▫"/>
              <a:defRPr/>
            </a:lvl4pPr>
            <a:lvl5pPr indent="-381000" lvl="4" marL="2286000" algn="l">
              <a:lnSpc>
                <a:spcPct val="90000"/>
              </a:lnSpc>
              <a:spcBef>
                <a:spcPts val="0"/>
              </a:spcBef>
              <a:spcAft>
                <a:spcPts val="0"/>
              </a:spcAft>
              <a:buClr>
                <a:schemeClr val="dk1"/>
              </a:buClr>
              <a:buSzPts val="2400"/>
              <a:buChar char="▫"/>
              <a:defRPr/>
            </a:lvl5pPr>
            <a:lvl6pPr indent="-381000" lvl="5" marL="2743200" algn="l">
              <a:lnSpc>
                <a:spcPct val="90000"/>
              </a:lnSpc>
              <a:spcBef>
                <a:spcPts val="0"/>
              </a:spcBef>
              <a:spcAft>
                <a:spcPts val="0"/>
              </a:spcAft>
              <a:buClr>
                <a:schemeClr val="dk1"/>
              </a:buClr>
              <a:buSzPts val="2400"/>
              <a:buChar char="▫"/>
              <a:defRPr/>
            </a:lvl6pPr>
            <a:lvl7pPr indent="-381000" lvl="6" marL="3200400" algn="l">
              <a:lnSpc>
                <a:spcPct val="90000"/>
              </a:lnSpc>
              <a:spcBef>
                <a:spcPts val="0"/>
              </a:spcBef>
              <a:spcAft>
                <a:spcPts val="0"/>
              </a:spcAft>
              <a:buClr>
                <a:schemeClr val="dk1"/>
              </a:buClr>
              <a:buSzPts val="2400"/>
              <a:buChar char="▫"/>
              <a:defRPr/>
            </a:lvl7pPr>
            <a:lvl8pPr indent="-381000" lvl="7" marL="3657600" algn="l">
              <a:lnSpc>
                <a:spcPct val="90000"/>
              </a:lnSpc>
              <a:spcBef>
                <a:spcPts val="0"/>
              </a:spcBef>
              <a:spcAft>
                <a:spcPts val="0"/>
              </a:spcAft>
              <a:buClr>
                <a:schemeClr val="dk1"/>
              </a:buClr>
              <a:buSzPts val="2400"/>
              <a:buChar char="▫"/>
              <a:defRPr/>
            </a:lvl8pPr>
            <a:lvl9pPr indent="-381000" lvl="8" marL="4114800" algn="l">
              <a:lnSpc>
                <a:spcPct val="90000"/>
              </a:lnSpc>
              <a:spcBef>
                <a:spcPts val="0"/>
              </a:spcBef>
              <a:spcAft>
                <a:spcPts val="0"/>
              </a:spcAft>
              <a:buClr>
                <a:schemeClr val="dk1"/>
              </a:buClr>
              <a:buSzPts val="2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 name="Shape 91"/>
        <p:cNvGrpSpPr/>
        <p:nvPr/>
      </p:nvGrpSpPr>
      <p:grpSpPr>
        <a:xfrm>
          <a:off x="0" y="0"/>
          <a:ext cx="0" cy="0"/>
          <a:chOff x="0" y="0"/>
          <a:chExt cx="0" cy="0"/>
        </a:xfrm>
      </p:grpSpPr>
      <p:sp>
        <p:nvSpPr>
          <p:cNvPr id="92" name="Google Shape;9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4" name="Google Shape;9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5" name="Google Shape;9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6" name="Google Shape;9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0" Type="http://schemas.openxmlformats.org/officeDocument/2006/relationships/hyperlink" Target="http://www.ncbi.nlm.nih.gov/pubmed/25911091"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ncbi.nlm.nih.gov/pubmed/?term=Croen%20LA%5bAuthor%5d&amp;cauthor=true&amp;cauthor_uid=25911091" TargetMode="External"/><Relationship Id="rId4" Type="http://schemas.openxmlformats.org/officeDocument/2006/relationships/hyperlink" Target="http://www.ncbi.nlm.nih.gov/pubmed/?term=Zerbo%20O%5bAuthor%5d&amp;cauthor=true&amp;cauthor_uid=25911091" TargetMode="External"/><Relationship Id="rId9" Type="http://schemas.openxmlformats.org/officeDocument/2006/relationships/hyperlink" Target="http://www.ncbi.nlm.nih.gov/pubmed/?term=Kripke%20C%5bAuthor%5d&amp;cauthor=true&amp;cauthor_uid=25911091" TargetMode="External"/><Relationship Id="rId5" Type="http://schemas.openxmlformats.org/officeDocument/2006/relationships/hyperlink" Target="http://www.ncbi.nlm.nih.gov/pubmed/?term=Qian%20Y%5bAuthor%5d&amp;cauthor=true&amp;cauthor_uid=25911091" TargetMode="External"/><Relationship Id="rId6" Type="http://schemas.openxmlformats.org/officeDocument/2006/relationships/hyperlink" Target="http://www.ncbi.nlm.nih.gov/pubmed/?term=Massolo%20ML%5bAuthor%5d&amp;cauthor=true&amp;cauthor_uid=25911091" TargetMode="External"/><Relationship Id="rId7" Type="http://schemas.openxmlformats.org/officeDocument/2006/relationships/hyperlink" Target="http://www.ncbi.nlm.nih.gov/pubmed/?term=Rich%20S%5bAuthor%5d&amp;cauthor=true&amp;cauthor_uid=25911091" TargetMode="External"/><Relationship Id="rId8" Type="http://schemas.openxmlformats.org/officeDocument/2006/relationships/hyperlink" Target="http://www.ncbi.nlm.nih.gov/pubmed/?term=Sidney%20S%5bAuthor%5d&amp;cauthor=true&amp;cauthor_uid=2591109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iddtoolkit.vkcsites.org/physical-health/health-watch-tables-2/checklist-autism/" TargetMode="External"/><Relationship Id="rId4" Type="http://schemas.openxmlformats.org/officeDocument/2006/relationships/hyperlink" Target="https://iddtoolkit.vkcsites.org/physical-health/health-watch-tables-2/down-syndrome/" TargetMode="External"/><Relationship Id="rId5" Type="http://schemas.openxmlformats.org/officeDocument/2006/relationships/hyperlink" Target="https://iddtoolkit.vkcsites.org/physical-health/health-watch-tables-2/prader-willi-syndrome/"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https://www.childrenshospitals.org/directories/hospital-directory/p-t/the-childrens-regional-hospital-at-cooper" TargetMode="External"/><Relationship Id="rId10" Type="http://schemas.openxmlformats.org/officeDocument/2006/relationships/hyperlink" Target="https://www.childrenshospitals.org/directories/hospital-directory/p-t/the-childrens-hospital-at-saint-peters-university-hospital" TargetMode="External"/><Relationship Id="rId13" Type="http://schemas.openxmlformats.org/officeDocument/2006/relationships/hyperlink" Target="https://www.childrenshospitals.org/directories/hospital-directory/p-t/the-joseph-m-sanzari-childrens-hospital-hackensack-university-medical-center" TargetMode="External"/><Relationship Id="rId12" Type="http://schemas.openxmlformats.org/officeDocument/2006/relationships/hyperlink" Target="https://www.childrenshospitals.org/directories/hospital-directory/p-t/the-goryeb-childrens-hospital" TargetMode="External"/><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childrenshospitals.org/directories/hospital-directory/a-e/childrens-specialized-hospital" TargetMode="External"/><Relationship Id="rId4" Type="http://schemas.openxmlformats.org/officeDocument/2006/relationships/hyperlink" Target="https://www.childrenshospitals.org/directories/hospital-directory/k-o/k-hovnanian-childrens-hospital-at-jersey-shore-university-medical-center" TargetMode="External"/><Relationship Id="rId9" Type="http://schemas.openxmlformats.org/officeDocument/2006/relationships/hyperlink" Target="https://www.childrenshospitals.org/directories/hospital-directory/p-t/the-childrens-hospital-at-monmouth-medical-center" TargetMode="External"/><Relationship Id="rId14" Type="http://schemas.openxmlformats.org/officeDocument/2006/relationships/hyperlink" Target="https://www.childrenshospitals.org/directories/hospital-directory/u-z/voorhees-pediatric-facility" TargetMode="External"/><Relationship Id="rId5" Type="http://schemas.openxmlformats.org/officeDocument/2006/relationships/hyperlink" Target="https://www.childrenshospitals.org/directories/hospital-directory/k-o/newark-beth-israel-childrens-hospital-of-new-jersey" TargetMode="External"/><Relationship Id="rId6" Type="http://schemas.openxmlformats.org/officeDocument/2006/relationships/hyperlink" Target="https://www.childrenshospitals.org/directories/hospital-directory/p-t/saint-barnabas-childrens-center-saint-barnabas-medical-center" TargetMode="External"/><Relationship Id="rId7" Type="http://schemas.openxmlformats.org/officeDocument/2006/relationships/hyperlink" Target="https://www.childrenshospitals.org/directories/hospital-directory/p-t/st-josephs-childrens-hospital" TargetMode="External"/><Relationship Id="rId8" Type="http://schemas.openxmlformats.org/officeDocument/2006/relationships/hyperlink" Target="https://www.childrenshospitals.org/directories/hospital-directory/p-t/the-bristolmyers-squibb-childrens-hospital-at-robert-wood-johnson-university-hospita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urldefense.com/v3/__https:/www.milbank.org/publications/the-health-of-us-primary-care-2024-scorecard-report-no-one-can-see-you-now/__;!!HslpFqnNwYzYOafRKtc!aJoNevJTfCAhF1atTb-dX7H1gnmEqYES7fIpVjYGMwXBT_SCxuyrD_cL9AKnf_sNvaN4t8QBIdVfERb-k8Zm2wxI$"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aadmd.org/medical-school-partners" TargetMode="Externa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mailto:John.Nevins@atlantichealth.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aafp.org/about/policies/all/primary-care.html"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aafp.org/about/policies/all/primary-care.html"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aafp.org/about/policies/all/primary-care.html"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0" Type="http://schemas.openxmlformats.org/officeDocument/2006/relationships/hyperlink" Target="https://www.aafp.org/family-physician/practice-and-career/delivery-payment-models/medical-home.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aafp.org/content/brand/aafp/family-physician/practice-and-career/delivery-payment-models/medical-home/access-and-continuity.html" TargetMode="External"/><Relationship Id="rId4" Type="http://schemas.openxmlformats.org/officeDocument/2006/relationships/hyperlink" Target="https://www.aafp.org/content/brand/aafp/family-physician/practice-and-career/delivery-payment-models/medical-home/access-and-continuity.html" TargetMode="External"/><Relationship Id="rId9" Type="http://schemas.openxmlformats.org/officeDocument/2006/relationships/hyperlink" Target="https://www.aafp.org/content/brand/aafp/family-physician/practice-and-career/delivery-payment-models/medical-home/comprehensiveness-and-coordination.html" TargetMode="External"/><Relationship Id="rId5" Type="http://schemas.openxmlformats.org/officeDocument/2006/relationships/hyperlink" Target="https://www.aafp.org/content/brand/aafp/family-physician/practice-and-career/delivery-payment-models/medical-home/access-and-continuity.html" TargetMode="External"/><Relationship Id="rId6" Type="http://schemas.openxmlformats.org/officeDocument/2006/relationships/hyperlink" Target="https://www.aafp.org/content/brand/aafp/family-physician/practice-and-career/delivery-payment-models/medical-home/planned-care-population-health.html" TargetMode="External"/><Relationship Id="rId7" Type="http://schemas.openxmlformats.org/officeDocument/2006/relationships/hyperlink" Target="https://www.aafp.org/content/brand/aafp/family-physician/practice-and-career/delivery-payment-models/medical-home/care-management.html" TargetMode="External"/><Relationship Id="rId8" Type="http://schemas.openxmlformats.org/officeDocument/2006/relationships/hyperlink" Target="https://www.aafp.org/content/brand/aafp/family-physician/practice-and-career/delivery-payment-models/medical-home/patient-caregiver-engagement.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1"/>
          <p:cNvSpPr txBox="1"/>
          <p:nvPr>
            <p:ph type="ctrTitle"/>
          </p:nvPr>
        </p:nvSpPr>
        <p:spPr>
          <a:xfrm>
            <a:off x="638882" y="639193"/>
            <a:ext cx="3571810" cy="357351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2222"/>
              <a:buFont typeface="Calibri"/>
              <a:buNone/>
            </a:pPr>
            <a:r>
              <a:rPr b="1" lang="en-US" sz="4500"/>
              <a:t>Back to Basics: Healthcare 101 for Individuals with IDD</a:t>
            </a:r>
            <a:endParaRPr sz="5900"/>
          </a:p>
          <a:p>
            <a:pPr indent="0" lvl="0" marL="0" rtl="0" algn="l">
              <a:lnSpc>
                <a:spcPct val="90000"/>
              </a:lnSpc>
              <a:spcBef>
                <a:spcPts val="0"/>
              </a:spcBef>
              <a:spcAft>
                <a:spcPts val="0"/>
              </a:spcAft>
              <a:buClr>
                <a:schemeClr val="dk1"/>
              </a:buClr>
              <a:buSzPct val="100000"/>
              <a:buFont typeface="Calibri"/>
              <a:buNone/>
            </a:pPr>
            <a:r>
              <a:t/>
            </a:r>
            <a:endParaRPr sz="4600"/>
          </a:p>
        </p:txBody>
      </p:sp>
      <p:sp>
        <p:nvSpPr>
          <p:cNvPr id="111" name="Google Shape;111;p1"/>
          <p:cNvSpPr txBox="1"/>
          <p:nvPr>
            <p:ph idx="1" type="subTitle"/>
          </p:nvPr>
        </p:nvSpPr>
        <p:spPr>
          <a:xfrm>
            <a:off x="638882" y="4631161"/>
            <a:ext cx="3571810" cy="155932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rPr lang="en-US" sz="1700"/>
              <a:t>John J. Nevins , DO FAAFP</a:t>
            </a:r>
            <a:endParaRPr/>
          </a:p>
          <a:p>
            <a:pPr indent="0" lvl="0" marL="0" rtl="0" algn="l">
              <a:lnSpc>
                <a:spcPct val="90000"/>
              </a:lnSpc>
              <a:spcBef>
                <a:spcPts val="1000"/>
              </a:spcBef>
              <a:spcAft>
                <a:spcPts val="0"/>
              </a:spcAft>
              <a:buClr>
                <a:schemeClr val="dk1"/>
              </a:buClr>
              <a:buSzPts val="1700"/>
              <a:buNone/>
            </a:pPr>
            <a:r>
              <a:rPr lang="en-US" sz="1700"/>
              <a:t>Medical Director Chatham Family Medicine</a:t>
            </a:r>
            <a:endParaRPr/>
          </a:p>
          <a:p>
            <a:pPr indent="0" lvl="0" marL="0" rtl="0" algn="l">
              <a:lnSpc>
                <a:spcPct val="90000"/>
              </a:lnSpc>
              <a:spcBef>
                <a:spcPts val="1000"/>
              </a:spcBef>
              <a:spcAft>
                <a:spcPts val="0"/>
              </a:spcAft>
              <a:buClr>
                <a:schemeClr val="dk1"/>
              </a:buClr>
              <a:buSzPts val="1700"/>
              <a:buNone/>
            </a:pPr>
            <a:r>
              <a:rPr lang="en-US" sz="1700"/>
              <a:t>Faculty at AHS/Overlook Family Medicine</a:t>
            </a:r>
            <a:endParaRPr/>
          </a:p>
          <a:p>
            <a:pPr indent="0" lvl="0" marL="0" rtl="0" algn="l">
              <a:lnSpc>
                <a:spcPct val="90000"/>
              </a:lnSpc>
              <a:spcBef>
                <a:spcPts val="1000"/>
              </a:spcBef>
              <a:spcAft>
                <a:spcPts val="0"/>
              </a:spcAft>
              <a:buClr>
                <a:schemeClr val="dk1"/>
              </a:buClr>
              <a:buSzPts val="1700"/>
              <a:buNone/>
            </a:pPr>
            <a:r>
              <a:t/>
            </a:r>
            <a:endParaRPr sz="1700"/>
          </a:p>
        </p:txBody>
      </p:sp>
      <p:sp>
        <p:nvSpPr>
          <p:cNvPr id="112" name="Google Shape;112;p1"/>
          <p:cNvSpPr/>
          <p:nvPr/>
        </p:nvSpPr>
        <p:spPr>
          <a:xfrm>
            <a:off x="643278" y="44092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3" name="Google Shape;113;p1"/>
          <p:cNvPicPr preferRelativeResize="0"/>
          <p:nvPr/>
        </p:nvPicPr>
        <p:blipFill rotWithShape="1">
          <a:blip r:embed="rId3">
            <a:alphaModFix/>
          </a:blip>
          <a:srcRect b="94" l="0" r="0" t="9907"/>
          <a:stretch/>
        </p:blipFill>
        <p:spPr>
          <a:xfrm>
            <a:off x="4654296" y="1386196"/>
            <a:ext cx="7214616" cy="4058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0"/>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a:t>Health Status in People with IDD</a:t>
            </a:r>
            <a:endParaRPr/>
          </a:p>
        </p:txBody>
      </p:sp>
      <p:sp>
        <p:nvSpPr>
          <p:cNvPr id="210" name="Google Shape;210;p10"/>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0"/>
          <p:cNvSpPr txBox="1"/>
          <p:nvPr>
            <p:ph idx="1" type="body"/>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A study which is representative of the complexities of care for IDD  was published in 2015</a:t>
            </a:r>
            <a:endParaRPr/>
          </a:p>
          <a:p>
            <a:pPr indent="-228600" lvl="0" marL="228600" rtl="0" algn="l">
              <a:lnSpc>
                <a:spcPct val="90000"/>
              </a:lnSpc>
              <a:spcBef>
                <a:spcPts val="1000"/>
              </a:spcBef>
              <a:spcAft>
                <a:spcPts val="0"/>
              </a:spcAft>
              <a:buClr>
                <a:schemeClr val="dk1"/>
              </a:buClr>
              <a:buSzPts val="2200"/>
              <a:buChar char="•"/>
            </a:pPr>
            <a:r>
              <a:rPr lang="en-US" sz="2200"/>
              <a:t>A group of adults with autism(N1507) was compared to an age and gender  control group of normal adults at a 10:1 ratio(control/ASD pop.)</a:t>
            </a:r>
            <a:endParaRPr/>
          </a:p>
          <a:p>
            <a:pPr indent="-228600" lvl="0" marL="228600" rtl="0" algn="l">
              <a:lnSpc>
                <a:spcPct val="90000"/>
              </a:lnSpc>
              <a:spcBef>
                <a:spcPts val="1000"/>
              </a:spcBef>
              <a:spcAft>
                <a:spcPts val="0"/>
              </a:spcAft>
              <a:buClr>
                <a:schemeClr val="dk1"/>
              </a:buClr>
              <a:buSzPts val="2200"/>
              <a:buChar char="•"/>
            </a:pPr>
            <a:r>
              <a:rPr lang="en-US" sz="2200"/>
              <a:t>Medical and psychiatric conditions were compared in the 2 groups</a:t>
            </a:r>
            <a:endParaRPr/>
          </a:p>
          <a:p>
            <a:pPr indent="0" lvl="0" marL="36576" rtl="0" algn="l">
              <a:lnSpc>
                <a:spcPct val="90000"/>
              </a:lnSpc>
              <a:spcBef>
                <a:spcPts val="1000"/>
              </a:spcBef>
              <a:spcAft>
                <a:spcPts val="0"/>
              </a:spcAft>
              <a:buClr>
                <a:schemeClr val="dk1"/>
              </a:buClr>
              <a:buSzPts val="2200"/>
              <a:buNone/>
            </a:pPr>
            <a:r>
              <a:rPr b="1" i="1" lang="en-US" sz="2200"/>
              <a:t>The health status of adults on the autism spectrum</a:t>
            </a:r>
            <a:r>
              <a:rPr b="1" lang="en-US" sz="2200"/>
              <a:t>.</a:t>
            </a:r>
            <a:endParaRPr/>
          </a:p>
          <a:p>
            <a:pPr indent="0" lvl="0" marL="36576" rtl="0" algn="l">
              <a:lnSpc>
                <a:spcPct val="90000"/>
              </a:lnSpc>
              <a:spcBef>
                <a:spcPts val="1000"/>
              </a:spcBef>
              <a:spcAft>
                <a:spcPts val="0"/>
              </a:spcAft>
              <a:buClr>
                <a:schemeClr val="dk1"/>
              </a:buClr>
              <a:buSzPts val="2200"/>
              <a:buNone/>
            </a:pPr>
            <a:r>
              <a:rPr lang="en-US" sz="2200" u="sng">
                <a:solidFill>
                  <a:schemeClr val="hlink"/>
                </a:solidFill>
                <a:hlinkClick r:id="rId3"/>
              </a:rPr>
              <a:t>         Croen LA</a:t>
            </a:r>
            <a:r>
              <a:rPr baseline="30000" lang="en-US" sz="2200"/>
              <a:t>1</a:t>
            </a:r>
            <a:r>
              <a:rPr lang="en-US" sz="2200"/>
              <a:t>, </a:t>
            </a:r>
            <a:r>
              <a:rPr lang="en-US" sz="2200" u="sng">
                <a:solidFill>
                  <a:schemeClr val="hlink"/>
                </a:solidFill>
                <a:hlinkClick r:id="rId4"/>
              </a:rPr>
              <a:t>Zerbo O</a:t>
            </a:r>
            <a:r>
              <a:rPr baseline="30000" lang="en-US" sz="2200"/>
              <a:t>2</a:t>
            </a:r>
            <a:r>
              <a:rPr lang="en-US" sz="2200"/>
              <a:t>, </a:t>
            </a:r>
            <a:r>
              <a:rPr lang="en-US" sz="2200" u="sng">
                <a:solidFill>
                  <a:schemeClr val="hlink"/>
                </a:solidFill>
                <a:hlinkClick r:id="rId5"/>
              </a:rPr>
              <a:t>Qian Y</a:t>
            </a:r>
            <a:r>
              <a:rPr baseline="30000" lang="en-US" sz="2200"/>
              <a:t>2</a:t>
            </a:r>
            <a:r>
              <a:rPr lang="en-US" sz="2200"/>
              <a:t>, </a:t>
            </a:r>
            <a:r>
              <a:rPr lang="en-US" sz="2200" u="sng">
                <a:solidFill>
                  <a:schemeClr val="hlink"/>
                </a:solidFill>
                <a:hlinkClick r:id="rId6"/>
              </a:rPr>
              <a:t>Massolo ML</a:t>
            </a:r>
            <a:r>
              <a:rPr baseline="30000" lang="en-US" sz="2200"/>
              <a:t>2</a:t>
            </a:r>
            <a:r>
              <a:rPr lang="en-US" sz="2200"/>
              <a:t>, </a:t>
            </a:r>
            <a:r>
              <a:rPr lang="en-US" sz="2200" u="sng">
                <a:solidFill>
                  <a:schemeClr val="hlink"/>
                </a:solidFill>
                <a:hlinkClick r:id="rId7"/>
              </a:rPr>
              <a:t>Rich S</a:t>
            </a:r>
            <a:r>
              <a:rPr baseline="30000" lang="en-US" sz="2200"/>
              <a:t>3</a:t>
            </a:r>
            <a:r>
              <a:rPr lang="en-US" sz="2200"/>
              <a:t>, </a:t>
            </a:r>
            <a:r>
              <a:rPr lang="en-US" sz="2200" u="sng">
                <a:solidFill>
                  <a:schemeClr val="hlink"/>
                </a:solidFill>
                <a:hlinkClick r:id="rId8"/>
              </a:rPr>
              <a:t>Sidney S</a:t>
            </a:r>
            <a:r>
              <a:rPr baseline="30000" lang="en-US" sz="2200"/>
              <a:t>2</a:t>
            </a:r>
            <a:r>
              <a:rPr lang="en-US" sz="2200"/>
              <a:t>, </a:t>
            </a:r>
            <a:r>
              <a:rPr lang="en-US" sz="2200" u="sng">
                <a:solidFill>
                  <a:schemeClr val="hlink"/>
                </a:solidFill>
                <a:hlinkClick r:id="rId9"/>
              </a:rPr>
              <a:t>Kripke C</a:t>
            </a:r>
            <a:r>
              <a:rPr baseline="30000" lang="en-US" sz="2200"/>
              <a:t>4</a:t>
            </a:r>
            <a:r>
              <a:rPr lang="en-US" sz="2200" u="sng">
                <a:solidFill>
                  <a:schemeClr val="hlink"/>
                </a:solidFill>
                <a:hlinkClick r:id="rId10"/>
              </a:rPr>
              <a:t>Autism.</a:t>
            </a:r>
            <a:r>
              <a:rPr lang="en-US" sz="2200"/>
              <a:t> 2015 Oct;19(7):814-23. doi: 10.1177/1362361315577517. Epub 2015 Apr 24.</a:t>
            </a:r>
            <a:endParaRPr baseline="30000"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1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1"/>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a:t>Health Status in People with IDD</a:t>
            </a:r>
            <a:endParaRPr/>
          </a:p>
        </p:txBody>
      </p:sp>
      <p:sp>
        <p:nvSpPr>
          <p:cNvPr id="219" name="Google Shape;219;p11"/>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1"/>
          <p:cNvSpPr txBox="1"/>
          <p:nvPr>
            <p:ph idx="1" type="body"/>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Adults with autism had significantly increased rates of all major psychiatric disorders including: </a:t>
            </a:r>
            <a:endParaRPr/>
          </a:p>
          <a:p>
            <a:pPr indent="-228600" lvl="0" marL="228600" rtl="0" algn="l">
              <a:lnSpc>
                <a:spcPct val="90000"/>
              </a:lnSpc>
              <a:spcBef>
                <a:spcPts val="1000"/>
              </a:spcBef>
              <a:spcAft>
                <a:spcPts val="0"/>
              </a:spcAft>
              <a:buClr>
                <a:schemeClr val="dk1"/>
              </a:buClr>
              <a:buSzPts val="2200"/>
              <a:buChar char="•"/>
            </a:pPr>
            <a:r>
              <a:rPr lang="en-US" sz="2200"/>
              <a:t>Depression</a:t>
            </a:r>
            <a:endParaRPr/>
          </a:p>
          <a:p>
            <a:pPr indent="-228600" lvl="0" marL="228600" rtl="0" algn="l">
              <a:lnSpc>
                <a:spcPct val="90000"/>
              </a:lnSpc>
              <a:spcBef>
                <a:spcPts val="1000"/>
              </a:spcBef>
              <a:spcAft>
                <a:spcPts val="0"/>
              </a:spcAft>
              <a:buClr>
                <a:schemeClr val="dk1"/>
              </a:buClr>
              <a:buSzPts val="2200"/>
              <a:buChar char="•"/>
            </a:pPr>
            <a:r>
              <a:rPr lang="en-US" sz="2200"/>
              <a:t>Anxiety</a:t>
            </a:r>
            <a:endParaRPr/>
          </a:p>
          <a:p>
            <a:pPr indent="-228600" lvl="0" marL="228600" rtl="0" algn="l">
              <a:lnSpc>
                <a:spcPct val="90000"/>
              </a:lnSpc>
              <a:spcBef>
                <a:spcPts val="1000"/>
              </a:spcBef>
              <a:spcAft>
                <a:spcPts val="0"/>
              </a:spcAft>
              <a:buClr>
                <a:schemeClr val="dk1"/>
              </a:buClr>
              <a:buSzPts val="2200"/>
              <a:buChar char="•"/>
            </a:pPr>
            <a:r>
              <a:rPr lang="en-US" sz="2200"/>
              <a:t>Bipolar disorder</a:t>
            </a:r>
            <a:endParaRPr/>
          </a:p>
          <a:p>
            <a:pPr indent="-228600" lvl="0" marL="228600" rtl="0" algn="l">
              <a:lnSpc>
                <a:spcPct val="90000"/>
              </a:lnSpc>
              <a:spcBef>
                <a:spcPts val="1000"/>
              </a:spcBef>
              <a:spcAft>
                <a:spcPts val="0"/>
              </a:spcAft>
              <a:buClr>
                <a:schemeClr val="dk1"/>
              </a:buClr>
              <a:buSzPts val="2200"/>
              <a:buChar char="•"/>
            </a:pPr>
            <a:r>
              <a:rPr lang="en-US" sz="2200"/>
              <a:t>Obsessive-compulsive disorder</a:t>
            </a:r>
            <a:endParaRPr/>
          </a:p>
          <a:p>
            <a:pPr indent="-228600" lvl="0" marL="228600" rtl="0" algn="l">
              <a:lnSpc>
                <a:spcPct val="90000"/>
              </a:lnSpc>
              <a:spcBef>
                <a:spcPts val="1000"/>
              </a:spcBef>
              <a:spcAft>
                <a:spcPts val="0"/>
              </a:spcAft>
              <a:buClr>
                <a:schemeClr val="dk1"/>
              </a:buClr>
              <a:buSzPts val="2200"/>
              <a:buChar char="•"/>
            </a:pPr>
            <a:r>
              <a:rPr lang="en-US" sz="2200"/>
              <a:t>Schizophrenia</a:t>
            </a:r>
            <a:endParaRPr/>
          </a:p>
          <a:p>
            <a:pPr indent="-228600" lvl="0" marL="228600" rtl="0" algn="l">
              <a:lnSpc>
                <a:spcPct val="90000"/>
              </a:lnSpc>
              <a:spcBef>
                <a:spcPts val="1000"/>
              </a:spcBef>
              <a:spcAft>
                <a:spcPts val="0"/>
              </a:spcAft>
              <a:buClr>
                <a:schemeClr val="dk1"/>
              </a:buClr>
              <a:buSzPts val="2200"/>
              <a:buChar char="•"/>
            </a:pPr>
            <a:r>
              <a:rPr lang="en-US" sz="2200"/>
              <a:t>Suicide attempts.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1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2"/>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b="1" lang="en-US" sz="5000"/>
              <a:t>Health Status in Adults with IDD</a:t>
            </a:r>
            <a:endParaRPr/>
          </a:p>
        </p:txBody>
      </p:sp>
      <p:sp>
        <p:nvSpPr>
          <p:cNvPr id="228" name="Google Shape;228;p12"/>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2"/>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500"/>
              <a:buNone/>
            </a:pPr>
            <a:r>
              <a:rPr lang="en-US" sz="1500"/>
              <a:t>Nearly all medical conditions were significantly more common in adults with autism, including :</a:t>
            </a:r>
            <a:endParaRPr/>
          </a:p>
          <a:p>
            <a:pPr indent="-228600" lvl="0" marL="228600" rtl="0" algn="l">
              <a:lnSpc>
                <a:spcPct val="90000"/>
              </a:lnSpc>
              <a:spcBef>
                <a:spcPts val="1000"/>
              </a:spcBef>
              <a:spcAft>
                <a:spcPts val="0"/>
              </a:spcAft>
              <a:buClr>
                <a:schemeClr val="dk1"/>
              </a:buClr>
              <a:buSzPts val="1500"/>
              <a:buChar char="•"/>
            </a:pPr>
            <a:r>
              <a:rPr lang="en-US" sz="1500"/>
              <a:t>Immune system mediated conditions </a:t>
            </a:r>
            <a:endParaRPr/>
          </a:p>
          <a:p>
            <a:pPr indent="-228600" lvl="0" marL="228600" rtl="0" algn="l">
              <a:lnSpc>
                <a:spcPct val="90000"/>
              </a:lnSpc>
              <a:spcBef>
                <a:spcPts val="1000"/>
              </a:spcBef>
              <a:spcAft>
                <a:spcPts val="0"/>
              </a:spcAft>
              <a:buClr>
                <a:schemeClr val="dk1"/>
              </a:buClr>
              <a:buSzPts val="1500"/>
              <a:buChar char="•"/>
            </a:pPr>
            <a:r>
              <a:rPr lang="en-US" sz="1500"/>
              <a:t>Gastrointestinal disorders</a:t>
            </a:r>
            <a:endParaRPr/>
          </a:p>
          <a:p>
            <a:pPr indent="-228600" lvl="0" marL="228600" rtl="0" algn="l">
              <a:lnSpc>
                <a:spcPct val="90000"/>
              </a:lnSpc>
              <a:spcBef>
                <a:spcPts val="1000"/>
              </a:spcBef>
              <a:spcAft>
                <a:spcPts val="0"/>
              </a:spcAft>
              <a:buClr>
                <a:schemeClr val="dk1"/>
              </a:buClr>
              <a:buSzPts val="1500"/>
              <a:buChar char="•"/>
            </a:pPr>
            <a:r>
              <a:rPr lang="en-US" sz="1500"/>
              <a:t>Sleep disorders </a:t>
            </a:r>
            <a:endParaRPr/>
          </a:p>
          <a:p>
            <a:pPr indent="-228600" lvl="0" marL="228600" rtl="0" algn="l">
              <a:lnSpc>
                <a:spcPct val="90000"/>
              </a:lnSpc>
              <a:spcBef>
                <a:spcPts val="1000"/>
              </a:spcBef>
              <a:spcAft>
                <a:spcPts val="0"/>
              </a:spcAft>
              <a:buClr>
                <a:schemeClr val="dk1"/>
              </a:buClr>
              <a:buSzPts val="1500"/>
              <a:buChar char="•"/>
            </a:pPr>
            <a:r>
              <a:rPr lang="en-US" sz="1500"/>
              <a:t>Seizure disorders</a:t>
            </a:r>
            <a:endParaRPr/>
          </a:p>
          <a:p>
            <a:pPr indent="-228600" lvl="0" marL="228600" rtl="0" algn="l">
              <a:lnSpc>
                <a:spcPct val="90000"/>
              </a:lnSpc>
              <a:spcBef>
                <a:spcPts val="1000"/>
              </a:spcBef>
              <a:spcAft>
                <a:spcPts val="0"/>
              </a:spcAft>
              <a:buClr>
                <a:schemeClr val="dk1"/>
              </a:buClr>
              <a:buSzPts val="1500"/>
              <a:buChar char="•"/>
            </a:pPr>
            <a:r>
              <a:rPr lang="en-US" sz="1500"/>
              <a:t>Obesity</a:t>
            </a:r>
            <a:endParaRPr/>
          </a:p>
          <a:p>
            <a:pPr indent="-228600" lvl="0" marL="228600" rtl="0" algn="l">
              <a:lnSpc>
                <a:spcPct val="90000"/>
              </a:lnSpc>
              <a:spcBef>
                <a:spcPts val="1000"/>
              </a:spcBef>
              <a:spcAft>
                <a:spcPts val="0"/>
              </a:spcAft>
              <a:buClr>
                <a:schemeClr val="dk1"/>
              </a:buClr>
              <a:buSzPts val="1500"/>
              <a:buChar char="•"/>
            </a:pPr>
            <a:r>
              <a:rPr lang="en-US" sz="1500"/>
              <a:t>Dyslipidemia</a:t>
            </a:r>
            <a:endParaRPr/>
          </a:p>
          <a:p>
            <a:pPr indent="-228600" lvl="0" marL="228600" rtl="0" algn="l">
              <a:lnSpc>
                <a:spcPct val="90000"/>
              </a:lnSpc>
              <a:spcBef>
                <a:spcPts val="1000"/>
              </a:spcBef>
              <a:spcAft>
                <a:spcPts val="0"/>
              </a:spcAft>
              <a:buClr>
                <a:schemeClr val="dk1"/>
              </a:buClr>
              <a:buSzPts val="1500"/>
              <a:buChar char="•"/>
            </a:pPr>
            <a:r>
              <a:rPr lang="en-US" sz="1500"/>
              <a:t>Hypertension</a:t>
            </a:r>
            <a:endParaRPr/>
          </a:p>
          <a:p>
            <a:pPr indent="-228600" lvl="0" marL="228600" rtl="0" algn="l">
              <a:lnSpc>
                <a:spcPct val="90000"/>
              </a:lnSpc>
              <a:spcBef>
                <a:spcPts val="1000"/>
              </a:spcBef>
              <a:spcAft>
                <a:spcPts val="0"/>
              </a:spcAft>
              <a:buClr>
                <a:schemeClr val="dk1"/>
              </a:buClr>
              <a:buSzPts val="1500"/>
              <a:buChar char="•"/>
            </a:pPr>
            <a:r>
              <a:rPr lang="en-US" sz="1500"/>
              <a:t>Diabetes</a:t>
            </a:r>
            <a:endParaRPr/>
          </a:p>
        </p:txBody>
      </p:sp>
      <p:pic>
        <p:nvPicPr>
          <p:cNvPr descr="Scan of a human brain in a neurology clinic" id="230" name="Google Shape;230;p12"/>
          <p:cNvPicPr preferRelativeResize="0"/>
          <p:nvPr/>
        </p:nvPicPr>
        <p:blipFill rotWithShape="1">
          <a:blip r:embed="rId3">
            <a:alphaModFix/>
          </a:blip>
          <a:srcRect b="0" l="24773" r="0"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3"/>
          <p:cNvSpPr txBox="1"/>
          <p:nvPr>
            <p:ph idx="4294967295" type="title"/>
          </p:nvPr>
        </p:nvSpPr>
        <p:spPr>
          <a:xfrm>
            <a:off x="638882" y="639193"/>
            <a:ext cx="3571810" cy="3573516"/>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000000"/>
              </a:buClr>
              <a:buSzPct val="100000"/>
              <a:buFont typeface="Arial"/>
              <a:buNone/>
            </a:pPr>
            <a:r>
              <a:rPr b="0" i="0" lang="en-US" sz="1700" u="none" cap="none" strike="noStrike">
                <a:solidFill>
                  <a:schemeClr val="dk1"/>
                </a:solidFill>
                <a:latin typeface="Calibri"/>
                <a:ea typeface="Calibri"/>
                <a:cs typeface="Calibri"/>
                <a:sym typeface="Calibri"/>
              </a:rPr>
              <a:t>       </a:t>
            </a:r>
            <a:br>
              <a:rPr b="0" i="0" lang="en-US" sz="1700" u="none" cap="none" strike="noStrike">
                <a:solidFill>
                  <a:schemeClr val="dk1"/>
                </a:solidFill>
                <a:latin typeface="Calibri"/>
                <a:ea typeface="Calibri"/>
                <a:cs typeface="Calibri"/>
                <a:sym typeface="Calibri"/>
              </a:rPr>
            </a:br>
            <a:br>
              <a:rPr b="0" i="0" lang="en-US" sz="1700" u="none" cap="none" strike="noStrike">
                <a:solidFill>
                  <a:schemeClr val="dk1"/>
                </a:solidFill>
                <a:latin typeface="Calibri"/>
                <a:ea typeface="Calibri"/>
                <a:cs typeface="Calibri"/>
                <a:sym typeface="Calibri"/>
              </a:rPr>
            </a:br>
            <a:r>
              <a:rPr b="1" i="0" lang="en-US" sz="1700" u="none" cap="none" strike="noStrike">
                <a:solidFill>
                  <a:schemeClr val="dk1"/>
                </a:solidFill>
                <a:latin typeface="Calibri"/>
                <a:ea typeface="Calibri"/>
                <a:cs typeface="Calibri"/>
                <a:sym typeface="Calibri"/>
              </a:rPr>
              <a:t>Prevalence and incidence of physical health conditions in people with intellectual disability – a systematic review</a:t>
            </a:r>
            <a:br>
              <a:rPr b="0" i="0" lang="en-US" sz="1700" u="none" cap="none" strike="noStrike">
                <a:solidFill>
                  <a:schemeClr val="dk1"/>
                </a:solidFill>
                <a:latin typeface="Calibri"/>
                <a:ea typeface="Calibri"/>
                <a:cs typeface="Calibri"/>
                <a:sym typeface="Calibri"/>
              </a:rPr>
            </a:br>
            <a:r>
              <a:rPr b="1" i="0" lang="en-US" sz="1700" u="none" cap="none" strike="noStrike">
                <a:solidFill>
                  <a:schemeClr val="dk1"/>
                </a:solidFill>
                <a:latin typeface="Calibri"/>
                <a:ea typeface="Calibri"/>
                <a:cs typeface="Calibri"/>
                <a:sym typeface="Calibri"/>
              </a:rPr>
              <a:t>Liao, P., Vajdic, C. M., Trollor, J. N., &amp; Reppermund, S. (2021). Prevalence and incidence of physical health conditions in people with intellectual disability – a systematic review. </a:t>
            </a:r>
            <a:r>
              <a:rPr b="1" i="1" lang="en-US" sz="1700" u="none" cap="none" strike="noStrike">
                <a:solidFill>
                  <a:schemeClr val="dk1"/>
                </a:solidFill>
                <a:latin typeface="Calibri"/>
                <a:ea typeface="Calibri"/>
                <a:cs typeface="Calibri"/>
                <a:sym typeface="Calibri"/>
              </a:rPr>
              <a:t>PLOS ONE</a:t>
            </a:r>
            <a:r>
              <a:rPr b="1" i="0" lang="en-US" sz="1700" u="none" cap="none" strike="noStrike">
                <a:solidFill>
                  <a:schemeClr val="dk1"/>
                </a:solidFill>
                <a:latin typeface="Calibri"/>
                <a:ea typeface="Calibri"/>
                <a:cs typeface="Calibri"/>
                <a:sym typeface="Calibri"/>
              </a:rPr>
              <a:t>, </a:t>
            </a:r>
            <a:r>
              <a:rPr b="1" i="1" lang="en-US" sz="1700" u="none" cap="none" strike="noStrike">
                <a:solidFill>
                  <a:schemeClr val="dk1"/>
                </a:solidFill>
                <a:latin typeface="Calibri"/>
                <a:ea typeface="Calibri"/>
                <a:cs typeface="Calibri"/>
                <a:sym typeface="Calibri"/>
              </a:rPr>
              <a:t>16</a:t>
            </a:r>
            <a:r>
              <a:rPr b="1" i="0" lang="en-US" sz="1700" u="none" cap="none" strike="noStrike">
                <a:solidFill>
                  <a:schemeClr val="dk1"/>
                </a:solidFill>
                <a:latin typeface="Calibri"/>
                <a:ea typeface="Calibri"/>
                <a:cs typeface="Calibri"/>
                <a:sym typeface="Calibri"/>
              </a:rPr>
              <a:t>(8), e0256294. https://doi.org/10.1371/journal.pone.0256294</a:t>
            </a:r>
            <a:br>
              <a:rPr b="1" i="0" lang="en-US" sz="1700" u="none" cap="none" strike="noStrike">
                <a:solidFill>
                  <a:schemeClr val="dk1"/>
                </a:solidFill>
                <a:latin typeface="Calibri"/>
                <a:ea typeface="Calibri"/>
                <a:cs typeface="Calibri"/>
                <a:sym typeface="Calibri"/>
              </a:rPr>
            </a:br>
            <a:r>
              <a:rPr b="1" i="0" lang="en-US" sz="1700" u="none" cap="none" strike="noStrike">
                <a:solidFill>
                  <a:schemeClr val="dk1"/>
                </a:solidFill>
                <a:latin typeface="Calibri"/>
                <a:ea typeface="Calibri"/>
                <a:cs typeface="Calibri"/>
                <a:sym typeface="Calibri"/>
              </a:rPr>
              <a:t> </a:t>
            </a:r>
            <a:br>
              <a:rPr b="0" i="0" lang="en-US" sz="1700" u="none" cap="none" strike="noStrike">
                <a:solidFill>
                  <a:schemeClr val="dk1"/>
                </a:solidFill>
                <a:latin typeface="Calibri"/>
                <a:ea typeface="Calibri"/>
                <a:cs typeface="Calibri"/>
                <a:sym typeface="Calibri"/>
              </a:rPr>
            </a:br>
            <a:endParaRPr b="0" i="0" sz="1700" u="none" cap="none" strike="noStrike">
              <a:solidFill>
                <a:schemeClr val="dk1"/>
              </a:solidFill>
              <a:latin typeface="Calibri"/>
              <a:ea typeface="Calibri"/>
              <a:cs typeface="Calibri"/>
              <a:sym typeface="Calibri"/>
            </a:endParaRPr>
          </a:p>
        </p:txBody>
      </p:sp>
      <p:sp>
        <p:nvSpPr>
          <p:cNvPr id="238" name="Google Shape;238;p13"/>
          <p:cNvSpPr/>
          <p:nvPr/>
        </p:nvSpPr>
        <p:spPr>
          <a:xfrm>
            <a:off x="643278" y="44092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9" name="Google Shape;239;p13"/>
          <p:cNvPicPr preferRelativeResize="0"/>
          <p:nvPr/>
        </p:nvPicPr>
        <p:blipFill rotWithShape="1">
          <a:blip r:embed="rId3">
            <a:alphaModFix/>
          </a:blip>
          <a:srcRect b="0" l="0" r="0" t="0"/>
          <a:stretch/>
        </p:blipFill>
        <p:spPr>
          <a:xfrm>
            <a:off x="4654296" y="1701813"/>
            <a:ext cx="7214616" cy="3426941"/>
          </a:xfrm>
          <a:prstGeom prst="rect">
            <a:avLst/>
          </a:prstGeom>
          <a:noFill/>
          <a:ln>
            <a:noFill/>
          </a:ln>
        </p:spPr>
      </p:pic>
      <p:sp>
        <p:nvSpPr>
          <p:cNvPr id="240" name="Google Shape;24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1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4"/>
          <p:cNvSpPr txBox="1"/>
          <p:nvPr>
            <p:ph idx="4294967295" type="title"/>
          </p:nvPr>
        </p:nvSpPr>
        <p:spPr>
          <a:xfrm>
            <a:off x="890338" y="640080"/>
            <a:ext cx="3734014" cy="356616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Chronic Condition Prevalence in IDD Community</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Ervin, D. E., Hennen, B., Merrick, J., &amp; Morad, M. (2014). Healthcare for Persons with Intellectual and Developmental Disability in the Community. </a:t>
            </a:r>
            <a:r>
              <a:rPr b="0" i="1" lang="en-US" sz="1800" u="none" cap="none" strike="noStrike">
                <a:solidFill>
                  <a:schemeClr val="dk1"/>
                </a:solidFill>
                <a:latin typeface="Calibri"/>
                <a:ea typeface="Calibri"/>
                <a:cs typeface="Calibri"/>
                <a:sym typeface="Calibri"/>
              </a:rPr>
              <a:t>Frontiers in Public Health</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2</a:t>
            </a:r>
            <a:r>
              <a:rPr b="0" i="0" lang="en-US" sz="1800" u="none" cap="none" strike="noStrike">
                <a:solidFill>
                  <a:schemeClr val="dk1"/>
                </a:solidFill>
                <a:latin typeface="Calibri"/>
                <a:ea typeface="Calibri"/>
                <a:cs typeface="Calibri"/>
                <a:sym typeface="Calibri"/>
              </a:rPr>
              <a:t>. https://doi.org/10.3389/fpubh.2014.00083</a:t>
            </a: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
        <p:nvSpPr>
          <p:cNvPr id="248" name="Google Shape;248;p14"/>
          <p:cNvSpPr/>
          <p:nvPr/>
        </p:nvSpPr>
        <p:spPr>
          <a:xfrm>
            <a:off x="890338" y="440926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9" name="Google Shape;249;p14"/>
          <p:cNvPicPr preferRelativeResize="0"/>
          <p:nvPr>
            <p:ph idx="4294967295" type="body"/>
          </p:nvPr>
        </p:nvPicPr>
        <p:blipFill rotWithShape="1">
          <a:blip r:embed="rId3">
            <a:alphaModFix/>
          </a:blip>
          <a:srcRect b="2" l="3894" r="10591" t="0"/>
          <a:stretch/>
        </p:blipFill>
        <p:spPr>
          <a:xfrm>
            <a:off x="5311702" y="10"/>
            <a:ext cx="6878775" cy="6857990"/>
          </a:xfrm>
          <a:prstGeom prst="rect">
            <a:avLst/>
          </a:prstGeom>
          <a:noFill/>
          <a:ln>
            <a:noFill/>
          </a:ln>
        </p:spPr>
      </p:pic>
      <p:sp>
        <p:nvSpPr>
          <p:cNvPr id="250" name="Google Shape;250;p14"/>
          <p:cNvSpPr txBox="1"/>
          <p:nvPr>
            <p:ph idx="12" type="sldNum"/>
          </p:nvPr>
        </p:nvSpPr>
        <p:spPr>
          <a:xfrm>
            <a:off x="10591800" y="6356350"/>
            <a:ext cx="7620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5"/>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5"/>
          <p:cNvSpPr txBox="1"/>
          <p:nvPr>
            <p:ph type="title"/>
          </p:nvPr>
        </p:nvSpPr>
        <p:spPr>
          <a:xfrm>
            <a:off x="1171074" y="1396686"/>
            <a:ext cx="3240506" cy="40646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400"/>
              <a:buFont typeface="Calibri"/>
              <a:buNone/>
            </a:pPr>
            <a:r>
              <a:rPr b="1" lang="en-US" sz="3400" cap="none">
                <a:solidFill>
                  <a:srgbClr val="FFFFFF"/>
                </a:solidFill>
              </a:rPr>
              <a:t>HEALTH WATCH TABLES FOR SELECTED DEVELOPMENTAL AND RELATED DISABILITIES</a:t>
            </a:r>
            <a:endParaRPr b="1" sz="3400">
              <a:solidFill>
                <a:srgbClr val="FFFFFF"/>
              </a:solidFill>
            </a:endParaRPr>
          </a:p>
          <a:p>
            <a:pPr indent="0" lvl="0" marL="0" rtl="0" algn="l">
              <a:lnSpc>
                <a:spcPct val="90000"/>
              </a:lnSpc>
              <a:spcBef>
                <a:spcPts val="0"/>
              </a:spcBef>
              <a:spcAft>
                <a:spcPts val="0"/>
              </a:spcAft>
              <a:buClr>
                <a:schemeClr val="dk1"/>
              </a:buClr>
              <a:buSzPts val="3400"/>
              <a:buFont typeface="Calibri"/>
              <a:buNone/>
            </a:pPr>
            <a:r>
              <a:t/>
            </a:r>
            <a:endParaRPr sz="3400">
              <a:solidFill>
                <a:srgbClr val="FFFFFF"/>
              </a:solidFill>
            </a:endParaRPr>
          </a:p>
        </p:txBody>
      </p:sp>
      <p:sp>
        <p:nvSpPr>
          <p:cNvPr id="259" name="Google Shape;259;p15"/>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0" name="Google Shape;260;p15"/>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1" name="Google Shape;261;p15"/>
          <p:cNvSpPr txBox="1"/>
          <p:nvPr>
            <p:ph idx="1" type="body"/>
          </p:nvPr>
        </p:nvSpPr>
        <p:spPr>
          <a:xfrm>
            <a:off x="5370153" y="1526033"/>
            <a:ext cx="5536397" cy="393528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US" sz="3600" u="sng">
                <a:solidFill>
                  <a:schemeClr val="hlink"/>
                </a:solidFill>
                <a:hlinkClick r:id="rId3"/>
              </a:rPr>
              <a:t>Autism (vkcsites.org)</a:t>
            </a:r>
            <a:endParaRPr sz="3600"/>
          </a:p>
          <a:p>
            <a:pPr indent="-228600" lvl="0" marL="228600" rtl="0" algn="l">
              <a:lnSpc>
                <a:spcPct val="90000"/>
              </a:lnSpc>
              <a:spcBef>
                <a:spcPts val="0"/>
              </a:spcBef>
              <a:spcAft>
                <a:spcPts val="0"/>
              </a:spcAft>
              <a:buClr>
                <a:schemeClr val="dk1"/>
              </a:buClr>
              <a:buSzPts val="3600"/>
              <a:buChar char="•"/>
            </a:pPr>
            <a:r>
              <a:rPr lang="en-US" sz="3600" u="sng">
                <a:solidFill>
                  <a:schemeClr val="hlink"/>
                </a:solidFill>
                <a:hlinkClick r:id="rId4"/>
              </a:rPr>
              <a:t>Down syndrome (vkcsites.org)</a:t>
            </a:r>
            <a:endParaRPr sz="3600"/>
          </a:p>
          <a:p>
            <a:pPr indent="-228600" lvl="0" marL="228600" rtl="0" algn="l">
              <a:lnSpc>
                <a:spcPct val="90000"/>
              </a:lnSpc>
              <a:spcBef>
                <a:spcPts val="0"/>
              </a:spcBef>
              <a:spcAft>
                <a:spcPts val="0"/>
              </a:spcAft>
              <a:buClr>
                <a:schemeClr val="dk1"/>
              </a:buClr>
              <a:buSzPts val="3600"/>
              <a:buChar char="•"/>
            </a:pPr>
            <a:r>
              <a:rPr lang="en-US" sz="3600" u="sng">
                <a:solidFill>
                  <a:schemeClr val="hlink"/>
                </a:solidFill>
                <a:hlinkClick r:id="rId5"/>
              </a:rPr>
              <a:t>Prader-Willi Syndrome (vkcsites.org)</a:t>
            </a:r>
            <a:endParaRPr sz="3600"/>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Muccilli, K. (n.d.). </a:t>
            </a:r>
            <a:r>
              <a:rPr i="1" lang="en-US" sz="1800">
                <a:latin typeface="Times New Roman"/>
                <a:ea typeface="Times New Roman"/>
                <a:cs typeface="Times New Roman"/>
                <a:sym typeface="Times New Roman"/>
              </a:rPr>
              <a:t>Checklists</a:t>
            </a:r>
            <a:r>
              <a:rPr lang="en-US" sz="1800">
                <a:latin typeface="Times New Roman"/>
                <a:ea typeface="Times New Roman"/>
                <a:cs typeface="Times New Roman"/>
                <a:sym typeface="Times New Roman"/>
              </a:rPr>
              <a:t>. Copyright (C) September 2016. https://iddtoolkit.vkcsites.org/physical-health/health-watch-tables-2/</a:t>
            </a:r>
            <a:endParaRPr sz="1800"/>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6"/>
          <p:cNvSpPr/>
          <p:nvPr/>
        </p:nvSpPr>
        <p:spPr>
          <a:xfrm>
            <a:off x="0" y="0"/>
            <a:ext cx="12191999"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6"/>
          <p:cNvSpPr/>
          <p:nvPr/>
        </p:nvSpPr>
        <p:spPr>
          <a:xfrm flipH="1">
            <a:off x="0" y="0"/>
            <a:ext cx="4421332" cy="6858000"/>
          </a:xfrm>
          <a:custGeom>
            <a:rect b="b" l="l" r="r" t="t"/>
            <a:pathLst>
              <a:path extrusionOk="0" h="6858000" w="4421332">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8" name="Google Shape;268;p16"/>
          <p:cNvSpPr/>
          <p:nvPr/>
        </p:nvSpPr>
        <p:spPr>
          <a:xfrm>
            <a:off x="1" y="0"/>
            <a:ext cx="4232227" cy="6858000"/>
          </a:xfrm>
          <a:custGeom>
            <a:rect b="b" l="l" r="r" t="t"/>
            <a:pathLst>
              <a:path extrusionOk="0" h="6858000" w="4232227">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9" name="Google Shape;269;p16"/>
          <p:cNvSpPr txBox="1"/>
          <p:nvPr>
            <p:ph type="title"/>
          </p:nvPr>
        </p:nvSpPr>
        <p:spPr>
          <a:xfrm>
            <a:off x="804672" y="1412489"/>
            <a:ext cx="2871095" cy="21566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2300"/>
              <a:buFont typeface="Calibri"/>
              <a:buNone/>
            </a:pPr>
            <a:r>
              <a:rPr lang="en-US" sz="2300">
                <a:solidFill>
                  <a:srgbClr val="FFFFFF"/>
                </a:solidFill>
              </a:rPr>
              <a:t>Centers in NJ where you will find a specialist in Neurodevelopmental Brain Disorders …Pediatric</a:t>
            </a:r>
            <a:endParaRPr/>
          </a:p>
        </p:txBody>
      </p:sp>
      <p:sp>
        <p:nvSpPr>
          <p:cNvPr id="270" name="Google Shape;270;p16"/>
          <p:cNvSpPr txBox="1"/>
          <p:nvPr>
            <p:ph idx="1" type="body"/>
          </p:nvPr>
        </p:nvSpPr>
        <p:spPr>
          <a:xfrm>
            <a:off x="5198993" y="1412489"/>
            <a:ext cx="2926080" cy="436384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000"/>
              <a:buChar char="•"/>
            </a:pPr>
            <a:r>
              <a:rPr lang="en-US" sz="1000" u="sng">
                <a:solidFill>
                  <a:schemeClr val="hlink"/>
                </a:solidFill>
                <a:hlinkClick r:id="rId3"/>
              </a:rPr>
              <a:t>Children's Specialized Hospital</a:t>
            </a:r>
            <a:r>
              <a:rPr lang="en-US" sz="1000"/>
              <a:t>150 New Providence Road </a:t>
            </a:r>
            <a:br>
              <a:rPr lang="en-US" sz="1000"/>
            </a:br>
            <a:r>
              <a:rPr lang="en-US" sz="1000"/>
              <a:t>Mountainside, NJ 07092 </a:t>
            </a:r>
            <a:br>
              <a:rPr lang="en-US" sz="1000"/>
            </a:br>
            <a:r>
              <a:rPr lang="en-US" sz="1000"/>
              <a:t>United States of America</a:t>
            </a:r>
            <a:endParaRPr/>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4"/>
              </a:rPr>
              <a:t>K. Hovnanian Children's Hospital at Jersey Shore University Medical Center</a:t>
            </a:r>
            <a:r>
              <a:rPr lang="en-US" sz="1000"/>
              <a:t>1945 Corlies Avenue </a:t>
            </a:r>
            <a:br>
              <a:rPr lang="en-US" sz="1000"/>
            </a:br>
            <a:r>
              <a:rPr lang="en-US" sz="1000"/>
              <a:t>Neptune, NJ 07754 </a:t>
            </a:r>
            <a:br>
              <a:rPr lang="en-US" sz="1000"/>
            </a:br>
            <a:r>
              <a:rPr lang="en-US" sz="1000"/>
              <a:t>United States of America</a:t>
            </a:r>
            <a:endParaRPr/>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5"/>
              </a:rPr>
              <a:t>Newark Beth Israel Children’s Hospital of New Jersey</a:t>
            </a:r>
            <a:r>
              <a:rPr lang="en-US" sz="1000"/>
              <a:t>201 Lyons Avenue at Osborne Terrace </a:t>
            </a:r>
            <a:br>
              <a:rPr lang="en-US" sz="1000"/>
            </a:br>
            <a:r>
              <a:rPr lang="en-US" sz="1000"/>
              <a:t>Newark, NJ 07112 </a:t>
            </a:r>
            <a:br>
              <a:rPr lang="en-US" sz="1000"/>
            </a:br>
            <a:r>
              <a:rPr lang="en-US" sz="1000"/>
              <a:t>United States of America</a:t>
            </a:r>
            <a:endParaRPr/>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6"/>
              </a:rPr>
              <a:t>Saint Barnabas Children's Center Saint Barnabas Medical Center</a:t>
            </a:r>
            <a:r>
              <a:rPr lang="en-US" sz="1000"/>
              <a:t>94 Old Short Hills Road </a:t>
            </a:r>
            <a:br>
              <a:rPr lang="en-US" sz="1000"/>
            </a:br>
            <a:r>
              <a:rPr lang="en-US" sz="1000"/>
              <a:t>Livingston, NJ 07039 </a:t>
            </a:r>
            <a:br>
              <a:rPr lang="en-US" sz="1000"/>
            </a:br>
            <a:r>
              <a:rPr lang="en-US" sz="1000"/>
              <a:t>United States of America</a:t>
            </a:r>
            <a:endParaRPr/>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7"/>
              </a:rPr>
              <a:t>St. Joseph's Children's Hospital</a:t>
            </a:r>
            <a:r>
              <a:rPr lang="en-US" sz="1000"/>
              <a:t>703 Main Street </a:t>
            </a:r>
            <a:br>
              <a:rPr lang="en-US" sz="1000"/>
            </a:br>
            <a:r>
              <a:rPr lang="en-US" sz="1000"/>
              <a:t>Paterson, NJ 07503 </a:t>
            </a:r>
            <a:br>
              <a:rPr lang="en-US" sz="1000"/>
            </a:br>
            <a:r>
              <a:rPr lang="en-US" sz="1000"/>
              <a:t>United States of America</a:t>
            </a:r>
            <a:endParaRPr sz="1000"/>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8"/>
              </a:rPr>
              <a:t>The Bristol-Myers Squibb Children's Hospital at Robert Wood Johnson University Hospital</a:t>
            </a:r>
            <a:r>
              <a:rPr lang="en-US" sz="1000"/>
              <a:t>One Robert Wood Johnson Place </a:t>
            </a:r>
            <a:br>
              <a:rPr lang="en-US" sz="1000"/>
            </a:br>
            <a:r>
              <a:rPr lang="en-US" sz="1000"/>
              <a:t>New Brunswick, NJ 08903-2601 </a:t>
            </a:r>
            <a:br>
              <a:rPr lang="en-US" sz="1000"/>
            </a:br>
            <a:r>
              <a:rPr lang="en-US" sz="1000"/>
              <a:t>United States of America</a:t>
            </a:r>
            <a:endParaRPr/>
          </a:p>
          <a:p>
            <a:pPr indent="-165100" lvl="0" marL="228600" rtl="0" algn="l">
              <a:lnSpc>
                <a:spcPct val="90000"/>
              </a:lnSpc>
              <a:spcBef>
                <a:spcPts val="1000"/>
              </a:spcBef>
              <a:spcAft>
                <a:spcPts val="0"/>
              </a:spcAft>
              <a:buClr>
                <a:schemeClr val="dk1"/>
              </a:buClr>
              <a:buSzPts val="1000"/>
              <a:buNone/>
            </a:pPr>
            <a:r>
              <a:t/>
            </a:r>
            <a:endParaRPr sz="1000"/>
          </a:p>
        </p:txBody>
      </p:sp>
      <p:sp>
        <p:nvSpPr>
          <p:cNvPr id="271" name="Google Shape;271;p16"/>
          <p:cNvSpPr txBox="1"/>
          <p:nvPr>
            <p:ph idx="2" type="body"/>
          </p:nvPr>
        </p:nvSpPr>
        <p:spPr>
          <a:xfrm>
            <a:off x="8451604" y="1412489"/>
            <a:ext cx="2926080" cy="436384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000"/>
              <a:buChar char="•"/>
            </a:pPr>
            <a:r>
              <a:rPr lang="en-US" sz="1000" u="sng">
                <a:solidFill>
                  <a:schemeClr val="hlink"/>
                </a:solidFill>
                <a:hlinkClick r:id="rId9"/>
              </a:rPr>
              <a:t>The Children's Hospital at Monmouth Medical Center</a:t>
            </a:r>
            <a:r>
              <a:rPr lang="en-US" sz="1000"/>
              <a:t>300 Second Avenue </a:t>
            </a:r>
            <a:br>
              <a:rPr lang="en-US" sz="1000"/>
            </a:br>
            <a:r>
              <a:rPr lang="en-US" sz="1000"/>
              <a:t> Long Branch, NJ 07740 </a:t>
            </a:r>
            <a:br>
              <a:rPr lang="en-US" sz="1000"/>
            </a:br>
            <a:r>
              <a:rPr lang="en-US" sz="1000"/>
              <a:t> United States of America</a:t>
            </a:r>
            <a:endParaRPr sz="1000"/>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10"/>
              </a:rPr>
              <a:t>The Children's Hospital at Saint Peter's University Hospital</a:t>
            </a:r>
            <a:r>
              <a:rPr lang="en-US" sz="1000"/>
              <a:t>254 Easton Avenue </a:t>
            </a:r>
            <a:br>
              <a:rPr lang="en-US" sz="1000"/>
            </a:br>
            <a:r>
              <a:rPr lang="en-US" sz="1000"/>
              <a:t> New Brunswick, NJ 08903 </a:t>
            </a:r>
            <a:br>
              <a:rPr lang="en-US" sz="1000"/>
            </a:br>
            <a:r>
              <a:rPr lang="en-US" sz="1000"/>
              <a:t> United States of America</a:t>
            </a:r>
            <a:endParaRPr sz="1000"/>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11"/>
              </a:rPr>
              <a:t>The Children's Regional Hospital at Cooper</a:t>
            </a:r>
            <a:r>
              <a:rPr lang="en-US" sz="1000"/>
              <a:t>One Cooper Plaza </a:t>
            </a:r>
            <a:br>
              <a:rPr lang="en-US" sz="1000"/>
            </a:br>
            <a:r>
              <a:rPr lang="en-US" sz="1000"/>
              <a:t> Camden, NJ 08103 </a:t>
            </a:r>
            <a:br>
              <a:rPr lang="en-US" sz="1000"/>
            </a:br>
            <a:r>
              <a:rPr lang="en-US" sz="1000"/>
              <a:t> United States of America</a:t>
            </a:r>
            <a:endParaRPr sz="1000"/>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12"/>
              </a:rPr>
              <a:t>The Goryeb Children's Hospital</a:t>
            </a:r>
            <a:r>
              <a:rPr lang="en-US" sz="1000"/>
              <a:t>100 Madison Avenue </a:t>
            </a:r>
            <a:br>
              <a:rPr lang="en-US" sz="1000"/>
            </a:br>
            <a:r>
              <a:rPr lang="en-US" sz="1000"/>
              <a:t> Morristown, NJ 07962 </a:t>
            </a:r>
            <a:br>
              <a:rPr lang="en-US" sz="1000"/>
            </a:br>
            <a:r>
              <a:rPr lang="en-US" sz="1000"/>
              <a:t> United States of America</a:t>
            </a:r>
            <a:endParaRPr sz="1000"/>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13"/>
              </a:rPr>
              <a:t>The Joseph M. Sanzari Children's Hospital Hackensack University Medical Center</a:t>
            </a:r>
            <a:r>
              <a:rPr lang="en-US" sz="1000"/>
              <a:t>30 Prospect Avenue </a:t>
            </a:r>
            <a:br>
              <a:rPr lang="en-US" sz="1000"/>
            </a:br>
            <a:r>
              <a:rPr lang="en-US" sz="1000"/>
              <a:t> Hackensack, NJ 07601 </a:t>
            </a:r>
            <a:br>
              <a:rPr lang="en-US" sz="1000"/>
            </a:br>
            <a:r>
              <a:rPr lang="en-US" sz="1000"/>
              <a:t> United States of America</a:t>
            </a:r>
            <a:endParaRPr sz="1000"/>
          </a:p>
          <a:p>
            <a:pPr indent="-228600" lvl="0" marL="228600" rtl="0" algn="l">
              <a:lnSpc>
                <a:spcPct val="90000"/>
              </a:lnSpc>
              <a:spcBef>
                <a:spcPts val="1000"/>
              </a:spcBef>
              <a:spcAft>
                <a:spcPts val="0"/>
              </a:spcAft>
              <a:buClr>
                <a:schemeClr val="dk1"/>
              </a:buClr>
              <a:buSzPts val="1000"/>
              <a:buChar char="•"/>
            </a:pPr>
            <a:r>
              <a:rPr lang="en-US" sz="1000" u="sng">
                <a:solidFill>
                  <a:schemeClr val="hlink"/>
                </a:solidFill>
                <a:hlinkClick r:id="rId14"/>
              </a:rPr>
              <a:t>Voorhees Pediatric Facility</a:t>
            </a:r>
            <a:r>
              <a:rPr lang="en-US" sz="1000"/>
              <a:t>1304 Laurel Oak Road </a:t>
            </a:r>
            <a:br>
              <a:rPr lang="en-US" sz="1000"/>
            </a:br>
            <a:r>
              <a:rPr lang="en-US" sz="1000"/>
              <a:t> Voorhees, NJ 08043-4392 </a:t>
            </a:r>
            <a:br>
              <a:rPr lang="en-US" sz="1000"/>
            </a:br>
            <a:r>
              <a:rPr lang="en-US" sz="1000"/>
              <a:t> United States of America</a:t>
            </a:r>
            <a:endParaRPr sz="1000"/>
          </a:p>
          <a:p>
            <a:pPr indent="-165100" lvl="0" marL="228600" rtl="0" algn="l">
              <a:lnSpc>
                <a:spcPct val="90000"/>
              </a:lnSpc>
              <a:spcBef>
                <a:spcPts val="1000"/>
              </a:spcBef>
              <a:spcAft>
                <a:spcPts val="0"/>
              </a:spcAft>
              <a:buClr>
                <a:schemeClr val="dk1"/>
              </a:buClr>
              <a:buSzPts val="1000"/>
              <a:buNone/>
            </a:pPr>
            <a:r>
              <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txBox="1"/>
          <p:nvPr>
            <p:ph type="title"/>
          </p:nvPr>
        </p:nvSpPr>
        <p:spPr>
          <a:xfrm>
            <a:off x="640080" y="329184"/>
            <a:ext cx="6894576"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Calibri"/>
              <a:buNone/>
            </a:pPr>
            <a:r>
              <a:rPr b="1" lang="en-US" sz="3000"/>
              <a:t>Centers in NJ where you will find a specialist in Neuro-developmental Brain Disorders…Adult</a:t>
            </a:r>
            <a:br>
              <a:rPr b="1" lang="en-US" sz="3000"/>
            </a:br>
            <a:endParaRPr b="1" sz="3000"/>
          </a:p>
        </p:txBody>
      </p:sp>
      <p:sp>
        <p:nvSpPr>
          <p:cNvPr id="279" name="Google Shape;279;p17"/>
          <p:cNvSpPr/>
          <p:nvPr/>
        </p:nvSpPr>
        <p:spPr>
          <a:xfrm>
            <a:off x="758952" y="2395728"/>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7"/>
          <p:cNvSpPr txBox="1"/>
          <p:nvPr>
            <p:ph idx="1" type="body"/>
          </p:nvPr>
        </p:nvSpPr>
        <p:spPr>
          <a:xfrm>
            <a:off x="640080" y="2706624"/>
            <a:ext cx="6894576" cy="3483864"/>
          </a:xfrm>
          <a:prstGeom prst="rect">
            <a:avLst/>
          </a:prstGeom>
          <a:noFill/>
          <a:ln>
            <a:noFill/>
          </a:ln>
        </p:spPr>
        <p:txBody>
          <a:bodyPr anchorCtr="0" anchor="t" bIns="45700" lIns="91425" spcFirstLastPara="1" rIns="91425" wrap="square" tIns="45700">
            <a:normAutofit/>
          </a:bodyPr>
          <a:lstStyle/>
          <a:p>
            <a:pPr indent="-88900" lvl="0" marL="228600" rtl="0" algn="l">
              <a:lnSpc>
                <a:spcPct val="90000"/>
              </a:lnSpc>
              <a:spcBef>
                <a:spcPts val="0"/>
              </a:spcBef>
              <a:spcAft>
                <a:spcPts val="0"/>
              </a:spcAft>
              <a:buClr>
                <a:schemeClr val="dk1"/>
              </a:buClr>
              <a:buSzPts val="2200"/>
              <a:buNone/>
            </a:pPr>
            <a:r>
              <a:t/>
            </a:r>
            <a:endParaRPr sz="2200"/>
          </a:p>
          <a:p>
            <a:pPr indent="-88900" lvl="0" marL="228600" rtl="0" algn="l">
              <a:lnSpc>
                <a:spcPct val="90000"/>
              </a:lnSpc>
              <a:spcBef>
                <a:spcPts val="1000"/>
              </a:spcBef>
              <a:spcAft>
                <a:spcPts val="0"/>
              </a:spcAft>
              <a:buClr>
                <a:schemeClr val="dk1"/>
              </a:buClr>
              <a:buSzPts val="2200"/>
              <a:buNone/>
            </a:pPr>
            <a:r>
              <a:t/>
            </a:r>
            <a:endParaRPr sz="2200"/>
          </a:p>
          <a:p>
            <a:pPr indent="-88900" lvl="0" marL="228600" rtl="0" algn="l">
              <a:lnSpc>
                <a:spcPct val="90000"/>
              </a:lnSpc>
              <a:spcBef>
                <a:spcPts val="1000"/>
              </a:spcBef>
              <a:spcAft>
                <a:spcPts val="0"/>
              </a:spcAft>
              <a:buClr>
                <a:schemeClr val="dk1"/>
              </a:buClr>
              <a:buSzPts val="2200"/>
              <a:buNone/>
            </a:pPr>
            <a:r>
              <a:t/>
            </a:r>
            <a:endParaRPr sz="2200"/>
          </a:p>
        </p:txBody>
      </p:sp>
      <p:pic>
        <p:nvPicPr>
          <p:cNvPr descr="Free Photo Jigsaw puzzle with missing piece. missing puzzle pieces, pieces  - burgosandbrein.com" id="281" name="Google Shape;281;p17"/>
          <p:cNvPicPr preferRelativeResize="0"/>
          <p:nvPr/>
        </p:nvPicPr>
        <p:blipFill rotWithShape="1">
          <a:blip r:embed="rId3">
            <a:alphaModFix/>
          </a:blip>
          <a:srcRect b="0" l="0" r="0" t="0"/>
          <a:stretch/>
        </p:blipFill>
        <p:spPr>
          <a:xfrm>
            <a:off x="7863840" y="713368"/>
            <a:ext cx="4014216" cy="2661599"/>
          </a:xfrm>
          <a:prstGeom prst="rect">
            <a:avLst/>
          </a:prstGeom>
          <a:noFill/>
          <a:ln>
            <a:noFill/>
          </a:ln>
        </p:spPr>
      </p:pic>
      <p:pic>
        <p:nvPicPr>
          <p:cNvPr id="282" name="Google Shape;282;p17"/>
          <p:cNvPicPr preferRelativeResize="0"/>
          <p:nvPr/>
        </p:nvPicPr>
        <p:blipFill rotWithShape="1">
          <a:blip r:embed="rId4">
            <a:alphaModFix/>
          </a:blip>
          <a:srcRect b="0" l="0" r="0" t="0"/>
          <a:stretch/>
        </p:blipFill>
        <p:spPr>
          <a:xfrm flipH="1" rot="10800000">
            <a:off x="1979783" y="6271985"/>
            <a:ext cx="8025454" cy="339739"/>
          </a:xfrm>
          <a:prstGeom prst="rect">
            <a:avLst/>
          </a:prstGeom>
          <a:solidFill>
            <a:schemeClr val="accent2"/>
          </a:solidFill>
          <a:ln cap="flat" cmpd="sng" w="12700">
            <a:solidFill>
              <a:srgbClr val="643414"/>
            </a:solidFill>
            <a:prstDash val="solid"/>
            <a:miter lim="800000"/>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8"/>
          <p:cNvSpPr/>
          <p:nvPr/>
        </p:nvSpPr>
        <p:spPr>
          <a:xfrm>
            <a:off x="3048" y="4293"/>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8"/>
          <p:cNvSpPr/>
          <p:nvPr/>
        </p:nvSpPr>
        <p:spPr>
          <a:xfrm>
            <a:off x="0" y="-4"/>
            <a:ext cx="4167268" cy="685800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8"/>
          <p:cNvSpPr txBox="1"/>
          <p:nvPr>
            <p:ph type="title"/>
          </p:nvPr>
        </p:nvSpPr>
        <p:spPr>
          <a:xfrm>
            <a:off x="686834" y="591344"/>
            <a:ext cx="3200400" cy="55856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100"/>
              <a:buFont typeface="Calibri"/>
              <a:buNone/>
            </a:pPr>
            <a:r>
              <a:rPr b="1" lang="en-US" sz="4100">
                <a:solidFill>
                  <a:srgbClr val="FFFFFF"/>
                </a:solidFill>
              </a:rPr>
              <a:t>Characteristics of an ideal Clinician to care for challenging patients with IDD</a:t>
            </a:r>
            <a:endParaRPr/>
          </a:p>
        </p:txBody>
      </p:sp>
      <p:sp>
        <p:nvSpPr>
          <p:cNvPr id="291" name="Google Shape;291;p18"/>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8"/>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0" lvl="0" marL="109220" rtl="0" algn="l">
              <a:lnSpc>
                <a:spcPct val="90000"/>
              </a:lnSpc>
              <a:spcBef>
                <a:spcPts val="0"/>
              </a:spcBef>
              <a:spcAft>
                <a:spcPts val="0"/>
              </a:spcAft>
              <a:buClr>
                <a:schemeClr val="dk1"/>
              </a:buClr>
              <a:buSzPts val="2800"/>
              <a:buNone/>
            </a:pPr>
            <a:r>
              <a:t/>
            </a:r>
            <a:endParaRPr/>
          </a:p>
          <a:p>
            <a:pPr indent="-457200" lvl="0" marL="566420" rtl="0" algn="l">
              <a:lnSpc>
                <a:spcPct val="90000"/>
              </a:lnSpc>
              <a:spcBef>
                <a:spcPts val="1000"/>
              </a:spcBef>
              <a:spcAft>
                <a:spcPts val="0"/>
              </a:spcAft>
              <a:buClr>
                <a:schemeClr val="dk1"/>
              </a:buClr>
              <a:buSzPts val="2800"/>
              <a:buChar char="•"/>
            </a:pPr>
            <a:r>
              <a:rPr lang="en-US"/>
              <a:t>Appreciation of life cycle and family life cycle </a:t>
            </a:r>
            <a:endParaRPr/>
          </a:p>
          <a:p>
            <a:pPr indent="-228600" lvl="0" marL="228600" rtl="0" algn="l">
              <a:lnSpc>
                <a:spcPct val="90000"/>
              </a:lnSpc>
              <a:spcBef>
                <a:spcPts val="1000"/>
              </a:spcBef>
              <a:spcAft>
                <a:spcPts val="0"/>
              </a:spcAft>
              <a:buClr>
                <a:schemeClr val="dk1"/>
              </a:buClr>
              <a:buSzPts val="2800"/>
              <a:buChar char="•"/>
            </a:pPr>
            <a:r>
              <a:rPr lang="en-US"/>
              <a:t>    Awareness of psychosocial complexities</a:t>
            </a:r>
            <a:endParaRPr/>
          </a:p>
          <a:p>
            <a:pPr indent="-228600" lvl="0" marL="228600" rtl="0" algn="l">
              <a:lnSpc>
                <a:spcPct val="90000"/>
              </a:lnSpc>
              <a:spcBef>
                <a:spcPts val="1000"/>
              </a:spcBef>
              <a:spcAft>
                <a:spcPts val="0"/>
              </a:spcAft>
              <a:buClr>
                <a:schemeClr val="dk1"/>
              </a:buClr>
              <a:buSzPts val="2800"/>
              <a:buChar char="•"/>
            </a:pPr>
            <a:r>
              <a:rPr lang="en-US"/>
              <a:t>    Skills and training developed with exposure across the lifecycle which gives insight and heightened ability in  the diagnosis and ongoing care of patients who may be nonverbal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1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 y="1"/>
            <a:ext cx="5217023" cy="3994777"/>
          </a:xfrm>
          <a:custGeom>
            <a:rect b="b" l="l" r="r" t="t"/>
            <a:pathLst>
              <a:path extrusionOk="0" h="3994777" w="5217023">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txBox="1"/>
          <p:nvPr>
            <p:ph type="title"/>
          </p:nvPr>
        </p:nvSpPr>
        <p:spPr>
          <a:xfrm>
            <a:off x="838200" y="673770"/>
            <a:ext cx="3220329" cy="202722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3400"/>
              <a:buFont typeface="Calibri"/>
              <a:buNone/>
            </a:pPr>
            <a:r>
              <a:rPr b="1" lang="en-US" sz="3400">
                <a:solidFill>
                  <a:srgbClr val="FFFFFF"/>
                </a:solidFill>
              </a:rPr>
              <a:t>Characteristics of an ideal physician to care for patients with IDD</a:t>
            </a:r>
            <a:endParaRPr/>
          </a:p>
          <a:p>
            <a:pPr indent="0" lvl="0" marL="0" rtl="0" algn="l">
              <a:lnSpc>
                <a:spcPct val="90000"/>
              </a:lnSpc>
              <a:spcBef>
                <a:spcPts val="0"/>
              </a:spcBef>
              <a:spcAft>
                <a:spcPts val="0"/>
              </a:spcAft>
              <a:buClr>
                <a:schemeClr val="dk1"/>
              </a:buClr>
              <a:buSzPts val="3400"/>
              <a:buFont typeface="Calibri"/>
              <a:buNone/>
            </a:pPr>
            <a:r>
              <a:t/>
            </a:r>
            <a:endParaRPr sz="3400">
              <a:solidFill>
                <a:srgbClr val="FFFFFF"/>
              </a:solidFill>
            </a:endParaRPr>
          </a:p>
        </p:txBody>
      </p:sp>
      <p:grpSp>
        <p:nvGrpSpPr>
          <p:cNvPr id="301" name="Google Shape;301;p19"/>
          <p:cNvGrpSpPr/>
          <p:nvPr/>
        </p:nvGrpSpPr>
        <p:grpSpPr>
          <a:xfrm>
            <a:off x="5648296" y="543108"/>
            <a:ext cx="5599878" cy="5675213"/>
            <a:chOff x="105624" y="1502"/>
            <a:chExt cx="5599878" cy="5675213"/>
          </a:xfrm>
        </p:grpSpPr>
        <p:sp>
          <p:nvSpPr>
            <p:cNvPr id="302" name="Google Shape;302;p19"/>
            <p:cNvSpPr/>
            <p:nvPr/>
          </p:nvSpPr>
          <p:spPr>
            <a:xfrm>
              <a:off x="2614981" y="709129"/>
              <a:ext cx="546965"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9"/>
            <p:cNvSpPr txBox="1"/>
            <p:nvPr/>
          </p:nvSpPr>
          <p:spPr>
            <a:xfrm>
              <a:off x="2874024" y="751961"/>
              <a:ext cx="28878" cy="577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304" name="Google Shape;304;p19"/>
            <p:cNvSpPr/>
            <p:nvPr/>
          </p:nvSpPr>
          <p:spPr>
            <a:xfrm>
              <a:off x="105624" y="1502"/>
              <a:ext cx="2511156" cy="1506693"/>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txBox="1"/>
            <p:nvPr/>
          </p:nvSpPr>
          <p:spPr>
            <a:xfrm>
              <a:off x="105624" y="1502"/>
              <a:ext cx="2511156" cy="1506693"/>
            </a:xfrm>
            <a:prstGeom prst="rect">
              <a:avLst/>
            </a:prstGeom>
            <a:noFill/>
            <a:ln>
              <a:noFill/>
            </a:ln>
          </p:spPr>
          <p:txBody>
            <a:bodyPr anchorCtr="0" anchor="ctr" bIns="129150" lIns="123025" spcFirstLastPara="1" rIns="123025" wrap="square" tIns="12915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Facility with medical complexity</a:t>
              </a:r>
              <a:endParaRPr/>
            </a:p>
          </p:txBody>
        </p:sp>
        <p:sp>
          <p:nvSpPr>
            <p:cNvPr id="306" name="Google Shape;306;p19"/>
            <p:cNvSpPr/>
            <p:nvPr/>
          </p:nvSpPr>
          <p:spPr>
            <a:xfrm>
              <a:off x="1361202" y="1506396"/>
              <a:ext cx="3088722" cy="546965"/>
            </a:xfrm>
            <a:custGeom>
              <a:rect b="b" l="l" r="r" t="t"/>
              <a:pathLst>
                <a:path extrusionOk="0" h="120000" w="120000">
                  <a:moveTo>
                    <a:pt x="120000" y="0"/>
                  </a:moveTo>
                  <a:lnTo>
                    <a:pt x="120000" y="63752"/>
                  </a:lnTo>
                  <a:lnTo>
                    <a:pt x="0" y="63752"/>
                  </a:lnTo>
                  <a:lnTo>
                    <a:pt x="0" y="120000"/>
                  </a:lnTo>
                </a:path>
              </a:pathLst>
            </a:custGeom>
            <a:noFill/>
            <a:ln cap="flat" cmpd="sng" w="9525">
              <a:solidFill>
                <a:schemeClr val="accent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
            <p:cNvSpPr txBox="1"/>
            <p:nvPr/>
          </p:nvSpPr>
          <p:spPr>
            <a:xfrm>
              <a:off x="2827007" y="1776991"/>
              <a:ext cx="157112" cy="577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308" name="Google Shape;308;p19"/>
            <p:cNvSpPr/>
            <p:nvPr/>
          </p:nvSpPr>
          <p:spPr>
            <a:xfrm>
              <a:off x="3194346" y="1502"/>
              <a:ext cx="2511156" cy="1506693"/>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txBox="1"/>
            <p:nvPr/>
          </p:nvSpPr>
          <p:spPr>
            <a:xfrm>
              <a:off x="3194346" y="1502"/>
              <a:ext cx="2511156" cy="1506693"/>
            </a:xfrm>
            <a:prstGeom prst="rect">
              <a:avLst/>
            </a:prstGeom>
            <a:noFill/>
            <a:ln>
              <a:noFill/>
            </a:ln>
          </p:spPr>
          <p:txBody>
            <a:bodyPr anchorCtr="0" anchor="ctr" bIns="129150" lIns="123025" spcFirstLastPara="1" rIns="123025" wrap="square" tIns="12915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Facility with fluid concepts of </a:t>
              </a:r>
              <a:r>
                <a:rPr i="1" lang="en-US" sz="2000">
                  <a:solidFill>
                    <a:schemeClr val="lt1"/>
                  </a:solidFill>
                  <a:latin typeface="Calibri"/>
                  <a:ea typeface="Calibri"/>
                  <a:cs typeface="Calibri"/>
                  <a:sym typeface="Calibri"/>
                </a:rPr>
                <a:t>family</a:t>
              </a:r>
              <a:endParaRPr sz="2000">
                <a:solidFill>
                  <a:schemeClr val="lt1"/>
                </a:solidFill>
                <a:latin typeface="Calibri"/>
                <a:ea typeface="Calibri"/>
                <a:cs typeface="Calibri"/>
                <a:sym typeface="Calibri"/>
              </a:endParaRPr>
            </a:p>
          </p:txBody>
        </p:sp>
        <p:sp>
          <p:nvSpPr>
            <p:cNvPr id="310" name="Google Shape;310;p19"/>
            <p:cNvSpPr/>
            <p:nvPr/>
          </p:nvSpPr>
          <p:spPr>
            <a:xfrm>
              <a:off x="2614981" y="2793389"/>
              <a:ext cx="546965" cy="91440"/>
            </a:xfrm>
            <a:custGeom>
              <a:rect b="b" l="l" r="r" t="t"/>
              <a:pathLst>
                <a:path extrusionOk="0" h="120000" w="120000">
                  <a:moveTo>
                    <a:pt x="0" y="60000"/>
                  </a:moveTo>
                  <a:lnTo>
                    <a:pt x="120000" y="60000"/>
                  </a:lnTo>
                </a:path>
              </a:pathLst>
            </a:custGeom>
            <a:noFill/>
            <a:ln cap="flat" cmpd="sng" w="9525">
              <a:solidFill>
                <a:schemeClr val="accent4"/>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
            <p:cNvSpPr txBox="1"/>
            <p:nvPr/>
          </p:nvSpPr>
          <p:spPr>
            <a:xfrm>
              <a:off x="2874024" y="2836221"/>
              <a:ext cx="28878" cy="577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312" name="Google Shape;312;p19"/>
            <p:cNvSpPr/>
            <p:nvPr/>
          </p:nvSpPr>
          <p:spPr>
            <a:xfrm>
              <a:off x="105624" y="2085762"/>
              <a:ext cx="2511156" cy="1506693"/>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
            <p:cNvSpPr txBox="1"/>
            <p:nvPr/>
          </p:nvSpPr>
          <p:spPr>
            <a:xfrm>
              <a:off x="105624" y="2085762"/>
              <a:ext cx="2511156" cy="1506693"/>
            </a:xfrm>
            <a:prstGeom prst="rect">
              <a:avLst/>
            </a:prstGeom>
            <a:noFill/>
            <a:ln>
              <a:noFill/>
            </a:ln>
          </p:spPr>
          <p:txBody>
            <a:bodyPr anchorCtr="0" anchor="ctr" bIns="129150" lIns="123025" spcFirstLastPara="1" rIns="123025" wrap="square" tIns="12915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Intuition(clinical skill that is needed in pediatrics and geriatrics)</a:t>
              </a:r>
              <a:endParaRPr/>
            </a:p>
          </p:txBody>
        </p:sp>
        <p:sp>
          <p:nvSpPr>
            <p:cNvPr id="314" name="Google Shape;314;p19"/>
            <p:cNvSpPr/>
            <p:nvPr/>
          </p:nvSpPr>
          <p:spPr>
            <a:xfrm>
              <a:off x="1361202" y="3590656"/>
              <a:ext cx="3088722" cy="546965"/>
            </a:xfrm>
            <a:custGeom>
              <a:rect b="b" l="l" r="r" t="t"/>
              <a:pathLst>
                <a:path extrusionOk="0" h="120000" w="120000">
                  <a:moveTo>
                    <a:pt x="120000" y="0"/>
                  </a:moveTo>
                  <a:lnTo>
                    <a:pt x="120000" y="63752"/>
                  </a:lnTo>
                  <a:lnTo>
                    <a:pt x="0" y="63752"/>
                  </a:lnTo>
                  <a:lnTo>
                    <a:pt x="0" y="120000"/>
                  </a:lnTo>
                </a:path>
              </a:pathLst>
            </a:custGeom>
            <a:noFill/>
            <a:ln cap="flat" cmpd="sng" w="9525">
              <a:solidFill>
                <a:srgbClr val="599BD5"/>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9"/>
            <p:cNvSpPr txBox="1"/>
            <p:nvPr/>
          </p:nvSpPr>
          <p:spPr>
            <a:xfrm>
              <a:off x="2827007" y="3861251"/>
              <a:ext cx="157112" cy="577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316" name="Google Shape;316;p19"/>
            <p:cNvSpPr/>
            <p:nvPr/>
          </p:nvSpPr>
          <p:spPr>
            <a:xfrm>
              <a:off x="3194346" y="2085762"/>
              <a:ext cx="2511156" cy="1506693"/>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txBox="1"/>
            <p:nvPr/>
          </p:nvSpPr>
          <p:spPr>
            <a:xfrm>
              <a:off x="3194346" y="2085762"/>
              <a:ext cx="2511156" cy="1506693"/>
            </a:xfrm>
            <a:prstGeom prst="rect">
              <a:avLst/>
            </a:prstGeom>
            <a:noFill/>
            <a:ln>
              <a:noFill/>
            </a:ln>
          </p:spPr>
          <p:txBody>
            <a:bodyPr anchorCtr="0" anchor="ctr" bIns="129150" lIns="123025" spcFirstLastPara="1" rIns="123025" wrap="square" tIns="12915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Appreciation of Behavioral Health role and integration into the care </a:t>
              </a:r>
              <a:endParaRPr/>
            </a:p>
          </p:txBody>
        </p:sp>
        <p:sp>
          <p:nvSpPr>
            <p:cNvPr id="318" name="Google Shape;318;p19"/>
            <p:cNvSpPr/>
            <p:nvPr/>
          </p:nvSpPr>
          <p:spPr>
            <a:xfrm>
              <a:off x="2614981" y="4877649"/>
              <a:ext cx="546965" cy="91440"/>
            </a:xfrm>
            <a:custGeom>
              <a:rect b="b" l="l" r="r" t="t"/>
              <a:pathLst>
                <a:path extrusionOk="0" h="120000" w="120000">
                  <a:moveTo>
                    <a:pt x="0" y="60000"/>
                  </a:moveTo>
                  <a:lnTo>
                    <a:pt x="120000" y="60000"/>
                  </a:lnTo>
                </a:path>
              </a:pathLst>
            </a:custGeom>
            <a:noFill/>
            <a:ln cap="flat" cmpd="sng" w="9525">
              <a:solidFill>
                <a:schemeClr val="accent6"/>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txBox="1"/>
            <p:nvPr/>
          </p:nvSpPr>
          <p:spPr>
            <a:xfrm>
              <a:off x="2874024" y="4920481"/>
              <a:ext cx="28878" cy="577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320" name="Google Shape;320;p19"/>
            <p:cNvSpPr/>
            <p:nvPr/>
          </p:nvSpPr>
          <p:spPr>
            <a:xfrm>
              <a:off x="105624" y="4170022"/>
              <a:ext cx="2511156" cy="1506693"/>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9"/>
            <p:cNvSpPr txBox="1"/>
            <p:nvPr/>
          </p:nvSpPr>
          <p:spPr>
            <a:xfrm>
              <a:off x="105624" y="4170022"/>
              <a:ext cx="2511156" cy="1506693"/>
            </a:xfrm>
            <a:prstGeom prst="rect">
              <a:avLst/>
            </a:prstGeom>
            <a:noFill/>
            <a:ln>
              <a:noFill/>
            </a:ln>
          </p:spPr>
          <p:txBody>
            <a:bodyPr anchorCtr="0" anchor="ctr" bIns="129150" lIns="123025" spcFirstLastPara="1" rIns="123025" wrap="square" tIns="12915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Comfort and competency with psychopharmacology</a:t>
              </a:r>
              <a:endParaRPr/>
            </a:p>
          </p:txBody>
        </p:sp>
        <p:sp>
          <p:nvSpPr>
            <p:cNvPr id="322" name="Google Shape;322;p19"/>
            <p:cNvSpPr/>
            <p:nvPr/>
          </p:nvSpPr>
          <p:spPr>
            <a:xfrm>
              <a:off x="3194346" y="4170022"/>
              <a:ext cx="2511156" cy="1506693"/>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9"/>
            <p:cNvSpPr txBox="1"/>
            <p:nvPr/>
          </p:nvSpPr>
          <p:spPr>
            <a:xfrm>
              <a:off x="3194346" y="4170022"/>
              <a:ext cx="2511156" cy="1506693"/>
            </a:xfrm>
            <a:prstGeom prst="rect">
              <a:avLst/>
            </a:prstGeom>
            <a:noFill/>
            <a:ln>
              <a:noFill/>
            </a:ln>
          </p:spPr>
          <p:txBody>
            <a:bodyPr anchorCtr="0" anchor="ctr" bIns="129150" lIns="123025" spcFirstLastPara="1" rIns="123025" wrap="square" tIns="129150">
              <a:noAutofit/>
            </a:bodyPr>
            <a:lstStyle/>
            <a:p>
              <a:pPr indent="0" lvl="0" marL="0" marR="0" rtl="0" algn="ctr">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Culturally aware</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2"/>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Calibri"/>
              <a:buNone/>
            </a:pPr>
            <a:r>
              <a:rPr b="1" lang="en-US" sz="4200"/>
              <a:t>It took over 20 years for the legal definition of a developmental disability to evolve</a:t>
            </a:r>
            <a:endParaRPr/>
          </a:p>
        </p:txBody>
      </p:sp>
      <p:sp>
        <p:nvSpPr>
          <p:cNvPr id="121" name="Google Shape;121;p2"/>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2"/>
          <p:cNvSpPr txBox="1"/>
          <p:nvPr>
            <p:ph idx="1" type="body"/>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200"/>
              <a:buChar char="•"/>
            </a:pPr>
            <a:r>
              <a:rPr lang="en-US" sz="1200"/>
              <a:t>(a) is attributable to a mental or physical impairment or combination of mental and physical impairments,</a:t>
            </a:r>
            <a:endParaRPr/>
          </a:p>
          <a:p>
            <a:pPr indent="-228600" lvl="0" marL="228600" rtl="0" algn="l">
              <a:lnSpc>
                <a:spcPct val="90000"/>
              </a:lnSpc>
              <a:spcBef>
                <a:spcPts val="1000"/>
              </a:spcBef>
              <a:spcAft>
                <a:spcPts val="0"/>
              </a:spcAft>
              <a:buClr>
                <a:schemeClr val="dk1"/>
              </a:buClr>
              <a:buSzPts val="1200"/>
              <a:buChar char="•"/>
            </a:pPr>
            <a:r>
              <a:rPr lang="en-US" sz="1200"/>
              <a:t>(b) is manifested before the person attains age twenty-two;</a:t>
            </a:r>
            <a:endParaRPr/>
          </a:p>
          <a:p>
            <a:pPr indent="-228600" lvl="0" marL="228600" rtl="0" algn="l">
              <a:lnSpc>
                <a:spcPct val="90000"/>
              </a:lnSpc>
              <a:spcBef>
                <a:spcPts val="1000"/>
              </a:spcBef>
              <a:spcAft>
                <a:spcPts val="0"/>
              </a:spcAft>
              <a:buClr>
                <a:schemeClr val="dk1"/>
              </a:buClr>
              <a:buSzPts val="1200"/>
              <a:buChar char="•"/>
            </a:pPr>
            <a:r>
              <a:rPr lang="en-US" sz="1200"/>
              <a:t>(c) is likely to continue indefinitely;</a:t>
            </a:r>
            <a:endParaRPr/>
          </a:p>
          <a:p>
            <a:pPr indent="-228600" lvl="0" marL="228600" rtl="0" algn="l">
              <a:lnSpc>
                <a:spcPct val="90000"/>
              </a:lnSpc>
              <a:spcBef>
                <a:spcPts val="1000"/>
              </a:spcBef>
              <a:spcAft>
                <a:spcPts val="0"/>
              </a:spcAft>
              <a:buClr>
                <a:schemeClr val="dk1"/>
              </a:buClr>
              <a:buSzPts val="1200"/>
              <a:buChar char="•"/>
            </a:pPr>
            <a:r>
              <a:rPr lang="en-US" sz="1200"/>
              <a:t>(d) results in substantial functional limitations in three or more of the following areas of major life activities:</a:t>
            </a:r>
            <a:endParaRPr/>
          </a:p>
          <a:p>
            <a:pPr indent="-228600" lvl="0" marL="228600" rtl="0" algn="l">
              <a:lnSpc>
                <a:spcPct val="90000"/>
              </a:lnSpc>
              <a:spcBef>
                <a:spcPts val="1000"/>
              </a:spcBef>
              <a:spcAft>
                <a:spcPts val="0"/>
              </a:spcAft>
              <a:buClr>
                <a:schemeClr val="dk1"/>
              </a:buClr>
              <a:buSzPts val="1200"/>
              <a:buChar char="•"/>
            </a:pPr>
            <a:r>
              <a:rPr lang="en-US" sz="1200"/>
              <a:t>(1) self-care,</a:t>
            </a:r>
            <a:endParaRPr/>
          </a:p>
          <a:p>
            <a:pPr indent="-228600" lvl="0" marL="228600" rtl="0" algn="l">
              <a:lnSpc>
                <a:spcPct val="90000"/>
              </a:lnSpc>
              <a:spcBef>
                <a:spcPts val="1000"/>
              </a:spcBef>
              <a:spcAft>
                <a:spcPts val="0"/>
              </a:spcAft>
              <a:buClr>
                <a:schemeClr val="dk1"/>
              </a:buClr>
              <a:buSzPts val="1200"/>
              <a:buChar char="•"/>
            </a:pPr>
            <a:r>
              <a:rPr lang="en-US" sz="1200"/>
              <a:t>(2) receptive and expressive language,</a:t>
            </a:r>
            <a:endParaRPr/>
          </a:p>
          <a:p>
            <a:pPr indent="-228600" lvl="0" marL="228600" rtl="0" algn="l">
              <a:lnSpc>
                <a:spcPct val="90000"/>
              </a:lnSpc>
              <a:spcBef>
                <a:spcPts val="1000"/>
              </a:spcBef>
              <a:spcAft>
                <a:spcPts val="0"/>
              </a:spcAft>
              <a:buClr>
                <a:schemeClr val="dk1"/>
              </a:buClr>
              <a:buSzPts val="1200"/>
              <a:buChar char="•"/>
            </a:pPr>
            <a:r>
              <a:rPr lang="en-US" sz="1200"/>
              <a:t>(3) learning,</a:t>
            </a:r>
            <a:endParaRPr/>
          </a:p>
          <a:p>
            <a:pPr indent="-228600" lvl="0" marL="228600" rtl="0" algn="l">
              <a:lnSpc>
                <a:spcPct val="90000"/>
              </a:lnSpc>
              <a:spcBef>
                <a:spcPts val="1000"/>
              </a:spcBef>
              <a:spcAft>
                <a:spcPts val="0"/>
              </a:spcAft>
              <a:buClr>
                <a:schemeClr val="dk1"/>
              </a:buClr>
              <a:buSzPts val="1200"/>
              <a:buChar char="•"/>
            </a:pPr>
            <a:r>
              <a:rPr lang="en-US" sz="1200"/>
              <a:t>(4) mobility,</a:t>
            </a:r>
            <a:endParaRPr/>
          </a:p>
          <a:p>
            <a:pPr indent="-228600" lvl="0" marL="228600" rtl="0" algn="l">
              <a:lnSpc>
                <a:spcPct val="90000"/>
              </a:lnSpc>
              <a:spcBef>
                <a:spcPts val="1000"/>
              </a:spcBef>
              <a:spcAft>
                <a:spcPts val="0"/>
              </a:spcAft>
              <a:buClr>
                <a:schemeClr val="dk1"/>
              </a:buClr>
              <a:buSzPts val="1200"/>
              <a:buChar char="•"/>
            </a:pPr>
            <a:r>
              <a:rPr lang="en-US" sz="1200"/>
              <a:t>(5) self-direction,</a:t>
            </a:r>
            <a:endParaRPr/>
          </a:p>
          <a:p>
            <a:pPr indent="-228600" lvl="0" marL="228600" rtl="0" algn="l">
              <a:lnSpc>
                <a:spcPct val="90000"/>
              </a:lnSpc>
              <a:spcBef>
                <a:spcPts val="1000"/>
              </a:spcBef>
              <a:spcAft>
                <a:spcPts val="0"/>
              </a:spcAft>
              <a:buClr>
                <a:schemeClr val="dk1"/>
              </a:buClr>
              <a:buSzPts val="1200"/>
              <a:buChar char="•"/>
            </a:pPr>
            <a:r>
              <a:rPr lang="en-US" sz="1200"/>
              <a:t>(6) capacity for independent living, and</a:t>
            </a:r>
            <a:endParaRPr/>
          </a:p>
          <a:p>
            <a:pPr indent="-228600" lvl="0" marL="228600" rtl="0" algn="l">
              <a:lnSpc>
                <a:spcPct val="90000"/>
              </a:lnSpc>
              <a:spcBef>
                <a:spcPts val="1000"/>
              </a:spcBef>
              <a:spcAft>
                <a:spcPts val="0"/>
              </a:spcAft>
              <a:buClr>
                <a:schemeClr val="dk1"/>
              </a:buClr>
              <a:buSzPts val="1200"/>
              <a:buChar char="•"/>
            </a:pPr>
            <a:r>
              <a:rPr lang="en-US" sz="1200"/>
              <a:t>(7) economic sufficiency; and</a:t>
            </a:r>
            <a:endParaRPr/>
          </a:p>
          <a:p>
            <a:pPr indent="-228600" lvl="0" marL="228600" rtl="0" algn="l">
              <a:lnSpc>
                <a:spcPct val="90000"/>
              </a:lnSpc>
              <a:spcBef>
                <a:spcPts val="1000"/>
              </a:spcBef>
              <a:spcAft>
                <a:spcPts val="0"/>
              </a:spcAft>
              <a:buClr>
                <a:schemeClr val="dk1"/>
              </a:buClr>
              <a:buSzPts val="1200"/>
              <a:buChar char="•"/>
            </a:pPr>
            <a:r>
              <a:rPr lang="en-US" sz="1200"/>
              <a:t>(e) reflects the person's need for a combination and sequence of special, interdisciplinary, or generic care, treatment, or other services which are of lifelong or extended duration and are individually planned and coordinated; except that such term when applied to infants and young children means individuals from birth to age 5, inclusive, who have substantial developmental delay or specific congenital or acquired conditions with a high probability of resulting in developmental disabilities if services are not provided.“\</a:t>
            </a:r>
            <a:endParaRPr/>
          </a:p>
          <a:p>
            <a:pPr indent="-152400" lvl="0" marL="228600" rtl="0" algn="l">
              <a:lnSpc>
                <a:spcPct val="90000"/>
              </a:lnSpc>
              <a:spcBef>
                <a:spcPts val="1000"/>
              </a:spcBef>
              <a:spcAft>
                <a:spcPts val="0"/>
              </a:spcAft>
              <a:buClr>
                <a:schemeClr val="dk1"/>
              </a:buClr>
              <a:buSzPts val="1200"/>
              <a:buNone/>
            </a:pPr>
            <a:r>
              <a:t/>
            </a:r>
            <a:endParaRPr sz="1200"/>
          </a:p>
          <a:p>
            <a:pPr indent="0" lvl="0" marL="36576" rtl="0" algn="l">
              <a:lnSpc>
                <a:spcPct val="90000"/>
              </a:lnSpc>
              <a:spcBef>
                <a:spcPts val="1000"/>
              </a:spcBef>
              <a:spcAft>
                <a:spcPts val="0"/>
              </a:spcAft>
              <a:buClr>
                <a:schemeClr val="dk1"/>
              </a:buClr>
              <a:buSzPts val="1200"/>
              <a:buNone/>
            </a:pPr>
            <a:r>
              <a:rPr lang="en-US" sz="1200">
                <a:latin typeface="Arial"/>
                <a:ea typeface="Arial"/>
                <a:cs typeface="Arial"/>
                <a:sym typeface="Arial"/>
              </a:rPr>
              <a:t>The Developmental Disabilities Assistance and Bill of Rights Act of 2000;</a:t>
            </a:r>
            <a:r>
              <a:rPr b="1" lang="en-US" sz="1200"/>
              <a:t> S.1809 — 106th Congress (1999-2000)</a:t>
            </a:r>
            <a:endParaRPr/>
          </a:p>
          <a:p>
            <a:pPr indent="0" lvl="0" marL="36576" rtl="0" algn="l">
              <a:lnSpc>
                <a:spcPct val="90000"/>
              </a:lnSpc>
              <a:spcBef>
                <a:spcPts val="1000"/>
              </a:spcBef>
              <a:spcAft>
                <a:spcPts val="0"/>
              </a:spcAft>
              <a:buClr>
                <a:schemeClr val="dk1"/>
              </a:buClr>
              <a:buSzPts val="1200"/>
              <a:buNone/>
            </a:pPr>
            <a:r>
              <a:t/>
            </a:r>
            <a:endParaRPr sz="1200"/>
          </a:p>
          <a:p>
            <a:pPr indent="-152400" lvl="0" marL="228600" rtl="0" algn="l">
              <a:lnSpc>
                <a:spcPct val="90000"/>
              </a:lnSpc>
              <a:spcBef>
                <a:spcPts val="1000"/>
              </a:spcBef>
              <a:spcAft>
                <a:spcPts val="0"/>
              </a:spcAft>
              <a:buClr>
                <a:schemeClr val="dk1"/>
              </a:buClr>
              <a:buSzPts val="1200"/>
              <a:buNone/>
            </a:pPr>
            <a:r>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2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20"/>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Calibri"/>
              <a:buNone/>
            </a:pPr>
            <a:r>
              <a:rPr b="1" lang="en-US" sz="4200"/>
              <a:t>Preparing for a successful visit in Primary Care </a:t>
            </a:r>
            <a:endParaRPr/>
          </a:p>
        </p:txBody>
      </p:sp>
      <p:sp>
        <p:nvSpPr>
          <p:cNvPr id="331" name="Google Shape;331;p20"/>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200"/>
              <a:buChar char="•"/>
            </a:pPr>
            <a:r>
              <a:rPr lang="en-US" sz="1200"/>
              <a:t>Utilize </a:t>
            </a:r>
            <a:r>
              <a:rPr i="1" lang="en-US" sz="1200"/>
              <a:t>patient portals </a:t>
            </a:r>
            <a:r>
              <a:rPr lang="en-US" sz="1200"/>
              <a:t>to detail concerns and purpose of visit</a:t>
            </a:r>
            <a:endParaRPr/>
          </a:p>
          <a:p>
            <a:pPr indent="0" lvl="0" marL="0" rtl="0" algn="l">
              <a:lnSpc>
                <a:spcPct val="90000"/>
              </a:lnSpc>
              <a:spcBef>
                <a:spcPts val="1000"/>
              </a:spcBef>
              <a:spcAft>
                <a:spcPts val="0"/>
              </a:spcAft>
              <a:buClr>
                <a:schemeClr val="dk1"/>
              </a:buClr>
              <a:buSzPts val="1200"/>
              <a:buNone/>
            </a:pPr>
            <a:r>
              <a:t/>
            </a:r>
            <a:endParaRPr sz="1200"/>
          </a:p>
          <a:p>
            <a:pPr indent="0" lvl="0" marL="0" rtl="0" algn="l">
              <a:lnSpc>
                <a:spcPct val="90000"/>
              </a:lnSpc>
              <a:spcBef>
                <a:spcPts val="1000"/>
              </a:spcBef>
              <a:spcAft>
                <a:spcPts val="0"/>
              </a:spcAft>
              <a:buClr>
                <a:schemeClr val="dk1"/>
              </a:buClr>
              <a:buSzPts val="1200"/>
              <a:buNone/>
            </a:pPr>
            <a:r>
              <a:t/>
            </a:r>
            <a:endParaRPr sz="1200"/>
          </a:p>
          <a:p>
            <a:pPr indent="0" lvl="0" marL="0" rtl="0" algn="l">
              <a:lnSpc>
                <a:spcPct val="90000"/>
              </a:lnSpc>
              <a:spcBef>
                <a:spcPts val="1000"/>
              </a:spcBef>
              <a:spcAft>
                <a:spcPts val="0"/>
              </a:spcAft>
              <a:buClr>
                <a:schemeClr val="dk1"/>
              </a:buClr>
              <a:buSzPts val="1200"/>
              <a:buNone/>
            </a:pPr>
            <a:r>
              <a:t/>
            </a:r>
            <a:endParaRPr sz="1200"/>
          </a:p>
          <a:p>
            <a:pPr indent="0" lvl="0" marL="0" rtl="0" algn="l">
              <a:lnSpc>
                <a:spcPct val="90000"/>
              </a:lnSpc>
              <a:spcBef>
                <a:spcPts val="1000"/>
              </a:spcBef>
              <a:spcAft>
                <a:spcPts val="0"/>
              </a:spcAft>
              <a:buClr>
                <a:schemeClr val="dk1"/>
              </a:buClr>
              <a:buSzPts val="1200"/>
              <a:buNone/>
            </a:pPr>
            <a:r>
              <a:t/>
            </a:r>
            <a:endParaRPr sz="1200"/>
          </a:p>
          <a:p>
            <a:pPr indent="0" lvl="0" marL="0" rtl="0" algn="l">
              <a:lnSpc>
                <a:spcPct val="90000"/>
              </a:lnSpc>
              <a:spcBef>
                <a:spcPts val="1000"/>
              </a:spcBef>
              <a:spcAft>
                <a:spcPts val="0"/>
              </a:spcAft>
              <a:buClr>
                <a:schemeClr val="dk1"/>
              </a:buClr>
              <a:buSzPts val="1200"/>
              <a:buNone/>
            </a:pPr>
            <a:r>
              <a:t/>
            </a:r>
            <a:endParaRPr sz="1200"/>
          </a:p>
          <a:p>
            <a:pPr indent="0" lvl="0" marL="0" rtl="0" algn="l">
              <a:lnSpc>
                <a:spcPct val="90000"/>
              </a:lnSpc>
              <a:spcBef>
                <a:spcPts val="1000"/>
              </a:spcBef>
              <a:spcAft>
                <a:spcPts val="0"/>
              </a:spcAft>
              <a:buClr>
                <a:schemeClr val="dk1"/>
              </a:buClr>
              <a:buSzPts val="1200"/>
              <a:buNone/>
            </a:pPr>
            <a:r>
              <a:rPr lang="en-US" sz="1200"/>
              <a:t>This is a great tool for family members and Direct Support Professionals who have witnessed a change in behavior or other status change- to detail what they witnessed. Too often the support person taking the patient to the office has no familiarity with the patient and no detailed information about the changes in health or behavior that prompted the visit.</a:t>
            </a:r>
            <a:endParaRPr/>
          </a:p>
        </p:txBody>
      </p:sp>
      <p:pic>
        <p:nvPicPr>
          <p:cNvPr descr="A screenshot of a phone&#10;&#10;Description automatically generated" id="333" name="Google Shape;333;p20"/>
          <p:cNvPicPr preferRelativeResize="0"/>
          <p:nvPr/>
        </p:nvPicPr>
        <p:blipFill rotWithShape="1">
          <a:blip r:embed="rId3">
            <a:alphaModFix/>
          </a:blip>
          <a:srcRect b="36839" l="0" r="-1" t="708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Calibri"/>
              <a:buNone/>
            </a:pPr>
            <a:r>
              <a:rPr b="1" lang="en-US" sz="4200"/>
              <a:t>Preparing for a successful visit in Primary Care </a:t>
            </a:r>
            <a:endParaRPr/>
          </a:p>
          <a:p>
            <a:pPr indent="0" lvl="0" marL="0" rtl="0" algn="l">
              <a:lnSpc>
                <a:spcPct val="90000"/>
              </a:lnSpc>
              <a:spcBef>
                <a:spcPts val="0"/>
              </a:spcBef>
              <a:spcAft>
                <a:spcPts val="0"/>
              </a:spcAft>
              <a:buClr>
                <a:schemeClr val="dk1"/>
              </a:buClr>
              <a:buSzPts val="4200"/>
              <a:buFont typeface="Calibri"/>
              <a:buNone/>
            </a:pPr>
            <a:r>
              <a:t/>
            </a:r>
            <a:endParaRPr sz="4200"/>
          </a:p>
        </p:txBody>
      </p:sp>
      <p:sp>
        <p:nvSpPr>
          <p:cNvPr id="341" name="Google Shape;341;p21"/>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500"/>
              <a:buChar char="•"/>
            </a:pPr>
            <a:r>
              <a:rPr lang="en-US" sz="1500"/>
              <a:t>If the visit is for the NJ DDD physical - have the updated Medication List</a:t>
            </a:r>
            <a:endParaRPr sz="1500"/>
          </a:p>
          <a:p>
            <a:pPr indent="-228600" lvl="0" marL="228600" rtl="0" algn="l">
              <a:lnSpc>
                <a:spcPct val="90000"/>
              </a:lnSpc>
              <a:spcBef>
                <a:spcPts val="1000"/>
              </a:spcBef>
              <a:spcAft>
                <a:spcPts val="0"/>
              </a:spcAft>
              <a:buClr>
                <a:schemeClr val="dk1"/>
              </a:buClr>
              <a:buSzPts val="1500"/>
              <a:buChar char="•"/>
            </a:pPr>
            <a:r>
              <a:rPr lang="en-US" sz="1500"/>
              <a:t>Blood work is often required, especially with certain long-term medications and a pre-visit lab draw should be arranged for fasting labs or a “trough” blood draw</a:t>
            </a:r>
            <a:endParaRPr/>
          </a:p>
          <a:p>
            <a:pPr indent="-228600" lvl="0" marL="228600" rtl="0" algn="l">
              <a:lnSpc>
                <a:spcPct val="90000"/>
              </a:lnSpc>
              <a:spcBef>
                <a:spcPts val="1000"/>
              </a:spcBef>
              <a:spcAft>
                <a:spcPts val="0"/>
              </a:spcAft>
              <a:buClr>
                <a:schemeClr val="dk1"/>
              </a:buClr>
              <a:buSzPts val="1500"/>
              <a:buChar char="•"/>
            </a:pPr>
            <a:r>
              <a:rPr lang="en-US" sz="1500"/>
              <a:t>Have a "huddle" in the GH prior to the visit to review and include observations and concerns and convey them prior to the visit</a:t>
            </a:r>
            <a:endParaRPr/>
          </a:p>
          <a:p>
            <a:pPr indent="-228600" lvl="0" marL="228600" rtl="0" algn="l">
              <a:lnSpc>
                <a:spcPct val="90000"/>
              </a:lnSpc>
              <a:spcBef>
                <a:spcPts val="1000"/>
              </a:spcBef>
              <a:spcAft>
                <a:spcPts val="0"/>
              </a:spcAft>
              <a:buClr>
                <a:schemeClr val="dk1"/>
              </a:buClr>
              <a:buSzPts val="1500"/>
              <a:buChar char="•"/>
            </a:pPr>
            <a:r>
              <a:rPr lang="en-US" sz="1500"/>
              <a:t>Be sure ALL necessary renewals, requests for letters of medical necessity , durable medical goods, referrals...etc,etc,etc ...are communicated prior to or at the visit</a:t>
            </a:r>
            <a:endParaRPr/>
          </a:p>
          <a:p>
            <a:pPr indent="0" lvl="0" marL="0" rtl="0" algn="l">
              <a:lnSpc>
                <a:spcPct val="90000"/>
              </a:lnSpc>
              <a:spcBef>
                <a:spcPts val="1000"/>
              </a:spcBef>
              <a:spcAft>
                <a:spcPts val="0"/>
              </a:spcAft>
              <a:buClr>
                <a:schemeClr val="dk1"/>
              </a:buClr>
              <a:buSzPts val="1500"/>
              <a:buNone/>
            </a:pPr>
            <a:r>
              <a:t/>
            </a:r>
            <a:endParaRPr sz="1500"/>
          </a:p>
        </p:txBody>
      </p:sp>
      <p:pic>
        <p:nvPicPr>
          <p:cNvPr descr="Desk with stethoscope and computer keyboard" id="343" name="Google Shape;343;p21"/>
          <p:cNvPicPr preferRelativeResize="0"/>
          <p:nvPr/>
        </p:nvPicPr>
        <p:blipFill rotWithShape="1">
          <a:blip r:embed="rId3">
            <a:alphaModFix/>
          </a:blip>
          <a:srcRect b="-1" l="33048" r="-1"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2"/>
          <p:cNvSpPr/>
          <p:nvPr/>
        </p:nvSpPr>
        <p:spPr>
          <a:xfrm flipH="1">
            <a:off x="0" y="0"/>
            <a:ext cx="4421332" cy="6858000"/>
          </a:xfrm>
          <a:custGeom>
            <a:rect b="b" l="l" r="r" t="t"/>
            <a:pathLst>
              <a:path extrusionOk="0" h="6858000" w="4421332">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9" name="Google Shape;349;p22"/>
          <p:cNvSpPr/>
          <p:nvPr/>
        </p:nvSpPr>
        <p:spPr>
          <a:xfrm>
            <a:off x="1" y="0"/>
            <a:ext cx="4232227" cy="6858000"/>
          </a:xfrm>
          <a:custGeom>
            <a:rect b="b" l="l" r="r" t="t"/>
            <a:pathLst>
              <a:path extrusionOk="0" h="6858000" w="4232227">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0" name="Google Shape;350;p22"/>
          <p:cNvSpPr txBox="1"/>
          <p:nvPr>
            <p:ph type="title"/>
          </p:nvPr>
        </p:nvSpPr>
        <p:spPr>
          <a:xfrm>
            <a:off x="804672" y="1412489"/>
            <a:ext cx="2871095" cy="21271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solidFill>
                  <a:schemeClr val="dk1"/>
                </a:solidFill>
              </a:rPr>
              <a:t>Preparing for your telemedicine appointment:</a:t>
            </a:r>
            <a:endParaRPr sz="3600">
              <a:solidFill>
                <a:schemeClr val="dk1"/>
              </a:solidFill>
            </a:endParaRPr>
          </a:p>
        </p:txBody>
      </p:sp>
      <p:sp>
        <p:nvSpPr>
          <p:cNvPr id="351" name="Google Shape;351;p22"/>
          <p:cNvSpPr txBox="1"/>
          <p:nvPr>
            <p:ph idx="1" type="body"/>
          </p:nvPr>
        </p:nvSpPr>
        <p:spPr>
          <a:xfrm>
            <a:off x="5198993" y="741680"/>
            <a:ext cx="2926080" cy="5034653"/>
          </a:xfrm>
          <a:prstGeom prst="rect">
            <a:avLst/>
          </a:prstGeom>
          <a:noFill/>
          <a:ln>
            <a:noFill/>
          </a:ln>
        </p:spPr>
        <p:txBody>
          <a:bodyPr anchorCtr="0" anchor="t" bIns="45700" lIns="91425" spcFirstLastPara="1" rIns="91425" wrap="square" tIns="45700">
            <a:normAutofit lnSpcReduction="10000"/>
          </a:bodyPr>
          <a:lstStyle/>
          <a:p>
            <a:pPr indent="-76200" lvl="0" marL="0" marR="0" rtl="0" algn="l">
              <a:lnSpc>
                <a:spcPct val="90000"/>
              </a:lnSpc>
              <a:spcBef>
                <a:spcPts val="0"/>
              </a:spcBef>
              <a:spcAft>
                <a:spcPts val="0"/>
              </a:spcAft>
              <a:buClr>
                <a:schemeClr val="lt1"/>
              </a:buClr>
              <a:buSzPts val="1200"/>
              <a:buFont typeface="Arial"/>
              <a:buChar char="•"/>
            </a:pPr>
            <a:r>
              <a:rPr b="1" i="0" lang="en-US" sz="1200" u="none" cap="none" strike="noStrike">
                <a:latin typeface="Arial"/>
                <a:ea typeface="Arial"/>
                <a:cs typeface="Arial"/>
                <a:sym typeface="Arial"/>
              </a:rPr>
              <a:t>Get ready.</a:t>
            </a:r>
            <a:r>
              <a:rPr b="0" i="0" lang="en-US" sz="1200" u="none" cap="none" strike="noStrike">
                <a:latin typeface="Arial"/>
                <a:ea typeface="Arial"/>
                <a:cs typeface="Arial"/>
                <a:sym typeface="Arial"/>
              </a:rPr>
              <a:t> Prepare as you would for an in-person visit. Make sure you have your medication list handy and write your list of questions you would like to ask. </a:t>
            </a:r>
            <a:endParaRPr/>
          </a:p>
          <a:p>
            <a:pPr indent="-76200" lvl="0" marL="0" marR="0" rtl="0" algn="l">
              <a:lnSpc>
                <a:spcPct val="90000"/>
              </a:lnSpc>
              <a:spcBef>
                <a:spcPts val="600"/>
              </a:spcBef>
              <a:spcAft>
                <a:spcPts val="0"/>
              </a:spcAft>
              <a:buClr>
                <a:schemeClr val="lt1"/>
              </a:buClr>
              <a:buSzPts val="1200"/>
              <a:buFont typeface="Arial"/>
              <a:buChar char="•"/>
            </a:pPr>
            <a:r>
              <a:rPr b="1" i="0" lang="en-US" sz="1200" u="none" cap="none" strike="noStrike">
                <a:latin typeface="Arial"/>
                <a:ea typeface="Arial"/>
                <a:cs typeface="Arial"/>
                <a:sym typeface="Arial"/>
              </a:rPr>
              <a:t>Medication check.</a:t>
            </a:r>
            <a:r>
              <a:rPr b="0" i="0" lang="en-US" sz="1200" u="none" cap="none" strike="noStrike">
                <a:latin typeface="Arial"/>
                <a:ea typeface="Arial"/>
                <a:cs typeface="Arial"/>
                <a:sym typeface="Arial"/>
              </a:rPr>
              <a:t> Check to see if you have enough pills at home or if you need refills. Remember, try to have a 90-day supply on-hand during quarantine. </a:t>
            </a:r>
            <a:endParaRPr/>
          </a:p>
          <a:p>
            <a:pPr indent="-76200" lvl="0" marL="0" marR="0" rtl="0" algn="l">
              <a:lnSpc>
                <a:spcPct val="90000"/>
              </a:lnSpc>
              <a:spcBef>
                <a:spcPts val="600"/>
              </a:spcBef>
              <a:spcAft>
                <a:spcPts val="0"/>
              </a:spcAft>
              <a:buClr>
                <a:schemeClr val="lt1"/>
              </a:buClr>
              <a:buSzPts val="1200"/>
              <a:buFont typeface="Arial"/>
              <a:buChar char="•"/>
            </a:pPr>
            <a:r>
              <a:rPr b="1" i="0" lang="en-US" sz="1200" u="none" cap="none" strike="noStrike">
                <a:latin typeface="Arial"/>
                <a:ea typeface="Arial"/>
                <a:cs typeface="Arial"/>
                <a:sym typeface="Arial"/>
              </a:rPr>
              <a:t>Communication program check.</a:t>
            </a:r>
            <a:r>
              <a:rPr b="0" i="0" lang="en-US" sz="1200" u="none" cap="none" strike="noStrike">
                <a:latin typeface="Arial"/>
                <a:ea typeface="Arial"/>
                <a:cs typeface="Arial"/>
                <a:sym typeface="Arial"/>
              </a:rPr>
              <a:t> Download the technology/application your physician is using for the call ahead of time. You will most likely use a program such as, Epic, Zoom, FaceTime, Skype or others. Your provider will let you know which program to download. </a:t>
            </a:r>
            <a:endParaRPr/>
          </a:p>
          <a:p>
            <a:pPr indent="-76200" lvl="0" marL="0" marR="0" rtl="0" algn="l">
              <a:lnSpc>
                <a:spcPct val="90000"/>
              </a:lnSpc>
              <a:spcBef>
                <a:spcPts val="600"/>
              </a:spcBef>
              <a:spcAft>
                <a:spcPts val="0"/>
              </a:spcAft>
              <a:buClr>
                <a:schemeClr val="lt1"/>
              </a:buClr>
              <a:buSzPts val="1200"/>
              <a:buFont typeface="Arial"/>
              <a:buChar char="•"/>
            </a:pPr>
            <a:r>
              <a:rPr b="1" i="0" lang="en-US" sz="1200" u="none" cap="none" strike="noStrike">
                <a:latin typeface="Arial"/>
                <a:ea typeface="Arial"/>
                <a:cs typeface="Arial"/>
                <a:sym typeface="Arial"/>
              </a:rPr>
              <a:t>Device preparation.</a:t>
            </a:r>
            <a:r>
              <a:rPr b="0" i="0" lang="en-US" sz="1200" u="none" cap="none" strike="noStrike">
                <a:latin typeface="Arial"/>
                <a:ea typeface="Arial"/>
                <a:cs typeface="Arial"/>
                <a:sym typeface="Arial"/>
              </a:rPr>
              <a:t> Make sure you set up in a location with a good internet connection. Charge your device before the appointment starts or try to keep it plugged in.  </a:t>
            </a:r>
            <a:endParaRPr/>
          </a:p>
          <a:p>
            <a:pPr indent="-76200" lvl="0" marL="0" marR="0" rtl="0" algn="l">
              <a:lnSpc>
                <a:spcPct val="90000"/>
              </a:lnSpc>
              <a:spcBef>
                <a:spcPts val="600"/>
              </a:spcBef>
              <a:spcAft>
                <a:spcPts val="0"/>
              </a:spcAft>
              <a:buClr>
                <a:schemeClr val="lt1"/>
              </a:buClr>
              <a:buSzPts val="1200"/>
              <a:buFont typeface="Arial"/>
              <a:buChar char="•"/>
            </a:pPr>
            <a:r>
              <a:rPr b="1" i="0" lang="en-US" sz="1200" u="none" cap="none" strike="noStrike">
                <a:latin typeface="Arial"/>
                <a:ea typeface="Arial"/>
                <a:cs typeface="Arial"/>
                <a:sym typeface="Arial"/>
              </a:rPr>
              <a:t>Be ready to move.</a:t>
            </a:r>
            <a:r>
              <a:rPr b="0" i="0" lang="en-US" sz="1200" u="none" cap="none" strike="noStrike">
                <a:latin typeface="Arial"/>
                <a:ea typeface="Arial"/>
                <a:cs typeface="Arial"/>
                <a:sym typeface="Arial"/>
              </a:rPr>
              <a:t> Try to position yourself near a space where you can perform typical tasks your doctor or specialist may ask you to complete. For instance, a movement disorders specialist or physical therapist may ask you to walk. It may be helpful to have a family member ready to help during the appointment. </a:t>
            </a:r>
            <a:endParaRPr/>
          </a:p>
        </p:txBody>
      </p:sp>
      <p:sp>
        <p:nvSpPr>
          <p:cNvPr id="352" name="Google Shape;352;p22"/>
          <p:cNvSpPr txBox="1"/>
          <p:nvPr>
            <p:ph idx="2" type="body"/>
          </p:nvPr>
        </p:nvSpPr>
        <p:spPr>
          <a:xfrm>
            <a:off x="8351520" y="741680"/>
            <a:ext cx="3026164" cy="5034653"/>
          </a:xfrm>
          <a:prstGeom prst="rect">
            <a:avLst/>
          </a:prstGeom>
          <a:noFill/>
          <a:ln>
            <a:noFill/>
          </a:ln>
        </p:spPr>
        <p:txBody>
          <a:bodyPr anchorCtr="0" anchor="t" bIns="45700" lIns="91425" spcFirstLastPara="1" rIns="91425" wrap="square" tIns="45700">
            <a:normAutofit lnSpcReduction="10000"/>
          </a:bodyPr>
          <a:lstStyle/>
          <a:p>
            <a:pPr indent="-76200" lvl="0" marL="0" marR="0" rtl="0" algn="l">
              <a:lnSpc>
                <a:spcPct val="90000"/>
              </a:lnSpc>
              <a:spcBef>
                <a:spcPts val="0"/>
              </a:spcBef>
              <a:spcAft>
                <a:spcPts val="0"/>
              </a:spcAft>
              <a:buClr>
                <a:schemeClr val="lt1"/>
              </a:buClr>
              <a:buSzPts val="1200"/>
              <a:buFont typeface="Arial"/>
              <a:buChar char="•"/>
            </a:pPr>
            <a:r>
              <a:rPr b="1" i="0" lang="en-US" sz="1200" u="none" cap="none" strike="noStrike">
                <a:latin typeface="Arial"/>
                <a:ea typeface="Arial"/>
                <a:cs typeface="Arial"/>
                <a:sym typeface="Arial"/>
              </a:rPr>
              <a:t>Fi</a:t>
            </a:r>
            <a:r>
              <a:rPr i="0" lang="en-US" sz="1200" u="none" cap="none" strike="noStrike">
                <a:latin typeface="Arial"/>
                <a:ea typeface="Arial"/>
                <a:cs typeface="Arial"/>
                <a:sym typeface="Arial"/>
              </a:rPr>
              <a:t>n</a:t>
            </a:r>
            <a:r>
              <a:rPr b="1" i="0" lang="en-US" sz="1200" u="none" cap="none" strike="noStrike">
                <a:latin typeface="Arial"/>
                <a:ea typeface="Arial"/>
                <a:cs typeface="Arial"/>
                <a:sym typeface="Arial"/>
              </a:rPr>
              <a:t>al touches.</a:t>
            </a:r>
            <a:r>
              <a:rPr b="0" i="0" lang="en-US" sz="1200" u="none" cap="none" strike="noStrike">
                <a:latin typeface="Arial"/>
                <a:ea typeface="Arial"/>
                <a:cs typeface="Arial"/>
                <a:sym typeface="Arial"/>
              </a:rPr>
              <a:t> Have a paper and pen nearby, along with any items your healthcare specialist may have asked you to bring to your appointment (for instance, a thermometer). </a:t>
            </a:r>
            <a:endParaRPr/>
          </a:p>
          <a:p>
            <a:pPr indent="-76200" lvl="0" marL="0" marR="0" rtl="0" algn="l">
              <a:lnSpc>
                <a:spcPct val="90000"/>
              </a:lnSpc>
              <a:spcBef>
                <a:spcPts val="600"/>
              </a:spcBef>
              <a:spcAft>
                <a:spcPts val="0"/>
              </a:spcAft>
              <a:buClr>
                <a:schemeClr val="lt1"/>
              </a:buClr>
              <a:buSzPts val="1200"/>
              <a:buFont typeface="Arial"/>
              <a:buChar char="•"/>
            </a:pPr>
            <a:r>
              <a:rPr b="1" i="0" lang="en-US" sz="1200" u="none" cap="none" strike="noStrike">
                <a:latin typeface="Arial"/>
                <a:ea typeface="Arial"/>
                <a:cs typeface="Arial"/>
                <a:sym typeface="Arial"/>
              </a:rPr>
              <a:t>Video Tips:</a:t>
            </a:r>
            <a:r>
              <a:rPr b="0" i="0" lang="en-US" sz="1200" u="none" cap="none" strike="noStrike">
                <a:latin typeface="Arial"/>
                <a:ea typeface="Arial"/>
                <a:cs typeface="Arial"/>
                <a:sym typeface="Arial"/>
              </a:rPr>
              <a:t> </a:t>
            </a:r>
            <a:endParaRPr/>
          </a:p>
          <a:p>
            <a:pPr indent="-76200" lvl="0" marL="0" marR="0" rtl="0" algn="l">
              <a:lnSpc>
                <a:spcPct val="90000"/>
              </a:lnSpc>
              <a:spcBef>
                <a:spcPts val="600"/>
              </a:spcBef>
              <a:spcAft>
                <a:spcPts val="0"/>
              </a:spcAft>
              <a:buClr>
                <a:schemeClr val="lt1"/>
              </a:buClr>
              <a:buSzPts val="1200"/>
              <a:buFont typeface="Arial"/>
              <a:buChar char="•"/>
            </a:pPr>
            <a:r>
              <a:rPr b="0" i="0" lang="en-US" sz="1200" u="none" cap="none" strike="noStrike">
                <a:latin typeface="Arial"/>
                <a:ea typeface="Arial"/>
                <a:cs typeface="Arial"/>
                <a:sym typeface="Arial"/>
              </a:rPr>
              <a:t>Limit any clutter between you and the camera </a:t>
            </a:r>
            <a:endParaRPr/>
          </a:p>
          <a:p>
            <a:pPr indent="-76200" lvl="0" marL="0" marR="0" rtl="0" algn="l">
              <a:lnSpc>
                <a:spcPct val="90000"/>
              </a:lnSpc>
              <a:spcBef>
                <a:spcPts val="600"/>
              </a:spcBef>
              <a:spcAft>
                <a:spcPts val="0"/>
              </a:spcAft>
              <a:buClr>
                <a:schemeClr val="lt1"/>
              </a:buClr>
              <a:buSzPts val="1200"/>
              <a:buFont typeface="Arial"/>
              <a:buChar char="•"/>
            </a:pPr>
            <a:r>
              <a:rPr b="0" i="0" lang="en-US" sz="1200" u="none" cap="none" strike="noStrike">
                <a:latin typeface="Arial"/>
                <a:ea typeface="Arial"/>
                <a:cs typeface="Arial"/>
                <a:sym typeface="Arial"/>
              </a:rPr>
              <a:t>Avoid backlighting (like windows behind you) </a:t>
            </a:r>
            <a:endParaRPr/>
          </a:p>
          <a:p>
            <a:pPr indent="-76200" lvl="0" marL="0" marR="0" rtl="0" algn="l">
              <a:lnSpc>
                <a:spcPct val="90000"/>
              </a:lnSpc>
              <a:spcBef>
                <a:spcPts val="600"/>
              </a:spcBef>
              <a:spcAft>
                <a:spcPts val="0"/>
              </a:spcAft>
              <a:buClr>
                <a:schemeClr val="lt1"/>
              </a:buClr>
              <a:buSzPts val="1200"/>
              <a:buFont typeface="Arial"/>
              <a:buChar char="•"/>
            </a:pPr>
            <a:r>
              <a:rPr b="0" i="0" lang="en-US" sz="1200" u="none" cap="none" strike="noStrike">
                <a:latin typeface="Arial"/>
                <a:ea typeface="Arial"/>
                <a:cs typeface="Arial"/>
                <a:sym typeface="Arial"/>
              </a:rPr>
              <a:t>Limit background noise that may come from a TV, radio, pets or affect your device’s microphone (a fan overhead, loud AC unit, open window) </a:t>
            </a:r>
            <a:endParaRPr/>
          </a:p>
          <a:p>
            <a:pPr indent="-76200" lvl="0" marL="0" marR="0" rtl="0" algn="l">
              <a:lnSpc>
                <a:spcPct val="90000"/>
              </a:lnSpc>
              <a:spcBef>
                <a:spcPts val="600"/>
              </a:spcBef>
              <a:spcAft>
                <a:spcPts val="0"/>
              </a:spcAft>
              <a:buClr>
                <a:schemeClr val="lt1"/>
              </a:buClr>
              <a:buSzPts val="1200"/>
              <a:buFont typeface="Arial"/>
              <a:buChar char="•"/>
            </a:pPr>
            <a:r>
              <a:rPr b="0" i="0" lang="en-US" sz="1200" u="none" cap="none" strike="noStrike">
                <a:latin typeface="Arial"/>
                <a:ea typeface="Arial"/>
                <a:cs typeface="Arial"/>
                <a:sym typeface="Arial"/>
              </a:rPr>
              <a:t>Speak in your normal voice </a:t>
            </a:r>
            <a:endParaRPr/>
          </a:p>
          <a:p>
            <a:pPr indent="-76200" lvl="0" marL="0" marR="0" rtl="0" algn="l">
              <a:lnSpc>
                <a:spcPct val="90000"/>
              </a:lnSpc>
              <a:spcBef>
                <a:spcPts val="600"/>
              </a:spcBef>
              <a:spcAft>
                <a:spcPts val="0"/>
              </a:spcAft>
              <a:buClr>
                <a:schemeClr val="lt1"/>
              </a:buClr>
              <a:buSzPts val="1200"/>
              <a:buFont typeface="Arial"/>
              <a:buChar char="•"/>
            </a:pPr>
            <a:r>
              <a:rPr b="0" i="0" lang="en-US" sz="1200" u="none" cap="none" strike="noStrike">
                <a:latin typeface="Arial"/>
                <a:ea typeface="Arial"/>
                <a:cs typeface="Arial"/>
                <a:sym typeface="Arial"/>
              </a:rPr>
              <a:t>Do not place papers or objects near the microphone. If you are not using your cell phone, place it away from your device. </a:t>
            </a:r>
            <a:endParaRPr/>
          </a:p>
          <a:p>
            <a:pPr indent="-76200" lvl="0" marL="0" marR="0" rtl="0" algn="l">
              <a:lnSpc>
                <a:spcPct val="90000"/>
              </a:lnSpc>
              <a:spcBef>
                <a:spcPts val="600"/>
              </a:spcBef>
              <a:spcAft>
                <a:spcPts val="0"/>
              </a:spcAft>
              <a:buClr>
                <a:schemeClr val="lt1"/>
              </a:buClr>
              <a:buSzPts val="1200"/>
              <a:buFont typeface="Arial"/>
              <a:buChar char="•"/>
            </a:pPr>
            <a:r>
              <a:rPr b="1" i="0" lang="en-US" sz="1200" u="none" cap="none" strike="noStrike">
                <a:latin typeface="Arial"/>
                <a:ea typeface="Arial"/>
                <a:cs typeface="Arial"/>
                <a:sym typeface="Arial"/>
              </a:rPr>
              <a:t>Ask your questions.</a:t>
            </a:r>
            <a:r>
              <a:rPr b="0" i="0" lang="en-US" sz="1200" u="none" cap="none" strike="noStrike">
                <a:latin typeface="Arial"/>
                <a:ea typeface="Arial"/>
                <a:cs typeface="Arial"/>
                <a:sym typeface="Arial"/>
              </a:rPr>
              <a:t> Take notes and add them to your medical file: be sure renewals are all thought out prior. </a:t>
            </a:r>
            <a:endParaRPr/>
          </a:p>
          <a:p>
            <a:pPr indent="-76200" lvl="0" marL="0" marR="0" rtl="0" algn="l">
              <a:lnSpc>
                <a:spcPct val="90000"/>
              </a:lnSpc>
              <a:spcBef>
                <a:spcPts val="600"/>
              </a:spcBef>
              <a:spcAft>
                <a:spcPts val="0"/>
              </a:spcAft>
              <a:buClr>
                <a:schemeClr val="lt1"/>
              </a:buClr>
              <a:buSzPts val="1200"/>
              <a:buFont typeface="Arial"/>
              <a:buChar char="•"/>
            </a:pPr>
            <a:r>
              <a:rPr b="1" i="0" lang="en-US" sz="1200" u="none" cap="none" strike="noStrike">
                <a:latin typeface="Arial"/>
                <a:ea typeface="Arial"/>
                <a:cs typeface="Arial"/>
                <a:sym typeface="Arial"/>
              </a:rPr>
              <a:t>Provide updates.</a:t>
            </a:r>
            <a:r>
              <a:rPr b="0" i="0" lang="en-US" sz="1200" u="none" cap="none" strike="noStrike">
                <a:latin typeface="Arial"/>
                <a:ea typeface="Arial"/>
                <a:cs typeface="Arial"/>
                <a:sym typeface="Arial"/>
              </a:rPr>
              <a:t> Your pharmacy, insurance or contact information may have changed. Let the doctor’s office know before your appointment ends. </a:t>
            </a:r>
            <a:endParaRPr/>
          </a:p>
          <a:p>
            <a:pPr indent="0" lvl="0" marL="0" marR="0" rtl="0" algn="l">
              <a:lnSpc>
                <a:spcPct val="90000"/>
              </a:lnSpc>
              <a:spcBef>
                <a:spcPts val="600"/>
              </a:spcBef>
              <a:spcAft>
                <a:spcPts val="0"/>
              </a:spcAft>
              <a:buClr>
                <a:schemeClr val="lt1"/>
              </a:buClr>
              <a:buSzPts val="1200"/>
              <a:buFont typeface="Calibri"/>
              <a:buNone/>
            </a:pPr>
            <a:r>
              <a:t/>
            </a:r>
            <a:endParaRPr b="0" i="0" sz="1200" u="none" cap="none" strike="noStrike">
              <a:latin typeface="Arial"/>
              <a:ea typeface="Arial"/>
              <a:cs typeface="Arial"/>
              <a:sym typeface="Arial"/>
            </a:endParaRPr>
          </a:p>
        </p:txBody>
      </p:sp>
      <p:pic>
        <p:nvPicPr>
          <p:cNvPr id="353" name="Google Shape;353;p22"/>
          <p:cNvPicPr preferRelativeResize="0"/>
          <p:nvPr/>
        </p:nvPicPr>
        <p:blipFill rotWithShape="1">
          <a:blip r:embed="rId3">
            <a:alphaModFix/>
          </a:blip>
          <a:srcRect b="0" l="0" r="0" t="0"/>
          <a:stretch/>
        </p:blipFill>
        <p:spPr>
          <a:xfrm>
            <a:off x="9358630" y="5293360"/>
            <a:ext cx="2738120" cy="15646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2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3"/>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000000"/>
              </a:buClr>
              <a:buSzPct val="238095"/>
              <a:buFont typeface="Arial"/>
              <a:buNone/>
            </a:pPr>
            <a:br>
              <a:rPr b="0" i="0" lang="en-US" sz="1400" u="none" cap="none" strike="noStrike">
                <a:solidFill>
                  <a:schemeClr val="dk1"/>
                </a:solidFill>
                <a:latin typeface="Calibri"/>
                <a:ea typeface="Calibri"/>
                <a:cs typeface="Calibri"/>
                <a:sym typeface="Calibri"/>
              </a:rPr>
            </a:b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Comprehensive Disability Clinical-Care Curricula and</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Disability Competency Training</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National Council on Disability. (2022, August). </a:t>
            </a:r>
            <a:r>
              <a:rPr b="0" i="1" lang="en-US" sz="1400" u="none" cap="none" strike="noStrike">
                <a:solidFill>
                  <a:schemeClr val="dk1"/>
                </a:solidFill>
                <a:latin typeface="Calibri"/>
                <a:ea typeface="Calibri"/>
                <a:cs typeface="Calibri"/>
                <a:sym typeface="Calibri"/>
              </a:rPr>
              <a:t>Health Equity Framework for People with Disabilities</a:t>
            </a:r>
            <a:r>
              <a:rPr b="0" i="0" lang="en-US" sz="1400" u="none" cap="none" strike="noStrike">
                <a:solidFill>
                  <a:schemeClr val="dk1"/>
                </a:solidFill>
                <a:latin typeface="Calibri"/>
                <a:ea typeface="Calibri"/>
                <a:cs typeface="Calibri"/>
                <a:sym typeface="Calibri"/>
              </a:rPr>
              <a:t>. National Council on Disability /Policy Framework. Retrieved February 17, 2023, from https://ncd.gov/sites/default/files/NCD_Health_Equity_Framework.pdf</a:t>
            </a:r>
            <a:br>
              <a:rPr b="0" i="0" lang="en-US" sz="1400" u="none" cap="none" strike="noStrike">
                <a:solidFill>
                  <a:schemeClr val="dk1"/>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p:txBody>
      </p:sp>
      <p:sp>
        <p:nvSpPr>
          <p:cNvPr id="360" name="Google Shape;360;p23"/>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3"/>
          <p:cNvSpPr/>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200"/>
              <a:buFont typeface="Arial"/>
              <a:buChar char="•"/>
            </a:pPr>
            <a:r>
              <a:rPr b="1" i="0" lang="en-US" sz="2200" u="none" cap="none" strike="noStrike">
                <a:solidFill>
                  <a:schemeClr val="dk1"/>
                </a:solidFill>
                <a:latin typeface="Calibri"/>
                <a:ea typeface="Calibri"/>
                <a:cs typeface="Calibri"/>
                <a:sym typeface="Calibri"/>
              </a:rPr>
              <a:t>An abundance of research indicates the lack of disability competency and</a:t>
            </a:r>
            <a:br>
              <a:rPr b="1" i="0" lang="en-US" sz="2200" u="none" cap="none" strike="noStrike">
                <a:solidFill>
                  <a:schemeClr val="dk1"/>
                </a:solidFill>
                <a:latin typeface="Calibri"/>
                <a:ea typeface="Calibri"/>
                <a:cs typeface="Calibri"/>
                <a:sym typeface="Calibri"/>
              </a:rPr>
            </a:br>
            <a:r>
              <a:rPr b="1" i="0" lang="en-US" sz="2200" u="none" cap="none" strike="noStrike">
                <a:solidFill>
                  <a:schemeClr val="dk1"/>
                </a:solidFill>
                <a:latin typeface="Calibri"/>
                <a:ea typeface="Calibri"/>
                <a:cs typeface="Calibri"/>
                <a:sym typeface="Calibri"/>
              </a:rPr>
              <a:t>interdisciplinary training among medical professionals contributes to the lack of health equity for people with disabilities across the nation.</a:t>
            </a:r>
            <a:endParaRPr/>
          </a:p>
        </p:txBody>
      </p:sp>
      <p:pic>
        <p:nvPicPr>
          <p:cNvPr id="362" name="Google Shape;362;p23"/>
          <p:cNvPicPr preferRelativeResize="0"/>
          <p:nvPr/>
        </p:nvPicPr>
        <p:blipFill rotWithShape="1">
          <a:blip r:embed="rId3">
            <a:alphaModFix/>
          </a:blip>
          <a:srcRect b="0" l="20787" r="19030"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363" name="Google Shape;363;p23"/>
          <p:cNvSpPr txBox="1"/>
          <p:nvPr>
            <p:ph idx="12" type="sldNum"/>
          </p:nvPr>
        </p:nvSpPr>
        <p:spPr>
          <a:xfrm>
            <a:off x="10439400" y="6356350"/>
            <a:ext cx="9144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600"/>
              </a:spcAft>
              <a:buClr>
                <a:srgbClr val="FFFFFF"/>
              </a:buClr>
              <a:buSzPts val="1200"/>
              <a:buFont typeface="Arial"/>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p2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4"/>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a:t>Challenges to Care of IDD population</a:t>
            </a:r>
            <a:endParaRPr/>
          </a:p>
        </p:txBody>
      </p:sp>
      <p:sp>
        <p:nvSpPr>
          <p:cNvPr id="370" name="Google Shape;370;p24"/>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4"/>
          <p:cNvSpPr txBox="1"/>
          <p:nvPr>
            <p:ph idx="1" type="body"/>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t/>
            </a:r>
            <a:endParaRPr sz="1700"/>
          </a:p>
          <a:p>
            <a:pPr indent="-228600" lvl="0" marL="228600" rtl="0" algn="l">
              <a:lnSpc>
                <a:spcPct val="90000"/>
              </a:lnSpc>
              <a:spcBef>
                <a:spcPts val="1000"/>
              </a:spcBef>
              <a:spcAft>
                <a:spcPts val="0"/>
              </a:spcAft>
              <a:buClr>
                <a:schemeClr val="dk1"/>
              </a:buClr>
              <a:buSzPts val="1700"/>
              <a:buChar char="•"/>
            </a:pPr>
            <a:r>
              <a:rPr lang="en-US" sz="1700"/>
              <a:t>Health care professionals are not adequately exposed to this population during training</a:t>
            </a:r>
            <a:endParaRPr/>
          </a:p>
          <a:p>
            <a:pPr indent="-228600" lvl="0" marL="228600" rtl="0" algn="l">
              <a:lnSpc>
                <a:spcPct val="90000"/>
              </a:lnSpc>
              <a:spcBef>
                <a:spcPts val="1000"/>
              </a:spcBef>
              <a:spcAft>
                <a:spcPts val="0"/>
              </a:spcAft>
              <a:buClr>
                <a:schemeClr val="dk1"/>
              </a:buClr>
              <a:buSzPts val="1700"/>
              <a:buChar char="•"/>
            </a:pPr>
            <a:r>
              <a:rPr lang="en-US" sz="1700"/>
              <a:t>Medical professionals lack knowledge of logistics (motivation, competence, liability avoidance, and confidence) involved in providing care to persons with IDD</a:t>
            </a:r>
            <a:endParaRPr/>
          </a:p>
          <a:p>
            <a:pPr indent="-228600" lvl="0" marL="228600" rtl="0" algn="l">
              <a:lnSpc>
                <a:spcPct val="90000"/>
              </a:lnSpc>
              <a:spcBef>
                <a:spcPts val="1000"/>
              </a:spcBef>
              <a:spcAft>
                <a:spcPts val="0"/>
              </a:spcAft>
              <a:buClr>
                <a:schemeClr val="dk1"/>
              </a:buClr>
              <a:buSzPts val="1700"/>
              <a:buChar char="•"/>
            </a:pPr>
            <a:r>
              <a:rPr lang="en-US" sz="1700"/>
              <a:t>Treatment of patients with IDD is poorly reimbursed, which discourages some from treating the complex needs of persons with IDD</a:t>
            </a:r>
            <a:r>
              <a:rPr lang="en-US" sz="1700">
                <a:latin typeface="Franklin Gothic"/>
                <a:ea typeface="Franklin Gothic"/>
                <a:cs typeface="Franklin Gothic"/>
                <a:sym typeface="Franklin Gothic"/>
              </a:rPr>
              <a:t>T</a:t>
            </a:r>
            <a:endParaRPr/>
          </a:p>
          <a:p>
            <a:pPr indent="-228600" lvl="0" marL="228600" rtl="0" algn="l">
              <a:lnSpc>
                <a:spcPct val="90000"/>
              </a:lnSpc>
              <a:spcBef>
                <a:spcPts val="1000"/>
              </a:spcBef>
              <a:spcAft>
                <a:spcPts val="0"/>
              </a:spcAft>
              <a:buClr>
                <a:schemeClr val="dk1"/>
              </a:buClr>
              <a:buSzPts val="1700"/>
              <a:buChar char="•"/>
            </a:pPr>
            <a:r>
              <a:rPr lang="en-US" sz="1700"/>
              <a:t>Informed consent for patients with IDD may be complicated by guardianship (i.e., the legal designation of another person as the patient’s decision maker), which requires extra effort and increases clinician concern about effectively communicating with patients, managing complex conditions, and the risk of litigation and malpractice </a:t>
            </a:r>
            <a:endParaRPr/>
          </a:p>
          <a:p>
            <a:pPr indent="-285750" lvl="0" marL="322326" rtl="0" algn="l">
              <a:lnSpc>
                <a:spcPct val="90000"/>
              </a:lnSpc>
              <a:spcBef>
                <a:spcPts val="1000"/>
              </a:spcBef>
              <a:spcAft>
                <a:spcPts val="0"/>
              </a:spcAft>
              <a:buClr>
                <a:schemeClr val="dk1"/>
              </a:buClr>
              <a:buSzPts val="1700"/>
              <a:buChar char="•"/>
            </a:pPr>
            <a:r>
              <a:rPr lang="en-US" sz="1700">
                <a:latin typeface="Franklin Gothic"/>
                <a:ea typeface="Franklin Gothic"/>
                <a:cs typeface="Franklin Gothic"/>
                <a:sym typeface="Franklin Gothic"/>
              </a:rPr>
              <a:t>IDD is poorly reimbursed, which discourages some from treating the complex needs of providing care to persons with IDD</a:t>
            </a:r>
            <a:endParaRPr/>
          </a:p>
          <a:p>
            <a:pPr indent="0" lvl="0" marL="36576" rtl="0" algn="l">
              <a:lnSpc>
                <a:spcPct val="90000"/>
              </a:lnSpc>
              <a:spcBef>
                <a:spcPts val="1000"/>
              </a:spcBef>
              <a:spcAft>
                <a:spcPts val="0"/>
              </a:spcAft>
              <a:buClr>
                <a:schemeClr val="dk1"/>
              </a:buClr>
              <a:buSzPts val="1700"/>
              <a:buNone/>
            </a:pPr>
            <a:r>
              <a:rPr i="1" lang="en-US" sz="1700"/>
              <a:t>AMA J Ethics.</a:t>
            </a:r>
            <a:r>
              <a:rPr lang="en-US" sz="1700"/>
              <a:t> 2016;18(4):422-429. doi10.1001/journalofethics.2016.18.4.pfor1-1604.</a:t>
            </a:r>
            <a:r>
              <a:rPr lang="en-US" sz="1700">
                <a:latin typeface="Franklin Gothic"/>
                <a:ea typeface="Franklin Gothic"/>
                <a:cs typeface="Franklin Gothic"/>
                <a:sym typeface="Franklin Gothic"/>
              </a:rPr>
              <a:t>onfidence)</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5"/>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n-US" sz="5400"/>
              <a:t>No One Will See You Now</a:t>
            </a:r>
            <a:endParaRPr/>
          </a:p>
        </p:txBody>
      </p:sp>
      <p:sp>
        <p:nvSpPr>
          <p:cNvPr id="378" name="Google Shape;378;p25"/>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5"/>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u="sng">
                <a:solidFill>
                  <a:schemeClr val="hlink"/>
                </a:solidFill>
                <a:hlinkClick r:id="rId3"/>
              </a:rPr>
              <a:t>Primary Care Scorecard 2024</a:t>
            </a:r>
            <a:endParaRPr sz="2200"/>
          </a:p>
        </p:txBody>
      </p:sp>
      <p:pic>
        <p:nvPicPr>
          <p:cNvPr id="380" name="Google Shape;380;p25"/>
          <p:cNvPicPr preferRelativeResize="0"/>
          <p:nvPr/>
        </p:nvPicPr>
        <p:blipFill rotWithShape="1">
          <a:blip r:embed="rId4">
            <a:alphaModFix/>
          </a:blip>
          <a:srcRect b="-1" l="14325" r="18722"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6"/>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Calibri"/>
              <a:buNone/>
            </a:pPr>
            <a:r>
              <a:rPr b="1" lang="en-US" sz="3400"/>
              <a:t>Medical Schools stepping up…a little</a:t>
            </a:r>
            <a:endParaRPr/>
          </a:p>
        </p:txBody>
      </p:sp>
      <p:sp>
        <p:nvSpPr>
          <p:cNvPr id="386" name="Google Shape;386;p26"/>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u="sng">
                <a:solidFill>
                  <a:schemeClr val="hlink"/>
                </a:solidFill>
                <a:hlinkClick r:id="rId3"/>
              </a:rPr>
              <a:t>Medical School Partners — AADMD</a:t>
            </a:r>
            <a:endParaRPr/>
          </a:p>
          <a:p>
            <a:pPr indent="-88900" lvl="0" marL="228600" rtl="0" algn="l">
              <a:lnSpc>
                <a:spcPct val="90000"/>
              </a:lnSpc>
              <a:spcBef>
                <a:spcPts val="1000"/>
              </a:spcBef>
              <a:spcAft>
                <a:spcPts val="0"/>
              </a:spcAft>
              <a:buClr>
                <a:schemeClr val="dk1"/>
              </a:buClr>
              <a:buSzPts val="2200"/>
              <a:buNone/>
            </a:pPr>
            <a:r>
              <a:t/>
            </a:r>
            <a:endParaRPr sz="2200"/>
          </a:p>
          <a:p>
            <a:pPr indent="-88900" lvl="0" marL="228600" rtl="0" algn="l">
              <a:lnSpc>
                <a:spcPct val="90000"/>
              </a:lnSpc>
              <a:spcBef>
                <a:spcPts val="1000"/>
              </a:spcBef>
              <a:spcAft>
                <a:spcPts val="0"/>
              </a:spcAft>
              <a:buClr>
                <a:schemeClr val="dk1"/>
              </a:buClr>
              <a:buSzPts val="2200"/>
              <a:buNone/>
            </a:pPr>
            <a:r>
              <a:t/>
            </a:r>
            <a:endParaRPr sz="2200"/>
          </a:p>
          <a:p>
            <a:pPr indent="-88900" lvl="0" marL="228600" rtl="0" algn="l">
              <a:lnSpc>
                <a:spcPct val="90000"/>
              </a:lnSpc>
              <a:spcBef>
                <a:spcPts val="1000"/>
              </a:spcBef>
              <a:spcAft>
                <a:spcPts val="0"/>
              </a:spcAft>
              <a:buClr>
                <a:schemeClr val="dk1"/>
              </a:buClr>
              <a:buSzPts val="2200"/>
              <a:buNone/>
            </a:pPr>
            <a:r>
              <a:t/>
            </a:r>
            <a:endParaRPr sz="2200"/>
          </a:p>
          <a:p>
            <a:pPr indent="-88900" lvl="0" marL="228600" rtl="0" algn="l">
              <a:lnSpc>
                <a:spcPct val="90000"/>
              </a:lnSpc>
              <a:spcBef>
                <a:spcPts val="100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200"/>
              <a:buNone/>
            </a:pPr>
            <a:r>
              <a:rPr lang="en-US" sz="2200"/>
              <a:t>25 down –167 to go!</a:t>
            </a:r>
            <a:endParaRPr/>
          </a:p>
        </p:txBody>
      </p:sp>
      <p:pic>
        <p:nvPicPr>
          <p:cNvPr descr="Several residents and medical students attend teaching rounds at Charity. They surround a bed with a patient with the doctor seated beside the bed." id="387" name="Google Shape;387;p26"/>
          <p:cNvPicPr preferRelativeResize="0"/>
          <p:nvPr/>
        </p:nvPicPr>
        <p:blipFill rotWithShape="1">
          <a:blip r:embed="rId4">
            <a:alphaModFix/>
          </a:blip>
          <a:srcRect b="0" l="5473" r="15955" t="0"/>
          <a:stretch/>
        </p:blipFill>
        <p:spPr>
          <a:xfrm>
            <a:off x="4670929"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388" name="Google Shape;388;p26"/>
          <p:cNvSpPr txBox="1"/>
          <p:nvPr/>
        </p:nvSpPr>
        <p:spPr>
          <a:xfrm>
            <a:off x="8655627" y="6490855"/>
            <a:ext cx="27432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1B1B1B"/>
                </a:solidFill>
                <a:latin typeface="Roboto"/>
                <a:ea typeface="Roboto"/>
                <a:cs typeface="Roboto"/>
                <a:sym typeface="Roboto"/>
              </a:rPr>
              <a:t>May H. Lesser</a:t>
            </a:r>
            <a:endParaRPr sz="12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Times New Roman"/>
              <a:buNone/>
            </a:pPr>
            <a:r>
              <a:rPr lang="en-US" sz="2400">
                <a:latin typeface="Times New Roman"/>
                <a:ea typeface="Times New Roman"/>
                <a:cs typeface="Times New Roman"/>
                <a:sym typeface="Times New Roman"/>
              </a:rPr>
              <a:t>Characteristics of underserved population as it relates to health care delivery</a:t>
            </a:r>
            <a:endParaRPr/>
          </a:p>
        </p:txBody>
      </p:sp>
      <p:sp>
        <p:nvSpPr>
          <p:cNvPr id="395" name="Google Shape;395;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Absence/Loss of medical home</a:t>
            </a:r>
            <a:endParaRPr/>
          </a:p>
          <a:p>
            <a:pPr indent="-228600" lvl="0" marL="228600" rtl="0" algn="l">
              <a:lnSpc>
                <a:spcPct val="90000"/>
              </a:lnSpc>
              <a:spcBef>
                <a:spcPts val="1000"/>
              </a:spcBef>
              <a:spcAft>
                <a:spcPts val="0"/>
              </a:spcAft>
              <a:buClr>
                <a:schemeClr val="dk1"/>
              </a:buClr>
              <a:buSzPts val="2800"/>
              <a:buChar char="•"/>
            </a:pPr>
            <a:r>
              <a:rPr lang="en-US"/>
              <a:t>Absence/Loss of longitudinal care</a:t>
            </a:r>
            <a:endParaRPr/>
          </a:p>
          <a:p>
            <a:pPr indent="-228600" lvl="0" marL="228600" rtl="0" algn="l">
              <a:lnSpc>
                <a:spcPct val="90000"/>
              </a:lnSpc>
              <a:spcBef>
                <a:spcPts val="1000"/>
              </a:spcBef>
              <a:spcAft>
                <a:spcPts val="0"/>
              </a:spcAft>
              <a:buClr>
                <a:schemeClr val="dk1"/>
              </a:buClr>
              <a:buSzPts val="2800"/>
              <a:buChar char="•"/>
            </a:pPr>
            <a:r>
              <a:rPr lang="en-US"/>
              <a:t>Episodic care predominates</a:t>
            </a:r>
            <a:endParaRPr/>
          </a:p>
          <a:p>
            <a:pPr indent="-228600" lvl="0" marL="228600" rtl="0" algn="l">
              <a:lnSpc>
                <a:spcPct val="90000"/>
              </a:lnSpc>
              <a:spcBef>
                <a:spcPts val="1000"/>
              </a:spcBef>
              <a:spcAft>
                <a:spcPts val="0"/>
              </a:spcAft>
              <a:buClr>
                <a:schemeClr val="dk1"/>
              </a:buClr>
              <a:buSzPts val="2800"/>
              <a:buChar char="•"/>
            </a:pPr>
            <a:r>
              <a:rPr lang="en-US"/>
              <a:t>Gaps in care become pronounced over time</a:t>
            </a:r>
            <a:endParaRPr/>
          </a:p>
          <a:p>
            <a:pPr indent="-228600" lvl="0" marL="228600" rtl="0" algn="l">
              <a:lnSpc>
                <a:spcPct val="90000"/>
              </a:lnSpc>
              <a:spcBef>
                <a:spcPts val="1000"/>
              </a:spcBef>
              <a:spcAft>
                <a:spcPts val="0"/>
              </a:spcAft>
              <a:buClr>
                <a:schemeClr val="dk1"/>
              </a:buClr>
              <a:buSzPts val="2800"/>
              <a:buChar char="•"/>
            </a:pPr>
            <a:r>
              <a:rPr lang="en-US"/>
              <a:t>Loss of coordinated care and preventive intervention leads to entry at the most dangerous and expensive parts of the health care system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8"/>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MUP-Medically Underserved Population</a:t>
            </a:r>
            <a:endParaRPr/>
          </a:p>
        </p:txBody>
      </p:sp>
      <p:sp>
        <p:nvSpPr>
          <p:cNvPr id="403" name="Google Shape;403;p28"/>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8"/>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The IDD population meets many of the criteria found in other populations deemed “medically underserved</a:t>
            </a:r>
            <a:endParaRPr/>
          </a:p>
          <a:p>
            <a:pPr indent="-88900" lvl="0" marL="228600" rtl="0" algn="l">
              <a:lnSpc>
                <a:spcPct val="90000"/>
              </a:lnSpc>
              <a:spcBef>
                <a:spcPts val="1000"/>
              </a:spcBef>
              <a:spcAft>
                <a:spcPts val="0"/>
              </a:spcAft>
              <a:buClr>
                <a:schemeClr val="dk1"/>
              </a:buClr>
              <a:buSzPts val="2200"/>
              <a:buNone/>
            </a:pPr>
            <a:r>
              <a:t/>
            </a:r>
            <a:endParaRPr sz="2200"/>
          </a:p>
          <a:p>
            <a:pPr indent="-228600" lvl="0" marL="228600" rtl="0" algn="l">
              <a:lnSpc>
                <a:spcPct val="90000"/>
              </a:lnSpc>
              <a:spcBef>
                <a:spcPts val="1000"/>
              </a:spcBef>
              <a:spcAft>
                <a:spcPts val="0"/>
              </a:spcAft>
              <a:buClr>
                <a:schemeClr val="dk1"/>
              </a:buClr>
              <a:buSzPts val="2200"/>
              <a:buChar char="•"/>
            </a:pPr>
            <a:r>
              <a:rPr lang="en-US" sz="2200"/>
              <a:t>THERE IS NO SUCH DESIGNATION for this population</a:t>
            </a:r>
            <a:endParaRPr/>
          </a:p>
          <a:p>
            <a:pPr indent="-88900" lvl="0" marL="228600" rtl="0" algn="l">
              <a:lnSpc>
                <a:spcPct val="90000"/>
              </a:lnSpc>
              <a:spcBef>
                <a:spcPts val="1000"/>
              </a:spcBef>
              <a:spcAft>
                <a:spcPts val="0"/>
              </a:spcAft>
              <a:buClr>
                <a:schemeClr val="dk1"/>
              </a:buClr>
              <a:buSzPts val="2200"/>
              <a:buNone/>
            </a:pPr>
            <a:r>
              <a:t/>
            </a:r>
            <a:endParaRPr sz="2200"/>
          </a:p>
          <a:p>
            <a:pPr indent="-228600" lvl="0" marL="228600" rtl="0" algn="l">
              <a:lnSpc>
                <a:spcPct val="90000"/>
              </a:lnSpc>
              <a:spcBef>
                <a:spcPts val="1000"/>
              </a:spcBef>
              <a:spcAft>
                <a:spcPts val="0"/>
              </a:spcAft>
              <a:buClr>
                <a:schemeClr val="dk1"/>
              </a:buClr>
              <a:buSzPts val="2200"/>
              <a:buChar char="•"/>
            </a:pPr>
            <a:r>
              <a:rPr lang="en-US" sz="2200"/>
              <a:t>Such designation would allow the IDD population access to 34 federal programs which could address disparities in health care and access</a:t>
            </a:r>
            <a:endParaRPr/>
          </a:p>
          <a:p>
            <a:pPr indent="0" lvl="0" marL="0" rtl="0" algn="l">
              <a:lnSpc>
                <a:spcPct val="90000"/>
              </a:lnSpc>
              <a:spcBef>
                <a:spcPts val="1000"/>
              </a:spcBef>
              <a:spcAft>
                <a:spcPts val="0"/>
              </a:spcAft>
              <a:buClr>
                <a:schemeClr val="dk1"/>
              </a:buClr>
              <a:buSzPts val="1200"/>
              <a:buNone/>
            </a:pPr>
            <a:r>
              <a:rPr lang="en-US" sz="1200"/>
              <a:t>Implications of Health Care Reform for Individuals With Disabilities ;Joe Caldwell DOI: 10.1352/1934-9556-48.3.216</a:t>
            </a:r>
            <a:endParaRPr/>
          </a:p>
          <a:p>
            <a:pPr indent="-88900" lvl="0" marL="228600" rtl="0" algn="l">
              <a:lnSpc>
                <a:spcPct val="90000"/>
              </a:lnSpc>
              <a:spcBef>
                <a:spcPts val="1000"/>
              </a:spcBef>
              <a:spcAft>
                <a:spcPts val="0"/>
              </a:spcAft>
              <a:buClr>
                <a:schemeClr val="dk1"/>
              </a:buClr>
              <a:buSzPts val="2200"/>
              <a:buNone/>
            </a:pPr>
            <a:r>
              <a:t/>
            </a:r>
            <a:endParaRPr sz="2200"/>
          </a:p>
        </p:txBody>
      </p:sp>
      <p:pic>
        <p:nvPicPr>
          <p:cNvPr id="405" name="Google Shape;405;p28"/>
          <p:cNvPicPr preferRelativeResize="0"/>
          <p:nvPr/>
        </p:nvPicPr>
        <p:blipFill rotWithShape="1">
          <a:blip r:embed="rId3">
            <a:alphaModFix/>
          </a:blip>
          <a:srcRect b="-2" l="22552" r="25496" t="0"/>
          <a:stretch/>
        </p:blipFill>
        <p:spPr>
          <a:xfrm>
            <a:off x="7675658" y="2093976"/>
            <a:ext cx="3941064" cy="40965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9"/>
          <p:cNvSpPr/>
          <p:nvPr/>
        </p:nvSpPr>
        <p:spPr>
          <a:xfrm rot="5400000">
            <a:off x="554641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9"/>
          <p:cNvSpPr/>
          <p:nvPr/>
        </p:nvSpPr>
        <p:spPr>
          <a:xfrm>
            <a:off x="310234"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3" name="Google Shape;413;p29"/>
          <p:cNvPicPr preferRelativeResize="0"/>
          <p:nvPr/>
        </p:nvPicPr>
        <p:blipFill rotWithShape="1">
          <a:blip r:embed="rId3">
            <a:alphaModFix/>
          </a:blip>
          <a:srcRect b="2" l="16673" r="17260" t="0"/>
          <a:stretch/>
        </p:blipFill>
        <p:spPr>
          <a:xfrm>
            <a:off x="576244" y="650494"/>
            <a:ext cx="5628018" cy="5324142"/>
          </a:xfrm>
          <a:prstGeom prst="rect">
            <a:avLst/>
          </a:prstGeom>
          <a:noFill/>
          <a:ln>
            <a:noFill/>
          </a:ln>
        </p:spPr>
      </p:pic>
      <p:sp>
        <p:nvSpPr>
          <p:cNvPr id="414" name="Google Shape;414;p29"/>
          <p:cNvSpPr/>
          <p:nvPr/>
        </p:nvSpPr>
        <p:spPr>
          <a:xfrm flipH="1">
            <a:off x="7277786"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9"/>
          <p:cNvSpPr/>
          <p:nvPr/>
        </p:nvSpPr>
        <p:spPr>
          <a:xfrm>
            <a:off x="7239012" y="2031101"/>
            <a:ext cx="4282984" cy="35119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test of a civilization is the way that it cares for its helpless members.”</a:t>
            </a:r>
            <a:endParaRPr/>
          </a:p>
          <a:p>
            <a:pPr indent="114300" lvl="0" marL="0" marR="0" rtl="0" algn="l">
              <a:lnSpc>
                <a:spcPct val="90000"/>
              </a:lnSpc>
              <a:spcBef>
                <a:spcPts val="60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rPr lang="en-US" sz="1800">
                <a:solidFill>
                  <a:schemeClr val="dk1"/>
                </a:solidFill>
                <a:latin typeface="Calibri"/>
                <a:ea typeface="Calibri"/>
                <a:cs typeface="Calibri"/>
                <a:sym typeface="Calibri"/>
              </a:rPr>
              <a:t>Pearl Buck</a:t>
            </a:r>
            <a:endParaRPr sz="18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sz="1800">
              <a:solidFill>
                <a:schemeClr val="dk1"/>
              </a:solidFill>
              <a:latin typeface="Calibri"/>
              <a:ea typeface="Calibri"/>
              <a:cs typeface="Calibri"/>
              <a:sym typeface="Calibri"/>
            </a:endParaRPr>
          </a:p>
        </p:txBody>
      </p:sp>
      <p:sp>
        <p:nvSpPr>
          <p:cNvPr id="416" name="Google Shape;416;p29"/>
          <p:cNvSpPr/>
          <p:nvPr/>
        </p:nvSpPr>
        <p:spPr>
          <a:xfrm rot="5400000">
            <a:off x="11677179"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3"/>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Calibri"/>
              <a:buNone/>
            </a:pPr>
            <a:r>
              <a:rPr b="1" lang="en-US" sz="5400">
                <a:solidFill>
                  <a:schemeClr val="dk1"/>
                </a:solidFill>
                <a:latin typeface="Calibri"/>
                <a:ea typeface="Calibri"/>
                <a:cs typeface="Calibri"/>
                <a:sym typeface="Calibri"/>
              </a:rPr>
              <a:t>IDD Prevalence</a:t>
            </a:r>
            <a:endParaRPr/>
          </a:p>
        </p:txBody>
      </p:sp>
      <p:sp>
        <p:nvSpPr>
          <p:cNvPr id="129" name="Google Shape;129;p3"/>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3"/>
          <p:cNvSpPr txBox="1"/>
          <p:nvPr/>
        </p:nvSpPr>
        <p:spPr>
          <a:xfrm>
            <a:off x="11199163" y="4842956"/>
            <a:ext cx="358853" cy="358853"/>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600"/>
              </a:spcAft>
              <a:buNone/>
            </a:pPr>
            <a:fld id="{00000000-1234-1234-1234-123412341234}" type="slidenum">
              <a:rPr b="0" i="0" lang="en-US" sz="1026"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
        <p:nvSpPr>
          <p:cNvPr id="131" name="Google Shape;131;p3"/>
          <p:cNvSpPr txBox="1"/>
          <p:nvPr/>
        </p:nvSpPr>
        <p:spPr>
          <a:xfrm>
            <a:off x="4654296" y="2431113"/>
            <a:ext cx="1762269" cy="97333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1026" u="none" cap="none" strike="noStrike">
                <a:solidFill>
                  <a:schemeClr val="accent1"/>
                </a:solidFill>
                <a:latin typeface="Calibri"/>
                <a:ea typeface="Calibri"/>
                <a:cs typeface="Calibri"/>
                <a:sym typeface="Calibri"/>
              </a:rPr>
              <a:t>Many say this is likely 10 to 16 million!!!</a:t>
            </a:r>
            <a:endParaRPr/>
          </a:p>
          <a:p>
            <a:pPr indent="0" lvl="0" marL="0" marR="0" rtl="0" algn="l">
              <a:spcBef>
                <a:spcPts val="600"/>
              </a:spcBef>
              <a:spcAft>
                <a:spcPts val="0"/>
              </a:spcAft>
              <a:buNone/>
            </a:pPr>
            <a:r>
              <a:rPr b="0" i="0" lang="en-US" sz="456" u="none" cap="none" strike="noStrike">
                <a:solidFill>
                  <a:schemeClr val="accent1"/>
                </a:solidFill>
                <a:latin typeface="Calibri"/>
                <a:ea typeface="Calibri"/>
                <a:cs typeface="Calibri"/>
                <a:sym typeface="Calibri"/>
              </a:rPr>
              <a:t>https://www.ie-care.org/about-the-population</a:t>
            </a:r>
            <a:endParaRPr/>
          </a:p>
          <a:p>
            <a:pPr indent="0" lvl="0" marL="0" marR="0" rtl="0" algn="l">
              <a:spcBef>
                <a:spcPts val="600"/>
              </a:spcBef>
              <a:spcAft>
                <a:spcPts val="60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132" name="Google Shape;132;p3"/>
          <p:cNvPicPr preferRelativeResize="0"/>
          <p:nvPr/>
        </p:nvPicPr>
        <p:blipFill rotWithShape="1">
          <a:blip r:embed="rId3">
            <a:alphaModFix/>
          </a:blip>
          <a:srcRect b="0" l="0" r="0" t="0"/>
          <a:stretch/>
        </p:blipFill>
        <p:spPr>
          <a:xfrm>
            <a:off x="7306703" y="1656190"/>
            <a:ext cx="3892460" cy="3186766"/>
          </a:xfrm>
          <a:prstGeom prst="rect">
            <a:avLst/>
          </a:prstGeom>
          <a:noFill/>
          <a:ln>
            <a:noFill/>
          </a:ln>
        </p:spPr>
      </p:pic>
      <p:sp>
        <p:nvSpPr>
          <p:cNvPr id="133" name="Google Shape;133;p3"/>
          <p:cNvSpPr/>
          <p:nvPr/>
        </p:nvSpPr>
        <p:spPr>
          <a:xfrm rot="-1326561">
            <a:off x="6420355" y="1998541"/>
            <a:ext cx="735944" cy="583668"/>
          </a:xfrm>
          <a:custGeom>
            <a:rect b="b" l="l" r="r" t="t"/>
            <a:pathLst>
              <a:path extrusionOk="0" h="1061692" w="1277843">
                <a:moveTo>
                  <a:pt x="0" y="364998"/>
                </a:moveTo>
                <a:lnTo>
                  <a:pt x="736092" y="364998"/>
                </a:lnTo>
                <a:lnTo>
                  <a:pt x="723900" y="0"/>
                </a:lnTo>
                <a:lnTo>
                  <a:pt x="1277843" y="454360"/>
                </a:lnTo>
                <a:lnTo>
                  <a:pt x="697510" y="1061692"/>
                </a:lnTo>
                <a:lnTo>
                  <a:pt x="708420" y="580467"/>
                </a:lnTo>
                <a:lnTo>
                  <a:pt x="0" y="607314"/>
                </a:lnTo>
                <a:lnTo>
                  <a:pt x="0" y="364998"/>
                </a:lnTo>
                <a:close/>
              </a:path>
            </a:pathLst>
          </a:custGeom>
          <a:solidFill>
            <a:srgbClr val="FF0000"/>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34" name="Google Shape;134;p3"/>
          <p:cNvSpPr/>
          <p:nvPr/>
        </p:nvSpPr>
        <p:spPr>
          <a:xfrm>
            <a:off x="7133046" y="1845910"/>
            <a:ext cx="568079" cy="307321"/>
          </a:xfrm>
          <a:prstGeom prst="noSmoking">
            <a:avLst>
              <a:gd fmla="val 18750"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c46099147b_0_0"/>
          <p:cNvSpPr txBox="1"/>
          <p:nvPr/>
        </p:nvSpPr>
        <p:spPr>
          <a:xfrm>
            <a:off x="3075900" y="1321250"/>
            <a:ext cx="6040200" cy="363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chemeClr val="dk1"/>
                </a:solidFill>
                <a:latin typeface="Calibri"/>
                <a:ea typeface="Calibri"/>
                <a:cs typeface="Calibri"/>
                <a:sym typeface="Calibri"/>
              </a:rPr>
              <a:t>Contact</a:t>
            </a:r>
            <a:endParaRPr b="1" sz="4000">
              <a:solidFill>
                <a:schemeClr val="dk1"/>
              </a:solidFill>
              <a:latin typeface="Calibri"/>
              <a:ea typeface="Calibri"/>
              <a:cs typeface="Calibri"/>
              <a:sym typeface="Calibri"/>
            </a:endParaRPr>
          </a:p>
          <a:p>
            <a:pPr indent="0" lvl="0" marL="0" rtl="0" algn="ctr">
              <a:spcBef>
                <a:spcPts val="0"/>
              </a:spcBef>
              <a:spcAft>
                <a:spcPts val="0"/>
              </a:spcAft>
              <a:buNone/>
            </a:pPr>
            <a:r>
              <a:t/>
            </a:r>
            <a:endParaRPr b="1" sz="4000">
              <a:solidFill>
                <a:schemeClr val="dk1"/>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1700"/>
              <a:buFont typeface="Arial"/>
              <a:buNone/>
            </a:pPr>
            <a:r>
              <a:rPr lang="en-US" sz="2600">
                <a:solidFill>
                  <a:schemeClr val="dk1"/>
                </a:solidFill>
                <a:latin typeface="Calibri"/>
                <a:ea typeface="Calibri"/>
                <a:cs typeface="Calibri"/>
                <a:sym typeface="Calibri"/>
              </a:rPr>
              <a:t>John J. Nevins , DO FAAFP</a:t>
            </a:r>
            <a:endParaRPr sz="3300">
              <a:solidFill>
                <a:schemeClr val="dk1"/>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ts val="1700"/>
              <a:buFont typeface="Arial"/>
              <a:buNone/>
            </a:pPr>
            <a:r>
              <a:rPr lang="en-US" sz="2600">
                <a:solidFill>
                  <a:schemeClr val="dk1"/>
                </a:solidFill>
                <a:latin typeface="Calibri"/>
                <a:ea typeface="Calibri"/>
                <a:cs typeface="Calibri"/>
                <a:sym typeface="Calibri"/>
              </a:rPr>
              <a:t>Medical Director Chatham Family Medicine</a:t>
            </a:r>
            <a:endParaRPr sz="3300">
              <a:solidFill>
                <a:schemeClr val="dk1"/>
              </a:solidFill>
              <a:latin typeface="Calibri"/>
              <a:ea typeface="Calibri"/>
              <a:cs typeface="Calibri"/>
              <a:sym typeface="Calibri"/>
            </a:endParaRPr>
          </a:p>
          <a:p>
            <a:pPr indent="0" lvl="0" marL="0" rtl="0" algn="ctr">
              <a:lnSpc>
                <a:spcPct val="90000"/>
              </a:lnSpc>
              <a:spcBef>
                <a:spcPts val="1000"/>
              </a:spcBef>
              <a:spcAft>
                <a:spcPts val="0"/>
              </a:spcAft>
              <a:buNone/>
            </a:pPr>
            <a:r>
              <a:rPr lang="en-US" sz="2600">
                <a:solidFill>
                  <a:schemeClr val="dk1"/>
                </a:solidFill>
                <a:latin typeface="Calibri"/>
                <a:ea typeface="Calibri"/>
                <a:cs typeface="Calibri"/>
                <a:sym typeface="Calibri"/>
              </a:rPr>
              <a:t>Faculty at AHS/Overlook Family Medicine</a:t>
            </a:r>
            <a:endParaRPr sz="2600">
              <a:solidFill>
                <a:schemeClr val="dk1"/>
              </a:solidFill>
              <a:latin typeface="Calibri"/>
              <a:ea typeface="Calibri"/>
              <a:cs typeface="Calibri"/>
              <a:sym typeface="Calibri"/>
            </a:endParaRPr>
          </a:p>
          <a:p>
            <a:pPr indent="0" lvl="0" marL="0" rtl="0" algn="ctr">
              <a:lnSpc>
                <a:spcPct val="90000"/>
              </a:lnSpc>
              <a:spcBef>
                <a:spcPts val="1000"/>
              </a:spcBef>
              <a:spcAft>
                <a:spcPts val="0"/>
              </a:spcAft>
              <a:buNone/>
            </a:pPr>
            <a:r>
              <a:rPr lang="en-US" sz="2600" u="sng">
                <a:solidFill>
                  <a:schemeClr val="hlink"/>
                </a:solidFill>
                <a:latin typeface="Calibri"/>
                <a:ea typeface="Calibri"/>
                <a:cs typeface="Calibri"/>
                <a:sym typeface="Calibri"/>
                <a:hlinkClick r:id="rId3"/>
              </a:rPr>
              <a:t>John.Nevins@atlantichealth.org</a:t>
            </a:r>
            <a:endParaRPr sz="26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700"/>
              <a:buFont typeface="Arial"/>
              <a:buNone/>
            </a:pPr>
            <a:r>
              <a:t/>
            </a:r>
            <a:endParaRPr sz="1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4"/>
          <p:cNvSpPr txBox="1"/>
          <p:nvPr>
            <p:ph type="title"/>
          </p:nvPr>
        </p:nvSpPr>
        <p:spPr>
          <a:xfrm>
            <a:off x="1188069" y="381935"/>
            <a:ext cx="9356106" cy="1200329"/>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66666"/>
              <a:buFont typeface="Calibri"/>
              <a:buNone/>
            </a:pPr>
            <a:r>
              <a:rPr lang="en-US" sz="2000">
                <a:solidFill>
                  <a:schemeClr val="dk1"/>
                </a:solidFill>
                <a:latin typeface="Calibri"/>
                <a:ea typeface="Calibri"/>
                <a:cs typeface="Calibri"/>
                <a:sym typeface="Calibri"/>
              </a:rPr>
              <a:t>Age of People With IDD in the US</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Residential Information Systems Project (Minneapolis: University of Minnesota, RISP, Research and Training Center on Community Living, Institute on Community Integration. Retrieved from: https://risp.umn.edu.) </a:t>
            </a:r>
            <a:br>
              <a:rPr lang="en-U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grpSp>
        <p:nvGrpSpPr>
          <p:cNvPr id="142" name="Google Shape;142;p4"/>
          <p:cNvGrpSpPr/>
          <p:nvPr/>
        </p:nvGrpSpPr>
        <p:grpSpPr>
          <a:xfrm>
            <a:off x="10994200" y="554152"/>
            <a:ext cx="574177" cy="1075866"/>
            <a:chOff x="10994200" y="554152"/>
            <a:chExt cx="574177" cy="1075866"/>
          </a:xfrm>
        </p:grpSpPr>
        <p:sp>
          <p:nvSpPr>
            <p:cNvPr id="143" name="Google Shape;143;p4"/>
            <p:cNvSpPr/>
            <p:nvPr/>
          </p:nvSpPr>
          <p:spPr>
            <a:xfrm>
              <a:off x="11013369" y="554152"/>
              <a:ext cx="171515" cy="171515"/>
            </a:xfrm>
            <a:custGeom>
              <a:rect b="b" l="l" r="r" t="t"/>
              <a:pathLst>
                <a:path extrusionOk="0" h="171515" w="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4"/>
            <p:cNvSpPr/>
            <p:nvPr/>
          </p:nvSpPr>
          <p:spPr>
            <a:xfrm>
              <a:off x="11455951" y="837005"/>
              <a:ext cx="112426" cy="112426"/>
            </a:xfrm>
            <a:custGeom>
              <a:rect b="b" l="l" r="r" t="t"/>
              <a:pathLst>
                <a:path extrusionOk="0" h="112426" w="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4"/>
            <p:cNvSpPr/>
            <p:nvPr/>
          </p:nvSpPr>
          <p:spPr>
            <a:xfrm>
              <a:off x="10994200" y="1472473"/>
              <a:ext cx="157545" cy="157545"/>
            </a:xfrm>
            <a:custGeom>
              <a:rect b="b" l="l" r="r" t="t"/>
              <a:pathLst>
                <a:path extrusionOk="0" h="157545" w="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46" name="Google Shape;146;p4"/>
          <p:cNvCxnSpPr/>
          <p:nvPr/>
        </p:nvCxnSpPr>
        <p:spPr>
          <a:xfrm>
            <a:off x="623622" y="3610394"/>
            <a:ext cx="0" cy="3238728"/>
          </a:xfrm>
          <a:prstGeom prst="straightConnector1">
            <a:avLst/>
          </a:prstGeom>
          <a:noFill/>
          <a:ln cap="sq" cmpd="sng" w="25400">
            <a:solidFill>
              <a:schemeClr val="accent1"/>
            </a:solidFill>
            <a:prstDash val="solid"/>
            <a:bevel/>
            <a:headEnd len="sm" w="sm" type="none"/>
            <a:tailEnd len="sm" w="sm" type="none"/>
          </a:ln>
        </p:spPr>
      </p:cxnSp>
      <p:sp>
        <p:nvSpPr>
          <p:cNvPr id="147" name="Google Shape;147;p4"/>
          <p:cNvSpPr/>
          <p:nvPr/>
        </p:nvSpPr>
        <p:spPr>
          <a:xfrm>
            <a:off x="9981107" y="5737098"/>
            <a:ext cx="482727" cy="48272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386">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48" name="Google Shape;148;p4"/>
          <p:cNvSpPr/>
          <p:nvPr/>
        </p:nvSpPr>
        <p:spPr>
          <a:xfrm>
            <a:off x="1268397" y="4535487"/>
            <a:ext cx="1630591" cy="642538"/>
          </a:xfrm>
          <a:prstGeom prst="rect">
            <a:avLst/>
          </a:prstGeom>
          <a:noFill/>
          <a:ln>
            <a:noFill/>
          </a:ln>
        </p:spPr>
        <p:txBody>
          <a:bodyPr anchorCtr="0" anchor="t" bIns="45700" lIns="91425" spcFirstLastPara="1" rIns="91425" wrap="square" tIns="45700">
            <a:noAutofit/>
          </a:bodyPr>
          <a:lstStyle/>
          <a:p>
            <a:pPr indent="0" lvl="0" marL="78230" marR="0" rtl="0" algn="l">
              <a:spcBef>
                <a:spcPts val="0"/>
              </a:spcBef>
              <a:spcAft>
                <a:spcPts val="0"/>
              </a:spcAft>
              <a:buNone/>
            </a:pPr>
            <a:r>
              <a:rPr b="1" lang="en-US" sz="1130">
                <a:solidFill>
                  <a:srgbClr val="1453A3"/>
                </a:solidFill>
                <a:latin typeface="Calibri"/>
                <a:ea typeface="Calibri"/>
                <a:cs typeface="Calibri"/>
                <a:sym typeface="Calibri"/>
              </a:rPr>
              <a:t>And if this is 10 to 16 million folks(and the ratios hold)…….</a:t>
            </a:r>
            <a:endParaRPr/>
          </a:p>
          <a:p>
            <a:pPr indent="0" lvl="0" marL="0" marR="0" rtl="0" algn="l">
              <a:spcBef>
                <a:spcPts val="600"/>
              </a:spcBef>
              <a:spcAft>
                <a:spcPts val="0"/>
              </a:spcAft>
              <a:buNone/>
            </a:pPr>
            <a:r>
              <a:t/>
            </a:r>
            <a:endParaRPr sz="1386">
              <a:solidFill>
                <a:srgbClr val="1453A3"/>
              </a:solidFill>
              <a:latin typeface="Calibri"/>
              <a:ea typeface="Calibri"/>
              <a:cs typeface="Calibri"/>
              <a:sym typeface="Calibri"/>
            </a:endParaRPr>
          </a:p>
          <a:p>
            <a:pPr indent="0" lvl="0" marL="0" marR="0" rtl="0" algn="l">
              <a:spcBef>
                <a:spcPts val="600"/>
              </a:spcBef>
              <a:spcAft>
                <a:spcPts val="0"/>
              </a:spcAft>
              <a:buNone/>
            </a:pPr>
            <a:r>
              <a:t/>
            </a:r>
            <a:endParaRPr sz="1800">
              <a:solidFill>
                <a:schemeClr val="dk1"/>
              </a:solidFill>
              <a:latin typeface="Calibri"/>
              <a:ea typeface="Calibri"/>
              <a:cs typeface="Calibri"/>
              <a:sym typeface="Calibri"/>
            </a:endParaRPr>
          </a:p>
        </p:txBody>
      </p:sp>
      <p:pic>
        <p:nvPicPr>
          <p:cNvPr id="149" name="Google Shape;149;p4"/>
          <p:cNvPicPr preferRelativeResize="0"/>
          <p:nvPr/>
        </p:nvPicPr>
        <p:blipFill rotWithShape="1">
          <a:blip r:embed="rId3">
            <a:alphaModFix/>
          </a:blip>
          <a:srcRect b="0" l="0" r="0" t="0"/>
          <a:stretch/>
        </p:blipFill>
        <p:spPr>
          <a:xfrm>
            <a:off x="3602868" y="1825625"/>
            <a:ext cx="6818664" cy="3574447"/>
          </a:xfrm>
          <a:prstGeom prst="rect">
            <a:avLst/>
          </a:prstGeom>
          <a:noFill/>
          <a:ln>
            <a:noFill/>
          </a:ln>
        </p:spPr>
      </p:pic>
      <p:sp>
        <p:nvSpPr>
          <p:cNvPr id="150" name="Google Shape;150;p4"/>
          <p:cNvSpPr/>
          <p:nvPr/>
        </p:nvSpPr>
        <p:spPr>
          <a:xfrm>
            <a:off x="4080058" y="4767307"/>
            <a:ext cx="910827" cy="2819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30">
                <a:solidFill>
                  <a:srgbClr val="B30000"/>
                </a:solidFill>
                <a:latin typeface="Calibri"/>
                <a:ea typeface="Calibri"/>
                <a:cs typeface="Calibri"/>
                <a:sym typeface="Calibri"/>
              </a:rPr>
              <a:t>Maybe </a:t>
            </a:r>
            <a:r>
              <a:rPr lang="en-US" sz="1232">
                <a:solidFill>
                  <a:srgbClr val="B30000"/>
                </a:solidFill>
                <a:latin typeface="Calibri"/>
                <a:ea typeface="Calibri"/>
                <a:cs typeface="Calibri"/>
                <a:sym typeface="Calibri"/>
              </a:rPr>
              <a:t>7-11</a:t>
            </a:r>
            <a:endParaRPr sz="1600">
              <a:solidFill>
                <a:srgbClr val="FF0000"/>
              </a:solidFill>
              <a:latin typeface="Calibri"/>
              <a:ea typeface="Calibri"/>
              <a:cs typeface="Calibri"/>
              <a:sym typeface="Calibri"/>
            </a:endParaRPr>
          </a:p>
        </p:txBody>
      </p:sp>
      <p:sp>
        <p:nvSpPr>
          <p:cNvPr id="151" name="Google Shape;151;p4"/>
          <p:cNvSpPr/>
          <p:nvPr/>
        </p:nvSpPr>
        <p:spPr>
          <a:xfrm>
            <a:off x="4262864" y="5102053"/>
            <a:ext cx="384310" cy="294193"/>
          </a:xfrm>
          <a:prstGeom prst="noSmoking">
            <a:avLst>
              <a:gd fmla="val 18750"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52" name="Google Shape;152;p4"/>
          <p:cNvSpPr/>
          <p:nvPr/>
        </p:nvSpPr>
        <p:spPr>
          <a:xfrm rot="8602975">
            <a:off x="5224450" y="4632749"/>
            <a:ext cx="620397" cy="275628"/>
          </a:xfrm>
          <a:prstGeom prst="rightArrow">
            <a:avLst>
              <a:gd fmla="val 50000" name="adj1"/>
              <a:gd fmla="val 36182"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53" name="Google Shape;153;p4"/>
          <p:cNvSpPr/>
          <p:nvPr/>
        </p:nvSpPr>
        <p:spPr>
          <a:xfrm>
            <a:off x="6414168" y="4825550"/>
            <a:ext cx="957313" cy="2662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30">
                <a:solidFill>
                  <a:srgbClr val="B30000"/>
                </a:solidFill>
                <a:latin typeface="Calibri"/>
                <a:ea typeface="Calibri"/>
                <a:cs typeface="Calibri"/>
                <a:sym typeface="Calibri"/>
              </a:rPr>
              <a:t>Maybe 3 -4.8</a:t>
            </a:r>
            <a:endParaRPr sz="1467">
              <a:solidFill>
                <a:srgbClr val="FF0000"/>
              </a:solidFill>
              <a:latin typeface="Calibri"/>
              <a:ea typeface="Calibri"/>
              <a:cs typeface="Calibri"/>
              <a:sym typeface="Calibri"/>
            </a:endParaRPr>
          </a:p>
        </p:txBody>
      </p:sp>
      <p:sp>
        <p:nvSpPr>
          <p:cNvPr id="154" name="Google Shape;154;p4"/>
          <p:cNvSpPr/>
          <p:nvPr/>
        </p:nvSpPr>
        <p:spPr>
          <a:xfrm rot="3619359">
            <a:off x="7569797" y="4488001"/>
            <a:ext cx="267602" cy="627474"/>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55" name="Google Shape;155;p4"/>
          <p:cNvSpPr/>
          <p:nvPr/>
        </p:nvSpPr>
        <p:spPr>
          <a:xfrm flipH="1" rot="-4639511">
            <a:off x="6922742" y="5025010"/>
            <a:ext cx="205064" cy="285736"/>
          </a:xfrm>
          <a:prstGeom prst="noSmoking">
            <a:avLst>
              <a:gd fmla="val 18750" name="adj"/>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5"/>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Roboto"/>
              <a:buNone/>
            </a:pPr>
            <a:r>
              <a:rPr lang="en-US" sz="5400">
                <a:latin typeface="Roboto"/>
                <a:ea typeface="Roboto"/>
                <a:cs typeface="Roboto"/>
                <a:sym typeface="Roboto"/>
              </a:rPr>
              <a:t>Primary Care</a:t>
            </a:r>
            <a:endParaRPr sz="5400"/>
          </a:p>
          <a:p>
            <a:pPr indent="0" lvl="0" marL="0" rtl="0" algn="l">
              <a:lnSpc>
                <a:spcPct val="90000"/>
              </a:lnSpc>
              <a:spcBef>
                <a:spcPts val="0"/>
              </a:spcBef>
              <a:spcAft>
                <a:spcPts val="0"/>
              </a:spcAft>
              <a:buClr>
                <a:schemeClr val="dk1"/>
              </a:buClr>
              <a:buSzPts val="5400"/>
              <a:buFont typeface="Calibri"/>
              <a:buNone/>
            </a:pPr>
            <a:r>
              <a:t/>
            </a:r>
            <a:endParaRPr sz="5400"/>
          </a:p>
        </p:txBody>
      </p:sp>
      <p:sp>
        <p:nvSpPr>
          <p:cNvPr id="163" name="Google Shape;163;p5"/>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5"/>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latin typeface="Roboto"/>
                <a:ea typeface="Roboto"/>
                <a:cs typeface="Roboto"/>
                <a:sym typeface="Roboto"/>
              </a:rPr>
              <a:t>Primary care is the provision of integrated, accessible health care services by physicians and their health care teams who are accountable for addressing a large majority of personal health care needs, developing a sustained partnership with patients, and practicing in the context of family and community. The care is person-centered, team-based, community-aligned, and designed to achieve better health, better care, and lower costs.</a:t>
            </a:r>
            <a:endParaRPr/>
          </a:p>
          <a:p>
            <a:pPr indent="0" lvl="0" marL="0" rtl="0" algn="l">
              <a:lnSpc>
                <a:spcPct val="90000"/>
              </a:lnSpc>
              <a:spcBef>
                <a:spcPts val="1000"/>
              </a:spcBef>
              <a:spcAft>
                <a:spcPts val="0"/>
              </a:spcAft>
              <a:buClr>
                <a:schemeClr val="dk1"/>
              </a:buClr>
              <a:buSzPts val="2200"/>
              <a:buNone/>
            </a:pPr>
            <a:r>
              <a:t/>
            </a:r>
            <a:endParaRPr sz="2200">
              <a:latin typeface="Roboto"/>
              <a:ea typeface="Roboto"/>
              <a:cs typeface="Roboto"/>
              <a:sym typeface="Roboto"/>
            </a:endParaRPr>
          </a:p>
          <a:p>
            <a:pPr indent="0" lvl="0" marL="0" rtl="0" algn="l">
              <a:lnSpc>
                <a:spcPct val="90000"/>
              </a:lnSpc>
              <a:spcBef>
                <a:spcPts val="1000"/>
              </a:spcBef>
              <a:spcAft>
                <a:spcPts val="0"/>
              </a:spcAft>
              <a:buClr>
                <a:schemeClr val="dk1"/>
              </a:buClr>
              <a:buSzPts val="2200"/>
              <a:buNone/>
            </a:pPr>
            <a:r>
              <a:rPr lang="en-US" sz="2200" u="sng">
                <a:solidFill>
                  <a:schemeClr val="hlink"/>
                </a:solidFill>
                <a:hlinkClick r:id="rId3"/>
              </a:rPr>
              <a:t>Primary Care | AAFP</a:t>
            </a:r>
            <a:endParaRPr sz="2200"/>
          </a:p>
        </p:txBody>
      </p:sp>
      <p:pic>
        <p:nvPicPr>
          <p:cNvPr descr="Stethoscope" id="165" name="Google Shape;165;p5"/>
          <p:cNvPicPr preferRelativeResize="0"/>
          <p:nvPr/>
        </p:nvPicPr>
        <p:blipFill rotWithShape="1">
          <a:blip r:embed="rId4">
            <a:alphaModFix/>
          </a:blip>
          <a:srcRect b="2" l="24663" r="11120" t="0"/>
          <a:stretch/>
        </p:blipFill>
        <p:spPr>
          <a:xfrm>
            <a:off x="7675658" y="2093976"/>
            <a:ext cx="3941064" cy="40965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Roboto"/>
              <a:buNone/>
            </a:pPr>
            <a:r>
              <a:rPr lang="en-US" sz="4800">
                <a:latin typeface="Roboto"/>
                <a:ea typeface="Roboto"/>
                <a:cs typeface="Roboto"/>
                <a:sym typeface="Roboto"/>
              </a:rPr>
              <a:t>Primary Care</a:t>
            </a:r>
            <a:endParaRPr/>
          </a:p>
          <a:p>
            <a:pPr indent="0" lvl="0" marL="0" rtl="0" algn="l">
              <a:lnSpc>
                <a:spcPct val="90000"/>
              </a:lnSpc>
              <a:spcBef>
                <a:spcPts val="0"/>
              </a:spcBef>
              <a:spcAft>
                <a:spcPts val="0"/>
              </a:spcAft>
              <a:buClr>
                <a:schemeClr val="dk1"/>
              </a:buClr>
              <a:buSzPts val="5400"/>
              <a:buFont typeface="Calibri"/>
              <a:buNone/>
            </a:pPr>
            <a:r>
              <a:t/>
            </a:r>
            <a:endParaRPr sz="5400"/>
          </a:p>
        </p:txBody>
      </p:sp>
      <p:sp>
        <p:nvSpPr>
          <p:cNvPr id="172" name="Google Shape;172;p6"/>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latin typeface="Times New Roman"/>
                <a:ea typeface="Times New Roman"/>
                <a:cs typeface="Times New Roman"/>
                <a:sym typeface="Times New Roman"/>
              </a:rPr>
              <a:t>Primary care physicians specifically are trained for and skilled in comprehensive, first contact, and continuing care for persons with any undiagnosed sign, symptom, or health concern (the “undifferentiated” patient) not limited by problem origin (biological, behavioral, or social), organ system, or diagnosis. </a:t>
            </a:r>
            <a:endParaRPr/>
          </a:p>
          <a:p>
            <a:pPr indent="0" lvl="0" marL="0" rtl="0" algn="l">
              <a:lnSpc>
                <a:spcPct val="90000"/>
              </a:lnSpc>
              <a:spcBef>
                <a:spcPts val="1000"/>
              </a:spcBef>
              <a:spcAft>
                <a:spcPts val="0"/>
              </a:spcAft>
              <a:buClr>
                <a:schemeClr val="dk1"/>
              </a:buClr>
              <a:buSzPts val="2200"/>
              <a:buNone/>
            </a:pPr>
            <a:r>
              <a:t/>
            </a:r>
            <a:endParaRPr sz="22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200"/>
              <a:buNone/>
            </a:pPr>
            <a:r>
              <a:t/>
            </a:r>
            <a:endParaRPr sz="22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200"/>
              <a:buNone/>
            </a:pPr>
            <a:r>
              <a:t/>
            </a:r>
            <a:endParaRPr sz="22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200"/>
              <a:buNone/>
            </a:pPr>
            <a:r>
              <a:t/>
            </a:r>
            <a:endParaRPr sz="22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200"/>
              <a:buNone/>
            </a:pPr>
            <a:r>
              <a:rPr lang="en-US" sz="2200" u="sng">
                <a:solidFill>
                  <a:schemeClr val="hlink"/>
                </a:solidFill>
                <a:hlinkClick r:id="rId3"/>
              </a:rPr>
              <a:t>Primary Care | AAFP</a:t>
            </a:r>
            <a:endParaRPr sz="2200"/>
          </a:p>
        </p:txBody>
      </p:sp>
      <p:pic>
        <p:nvPicPr>
          <p:cNvPr descr="A drawing of hands around a symbol of a medical symbol&#10;&#10;Description automatically generated" id="173" name="Google Shape;173;p6"/>
          <p:cNvPicPr preferRelativeResize="0"/>
          <p:nvPr/>
        </p:nvPicPr>
        <p:blipFill rotWithShape="1">
          <a:blip r:embed="rId4">
            <a:alphaModFix/>
          </a:blip>
          <a:srcRect b="7890" l="0" r="-4" t="8172"/>
          <a:stretch/>
        </p:blipFill>
        <p:spPr>
          <a:xfrm>
            <a:off x="7675658" y="2093976"/>
            <a:ext cx="3941064" cy="4096512"/>
          </a:xfrm>
          <a:prstGeom prst="rect">
            <a:avLst/>
          </a:prstGeom>
          <a:noFill/>
          <a:ln>
            <a:noFill/>
          </a:ln>
        </p:spPr>
      </p:pic>
      <p:sp>
        <p:nvSpPr>
          <p:cNvPr id="174" name="Google Shape;174;p6"/>
          <p:cNvSpPr txBox="1"/>
          <p:nvPr/>
        </p:nvSpPr>
        <p:spPr>
          <a:xfrm>
            <a:off x="10724606" y="6410269"/>
            <a:ext cx="127461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444444"/>
                </a:solidFill>
                <a:latin typeface="Cabin"/>
                <a:ea typeface="Cabin"/>
                <a:cs typeface="Cabin"/>
                <a:sym typeface="Cabin"/>
              </a:rPr>
              <a:t>Leon Zernitsky</a:t>
            </a:r>
            <a:endParaRPr sz="1100">
              <a:solidFill>
                <a:srgbClr val="444444"/>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7"/>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Roboto"/>
              <a:buNone/>
            </a:pPr>
            <a:r>
              <a:rPr lang="en-US" sz="5400">
                <a:latin typeface="Roboto"/>
                <a:ea typeface="Roboto"/>
                <a:cs typeface="Roboto"/>
                <a:sym typeface="Roboto"/>
              </a:rPr>
              <a:t>Primary Care</a:t>
            </a:r>
            <a:endParaRPr sz="5400"/>
          </a:p>
          <a:p>
            <a:pPr indent="0" lvl="0" marL="0" rtl="0" algn="l">
              <a:lnSpc>
                <a:spcPct val="90000"/>
              </a:lnSpc>
              <a:spcBef>
                <a:spcPts val="0"/>
              </a:spcBef>
              <a:spcAft>
                <a:spcPts val="0"/>
              </a:spcAft>
              <a:buClr>
                <a:schemeClr val="dk1"/>
              </a:buClr>
              <a:buSzPts val="5400"/>
              <a:buFont typeface="Calibri"/>
              <a:buNone/>
            </a:pPr>
            <a:r>
              <a:t/>
            </a:r>
            <a:endParaRPr sz="5400"/>
          </a:p>
        </p:txBody>
      </p:sp>
      <p:sp>
        <p:nvSpPr>
          <p:cNvPr id="181" name="Google Shape;181;p7"/>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7"/>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500"/>
              <a:buNone/>
            </a:pPr>
            <a:r>
              <a:rPr lang="en-US" sz="1500">
                <a:latin typeface="Roboto"/>
                <a:ea typeface="Roboto"/>
                <a:cs typeface="Roboto"/>
                <a:sym typeface="Roboto"/>
              </a:rPr>
              <a:t> Additionally</a:t>
            </a:r>
            <a:r>
              <a:rPr lang="en-US" sz="1500" u="sng">
                <a:latin typeface="Roboto"/>
                <a:ea typeface="Roboto"/>
                <a:cs typeface="Roboto"/>
                <a:sym typeface="Roboto"/>
              </a:rPr>
              <a:t>,</a:t>
            </a:r>
            <a:r>
              <a:rPr lang="en-US" sz="1500">
                <a:latin typeface="Roboto"/>
                <a:ea typeface="Roboto"/>
                <a:cs typeface="Roboto"/>
                <a:sym typeface="Roboto"/>
              </a:rPr>
              <a:t> primary care includes:</a:t>
            </a:r>
            <a:endParaRPr sz="15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500"/>
              <a:buChar char="•"/>
            </a:pPr>
            <a:r>
              <a:rPr lang="en-US" sz="1500">
                <a:latin typeface="Roboto"/>
                <a:ea typeface="Roboto"/>
                <a:cs typeface="Roboto"/>
                <a:sym typeface="Roboto"/>
              </a:rPr>
              <a:t> health promotion</a:t>
            </a:r>
            <a:endParaRPr sz="15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500"/>
              <a:buChar char="•"/>
            </a:pPr>
            <a:r>
              <a:rPr lang="en-US" sz="1500">
                <a:latin typeface="Roboto"/>
                <a:ea typeface="Roboto"/>
                <a:cs typeface="Roboto"/>
                <a:sym typeface="Roboto"/>
              </a:rPr>
              <a:t>disease prevention</a:t>
            </a:r>
            <a:endParaRPr sz="15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500"/>
              <a:buChar char="•"/>
            </a:pPr>
            <a:r>
              <a:rPr lang="en-US" sz="1500">
                <a:latin typeface="Roboto"/>
                <a:ea typeface="Roboto"/>
                <a:cs typeface="Roboto"/>
                <a:sym typeface="Roboto"/>
              </a:rPr>
              <a:t>health maintenance </a:t>
            </a:r>
            <a:endParaRPr sz="15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500"/>
              <a:buChar char="•"/>
            </a:pPr>
            <a:r>
              <a:rPr lang="en-US" sz="1500">
                <a:latin typeface="Roboto"/>
                <a:ea typeface="Roboto"/>
                <a:cs typeface="Roboto"/>
                <a:sym typeface="Roboto"/>
              </a:rPr>
              <a:t>counseling, patient education</a:t>
            </a:r>
            <a:endParaRPr sz="15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500"/>
              <a:buChar char="•"/>
            </a:pPr>
            <a:r>
              <a:rPr lang="en-US" sz="1500">
                <a:latin typeface="Roboto"/>
                <a:ea typeface="Roboto"/>
                <a:cs typeface="Roboto"/>
                <a:sym typeface="Roboto"/>
              </a:rPr>
              <a:t> diagnosis and treatment of acute and chronic illnesses in a variety of health care settings (e.g., office, inpatient, critical care, long-term care, home care, schools, telehealth, etc.).</a:t>
            </a:r>
            <a:endParaRPr sz="1500">
              <a:latin typeface="Calibri"/>
              <a:ea typeface="Calibri"/>
              <a:cs typeface="Calibri"/>
              <a:sym typeface="Calibri"/>
            </a:endParaRPr>
          </a:p>
          <a:p>
            <a:pPr indent="0" lvl="0" marL="0" rtl="0" algn="l">
              <a:lnSpc>
                <a:spcPct val="90000"/>
              </a:lnSpc>
              <a:spcBef>
                <a:spcPts val="1000"/>
              </a:spcBef>
              <a:spcAft>
                <a:spcPts val="0"/>
              </a:spcAft>
              <a:buClr>
                <a:schemeClr val="dk1"/>
              </a:buClr>
              <a:buSzPts val="1500"/>
              <a:buNone/>
            </a:pPr>
            <a:r>
              <a:rPr lang="en-US" sz="1500">
                <a:latin typeface="Roboto"/>
                <a:ea typeface="Roboto"/>
                <a:cs typeface="Roboto"/>
                <a:sym typeface="Roboto"/>
              </a:rPr>
              <a:t> </a:t>
            </a:r>
            <a:r>
              <a:rPr lang="en-US" sz="1500">
                <a:latin typeface="Times New Roman"/>
                <a:ea typeface="Times New Roman"/>
                <a:cs typeface="Times New Roman"/>
                <a:sym typeface="Times New Roman"/>
              </a:rPr>
              <a:t>Primary care is performed and managed by a personal physician who often collaborates with other health professionals and utilizes consultation or referral as appropriate. Primary care provides patient advocacy in the health care system to accomplish cost-effective and equitable care by coordination of health care services. Primary care promotes effective communication with patients and families to encourage them to be a partner in health care.</a:t>
            </a:r>
            <a:endParaRPr/>
          </a:p>
          <a:p>
            <a:pPr indent="0" lvl="0" marL="0" rtl="0" algn="l">
              <a:lnSpc>
                <a:spcPct val="90000"/>
              </a:lnSpc>
              <a:spcBef>
                <a:spcPts val="1000"/>
              </a:spcBef>
              <a:spcAft>
                <a:spcPts val="0"/>
              </a:spcAft>
              <a:buClr>
                <a:schemeClr val="dk1"/>
              </a:buClr>
              <a:buSzPts val="1500"/>
              <a:buNone/>
            </a:pPr>
            <a:r>
              <a:rPr lang="en-US" sz="1500" u="sng">
                <a:solidFill>
                  <a:schemeClr val="hlink"/>
                </a:solidFill>
                <a:hlinkClick r:id="rId3"/>
              </a:rPr>
              <a:t>Primary Care | AAFP</a:t>
            </a:r>
            <a:endParaRPr sz="1500"/>
          </a:p>
        </p:txBody>
      </p:sp>
      <p:pic>
        <p:nvPicPr>
          <p:cNvPr descr="A drawing of hands around a symbol of a medical symbol&#10;&#10;Description automatically generated" id="183" name="Google Shape;183;p7"/>
          <p:cNvPicPr preferRelativeResize="0"/>
          <p:nvPr/>
        </p:nvPicPr>
        <p:blipFill rotWithShape="1">
          <a:blip r:embed="rId4">
            <a:alphaModFix/>
          </a:blip>
          <a:srcRect b="7890" l="0" r="-4" t="8172"/>
          <a:stretch/>
        </p:blipFill>
        <p:spPr>
          <a:xfrm>
            <a:off x="7675658" y="2093976"/>
            <a:ext cx="3941064" cy="40965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8"/>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Font typeface="Calibri"/>
              <a:buNone/>
            </a:pPr>
            <a:r>
              <a:rPr lang="en-US" sz="2200"/>
              <a:t>Patient Centered Medical Home:</a:t>
            </a:r>
            <a:br>
              <a:rPr lang="en-US" sz="2200"/>
            </a:br>
            <a:r>
              <a:rPr lang="en-US" sz="2200"/>
              <a:t> What is a Patient Centered Medical Home?</a:t>
            </a:r>
            <a:endParaRPr/>
          </a:p>
        </p:txBody>
      </p:sp>
      <p:sp>
        <p:nvSpPr>
          <p:cNvPr id="191" name="Google Shape;191;p8"/>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8"/>
          <p:cNvSpPr txBox="1"/>
          <p:nvPr>
            <p:ph idx="1" type="body"/>
          </p:nvPr>
        </p:nvSpPr>
        <p:spPr>
          <a:xfrm>
            <a:off x="630936" y="2807208"/>
            <a:ext cx="3429000" cy="3410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t/>
            </a:r>
            <a:endParaRPr b="0" i="0" sz="2200">
              <a:latin typeface="PT Sans"/>
              <a:ea typeface="PT Sans"/>
              <a:cs typeface="PT Sans"/>
              <a:sym typeface="PT Sans"/>
            </a:endParaRPr>
          </a:p>
          <a:p>
            <a:pPr indent="0" lvl="0" marL="0" rtl="0" algn="l">
              <a:lnSpc>
                <a:spcPct val="90000"/>
              </a:lnSpc>
              <a:spcBef>
                <a:spcPts val="1000"/>
              </a:spcBef>
              <a:spcAft>
                <a:spcPts val="0"/>
              </a:spcAft>
              <a:buClr>
                <a:schemeClr val="dk1"/>
              </a:buClr>
              <a:buSzPts val="2200"/>
              <a:buNone/>
            </a:pPr>
            <a:r>
              <a:rPr b="0" i="0" lang="en-US" sz="2200">
                <a:latin typeface="PT Sans"/>
                <a:ea typeface="PT Sans"/>
                <a:cs typeface="PT Sans"/>
                <a:sym typeface="PT Sans"/>
              </a:rPr>
              <a:t>The medical home is best described as a model or philosophy of primary care that is patient-centered, comprehensive, team-based, coordinated, accessible, and focused on quality and safety.</a:t>
            </a:r>
            <a:endParaRPr sz="2200"/>
          </a:p>
        </p:txBody>
      </p:sp>
      <p:pic>
        <p:nvPicPr>
          <p:cNvPr id="193" name="Google Shape;193;p8"/>
          <p:cNvPicPr preferRelativeResize="0"/>
          <p:nvPr/>
        </p:nvPicPr>
        <p:blipFill rotWithShape="1">
          <a:blip r:embed="rId3">
            <a:alphaModFix/>
          </a:blip>
          <a:srcRect b="0" l="2589" r="0" t="0"/>
          <a:stretch/>
        </p:blipFill>
        <p:spPr>
          <a:xfrm>
            <a:off x="4654296" y="939618"/>
            <a:ext cx="6903720" cy="49787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9"/>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9"/>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b="1" lang="en-US">
                <a:solidFill>
                  <a:srgbClr val="FFFFFF"/>
                </a:solidFill>
              </a:rPr>
              <a:t>PCMH:</a:t>
            </a:r>
            <a:r>
              <a:rPr lang="en-US">
                <a:solidFill>
                  <a:srgbClr val="FFFFFF"/>
                </a:solidFill>
              </a:rPr>
              <a:t> </a:t>
            </a:r>
            <a:r>
              <a:rPr b="1" lang="en-US">
                <a:solidFill>
                  <a:srgbClr val="FFFFFF"/>
                </a:solidFill>
              </a:rPr>
              <a:t>Patient Centered Medical Home</a:t>
            </a:r>
            <a:endParaRPr/>
          </a:p>
        </p:txBody>
      </p:sp>
      <p:sp>
        <p:nvSpPr>
          <p:cNvPr id="201" name="Google Shape;201;p9"/>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9"/>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114300" lvl="0" marL="228600" rtl="0" algn="l">
              <a:lnSpc>
                <a:spcPct val="90000"/>
              </a:lnSpc>
              <a:spcBef>
                <a:spcPts val="0"/>
              </a:spcBef>
              <a:spcAft>
                <a:spcPts val="0"/>
              </a:spcAft>
              <a:buClr>
                <a:schemeClr val="dk1"/>
              </a:buClr>
              <a:buSzPts val="1800"/>
              <a:buFont typeface="Arial"/>
              <a:buNone/>
            </a:pPr>
            <a:r>
              <a:t/>
            </a:r>
            <a:endParaRPr b="0" i="0" sz="1800" u="sng">
              <a:solidFill>
                <a:schemeClr val="hlink"/>
              </a:solidFill>
              <a:latin typeface="Roboto"/>
              <a:ea typeface="Roboto"/>
              <a:cs typeface="Roboto"/>
              <a:sym typeface="Roboto"/>
              <a:hlinkClick r:id="rId3"/>
            </a:endParaRPr>
          </a:p>
          <a:p>
            <a:pPr indent="0" lvl="0" marL="0" rtl="0" algn="l">
              <a:lnSpc>
                <a:spcPct val="90000"/>
              </a:lnSpc>
              <a:spcBef>
                <a:spcPts val="1000"/>
              </a:spcBef>
              <a:spcAft>
                <a:spcPts val="0"/>
              </a:spcAft>
              <a:buClr>
                <a:schemeClr val="dk1"/>
              </a:buClr>
              <a:buSzPts val="1800"/>
              <a:buNone/>
            </a:pPr>
            <a:r>
              <a:rPr b="1" i="0" lang="en-US" sz="1800">
                <a:latin typeface="Roboto"/>
                <a:ea typeface="Roboto"/>
                <a:cs typeface="Roboto"/>
                <a:sym typeface="Roboto"/>
              </a:rPr>
              <a:t>Five Key Functions of a Medical Home</a:t>
            </a:r>
            <a:endParaRPr/>
          </a:p>
          <a:p>
            <a:pPr indent="0" lvl="0" marL="0" rtl="0" algn="l">
              <a:lnSpc>
                <a:spcPct val="90000"/>
              </a:lnSpc>
              <a:spcBef>
                <a:spcPts val="1000"/>
              </a:spcBef>
              <a:spcAft>
                <a:spcPts val="0"/>
              </a:spcAft>
              <a:buClr>
                <a:schemeClr val="dk1"/>
              </a:buClr>
              <a:buSzPts val="1800"/>
              <a:buNone/>
            </a:pPr>
            <a:r>
              <a:t/>
            </a:r>
            <a:endParaRPr sz="1800" u="sng">
              <a:solidFill>
                <a:schemeClr val="hlink"/>
              </a:solidFill>
              <a:latin typeface="Roboto"/>
              <a:ea typeface="Roboto"/>
              <a:cs typeface="Roboto"/>
              <a:sym typeface="Roboto"/>
              <a:hlinkClick r:id="rId4"/>
            </a:endParaRPr>
          </a:p>
          <a:p>
            <a:pPr indent="-228600" lvl="0" marL="228600" rtl="0" algn="l">
              <a:lnSpc>
                <a:spcPct val="90000"/>
              </a:lnSpc>
              <a:spcBef>
                <a:spcPts val="1000"/>
              </a:spcBef>
              <a:spcAft>
                <a:spcPts val="0"/>
              </a:spcAft>
              <a:buClr>
                <a:schemeClr val="dk1"/>
              </a:buClr>
              <a:buSzPts val="1800"/>
              <a:buFont typeface="Arial"/>
              <a:buChar char="•"/>
            </a:pPr>
            <a:r>
              <a:rPr b="0" i="0" lang="en-US" sz="1800" u="sng">
                <a:solidFill>
                  <a:schemeClr val="hlink"/>
                </a:solidFill>
                <a:latin typeface="Roboto"/>
                <a:ea typeface="Roboto"/>
                <a:cs typeface="Roboto"/>
                <a:sym typeface="Roboto"/>
                <a:hlinkClick r:id="rId5"/>
              </a:rPr>
              <a:t>Access and Continuity</a:t>
            </a:r>
            <a:r>
              <a:rPr b="1" i="0" lang="en-US" sz="1800">
                <a:latin typeface="Roboto"/>
                <a:ea typeface="Roboto"/>
                <a:cs typeface="Roboto"/>
                <a:sym typeface="Roboto"/>
              </a:rPr>
              <a:t> </a:t>
            </a:r>
            <a:r>
              <a:rPr b="0" i="0" lang="en-US" sz="1800">
                <a:latin typeface="Roboto"/>
                <a:ea typeface="Roboto"/>
                <a:cs typeface="Roboto"/>
                <a:sym typeface="Roboto"/>
              </a:rPr>
              <a:t>- Provide the care your patients need—anytime, anywhere.</a:t>
            </a:r>
            <a:br>
              <a:rPr b="0" i="0" lang="en-US" sz="1800">
                <a:latin typeface="Roboto"/>
                <a:ea typeface="Roboto"/>
                <a:cs typeface="Roboto"/>
                <a:sym typeface="Roboto"/>
              </a:rPr>
            </a:br>
            <a:endParaRPr b="0" i="0" sz="1800">
              <a:latin typeface="Roboto"/>
              <a:ea typeface="Roboto"/>
              <a:cs typeface="Roboto"/>
              <a:sym typeface="Roboto"/>
            </a:endParaRPr>
          </a:p>
          <a:p>
            <a:pPr indent="-228600" lvl="0" marL="228600" rtl="0" algn="l">
              <a:lnSpc>
                <a:spcPct val="90000"/>
              </a:lnSpc>
              <a:spcBef>
                <a:spcPts val="1000"/>
              </a:spcBef>
              <a:spcAft>
                <a:spcPts val="0"/>
              </a:spcAft>
              <a:buClr>
                <a:schemeClr val="dk1"/>
              </a:buClr>
              <a:buSzPts val="1800"/>
              <a:buFont typeface="Arial"/>
              <a:buChar char="•"/>
            </a:pPr>
            <a:r>
              <a:rPr b="0" i="0" lang="en-US" sz="1800" u="sng">
                <a:solidFill>
                  <a:schemeClr val="hlink"/>
                </a:solidFill>
                <a:latin typeface="Roboto"/>
                <a:ea typeface="Roboto"/>
                <a:cs typeface="Roboto"/>
                <a:sym typeface="Roboto"/>
                <a:hlinkClick r:id="rId6"/>
              </a:rPr>
              <a:t>Planned Care and Population Health</a:t>
            </a:r>
            <a:r>
              <a:rPr b="0" i="0" lang="en-US" sz="1800">
                <a:latin typeface="Roboto"/>
                <a:ea typeface="Roboto"/>
                <a:cs typeface="Roboto"/>
                <a:sym typeface="Roboto"/>
              </a:rPr>
              <a:t> - Use technology to help you be proactive about managing patients’ chronic conditions.</a:t>
            </a:r>
            <a:br>
              <a:rPr b="0" i="0" lang="en-US" sz="1800">
                <a:latin typeface="Roboto"/>
                <a:ea typeface="Roboto"/>
                <a:cs typeface="Roboto"/>
                <a:sym typeface="Roboto"/>
              </a:rPr>
            </a:br>
            <a:endParaRPr b="0" i="0" sz="1800">
              <a:latin typeface="Roboto"/>
              <a:ea typeface="Roboto"/>
              <a:cs typeface="Roboto"/>
              <a:sym typeface="Roboto"/>
            </a:endParaRPr>
          </a:p>
          <a:p>
            <a:pPr indent="-228600" lvl="0" marL="228600" rtl="0" algn="l">
              <a:lnSpc>
                <a:spcPct val="90000"/>
              </a:lnSpc>
              <a:spcBef>
                <a:spcPts val="1000"/>
              </a:spcBef>
              <a:spcAft>
                <a:spcPts val="0"/>
              </a:spcAft>
              <a:buClr>
                <a:schemeClr val="dk1"/>
              </a:buClr>
              <a:buSzPts val="1800"/>
              <a:buFont typeface="Arial"/>
              <a:buChar char="•"/>
            </a:pPr>
            <a:r>
              <a:rPr b="0" i="0" lang="en-US" sz="1800" u="sng">
                <a:solidFill>
                  <a:schemeClr val="hlink"/>
                </a:solidFill>
                <a:latin typeface="Roboto"/>
                <a:ea typeface="Roboto"/>
                <a:cs typeface="Roboto"/>
                <a:sym typeface="Roboto"/>
                <a:hlinkClick r:id="rId7"/>
              </a:rPr>
              <a:t>Care Management</a:t>
            </a:r>
            <a:r>
              <a:rPr b="0" i="0" lang="en-US" sz="1800">
                <a:latin typeface="Roboto"/>
                <a:ea typeface="Roboto"/>
                <a:cs typeface="Roboto"/>
                <a:sym typeface="Roboto"/>
              </a:rPr>
              <a:t> - Identify which patients need additional support from your care team, and provide those services.</a:t>
            </a:r>
            <a:br>
              <a:rPr b="0" i="0" lang="en-US" sz="1800">
                <a:latin typeface="Roboto"/>
                <a:ea typeface="Roboto"/>
                <a:cs typeface="Roboto"/>
                <a:sym typeface="Roboto"/>
              </a:rPr>
            </a:br>
            <a:endParaRPr b="0" i="0" sz="1800">
              <a:latin typeface="Roboto"/>
              <a:ea typeface="Roboto"/>
              <a:cs typeface="Roboto"/>
              <a:sym typeface="Roboto"/>
            </a:endParaRPr>
          </a:p>
          <a:p>
            <a:pPr indent="-228600" lvl="0" marL="228600" rtl="0" algn="l">
              <a:lnSpc>
                <a:spcPct val="90000"/>
              </a:lnSpc>
              <a:spcBef>
                <a:spcPts val="1000"/>
              </a:spcBef>
              <a:spcAft>
                <a:spcPts val="0"/>
              </a:spcAft>
              <a:buClr>
                <a:schemeClr val="dk1"/>
              </a:buClr>
              <a:buSzPts val="1800"/>
              <a:buFont typeface="Arial"/>
              <a:buChar char="•"/>
            </a:pPr>
            <a:r>
              <a:rPr b="0" i="0" lang="en-US" sz="1800" u="sng">
                <a:solidFill>
                  <a:schemeClr val="hlink"/>
                </a:solidFill>
                <a:latin typeface="Roboto"/>
                <a:ea typeface="Roboto"/>
                <a:cs typeface="Roboto"/>
                <a:sym typeface="Roboto"/>
                <a:hlinkClick r:id="rId8"/>
              </a:rPr>
              <a:t>Patient and Caregiver Engagement</a:t>
            </a:r>
            <a:r>
              <a:rPr b="1" i="0" lang="en-US" sz="1800">
                <a:latin typeface="Roboto"/>
                <a:ea typeface="Roboto"/>
                <a:cs typeface="Roboto"/>
                <a:sym typeface="Roboto"/>
              </a:rPr>
              <a:t> </a:t>
            </a:r>
            <a:r>
              <a:rPr b="0" i="0" lang="en-US" sz="1800">
                <a:latin typeface="Roboto"/>
                <a:ea typeface="Roboto"/>
                <a:cs typeface="Roboto"/>
                <a:sym typeface="Roboto"/>
              </a:rPr>
              <a:t>-</a:t>
            </a:r>
            <a:r>
              <a:rPr b="1" i="0" lang="en-US" sz="1800">
                <a:latin typeface="Roboto"/>
                <a:ea typeface="Roboto"/>
                <a:cs typeface="Roboto"/>
                <a:sym typeface="Roboto"/>
              </a:rPr>
              <a:t> </a:t>
            </a:r>
            <a:r>
              <a:rPr b="0" i="0" lang="en-US" sz="1800">
                <a:latin typeface="Roboto"/>
                <a:ea typeface="Roboto"/>
                <a:cs typeface="Roboto"/>
                <a:sym typeface="Roboto"/>
              </a:rPr>
              <a:t>Encourage patient participation and shared decision making.</a:t>
            </a:r>
            <a:br>
              <a:rPr b="0" i="0" lang="en-US" sz="1800">
                <a:latin typeface="Roboto"/>
                <a:ea typeface="Roboto"/>
                <a:cs typeface="Roboto"/>
                <a:sym typeface="Roboto"/>
              </a:rPr>
            </a:br>
            <a:endParaRPr b="0" i="0" sz="1800">
              <a:latin typeface="Roboto"/>
              <a:ea typeface="Roboto"/>
              <a:cs typeface="Roboto"/>
              <a:sym typeface="Roboto"/>
            </a:endParaRPr>
          </a:p>
          <a:p>
            <a:pPr indent="-228600" lvl="0" marL="228600" rtl="0" algn="l">
              <a:lnSpc>
                <a:spcPct val="90000"/>
              </a:lnSpc>
              <a:spcBef>
                <a:spcPts val="1000"/>
              </a:spcBef>
              <a:spcAft>
                <a:spcPts val="0"/>
              </a:spcAft>
              <a:buClr>
                <a:schemeClr val="dk1"/>
              </a:buClr>
              <a:buSzPts val="1800"/>
              <a:buFont typeface="Arial"/>
              <a:buChar char="•"/>
            </a:pPr>
            <a:r>
              <a:rPr b="0" i="0" lang="en-US" sz="1800" u="sng">
                <a:solidFill>
                  <a:schemeClr val="hlink"/>
                </a:solidFill>
                <a:latin typeface="Roboto"/>
                <a:ea typeface="Roboto"/>
                <a:cs typeface="Roboto"/>
                <a:sym typeface="Roboto"/>
                <a:hlinkClick r:id="rId9"/>
              </a:rPr>
              <a:t>Comprehensiveness and Coordination</a:t>
            </a:r>
            <a:r>
              <a:rPr b="1" i="0" lang="en-US" sz="1800">
                <a:latin typeface="Roboto"/>
                <a:ea typeface="Roboto"/>
                <a:cs typeface="Roboto"/>
                <a:sym typeface="Roboto"/>
              </a:rPr>
              <a:t> </a:t>
            </a:r>
            <a:r>
              <a:rPr b="0" i="0" lang="en-US" sz="1800">
                <a:latin typeface="Roboto"/>
                <a:ea typeface="Roboto"/>
                <a:cs typeface="Roboto"/>
                <a:sym typeface="Roboto"/>
              </a:rPr>
              <a:t>- Build relationships and coordinate care across the medical neighborhood.</a:t>
            </a:r>
            <a:endParaRPr/>
          </a:p>
          <a:p>
            <a:pPr indent="0" lvl="0" marL="0" rtl="0" algn="l">
              <a:lnSpc>
                <a:spcPct val="90000"/>
              </a:lnSpc>
              <a:spcBef>
                <a:spcPts val="1000"/>
              </a:spcBef>
              <a:spcAft>
                <a:spcPts val="0"/>
              </a:spcAft>
              <a:buClr>
                <a:schemeClr val="dk1"/>
              </a:buClr>
              <a:buSzPts val="1800"/>
              <a:buNone/>
            </a:pPr>
            <a:r>
              <a:rPr lang="en-US" sz="1800" u="sng">
                <a:solidFill>
                  <a:schemeClr val="hlink"/>
                </a:solidFill>
                <a:hlinkClick r:id="rId10"/>
              </a:rPr>
              <a:t>The Patient-Centered Medical Home | AAFP</a:t>
            </a:r>
            <a:endParaRPr b="0" i="0" sz="1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2013-07-15T20:26:40Z</dcterms:created>
</cp:coreProperties>
</file>