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5" r:id="rId4"/>
    <p:sldMasterId id="2147483708" r:id="rId5"/>
  </p:sldMasterIdLst>
  <p:notesMasterIdLst>
    <p:notesMasterId r:id="rId26"/>
  </p:notesMasterIdLst>
  <p:sldIdLst>
    <p:sldId id="624" r:id="rId6"/>
    <p:sldId id="273" r:id="rId7"/>
    <p:sldId id="267" r:id="rId8"/>
    <p:sldId id="307" r:id="rId9"/>
    <p:sldId id="693" r:id="rId10"/>
    <p:sldId id="690" r:id="rId11"/>
    <p:sldId id="695" r:id="rId12"/>
    <p:sldId id="622" r:id="rId13"/>
    <p:sldId id="291" r:id="rId14"/>
    <p:sldId id="292" r:id="rId15"/>
    <p:sldId id="694" r:id="rId16"/>
    <p:sldId id="309" r:id="rId17"/>
    <p:sldId id="691" r:id="rId18"/>
    <p:sldId id="621" r:id="rId19"/>
    <p:sldId id="301" r:id="rId20"/>
    <p:sldId id="359" r:id="rId21"/>
    <p:sldId id="316" r:id="rId22"/>
    <p:sldId id="360" r:id="rId23"/>
    <p:sldId id="535" r:id="rId24"/>
    <p:sldId id="6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81261" autoAdjust="0"/>
  </p:normalViewPr>
  <p:slideViewPr>
    <p:cSldViewPr snapToGrid="0">
      <p:cViewPr varScale="1">
        <p:scale>
          <a:sx n="70" d="100"/>
          <a:sy n="70" d="100"/>
        </p:scale>
        <p:origin x="1027" y="58"/>
      </p:cViewPr>
      <p:guideLst/>
    </p:cSldViewPr>
  </p:slideViewPr>
  <p:notesTextViewPr>
    <p:cViewPr>
      <p:scale>
        <a:sx n="1" d="1"/>
        <a:sy n="1" d="1"/>
      </p:scale>
      <p:origin x="0" y="0"/>
    </p:cViewPr>
  </p:notesTextViewPr>
  <p:sorterViewPr>
    <p:cViewPr>
      <p:scale>
        <a:sx n="100" d="100"/>
        <a:sy n="100" d="100"/>
      </p:scale>
      <p:origin x="0" y="-13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 Anne McKingsley" userId="183a816c-c2d3-4738-8563-e511f58b388a" providerId="ADAL" clId="{DC867150-4291-44D8-9458-555AD1F511FF}"/>
    <pc:docChg chg="custSel delSld modSld">
      <pc:chgData name="Leigh Anne McKingsley" userId="183a816c-c2d3-4738-8563-e511f58b388a" providerId="ADAL" clId="{DC867150-4291-44D8-9458-555AD1F511FF}" dt="2025-03-18T12:23:53.348" v="254" actId="47"/>
      <pc:docMkLst>
        <pc:docMk/>
      </pc:docMkLst>
      <pc:sldChg chg="del">
        <pc:chgData name="Leigh Anne McKingsley" userId="183a816c-c2d3-4738-8563-e511f58b388a" providerId="ADAL" clId="{DC867150-4291-44D8-9458-555AD1F511FF}" dt="2025-03-18T12:23:53.348" v="254" actId="47"/>
        <pc:sldMkLst>
          <pc:docMk/>
          <pc:sldMk cId="2645945656" sldId="269"/>
        </pc:sldMkLst>
      </pc:sldChg>
      <pc:sldChg chg="modSp mod modNotesTx">
        <pc:chgData name="Leigh Anne McKingsley" userId="183a816c-c2d3-4738-8563-e511f58b388a" providerId="ADAL" clId="{DC867150-4291-44D8-9458-555AD1F511FF}" dt="2025-03-18T12:22:48.531" v="178" actId="20577"/>
        <pc:sldMkLst>
          <pc:docMk/>
          <pc:sldMk cId="2500991444" sldId="624"/>
        </pc:sldMkLst>
        <pc:spChg chg="mod">
          <ac:chgData name="Leigh Anne McKingsley" userId="183a816c-c2d3-4738-8563-e511f58b388a" providerId="ADAL" clId="{DC867150-4291-44D8-9458-555AD1F511FF}" dt="2025-03-18T12:22:48.531" v="178" actId="20577"/>
          <ac:spMkLst>
            <pc:docMk/>
            <pc:sldMk cId="2500991444" sldId="624"/>
            <ac:spMk id="2" creationId="{04A1F371-4022-4D44-87D7-8D7FEDCDCD6D}"/>
          </ac:spMkLst>
        </pc:spChg>
      </pc:sldChg>
      <pc:sldChg chg="modNotesTx">
        <pc:chgData name="Leigh Anne McKingsley" userId="183a816c-c2d3-4738-8563-e511f58b388a" providerId="ADAL" clId="{DC867150-4291-44D8-9458-555AD1F511FF}" dt="2025-03-18T12:23:30.769" v="253" actId="20577"/>
        <pc:sldMkLst>
          <pc:docMk/>
          <pc:sldMk cId="1332272577" sldId="69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F7C5B-9BBD-484D-955B-75923C88DB2E}" type="datetimeFigureOut">
              <a:rPr lang="en-US" smtClean="0"/>
              <a:t>3/21/2025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7477-288A-46EA-9699-5AF0E590CA08}" type="slidenum">
              <a:rPr lang="en-US" smtClean="0"/>
              <a:t>‹#›</a:t>
            </a:fld>
            <a:endParaRPr lang="en-US"/>
          </a:p>
        </p:txBody>
      </p:sp>
    </p:spTree>
    <p:extLst>
      <p:ext uri="{BB962C8B-B14F-4D97-AF65-F5344CB8AC3E}">
        <p14:creationId xmlns:p14="http://schemas.microsoft.com/office/powerpoint/2010/main" val="122450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Aft>
                <a:spcPts val="600"/>
              </a:spcAft>
              <a:buNone/>
            </a:pPr>
            <a:endParaRPr lang="en-US"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16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B76C6-2E2A-5C40-A2EC-BE9BABE1D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31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EA20B4-B1D6-4586-AC71-8013DF7782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723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267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701675"/>
            <a:ext cx="6242050" cy="3511550"/>
          </a:xfrm>
        </p:spPr>
      </p:sp>
      <p:sp>
        <p:nvSpPr>
          <p:cNvPr id="3" name="Notes Placeholder 2"/>
          <p:cNvSpPr>
            <a:spLocks noGrp="1"/>
          </p:cNvSpPr>
          <p:nvPr>
            <p:ph type="body" idx="1"/>
          </p:nvPr>
        </p:nvSpPr>
        <p:spPr/>
        <p:txBody>
          <a:bodyPr/>
          <a:lstStyle/>
          <a:p>
            <a:pPr fontAlgn="base"/>
            <a:endParaRPr lang="en-US" i="1" dirty="0"/>
          </a:p>
        </p:txBody>
      </p:sp>
      <p:sp>
        <p:nvSpPr>
          <p:cNvPr id="4" name="Slide Number Placeholder 3"/>
          <p:cNvSpPr>
            <a:spLocks noGrp="1"/>
          </p:cNvSpPr>
          <p:nvPr>
            <p:ph type="sldNum" sz="quarter" idx="10"/>
          </p:nvPr>
        </p:nvSpPr>
        <p:spPr/>
        <p:txBody>
          <a:bodyPr lIns="93936" tIns="46968" rIns="93936" bIns="46968"/>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118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80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556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16124-D153-4016-94C2-46A32FFB44CE}"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2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7395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116124-D153-4016-94C2-46A32FFB44CE}" type="slidenum">
              <a:rPr kumimoji="0" lang="de-A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A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660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561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4138BF-799A-46BD-92DF-F17D1D7D5A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718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45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AE39E-BF64-4136-92E3-55C394A71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59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1AE39E-BF64-4136-92E3-55C394A717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32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0C13-E223-A511-AEE6-6763BBAEF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AD36C-DC50-FD2D-85D3-237481EC55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AC02D-AB82-4561-E1C8-829604817A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41AE6B-7802-8981-7BCF-0597C119D2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495659-8C38-40F0-8C76-9CAF52B499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799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207477-288A-46EA-9699-5AF0E590CA08}" type="slidenum">
              <a:rPr lang="en-US" smtClean="0"/>
              <a:t>7</a:t>
            </a:fld>
            <a:endParaRPr lang="en-US"/>
          </a:p>
        </p:txBody>
      </p:sp>
    </p:spTree>
    <p:extLst>
      <p:ext uri="{BB962C8B-B14F-4D97-AF65-F5344CB8AC3E}">
        <p14:creationId xmlns:p14="http://schemas.microsoft.com/office/powerpoint/2010/main" val="400478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9363" rtl="0" eaLnBrk="1" fontAlgn="auto" latinLnBrk="0" hangingPunct="1">
              <a:lnSpc>
                <a:spcPct val="100000"/>
              </a:lnSpc>
              <a:spcBef>
                <a:spcPts val="0"/>
              </a:spcBef>
              <a:spcAft>
                <a:spcPts val="0"/>
              </a:spcAft>
              <a:buClrTx/>
              <a:buSzTx/>
              <a:buFontTx/>
              <a:buNone/>
              <a:tabLst/>
              <a:defRPr/>
            </a:pPr>
            <a:fld id="{E357AC93-7C7D-4DD2-9894-6AAD01FCB1E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9363"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6841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B76C6-2E2A-5C40-A2EC-BE9BABE1D9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065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6B12D8-CAD3-4B0F-B1C3-7A4BE454C582}"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66793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12D8-CAD3-4B0F-B1C3-7A4BE454C582}"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385643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12D8-CAD3-4B0F-B1C3-7A4BE454C582}"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56357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24B0E-7F91-4152-9738-1327ACE41C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CF7F60-FF3E-4E1A-93BE-D6FBC01C10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1CF331-DB44-4340-97A4-D01A3493C7F1}"/>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E002CC1E-BF02-4DF9-8544-BB59F18EA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BADC1-6F68-432B-8DBC-7FDDD59FAC24}"/>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1191712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F1A1-0068-46CB-AB6F-0D93606F48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A495CC-62E2-41BD-A020-20EDC69D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550C81-862F-47A8-9BC1-829FDE4F41A0}"/>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D3E6B2E1-7C69-417D-ACAD-FE8BC9608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5A103-8BBD-479A-91C9-FE74C458FE89}"/>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1298323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9479-E7F4-4F26-A91E-C287CC9949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5415B4-4EB0-45DA-B782-ED16488AC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9B44C1-E509-484E-BD66-E6C010A4E352}"/>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B62275DB-7275-4D1E-A98C-9FC2D0660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7E05F-A034-41E4-B35C-9C6F263D672A}"/>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40662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212A-432F-4D8A-8287-79882DF06B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3A4E3E-DB2F-43C4-AB1A-03E49D8913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DFF9BD-5688-428F-8AD1-1695E4D014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5B0429-1A86-4BF4-AB6E-B1B59F0B47C4}"/>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6" name="Footer Placeholder 5">
            <a:extLst>
              <a:ext uri="{FF2B5EF4-FFF2-40B4-BE49-F238E27FC236}">
                <a16:creationId xmlns:a16="http://schemas.microsoft.com/office/drawing/2014/main" id="{2B1B8A41-0A90-4B63-8007-26D64A0EF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4E27CB-A346-4A0D-A9B7-FBC45A8DEA45}"/>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386570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1855-A95B-4931-A5A5-0FB8F9EAE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64095A-434A-42A5-8D7F-CEEF6FD743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F70E16-AC29-41B0-A0EF-CE766F9D1A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D5F81-2598-443A-B923-DD7178EB1F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6B37B4-4163-48D6-824C-12BF7D5E91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EEDA24-0B78-45B2-A958-D8A7902C89CC}"/>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8" name="Footer Placeholder 7">
            <a:extLst>
              <a:ext uri="{FF2B5EF4-FFF2-40B4-BE49-F238E27FC236}">
                <a16:creationId xmlns:a16="http://schemas.microsoft.com/office/drawing/2014/main" id="{4833B654-5564-4957-B373-A4EB2147FD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7BC496-2901-41AC-91CF-8DDB35740FEB}"/>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614098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A0B3-A38E-4244-AAD8-869927D328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E2DFE0-89A8-4481-AA57-21E681ECD092}"/>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4" name="Footer Placeholder 3">
            <a:extLst>
              <a:ext uri="{FF2B5EF4-FFF2-40B4-BE49-F238E27FC236}">
                <a16:creationId xmlns:a16="http://schemas.microsoft.com/office/drawing/2014/main" id="{521EDE6B-1D77-45F2-8993-FC53EF899D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73A4DE-B2B4-4E77-84A7-F1949225702A}"/>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33116383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8A7EA8-092D-45FA-B70E-700B9AEA4AD5}"/>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3" name="Footer Placeholder 2">
            <a:extLst>
              <a:ext uri="{FF2B5EF4-FFF2-40B4-BE49-F238E27FC236}">
                <a16:creationId xmlns:a16="http://schemas.microsoft.com/office/drawing/2014/main" id="{0CEEBAFF-7350-44E4-8A1A-EED57C80BB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8710EB-4C6E-43B7-A2DA-8C4B0D987472}"/>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672363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8FF75-314A-462F-A252-7F32447FBD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ACB159-B83C-4585-ABDE-0883F697F8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E1CE88-3D9F-4C3F-9D00-73A77924E9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B43210-4F13-4ABF-9FE8-6BF83855BA90}"/>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6" name="Footer Placeholder 5">
            <a:extLst>
              <a:ext uri="{FF2B5EF4-FFF2-40B4-BE49-F238E27FC236}">
                <a16:creationId xmlns:a16="http://schemas.microsoft.com/office/drawing/2014/main" id="{9B17E0C9-2674-4409-A69F-D37D02AF03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9172D1-57F0-4A9D-9961-D4966DED5237}"/>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793375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6B12D8-CAD3-4B0F-B1C3-7A4BE454C582}"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3261350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9A3D-E34B-48DA-8201-20C3289A8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1795E-4749-46A6-A178-FBA5F1A6A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190C1A-C4FF-4F6B-ADBA-6FC43003F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58C69-1126-4796-8D8C-F70F0DE3B9E1}"/>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6" name="Footer Placeholder 5">
            <a:extLst>
              <a:ext uri="{FF2B5EF4-FFF2-40B4-BE49-F238E27FC236}">
                <a16:creationId xmlns:a16="http://schemas.microsoft.com/office/drawing/2014/main" id="{B3E06D71-91E4-4E80-AEC2-424697B5C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9660A-1297-4E32-8064-09DD514DD986}"/>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14201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2973-04E3-4D01-A287-292504C4D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E879AF-3C6D-47B0-BDE9-B535A9006D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AA755-8571-47E7-B6D2-D8377858A6C2}"/>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63537D72-3A3E-460B-B2B9-B3799029F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A652E-76FA-4B08-9AD6-3829CA328A7D}"/>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1159547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1B28BC-62CF-4286-9B30-BB0D7C2A8A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40518-8F6C-4F03-BE5D-66ECB3201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1C5B96-13A9-43C0-836E-64C7BC6260E7}"/>
              </a:ext>
            </a:extLst>
          </p:cNvPr>
          <p:cNvSpPr>
            <a:spLocks noGrp="1"/>
          </p:cNvSpPr>
          <p:nvPr>
            <p:ph type="dt" sz="half" idx="10"/>
          </p:nvPr>
        </p:nvSpPr>
        <p:spPr/>
        <p:txBody>
          <a:body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C9F28C4A-A934-465C-9FCE-96C2D8433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B3BFB-F7DD-4F81-9F60-96A0FCA74550}"/>
              </a:ext>
            </a:extLst>
          </p:cNvPr>
          <p:cNvSpPr>
            <a:spLocks noGrp="1"/>
          </p:cNvSpPr>
          <p:nvPr>
            <p:ph type="sldNum" sz="quarter" idx="12"/>
          </p:nvPr>
        </p:nvSpPr>
        <p:spPr/>
        <p:txBody>
          <a:bodyPr/>
          <a:lstStyle/>
          <a:p>
            <a:fld id="{3ABF30CD-A65F-49AB-A279-6EB8B52AC30A}" type="slidenum">
              <a:rPr lang="en-US" smtClean="0"/>
              <a:t>‹#›</a:t>
            </a:fld>
            <a:endParaRPr lang="en-US"/>
          </a:p>
        </p:txBody>
      </p:sp>
    </p:spTree>
    <p:extLst>
      <p:ext uri="{BB962C8B-B14F-4D97-AF65-F5344CB8AC3E}">
        <p14:creationId xmlns:p14="http://schemas.microsoft.com/office/powerpoint/2010/main" val="2565100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picture containing text, businesscard, envelope, screenshot&#10;&#10;Description automatically generated">
            <a:extLst>
              <a:ext uri="{FF2B5EF4-FFF2-40B4-BE49-F238E27FC236}">
                <a16:creationId xmlns:a16="http://schemas.microsoft.com/office/drawing/2014/main" id="{564A3787-70E6-B3A4-6D3A-B75181BA07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C07A246-40F9-F1F4-59E0-BF12ACEC7EF9}"/>
              </a:ext>
            </a:extLst>
          </p:cNvPr>
          <p:cNvSpPr>
            <a:spLocks noGrp="1"/>
          </p:cNvSpPr>
          <p:nvPr>
            <p:ph type="ctrTitle"/>
          </p:nvPr>
        </p:nvSpPr>
        <p:spPr>
          <a:xfrm>
            <a:off x="2605971" y="2244726"/>
            <a:ext cx="6980053" cy="2387600"/>
          </a:xfrm>
        </p:spPr>
        <p:txBody>
          <a:bodyPr anchor="ctr">
            <a:normAutofit/>
          </a:bodyPr>
          <a:lstStyle>
            <a:lvl1pPr algn="ctr">
              <a:defRPr sz="4800" cap="all" baseline="0">
                <a:latin typeface="Poppins" pitchFamily="2" charset="77"/>
                <a:cs typeface="Poppins" pitchFamily="2" charset="77"/>
              </a:defRPr>
            </a:lvl1pPr>
          </a:lstStyle>
          <a:p>
            <a:endParaRPr lang="en-US"/>
          </a:p>
        </p:txBody>
      </p:sp>
      <p:sp>
        <p:nvSpPr>
          <p:cNvPr id="3" name="Subtitle 2">
            <a:extLst>
              <a:ext uri="{FF2B5EF4-FFF2-40B4-BE49-F238E27FC236}">
                <a16:creationId xmlns:a16="http://schemas.microsoft.com/office/drawing/2014/main" id="{2675718F-6B7E-497E-3311-2084AEFD6EC1}"/>
              </a:ext>
            </a:extLst>
          </p:cNvPr>
          <p:cNvSpPr>
            <a:spLocks noGrp="1"/>
          </p:cNvSpPr>
          <p:nvPr>
            <p:ph type="subTitle" idx="1"/>
          </p:nvPr>
        </p:nvSpPr>
        <p:spPr>
          <a:xfrm>
            <a:off x="1523998" y="4700588"/>
            <a:ext cx="9144000" cy="1519237"/>
          </a:xfrm>
        </p:spPr>
        <p:txBody>
          <a:bodyPr/>
          <a:lstStyle>
            <a:lvl1pPr marL="0" indent="0" algn="ctr">
              <a:buNone/>
              <a:defRPr sz="2400">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B0019-F0E2-8961-7370-D0CEFB0D85D2}"/>
              </a:ext>
            </a:extLst>
          </p:cNvPr>
          <p:cNvSpPr>
            <a:spLocks noGrp="1"/>
          </p:cNvSpPr>
          <p:nvPr>
            <p:ph type="dt" sz="half" idx="10"/>
          </p:nvPr>
        </p:nvSpPr>
        <p:spPr/>
        <p:txBody>
          <a:bodyPr/>
          <a:lstStyle/>
          <a:p>
            <a:fld id="{63B03BE7-D6DF-174E-BC24-A70CAAA585CE}" type="datetimeFigureOut">
              <a:rPr lang="en-US" smtClean="0"/>
              <a:t>3/21/2025</a:t>
            </a:fld>
            <a:endParaRPr lang="en-US"/>
          </a:p>
        </p:txBody>
      </p:sp>
      <p:sp>
        <p:nvSpPr>
          <p:cNvPr id="5" name="Footer Placeholder 4">
            <a:extLst>
              <a:ext uri="{FF2B5EF4-FFF2-40B4-BE49-F238E27FC236}">
                <a16:creationId xmlns:a16="http://schemas.microsoft.com/office/drawing/2014/main" id="{7C0C7F56-A57D-D9D3-9CFB-8A7B3E16A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98E2B-4D10-8ACF-78D0-8096897A315E}"/>
              </a:ext>
            </a:extLst>
          </p:cNvPr>
          <p:cNvSpPr>
            <a:spLocks noGrp="1"/>
          </p:cNvSpPr>
          <p:nvPr>
            <p:ph type="sldNum" sz="quarter" idx="12"/>
          </p:nvPr>
        </p:nvSpPr>
        <p:spPr/>
        <p:txBody>
          <a:bodyPr/>
          <a:lstStyle/>
          <a:p>
            <a:fld id="{27394C30-622D-7F4A-BD2A-AF8E467CC83B}" type="slidenum">
              <a:rPr lang="en-US" smtClean="0"/>
              <a:t>‹#›</a:t>
            </a:fld>
            <a:endParaRPr lang="en-US"/>
          </a:p>
        </p:txBody>
      </p:sp>
    </p:spTree>
    <p:extLst>
      <p:ext uri="{BB962C8B-B14F-4D97-AF65-F5344CB8AC3E}">
        <p14:creationId xmlns:p14="http://schemas.microsoft.com/office/powerpoint/2010/main" val="2071964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Lead Title and Content">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17C32E4C-F6D4-2643-9F13-2C24C641C39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254136" y="147243"/>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254136" y="1825625"/>
            <a:ext cx="10245438" cy="4575175"/>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595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E6C-F4DD-F8CD-7C14-B71FE8E08BFB}"/>
              </a:ext>
            </a:extLst>
          </p:cNvPr>
          <p:cNvSpPr>
            <a:spLocks noGrp="1"/>
          </p:cNvSpPr>
          <p:nvPr>
            <p:ph type="title"/>
          </p:nvPr>
        </p:nvSpPr>
        <p:spPr>
          <a:xfrm>
            <a:off x="1108362" y="365125"/>
            <a:ext cx="10245438" cy="1325563"/>
          </a:xfrm>
        </p:spPr>
        <p:txBody>
          <a:bodyPr/>
          <a:lstStyle>
            <a:lvl1pPr>
              <a:defRPr>
                <a:latin typeface="Poppins" pitchFamily="2" charset="77"/>
                <a:cs typeface="Poppins" pitchFamily="2" charset="77"/>
              </a:defRPr>
            </a:lvl1pPr>
          </a:lstStyle>
          <a:p>
            <a:endParaRPr lang="en-US"/>
          </a:p>
        </p:txBody>
      </p:sp>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1108362" y="1825625"/>
            <a:ext cx="10245437"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4BAA25A-F84E-5BD2-EDAA-28B6E797434D}"/>
              </a:ext>
            </a:extLst>
          </p:cNvPr>
          <p:cNvSpPr/>
          <p:nvPr userDrawn="1"/>
        </p:nvSpPr>
        <p:spPr>
          <a:xfrm>
            <a:off x="0" y="0"/>
            <a:ext cx="728870" cy="73549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Tree>
    <p:extLst>
      <p:ext uri="{BB962C8B-B14F-4D97-AF65-F5344CB8AC3E}">
        <p14:creationId xmlns:p14="http://schemas.microsoft.com/office/powerpoint/2010/main" val="3980164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510A53-34DF-F28F-D251-3B24D89C68B9}"/>
              </a:ext>
            </a:extLst>
          </p:cNvPr>
          <p:cNvSpPr>
            <a:spLocks noGrp="1"/>
          </p:cNvSpPr>
          <p:nvPr>
            <p:ph idx="1"/>
          </p:nvPr>
        </p:nvSpPr>
        <p:spPr>
          <a:xfrm>
            <a:off x="675861" y="568037"/>
            <a:ext cx="10946295" cy="5726746"/>
          </a:xfrm>
        </p:spPr>
        <p:txBody>
          <a:bodyPr/>
          <a:lstStyle>
            <a:lvl1pPr>
              <a:lnSpc>
                <a:spcPct val="150000"/>
              </a:lnSpc>
              <a:spcBef>
                <a:spcPts val="0"/>
              </a:spcBef>
              <a:defRPr>
                <a:latin typeface="Poppins" pitchFamily="2" charset="77"/>
                <a:cs typeface="Poppins" pitchFamily="2" charset="77"/>
              </a:defRPr>
            </a:lvl1pPr>
            <a:lvl2pPr>
              <a:lnSpc>
                <a:spcPct val="150000"/>
              </a:lnSpc>
              <a:spcBef>
                <a:spcPts val="0"/>
              </a:spcBef>
              <a:defRPr>
                <a:latin typeface="Poppins" pitchFamily="2" charset="77"/>
                <a:cs typeface="Poppins" pitchFamily="2" charset="77"/>
              </a:defRPr>
            </a:lvl2pPr>
            <a:lvl3pPr>
              <a:lnSpc>
                <a:spcPct val="150000"/>
              </a:lnSpc>
              <a:spcBef>
                <a:spcPts val="0"/>
              </a:spcBef>
              <a:defRPr>
                <a:latin typeface="Poppins" pitchFamily="2" charset="77"/>
                <a:cs typeface="Poppins" pitchFamily="2" charset="77"/>
              </a:defRPr>
            </a:lvl3pPr>
            <a:lvl4pPr>
              <a:lnSpc>
                <a:spcPct val="150000"/>
              </a:lnSpc>
              <a:spcBef>
                <a:spcPts val="0"/>
              </a:spcBef>
              <a:defRPr>
                <a:latin typeface="Poppins" pitchFamily="2" charset="77"/>
                <a:cs typeface="Poppins" pitchFamily="2" charset="77"/>
              </a:defRPr>
            </a:lvl4pPr>
            <a:lvl5pPr>
              <a:lnSpc>
                <a:spcPct val="150000"/>
              </a:lnSpc>
              <a:spcBef>
                <a:spcPts val="0"/>
              </a:spcBef>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727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1722" y="2268537"/>
            <a:ext cx="8395855" cy="2852737"/>
          </a:xfrm>
        </p:spPr>
        <p:txBody>
          <a:bodyPr anchor="ctr"/>
          <a:lstStyle>
            <a:lvl1pPr algn="ctr">
              <a:defRPr sz="6000" b="1">
                <a:solidFill>
                  <a:schemeClr val="bg1"/>
                </a:solidFill>
                <a:latin typeface="Poppins" pitchFamily="2" charset="77"/>
                <a:cs typeface="Poppins" pitchFamily="2" charset="77"/>
              </a:defRPr>
            </a:lvl1pPr>
          </a:lstStyle>
          <a:p>
            <a:r>
              <a:rPr lang="en-US"/>
              <a:t>Click to edit Master title style</a:t>
            </a:r>
          </a:p>
        </p:txBody>
      </p:sp>
    </p:spTree>
    <p:extLst>
      <p:ext uri="{BB962C8B-B14F-4D97-AF65-F5344CB8AC3E}">
        <p14:creationId xmlns:p14="http://schemas.microsoft.com/office/powerpoint/2010/main" val="2276041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81EFF-CDE0-F3C5-ADFC-43E0DB2EAFF2}"/>
              </a:ext>
            </a:extLst>
          </p:cNvPr>
          <p:cNvSpPr>
            <a:spLocks noGrp="1"/>
          </p:cNvSpPr>
          <p:nvPr>
            <p:ph type="title"/>
          </p:nvPr>
        </p:nvSpPr>
        <p:spPr/>
        <p:txBody>
          <a:bodyPr/>
          <a:lstStyle>
            <a:lvl1pPr>
              <a:defRPr>
                <a:latin typeface="Poppins" pitchFamily="2" charset="77"/>
                <a:cs typeface="Poppins"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EE3A6B26-94AE-546A-9F2F-0A20BB904331}"/>
              </a:ext>
            </a:extLst>
          </p:cNvPr>
          <p:cNvSpPr>
            <a:spLocks noGrp="1"/>
          </p:cNvSpPr>
          <p:nvPr>
            <p:ph sz="half" idx="1"/>
          </p:nvPr>
        </p:nvSpPr>
        <p:spPr>
          <a:xfrm>
            <a:off x="838200" y="1825625"/>
            <a:ext cx="5181600" cy="4667250"/>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A7FD1D-C5D7-E803-FB82-A270E9BC2806}"/>
              </a:ext>
            </a:extLst>
          </p:cNvPr>
          <p:cNvSpPr>
            <a:spLocks noGrp="1"/>
          </p:cNvSpPr>
          <p:nvPr>
            <p:ph sz="half" idx="2"/>
          </p:nvPr>
        </p:nvSpPr>
        <p:spPr>
          <a:xfrm>
            <a:off x="6172200" y="1825624"/>
            <a:ext cx="5181600" cy="4667249"/>
          </a:xfrm>
        </p:spPr>
        <p:txBody>
          <a:bodyPr/>
          <a:lstStyle>
            <a:lvl1pPr>
              <a:defRPr>
                <a:latin typeface="Poppins" pitchFamily="2" charset="77"/>
                <a:cs typeface="Poppins" pitchFamily="2" charset="77"/>
              </a:defRPr>
            </a:lvl1pPr>
            <a:lvl2pPr>
              <a:defRPr>
                <a:latin typeface="Poppins" pitchFamily="2" charset="77"/>
                <a:cs typeface="Poppins" pitchFamily="2" charset="77"/>
              </a:defRPr>
            </a:lvl2pPr>
            <a:lvl3pPr>
              <a:defRPr>
                <a:latin typeface="Poppins" pitchFamily="2" charset="77"/>
                <a:cs typeface="Poppins" pitchFamily="2" charset="77"/>
              </a:defRPr>
            </a:lvl3pPr>
            <a:lvl4pPr>
              <a:defRPr>
                <a:latin typeface="Poppins" pitchFamily="2" charset="77"/>
                <a:cs typeface="Poppins" pitchFamily="2" charset="77"/>
              </a:defRPr>
            </a:lvl4pPr>
            <a:lvl5pPr>
              <a:defRPr>
                <a:latin typeface="Poppins" pitchFamily="2" charset="77"/>
                <a:cs typeface="Poppins"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382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537F-938A-8EE4-9E8D-B3477441B9C6}"/>
              </a:ext>
            </a:extLst>
          </p:cNvPr>
          <p:cNvSpPr>
            <a:spLocks noGrp="1"/>
          </p:cNvSpPr>
          <p:nvPr>
            <p:ph type="title"/>
          </p:nvPr>
        </p:nvSpPr>
        <p:spPr>
          <a:xfrm>
            <a:off x="371061" y="457200"/>
            <a:ext cx="4865957" cy="1600200"/>
          </a:xfrm>
        </p:spPr>
        <p:txBody>
          <a:bodyPr anchor="ctr"/>
          <a:lstStyle>
            <a:lvl1pPr>
              <a:defRPr sz="3200">
                <a:latin typeface="Poppins" pitchFamily="2" charset="77"/>
                <a:cs typeface="Poppins"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70F679EA-7034-E242-2CC9-319C89546078}"/>
              </a:ext>
            </a:extLst>
          </p:cNvPr>
          <p:cNvSpPr>
            <a:spLocks noGrp="1"/>
          </p:cNvSpPr>
          <p:nvPr>
            <p:ph type="pic" idx="1"/>
          </p:nvPr>
        </p:nvSpPr>
        <p:spPr>
          <a:xfrm>
            <a:off x="5611812" y="0"/>
            <a:ext cx="6580187"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549D8F-D5D2-1686-F1EA-795DA4C61279}"/>
              </a:ext>
            </a:extLst>
          </p:cNvPr>
          <p:cNvSpPr>
            <a:spLocks noGrp="1"/>
          </p:cNvSpPr>
          <p:nvPr>
            <p:ph type="body" sz="half" idx="2"/>
          </p:nvPr>
        </p:nvSpPr>
        <p:spPr>
          <a:xfrm>
            <a:off x="371061" y="2057399"/>
            <a:ext cx="4865957" cy="4542183"/>
          </a:xfrm>
        </p:spPr>
        <p:txBody>
          <a:bodyPr/>
          <a:lstStyle>
            <a:lvl1pPr marL="0" indent="0">
              <a:buNone/>
              <a:defRPr sz="1600">
                <a:latin typeface="Poppins" pitchFamily="2" charset="77"/>
                <a:cs typeface="Poppi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57745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6B12D8-CAD3-4B0F-B1C3-7A4BE454C582}"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735440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A8B063C6-F4E0-B7D4-2A1B-361519C08266}"/>
              </a:ext>
            </a:extLst>
          </p:cNvPr>
          <p:cNvSpPr>
            <a:spLocks noGrp="1"/>
          </p:cNvSpPr>
          <p:nvPr>
            <p:ph type="pic" idx="1"/>
          </p:nvPr>
        </p:nvSpPr>
        <p:spPr>
          <a:xfrm>
            <a:off x="0" y="0"/>
            <a:ext cx="12191999" cy="6858000"/>
          </a:xfrm>
        </p:spPr>
        <p:txBody>
          <a:bodyPr/>
          <a:lstStyle>
            <a:lvl1pPr marL="0" indent="0">
              <a:buNone/>
              <a:defRPr sz="3200">
                <a:latin typeface="Poppins" pitchFamily="2" charset="77"/>
                <a:cs typeface="Poppins"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857308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eaker / Org info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C06D54-973D-E59C-A718-111295F9890B}"/>
              </a:ext>
            </a:extLst>
          </p:cNvPr>
          <p:cNvSpPr>
            <a:spLocks noGrp="1"/>
          </p:cNvSpPr>
          <p:nvPr>
            <p:ph type="dt" sz="half" idx="10"/>
          </p:nvPr>
        </p:nvSpPr>
        <p:spPr/>
        <p:txBody>
          <a:bodyPr/>
          <a:lstStyle/>
          <a:p>
            <a:fld id="{63B03BE7-D6DF-174E-BC24-A70CAAA585CE}" type="datetimeFigureOut">
              <a:rPr lang="en-US" smtClean="0"/>
              <a:t>3/21/2025</a:t>
            </a:fld>
            <a:endParaRPr lang="en-US"/>
          </a:p>
        </p:txBody>
      </p:sp>
      <p:sp>
        <p:nvSpPr>
          <p:cNvPr id="4" name="Footer Placeholder 3">
            <a:extLst>
              <a:ext uri="{FF2B5EF4-FFF2-40B4-BE49-F238E27FC236}">
                <a16:creationId xmlns:a16="http://schemas.microsoft.com/office/drawing/2014/main" id="{CE99142D-50CA-02F8-D42F-D9E4527852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523F42-33C6-D6F3-E3C7-B1045650F993}"/>
              </a:ext>
            </a:extLst>
          </p:cNvPr>
          <p:cNvSpPr>
            <a:spLocks noGrp="1"/>
          </p:cNvSpPr>
          <p:nvPr>
            <p:ph type="sldNum" sz="quarter" idx="12"/>
          </p:nvPr>
        </p:nvSpPr>
        <p:spPr/>
        <p:txBody>
          <a:bodyPr/>
          <a:lstStyle/>
          <a:p>
            <a:fld id="{27394C30-622D-7F4A-BD2A-AF8E467CC83B}" type="slidenum">
              <a:rPr lang="en-US" smtClean="0"/>
              <a:t>‹#›</a:t>
            </a:fld>
            <a:endParaRPr lang="en-US"/>
          </a:p>
        </p:txBody>
      </p:sp>
      <p:pic>
        <p:nvPicPr>
          <p:cNvPr id="6" name="Picture 5" descr="Background pattern&#10;&#10;Description automatically generated">
            <a:extLst>
              <a:ext uri="{FF2B5EF4-FFF2-40B4-BE49-F238E27FC236}">
                <a16:creationId xmlns:a16="http://schemas.microsoft.com/office/drawing/2014/main" id="{12AF2856-D3B6-37B7-D269-5D9DAE7A3693}"/>
              </a:ext>
            </a:extLst>
          </p:cNvPr>
          <p:cNvPicPr>
            <a:picLocks noChangeAspect="1"/>
          </p:cNvPicPr>
          <p:nvPr userDrawn="1"/>
        </p:nvPicPr>
        <p:blipFill>
          <a:blip r:embed="rId2"/>
          <a:stretch>
            <a:fillRect/>
          </a:stretch>
        </p:blipFill>
        <p:spPr>
          <a:xfrm>
            <a:off x="-14515" y="0"/>
            <a:ext cx="12192000" cy="6858000"/>
          </a:xfrm>
          <a:prstGeom prst="rect">
            <a:avLst/>
          </a:prstGeom>
        </p:spPr>
      </p:pic>
      <p:pic>
        <p:nvPicPr>
          <p:cNvPr id="11" name="Picture 10">
            <a:extLst>
              <a:ext uri="{FF2B5EF4-FFF2-40B4-BE49-F238E27FC236}">
                <a16:creationId xmlns:a16="http://schemas.microsoft.com/office/drawing/2014/main" id="{7FFEDFA2-3F62-D9D9-67C7-655B3A1AE01E}"/>
              </a:ext>
            </a:extLst>
          </p:cNvPr>
          <p:cNvPicPr>
            <a:picLocks noChangeAspect="1"/>
          </p:cNvPicPr>
          <p:nvPr userDrawn="1"/>
        </p:nvPicPr>
        <p:blipFill rotWithShape="1">
          <a:blip r:embed="rId3"/>
          <a:srcRect l="17666" t="3360" r="17561" b="31866"/>
          <a:stretch/>
        </p:blipFill>
        <p:spPr>
          <a:xfrm>
            <a:off x="4978400" y="1963061"/>
            <a:ext cx="2235200" cy="2235200"/>
          </a:xfrm>
          <a:prstGeom prst="ellipse">
            <a:avLst/>
          </a:prstGeom>
          <a:solidFill>
            <a:schemeClr val="bg1"/>
          </a:solidFill>
        </p:spPr>
      </p:pic>
      <p:sp>
        <p:nvSpPr>
          <p:cNvPr id="12" name="TextBox 11">
            <a:extLst>
              <a:ext uri="{FF2B5EF4-FFF2-40B4-BE49-F238E27FC236}">
                <a16:creationId xmlns:a16="http://schemas.microsoft.com/office/drawing/2014/main" id="{3C3C849E-B39A-C3AE-E8B3-E1E594AA79D2}"/>
              </a:ext>
            </a:extLst>
          </p:cNvPr>
          <p:cNvSpPr txBox="1"/>
          <p:nvPr userDrawn="1"/>
        </p:nvSpPr>
        <p:spPr>
          <a:xfrm>
            <a:off x="3378653" y="4324807"/>
            <a:ext cx="5434693" cy="923330"/>
          </a:xfrm>
          <a:prstGeom prst="rect">
            <a:avLst/>
          </a:prstGeom>
          <a:noFill/>
        </p:spPr>
        <p:txBody>
          <a:bodyPr wrap="square" rtlCol="0">
            <a:spAutoFit/>
          </a:bodyPr>
          <a:lstStyle/>
          <a:p>
            <a:pPr algn="ctr"/>
            <a:r>
              <a:rPr lang="en-US" b="1">
                <a:latin typeface="Poppins" pitchFamily="2" charset="77"/>
                <a:cs typeface="Poppins" pitchFamily="2" charset="77"/>
              </a:rPr>
              <a:t>Speaker Name, Job Title, Organization</a:t>
            </a:r>
          </a:p>
          <a:p>
            <a:pPr algn="ctr"/>
            <a:r>
              <a:rPr lang="en-US" b="1">
                <a:latin typeface="Poppins" pitchFamily="2" charset="77"/>
                <a:cs typeface="Poppins" pitchFamily="2" charset="77"/>
              </a:rPr>
              <a:t>Contact Information</a:t>
            </a:r>
          </a:p>
          <a:p>
            <a:pPr algn="ctr"/>
            <a:r>
              <a:rPr lang="en-US" b="1">
                <a:latin typeface="Poppins" pitchFamily="2" charset="77"/>
                <a:cs typeface="Poppins" pitchFamily="2" charset="77"/>
              </a:rPr>
              <a:t>Website Address</a:t>
            </a:r>
          </a:p>
        </p:txBody>
      </p:sp>
      <p:sp>
        <p:nvSpPr>
          <p:cNvPr id="13" name="TextBox 12">
            <a:extLst>
              <a:ext uri="{FF2B5EF4-FFF2-40B4-BE49-F238E27FC236}">
                <a16:creationId xmlns:a16="http://schemas.microsoft.com/office/drawing/2014/main" id="{E1C5B3FA-BEDF-0BF9-6A37-A9FB73DC3A83}"/>
              </a:ext>
            </a:extLst>
          </p:cNvPr>
          <p:cNvSpPr txBox="1"/>
          <p:nvPr userDrawn="1"/>
        </p:nvSpPr>
        <p:spPr>
          <a:xfrm>
            <a:off x="838200" y="5545237"/>
            <a:ext cx="10802257" cy="923330"/>
          </a:xfrm>
          <a:prstGeom prst="rect">
            <a:avLst/>
          </a:prstGeom>
          <a:noFill/>
        </p:spPr>
        <p:txBody>
          <a:bodyPr wrap="square" rtlCol="0">
            <a:spAutoFit/>
          </a:bodyPr>
          <a:lstStyle/>
          <a:p>
            <a:pPr algn="ctr"/>
            <a:r>
              <a:rPr lang="en-US" sz="1800" b="0" i="0">
                <a:solidFill>
                  <a:srgbClr val="000000"/>
                </a:solidFill>
                <a:effectLst/>
                <a:latin typeface="PoppinsRegular" pitchFamily="2" charset="77"/>
              </a:rPr>
              <a:t>The Arc and our network of nearly 600 chapters across the country, promotes and protects the human rights of people with intellectual and developmental disabilities and actively supports their full inclusion and participation in the community throughout their lifetimes.</a:t>
            </a:r>
            <a:endParaRPr lang="en-US" sz="1800">
              <a:solidFill>
                <a:schemeClr val="tx1"/>
              </a:solidFill>
              <a:latin typeface="Poppins" pitchFamily="2" charset="77"/>
              <a:cs typeface="Poppins" pitchFamily="2" charset="77"/>
            </a:endParaRPr>
          </a:p>
        </p:txBody>
      </p:sp>
      <p:pic>
        <p:nvPicPr>
          <p:cNvPr id="17" name="Picture 16" descr="Shape&#10;&#10;Description automatically generated with medium confidence">
            <a:extLst>
              <a:ext uri="{FF2B5EF4-FFF2-40B4-BE49-F238E27FC236}">
                <a16:creationId xmlns:a16="http://schemas.microsoft.com/office/drawing/2014/main" id="{54E6E52C-9CCB-6C3F-618F-9C187BC3F19B}"/>
              </a:ext>
            </a:extLst>
          </p:cNvPr>
          <p:cNvPicPr>
            <a:picLocks noChangeAspect="1"/>
          </p:cNvPicPr>
          <p:nvPr userDrawn="1"/>
        </p:nvPicPr>
        <p:blipFill>
          <a:blip r:embed="rId4"/>
          <a:stretch>
            <a:fillRect/>
          </a:stretch>
        </p:blipFill>
        <p:spPr>
          <a:xfrm>
            <a:off x="4680539" y="182562"/>
            <a:ext cx="2830920" cy="1690688"/>
          </a:xfrm>
          <a:prstGeom prst="rect">
            <a:avLst/>
          </a:prstGeom>
        </p:spPr>
      </p:pic>
    </p:spTree>
    <p:extLst>
      <p:ext uri="{BB962C8B-B14F-4D97-AF65-F5344CB8AC3E}">
        <p14:creationId xmlns:p14="http://schemas.microsoft.com/office/powerpoint/2010/main" val="374920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566307E-F6BF-03DE-3BB9-2AA475C8E739}"/>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67374E2A-B61A-EB1D-92CA-99639EA825B0}"/>
              </a:ext>
            </a:extLst>
          </p:cNvPr>
          <p:cNvSpPr>
            <a:spLocks noGrp="1"/>
          </p:cNvSpPr>
          <p:nvPr>
            <p:ph type="title"/>
          </p:nvPr>
        </p:nvSpPr>
        <p:spPr>
          <a:xfrm>
            <a:off x="1898072" y="2002631"/>
            <a:ext cx="8395855" cy="2852737"/>
          </a:xfrm>
        </p:spPr>
        <p:txBody>
          <a:bodyPr anchor="ctr">
            <a:normAutofit/>
          </a:bodyPr>
          <a:lstStyle>
            <a:lvl1pPr algn="ctr">
              <a:defRPr sz="8800" b="1">
                <a:solidFill>
                  <a:schemeClr val="bg1"/>
                </a:solidFill>
                <a:latin typeface="Poppins" pitchFamily="2" charset="77"/>
                <a:cs typeface="Poppins" pitchFamily="2" charset="77"/>
              </a:defRPr>
            </a:lvl1pPr>
          </a:lstStyle>
          <a:p>
            <a:endParaRPr lang="en-US"/>
          </a:p>
        </p:txBody>
      </p:sp>
    </p:spTree>
    <p:extLst>
      <p:ext uri="{BB962C8B-B14F-4D97-AF65-F5344CB8AC3E}">
        <p14:creationId xmlns:p14="http://schemas.microsoft.com/office/powerpoint/2010/main" val="424577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3022355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dirty="0"/>
          </a:p>
        </p:txBody>
      </p:sp>
    </p:spTree>
    <p:extLst>
      <p:ext uri="{BB962C8B-B14F-4D97-AF65-F5344CB8AC3E}">
        <p14:creationId xmlns:p14="http://schemas.microsoft.com/office/powerpoint/2010/main" val="40490405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4109862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41668702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1FCC66-A8FC-4E4A-A20F-DBC70AD2B0C6}"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798557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1FCC66-A8FC-4E4A-A20F-DBC70AD2B0C6}"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283507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35351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6B12D8-CAD3-4B0F-B1C3-7A4BE454C582}"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1861293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3915282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2294819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27258432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82517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xt w/ imag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6CF30C-8B64-F049-BBE6-7BF7D212BCA7}"/>
              </a:ext>
            </a:extLst>
          </p:cNvPr>
          <p:cNvPicPr>
            <a:picLocks noChangeAspect="1"/>
          </p:cNvPicPr>
          <p:nvPr userDrawn="1"/>
        </p:nvPicPr>
        <p:blipFill>
          <a:blip r:embed="rId2"/>
          <a:stretch>
            <a:fillRect/>
          </a:stretch>
        </p:blipFill>
        <p:spPr>
          <a:xfrm>
            <a:off x="591785" y="83671"/>
            <a:ext cx="1432983" cy="982157"/>
          </a:xfrm>
          <a:prstGeom prst="rect">
            <a:avLst/>
          </a:prstGeom>
        </p:spPr>
      </p:pic>
      <p:pic>
        <p:nvPicPr>
          <p:cNvPr id="6" name="Picture 5">
            <a:extLst>
              <a:ext uri="{FF2B5EF4-FFF2-40B4-BE49-F238E27FC236}">
                <a16:creationId xmlns:a16="http://schemas.microsoft.com/office/drawing/2014/main" id="{74EED997-8026-4848-9C70-AE38354A9DA5}"/>
              </a:ext>
            </a:extLst>
          </p:cNvPr>
          <p:cNvPicPr>
            <a:picLocks noChangeAspect="1"/>
          </p:cNvPicPr>
          <p:nvPr userDrawn="1"/>
        </p:nvPicPr>
        <p:blipFill>
          <a:blip r:embed="rId3"/>
          <a:stretch>
            <a:fillRect/>
          </a:stretch>
        </p:blipFill>
        <p:spPr>
          <a:xfrm>
            <a:off x="10317881" y="296865"/>
            <a:ext cx="1318683" cy="606955"/>
          </a:xfrm>
          <a:prstGeom prst="rect">
            <a:avLst/>
          </a:prstGeom>
        </p:spPr>
      </p:pic>
    </p:spTree>
    <p:extLst>
      <p:ext uri="{BB962C8B-B14F-4D97-AF65-F5344CB8AC3E}">
        <p14:creationId xmlns:p14="http://schemas.microsoft.com/office/powerpoint/2010/main" val="7461113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300248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810146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2166416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2480776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1FCC66-A8FC-4E4A-A20F-DBC70AD2B0C6}" type="datetimeFigureOut">
              <a:rPr lang="en-US" smtClean="0"/>
              <a:pPr/>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401252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6B12D8-CAD3-4B0F-B1C3-7A4BE454C582}"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691984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D1FCC66-A8FC-4E4A-A20F-DBC70AD2B0C6}" type="datetimeFigureOut">
              <a:rPr lang="en-US" smtClean="0"/>
              <a:pPr/>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2133978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1FCC66-A8FC-4E4A-A20F-DBC70AD2B0C6}" type="datetimeFigureOut">
              <a:rPr lang="en-US" smtClean="0"/>
              <a:pPr/>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2522036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501087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1FCC66-A8FC-4E4A-A20F-DBC70AD2B0C6}" type="datetimeFigureOut">
              <a:rPr lang="en-US" smtClean="0"/>
              <a:pPr/>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3771715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18292182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1FCC66-A8FC-4E4A-A20F-DBC70AD2B0C6}" type="datetimeFigureOut">
              <a:rPr lang="en-US" smtClean="0"/>
              <a:pPr/>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25A26-FC64-4635-8C48-1D5E9146759D}" type="slidenum">
              <a:rPr lang="en-US" smtClean="0"/>
              <a:pPr/>
              <a:t>‹#›</a:t>
            </a:fld>
            <a:endParaRPr lang="en-US"/>
          </a:p>
        </p:txBody>
      </p:sp>
    </p:spTree>
    <p:extLst>
      <p:ext uri="{BB962C8B-B14F-4D97-AF65-F5344CB8AC3E}">
        <p14:creationId xmlns:p14="http://schemas.microsoft.com/office/powerpoint/2010/main" val="418123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6B12D8-CAD3-4B0F-B1C3-7A4BE454C582}"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41607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6B12D8-CAD3-4B0F-B1C3-7A4BE454C582}"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629871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12D8-CAD3-4B0F-B1C3-7A4BE454C582}"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3704389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6B12D8-CAD3-4B0F-B1C3-7A4BE454C582}"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CB763-0984-4B76-A7F7-6CC13499FE1D}" type="slidenum">
              <a:rPr lang="en-US" smtClean="0"/>
              <a:t>‹#›</a:t>
            </a:fld>
            <a:endParaRPr lang="en-US"/>
          </a:p>
        </p:txBody>
      </p:sp>
    </p:spTree>
    <p:extLst>
      <p:ext uri="{BB962C8B-B14F-4D97-AF65-F5344CB8AC3E}">
        <p14:creationId xmlns:p14="http://schemas.microsoft.com/office/powerpoint/2010/main" val="28607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7.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0.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7.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12D8-CAD3-4B0F-B1C3-7A4BE454C582}" type="datetimeFigureOut">
              <a:rPr lang="en-US" smtClean="0"/>
              <a:t>3/21/2025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CB763-0984-4B76-A7F7-6CC13499FE1D}" type="slidenum">
              <a:rPr lang="en-US" smtClean="0"/>
              <a:t>‹#›</a:t>
            </a:fld>
            <a:endParaRPr lang="en-US"/>
          </a:p>
        </p:txBody>
      </p:sp>
    </p:spTree>
    <p:extLst>
      <p:ext uri="{BB962C8B-B14F-4D97-AF65-F5344CB8AC3E}">
        <p14:creationId xmlns:p14="http://schemas.microsoft.com/office/powerpoint/2010/main" val="638044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88018C-3B3E-44ED-913C-EC4DC0C65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4B860D-307E-4E88-9F0B-903C1DD209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812656-D906-4099-9FCB-EFC390BCD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17364-79A7-4E36-83E1-390C476FCDFC}" type="datetimeFigureOut">
              <a:rPr lang="en-US" smtClean="0"/>
              <a:t>3/21/2025</a:t>
            </a:fld>
            <a:endParaRPr lang="en-US"/>
          </a:p>
        </p:txBody>
      </p:sp>
      <p:sp>
        <p:nvSpPr>
          <p:cNvPr id="5" name="Footer Placeholder 4">
            <a:extLst>
              <a:ext uri="{FF2B5EF4-FFF2-40B4-BE49-F238E27FC236}">
                <a16:creationId xmlns:a16="http://schemas.microsoft.com/office/drawing/2014/main" id="{619BC593-2440-4C54-9535-3252037343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1FE706-EC47-4C61-89CF-9E3A9D751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F30CD-A65F-49AB-A279-6EB8B52AC30A}" type="slidenum">
              <a:rPr lang="en-US" smtClean="0"/>
              <a:t>‹#›</a:t>
            </a:fld>
            <a:endParaRPr lang="en-US"/>
          </a:p>
        </p:txBody>
      </p:sp>
    </p:spTree>
    <p:extLst>
      <p:ext uri="{BB962C8B-B14F-4D97-AF65-F5344CB8AC3E}">
        <p14:creationId xmlns:p14="http://schemas.microsoft.com/office/powerpoint/2010/main" val="5189977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9BE1E9-746E-64F7-649C-0CA1E9A0DB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DC237-9DFE-4B08-CB92-45BE0747CC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EC4EA-C3F9-7A3C-253E-75F85E185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03BE7-D6DF-174E-BC24-A70CAAA585CE}" type="datetimeFigureOut">
              <a:rPr lang="en-US" smtClean="0"/>
              <a:t>3/21/2025</a:t>
            </a:fld>
            <a:endParaRPr lang="en-US"/>
          </a:p>
        </p:txBody>
      </p:sp>
      <p:sp>
        <p:nvSpPr>
          <p:cNvPr id="5" name="Footer Placeholder 4">
            <a:extLst>
              <a:ext uri="{FF2B5EF4-FFF2-40B4-BE49-F238E27FC236}">
                <a16:creationId xmlns:a16="http://schemas.microsoft.com/office/drawing/2014/main" id="{BCC4A842-88ED-1054-D37C-84C2398F8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27F1CE-3094-28B5-FD5D-0504E9FBB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94C30-622D-7F4A-BD2A-AF8E467CC83B}" type="slidenum">
              <a:rPr lang="en-US" smtClean="0"/>
              <a:t>‹#›</a:t>
            </a:fld>
            <a:endParaRPr lang="en-US"/>
          </a:p>
        </p:txBody>
      </p:sp>
    </p:spTree>
    <p:extLst>
      <p:ext uri="{BB962C8B-B14F-4D97-AF65-F5344CB8AC3E}">
        <p14:creationId xmlns:p14="http://schemas.microsoft.com/office/powerpoint/2010/main" val="23307175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1FCC66-A8FC-4E4A-A20F-DBC70AD2B0C6}" type="datetimeFigureOut">
              <a:rPr lang="en-US" smtClean="0"/>
              <a:pPr/>
              <a:t>3/21/2025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25A26-FC64-4635-8C48-1D5E9146759D}" type="slidenum">
              <a:rPr lang="en-US" smtClean="0"/>
              <a:pPr/>
              <a:t>‹#›</a:t>
            </a:fld>
            <a:endParaRPr lang="en-US"/>
          </a:p>
        </p:txBody>
      </p:sp>
      <p:pic>
        <p:nvPicPr>
          <p:cNvPr id="8" name="Picture 5"/>
          <p:cNvPicPr>
            <a:picLocks noChangeAspect="1" noChangeArrowheads="1"/>
          </p:cNvPicPr>
          <p:nvPr userDrawn="1"/>
        </p:nvPicPr>
        <p:blipFill>
          <a:blip r:embed="rId14" cstate="print"/>
          <a:srcRect/>
          <a:stretch>
            <a:fillRect/>
          </a:stretch>
        </p:blipFill>
        <p:spPr bwMode="auto">
          <a:xfrm>
            <a:off x="406400" y="4953000"/>
            <a:ext cx="3343811"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7248" y="6317317"/>
            <a:ext cx="2295153" cy="448907"/>
          </a:xfrm>
          <a:prstGeom prst="rect">
            <a:avLst/>
          </a:prstGeom>
        </p:spPr>
      </p:pic>
      <p:sp>
        <p:nvSpPr>
          <p:cNvPr id="10" name="Rectangle 9">
            <a:extLst>
              <a:ext uri="{FF2B5EF4-FFF2-40B4-BE49-F238E27FC236}">
                <a16:creationId xmlns:a16="http://schemas.microsoft.com/office/drawing/2014/main" id="{401C79E9-582F-EC47-9EFF-41D3A5D6AF62}"/>
              </a:ext>
            </a:extLst>
          </p:cNvPr>
          <p:cNvSpPr/>
          <p:nvPr userDrawn="1"/>
        </p:nvSpPr>
        <p:spPr>
          <a:xfrm>
            <a:off x="-180623" y="-44449"/>
            <a:ext cx="12553245" cy="177800"/>
          </a:xfrm>
          <a:prstGeom prst="rect">
            <a:avLst/>
          </a:prstGeom>
          <a:solidFill>
            <a:srgbClr val="EA7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191231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ED1FCC66-A8FC-4E4A-A20F-DBC70AD2B0C6}" type="datetimeFigureOut">
              <a:rPr lang="en-US" smtClean="0"/>
              <a:pPr/>
              <a:t>3/21/2025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75525A26-FC64-4635-8C48-1D5E9146759D}" type="slidenum">
              <a:rPr lang="en-US" smtClean="0"/>
              <a:pPr/>
              <a:t>‹#›</a:t>
            </a:fld>
            <a:endParaRPr lang="en-US"/>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4572000" y="1219188"/>
            <a:ext cx="7721616" cy="5791212"/>
          </a:xfrm>
          <a:prstGeom prst="rect">
            <a:avLst/>
          </a:prstGeom>
        </p:spPr>
      </p:pic>
      <p:pic>
        <p:nvPicPr>
          <p:cNvPr id="8" name="Picture 5"/>
          <p:cNvPicPr>
            <a:picLocks noChangeAspect="1" noChangeArrowheads="1"/>
          </p:cNvPicPr>
          <p:nvPr userDrawn="1"/>
        </p:nvPicPr>
        <p:blipFill>
          <a:blip r:embed="rId14" cstate="print"/>
          <a:srcRect/>
          <a:stretch>
            <a:fillRect/>
          </a:stretch>
        </p:blipFill>
        <p:spPr bwMode="auto">
          <a:xfrm>
            <a:off x="406400" y="4953000"/>
            <a:ext cx="3343811" cy="1676400"/>
          </a:xfrm>
          <a:prstGeom prst="rect">
            <a:avLst/>
          </a:prstGeom>
          <a:noFill/>
          <a:ln w="9525">
            <a:noFill/>
            <a:miter lim="800000"/>
            <a:headEnd/>
            <a:tailEnd/>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287248" y="6317317"/>
            <a:ext cx="2295153" cy="448907"/>
          </a:xfrm>
          <a:prstGeom prst="rect">
            <a:avLst/>
          </a:prstGeom>
        </p:spPr>
      </p:pic>
    </p:spTree>
    <p:extLst>
      <p:ext uri="{BB962C8B-B14F-4D97-AF65-F5344CB8AC3E}">
        <p14:creationId xmlns:p14="http://schemas.microsoft.com/office/powerpoint/2010/main" val="21953560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hyperlink" Target="mailto:Mckingsley@thearc.org" TargetMode="Externa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hyperlink" Target="https://thearc.org/our-initiatives/criminal-justice/pathway-justice/" TargetMode="External"/><Relationship Id="rId5" Type="http://schemas.openxmlformats.org/officeDocument/2006/relationships/hyperlink" Target="http://www.thearc.org/NCCJD" TargetMode="External"/><Relationship Id="rId4" Type="http://schemas.openxmlformats.org/officeDocument/2006/relationships/hyperlink" Target="mailto:Oppenheim@thearc.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nccjdpathwaystojustice.org/" TargetMode="External"/><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hyperlink" Target="http://www.thearc.org/NCCJD" TargetMode="External"/><Relationship Id="rId10" Type="http://schemas.openxmlformats.org/officeDocument/2006/relationships/image" Target="../media/image6.png"/><Relationship Id="rId4" Type="http://schemas.openxmlformats.org/officeDocument/2006/relationships/hyperlink" Target="https://thearc.org/our-initiatives/criminal-justice/" TargetMode="Externa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04A1F371-4022-4D44-87D7-8D7FEDCDCD6D}"/>
              </a:ext>
            </a:extLst>
          </p:cNvPr>
          <p:cNvSpPr>
            <a:spLocks noGrp="1"/>
          </p:cNvSpPr>
          <p:nvPr>
            <p:ph type="ctrTitle"/>
          </p:nvPr>
        </p:nvSpPr>
        <p:spPr>
          <a:xfrm>
            <a:off x="660042" y="1350895"/>
            <a:ext cx="4412021" cy="3030724"/>
          </a:xfrm>
        </p:spPr>
        <p:txBody>
          <a:bodyPr anchor="b">
            <a:normAutofit fontScale="90000"/>
          </a:bodyPr>
          <a:lstStyle/>
          <a:p>
            <a:r>
              <a:rPr lang="en-US" sz="4000" dirty="0">
                <a:solidFill>
                  <a:srgbClr val="FFFFFF"/>
                </a:solidFill>
                <a:latin typeface="Georgia" panose="02040502050405020303" pitchFamily="18" charset="0"/>
              </a:rPr>
              <a:t/>
            </a:r>
            <a:br>
              <a:rPr lang="en-US" sz="4000" dirty="0">
                <a:solidFill>
                  <a:srgbClr val="FFFFFF"/>
                </a:solidFill>
                <a:latin typeface="Georgia" panose="02040502050405020303" pitchFamily="18" charset="0"/>
              </a:rPr>
            </a:br>
            <a:r>
              <a:rPr lang="en-US" sz="4000" b="1" dirty="0">
                <a:solidFill>
                  <a:schemeClr val="bg1"/>
                </a:solidFill>
                <a:latin typeface="Georgia" panose="02040502050405020303" pitchFamily="18" charset="0"/>
              </a:rPr>
              <a:t>Bridging Bridges between the Disability &amp; Criminal Justice Communities</a:t>
            </a:r>
            <a:endParaRPr lang="en-US" sz="4000" b="1" i="1" dirty="0">
              <a:solidFill>
                <a:schemeClr val="bg1"/>
              </a:solidFill>
              <a:latin typeface="Georgia" panose="02040502050405020303" pitchFamily="18" charset="0"/>
            </a:endParaRPr>
          </a:p>
        </p:txBody>
      </p:sp>
      <p:pic>
        <p:nvPicPr>
          <p:cNvPr id="4" name="Picture 5" descr="Logo, company name&#10;&#10;Description automatically generated">
            <a:extLst>
              <a:ext uri="{FF2B5EF4-FFF2-40B4-BE49-F238E27FC236}">
                <a16:creationId xmlns:a16="http://schemas.microsoft.com/office/drawing/2014/main" id="{F28224A9-3428-4CC1-A7AE-F0FEC294A58C}"/>
              </a:ext>
            </a:extLst>
          </p:cNvPr>
          <p:cNvPicPr>
            <a:picLocks noChangeAspect="1" noChangeArrowheads="1"/>
          </p:cNvPicPr>
          <p:nvPr/>
        </p:nvPicPr>
        <p:blipFill>
          <a:blip r:embed="rId3" cstate="print"/>
          <a:stretch>
            <a:fillRect/>
          </a:stretch>
        </p:blipFill>
        <p:spPr bwMode="auto">
          <a:xfrm>
            <a:off x="6096000" y="1557223"/>
            <a:ext cx="5608320" cy="3743553"/>
          </a:xfrm>
          <a:prstGeom prst="rect">
            <a:avLst/>
          </a:prstGeom>
          <a:noFill/>
        </p:spPr>
      </p:pic>
    </p:spTree>
    <p:extLst>
      <p:ext uri="{BB962C8B-B14F-4D97-AF65-F5344CB8AC3E}">
        <p14:creationId xmlns:p14="http://schemas.microsoft.com/office/powerpoint/2010/main" val="2500991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869"/>
            <a:ext cx="12192000" cy="6469380"/>
          </a:xfrm>
          <a:prstGeom prst="rect">
            <a:avLst/>
          </a:prstGeom>
        </p:spPr>
      </p:pic>
      <p:pic>
        <p:nvPicPr>
          <p:cNvPr id="3" name="Picture 5">
            <a:extLst>
              <a:ext uri="{FF2B5EF4-FFF2-40B4-BE49-F238E27FC236}">
                <a16:creationId xmlns:a16="http://schemas.microsoft.com/office/drawing/2014/main" id="{7025179F-1C7A-431E-B4B6-A829168BB837}"/>
              </a:ext>
            </a:extLst>
          </p:cNvPr>
          <p:cNvPicPr>
            <a:picLocks noChangeAspect="1" noChangeArrowheads="1"/>
          </p:cNvPicPr>
          <p:nvPr/>
        </p:nvPicPr>
        <p:blipFill>
          <a:blip r:embed="rId4" cstate="print"/>
          <a:stretch>
            <a:fillRect/>
          </a:stretch>
        </p:blipFill>
        <p:spPr bwMode="auto">
          <a:xfrm>
            <a:off x="10374841" y="31916"/>
            <a:ext cx="1689605" cy="1127811"/>
          </a:xfrm>
          <a:prstGeom prst="rect">
            <a:avLst/>
          </a:prstGeom>
          <a:noFill/>
        </p:spPr>
      </p:pic>
    </p:spTree>
    <p:extLst>
      <p:ext uri="{BB962C8B-B14F-4D97-AF65-F5344CB8AC3E}">
        <p14:creationId xmlns:p14="http://schemas.microsoft.com/office/powerpoint/2010/main" val="1201286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3">
            <a:extLst>
              <a:ext uri="{FF2B5EF4-FFF2-40B4-BE49-F238E27FC236}">
                <a16:creationId xmlns:a16="http://schemas.microsoft.com/office/drawing/2014/main"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Chart comparing rates of hearing, vision, cognitive, and ambulatory disabilities among people in state prisons and the U.S. population overall in 2016">
            <a:extLst>
              <a:ext uri="{FF2B5EF4-FFF2-40B4-BE49-F238E27FC236}">
                <a16:creationId xmlns:a16="http://schemas.microsoft.com/office/drawing/2014/main" id="{2802453D-F9B7-7422-AC84-F6C6E93BD3A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3572"/>
            <a:ext cx="12192000" cy="685442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78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649" y="-44632"/>
            <a:ext cx="8257462" cy="1143000"/>
          </a:xfrm>
        </p:spPr>
        <p:txBody>
          <a:bodyPr>
            <a:normAutofit/>
          </a:bodyPr>
          <a:lstStyle/>
          <a:p>
            <a:r>
              <a:rPr lang="en-US" b="1" dirty="0">
                <a:latin typeface="Georgia" panose="02040502050405020303" pitchFamily="18" charset="0"/>
              </a:rPr>
              <a:t>Race &amp; Disability</a:t>
            </a:r>
          </a:p>
        </p:txBody>
      </p:sp>
      <p:sp>
        <p:nvSpPr>
          <p:cNvPr id="3" name="Content Placeholder 2"/>
          <p:cNvSpPr>
            <a:spLocks noGrp="1"/>
          </p:cNvSpPr>
          <p:nvPr>
            <p:ph idx="1"/>
          </p:nvPr>
        </p:nvSpPr>
        <p:spPr>
          <a:xfrm>
            <a:off x="563663" y="1341437"/>
            <a:ext cx="10717433" cy="5036214"/>
          </a:xfrm>
        </p:spPr>
        <p:txBody>
          <a:bodyPr>
            <a:normAutofit lnSpcReduction="10000"/>
          </a:bodyPr>
          <a:lstStyle/>
          <a:p>
            <a:r>
              <a:rPr lang="en-US" sz="2800" dirty="0">
                <a:latin typeface="Georgia" panose="02040502050405020303" pitchFamily="18" charset="0"/>
              </a:rPr>
              <a:t>American Journal of Public Health article (McCauley, 2017) found that young people with disabilities are </a:t>
            </a:r>
            <a:r>
              <a:rPr lang="en-US" sz="2800" b="1" dirty="0">
                <a:latin typeface="Georgia" panose="02040502050405020303" pitchFamily="18" charset="0"/>
              </a:rPr>
              <a:t>13% more likely to be arrested than their peers without disability</a:t>
            </a:r>
            <a:br>
              <a:rPr lang="en-US" sz="2800" b="1" dirty="0">
                <a:latin typeface="Georgia" panose="02040502050405020303" pitchFamily="18" charset="0"/>
              </a:rPr>
            </a:br>
            <a:endParaRPr lang="en-US" sz="2800" b="1" dirty="0">
              <a:latin typeface="Georgia" panose="02040502050405020303" pitchFamily="18" charset="0"/>
            </a:endParaRPr>
          </a:p>
          <a:p>
            <a:pPr lvl="1"/>
            <a:r>
              <a:rPr lang="en-US" sz="2400" dirty="0">
                <a:latin typeface="Georgia" panose="02040502050405020303" pitchFamily="18" charset="0"/>
              </a:rPr>
              <a:t>That figure jumps to </a:t>
            </a:r>
            <a:r>
              <a:rPr lang="en-US" sz="2400" b="1" u="sng" dirty="0">
                <a:latin typeface="Georgia" panose="02040502050405020303" pitchFamily="18" charset="0"/>
              </a:rPr>
              <a:t>17% for Black youth with disabilities</a:t>
            </a:r>
            <a:r>
              <a:rPr lang="en-US" dirty="0">
                <a:latin typeface="Georgia" panose="02040502050405020303" pitchFamily="18" charset="0"/>
              </a:rPr>
              <a:t/>
            </a:r>
            <a:br>
              <a:rPr lang="en-US" dirty="0">
                <a:latin typeface="Georgia" panose="02040502050405020303" pitchFamily="18" charset="0"/>
              </a:rPr>
            </a:br>
            <a:endParaRPr lang="en-US" dirty="0">
              <a:latin typeface="Georgia" panose="02040502050405020303" pitchFamily="18" charset="0"/>
            </a:endParaRPr>
          </a:p>
          <a:p>
            <a:r>
              <a:rPr lang="en-US" sz="2800" dirty="0">
                <a:latin typeface="Georgia" panose="02040502050405020303" pitchFamily="18" charset="0"/>
              </a:rPr>
              <a:t>People with disabilities have an </a:t>
            </a:r>
            <a:r>
              <a:rPr lang="en-US" sz="2800" b="1" dirty="0">
                <a:latin typeface="Georgia" panose="02040502050405020303" pitchFamily="18" charset="0"/>
              </a:rPr>
              <a:t>overall 43% chance of arrest, with a disproportionate risk falling on young Black men</a:t>
            </a:r>
          </a:p>
          <a:p>
            <a:pPr marL="0" indent="0">
              <a:buNone/>
            </a:pPr>
            <a:endParaRPr lang="en-US" sz="2400" dirty="0">
              <a:latin typeface="Georgia" panose="02040502050405020303" pitchFamily="18" charset="0"/>
            </a:endParaRPr>
          </a:p>
          <a:p>
            <a:pPr marL="0" indent="0">
              <a:buNone/>
            </a:pPr>
            <a:r>
              <a:rPr lang="en-US" sz="2400" dirty="0">
                <a:latin typeface="Georgia" panose="02040502050405020303" pitchFamily="18" charset="0"/>
              </a:rPr>
              <a:t/>
            </a:r>
            <a:br>
              <a:rPr lang="en-US" sz="2400" dirty="0">
                <a:latin typeface="Georgia" panose="02040502050405020303" pitchFamily="18" charset="0"/>
              </a:rPr>
            </a:br>
            <a:endParaRPr lang="en-US" sz="2400" dirty="0">
              <a:latin typeface="Georgia" panose="02040502050405020303" pitchFamily="18" charset="0"/>
            </a:endParaRP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58470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6455" y="69011"/>
            <a:ext cx="8424149" cy="1143000"/>
          </a:xfrm>
        </p:spPr>
        <p:txBody>
          <a:bodyPr>
            <a:normAutofit/>
          </a:bodyPr>
          <a:lstStyle/>
          <a:p>
            <a:r>
              <a:rPr lang="en-US" b="1" dirty="0">
                <a:latin typeface="Georgia" panose="02040502050405020303" pitchFamily="18" charset="0"/>
              </a:rPr>
              <a:t>NCCJD Projects &amp; Initiatives</a:t>
            </a:r>
          </a:p>
        </p:txBody>
      </p:sp>
      <p:sp>
        <p:nvSpPr>
          <p:cNvPr id="3" name="Content Placeholder 2"/>
          <p:cNvSpPr>
            <a:spLocks noGrp="1"/>
          </p:cNvSpPr>
          <p:nvPr>
            <p:ph idx="1"/>
          </p:nvPr>
        </p:nvSpPr>
        <p:spPr>
          <a:xfrm>
            <a:off x="109728" y="1305889"/>
            <a:ext cx="12082272" cy="4741520"/>
          </a:xfrm>
        </p:spPr>
        <p:txBody>
          <a:bodyPr>
            <a:normAutofit/>
          </a:bodyPr>
          <a:lstStyle/>
          <a:p>
            <a:r>
              <a:rPr lang="en-US" sz="2400" i="1" dirty="0">
                <a:latin typeface="Georgia" panose="02040502050405020303" pitchFamily="18" charset="0"/>
              </a:rPr>
              <a:t>Interviewing and Interrogating People with IDD – </a:t>
            </a:r>
            <a:r>
              <a:rPr lang="en-US" sz="2400" dirty="0">
                <a:latin typeface="Georgia" panose="02040502050405020303" pitchFamily="18" charset="0"/>
              </a:rPr>
              <a:t>IACP &amp; COPS Office</a:t>
            </a:r>
          </a:p>
          <a:p>
            <a:r>
              <a:rPr lang="en-US" sz="2400" i="1" dirty="0">
                <a:latin typeface="Georgia" panose="02040502050405020303" pitchFamily="18" charset="0"/>
              </a:rPr>
              <a:t>Just Policing: In-Person and Online Training for Police on IDD – </a:t>
            </a:r>
            <a:r>
              <a:rPr lang="en-US" sz="2400" dirty="0">
                <a:latin typeface="Georgia" panose="02040502050405020303" pitchFamily="18" charset="0"/>
              </a:rPr>
              <a:t>COPS Office</a:t>
            </a:r>
          </a:p>
          <a:p>
            <a:r>
              <a:rPr lang="en-US" sz="2400" i="1" dirty="0">
                <a:latin typeface="Georgia" panose="02040502050405020303" pitchFamily="18" charset="0"/>
              </a:rPr>
              <a:t>Language Access Barriers to Justice Among Victims with IDD - </a:t>
            </a:r>
            <a:r>
              <a:rPr lang="en-US" sz="2400" dirty="0">
                <a:latin typeface="Georgia" panose="02040502050405020303" pitchFamily="18" charset="0"/>
              </a:rPr>
              <a:t>OVW</a:t>
            </a:r>
          </a:p>
          <a:p>
            <a:r>
              <a:rPr lang="en-US" sz="2400" i="1" dirty="0">
                <a:latin typeface="Georgia" panose="02040502050405020303" pitchFamily="18" charset="0"/>
              </a:rPr>
              <a:t>Crisis Response Intervention Training (CRIT) – </a:t>
            </a:r>
            <a:r>
              <a:rPr lang="en-US" sz="2400" dirty="0">
                <a:latin typeface="Georgia" panose="02040502050405020303" pitchFamily="18" charset="0"/>
              </a:rPr>
              <a:t>IACP</a:t>
            </a:r>
            <a:r>
              <a:rPr lang="en-US" sz="2400" i="1" dirty="0">
                <a:latin typeface="Georgia" panose="02040502050405020303" pitchFamily="18" charset="0"/>
              </a:rPr>
              <a:t> &amp; </a:t>
            </a:r>
            <a:r>
              <a:rPr lang="en-US" sz="2400" dirty="0">
                <a:latin typeface="Georgia" panose="02040502050405020303" pitchFamily="18" charset="0"/>
              </a:rPr>
              <a:t>BJA</a:t>
            </a:r>
          </a:p>
          <a:p>
            <a:r>
              <a:rPr lang="en-US" sz="2400" i="1" dirty="0">
                <a:latin typeface="Georgia" panose="02040502050405020303" pitchFamily="18" charset="0"/>
              </a:rPr>
              <a:t>Home Safe</a:t>
            </a:r>
            <a:r>
              <a:rPr lang="en-US" sz="2400" dirty="0">
                <a:latin typeface="Georgia" panose="02040502050405020303" pitchFamily="18" charset="0"/>
              </a:rPr>
              <a:t>: People with autism/IDD and wandering – Autism Society &amp; BJA </a:t>
            </a:r>
          </a:p>
          <a:p>
            <a:r>
              <a:rPr lang="en-US" sz="2400" i="1" dirty="0">
                <a:latin typeface="Georgia" panose="02040502050405020303" pitchFamily="18" charset="0"/>
              </a:rPr>
              <a:t>International work: </a:t>
            </a:r>
            <a:r>
              <a:rPr lang="en-US" sz="2400" dirty="0">
                <a:latin typeface="Georgia" panose="02040502050405020303" pitchFamily="18" charset="0"/>
              </a:rPr>
              <a:t>Access to Justice Knowledge Hub - OSF</a:t>
            </a:r>
          </a:p>
          <a:p>
            <a:r>
              <a:rPr lang="en-US" sz="2400" i="1" dirty="0">
                <a:latin typeface="Georgia" panose="02040502050405020303" pitchFamily="18" charset="0"/>
              </a:rPr>
              <a:t>Transforming Healthcare: </a:t>
            </a:r>
            <a:r>
              <a:rPr lang="en-US" sz="2400" dirty="0">
                <a:latin typeface="Georgia" panose="02040502050405020303" pitchFamily="18" charset="0"/>
              </a:rPr>
              <a:t>Educating health care with a disability-led lens - WITH</a:t>
            </a:r>
          </a:p>
          <a:p>
            <a:r>
              <a:rPr lang="en-US" sz="2400" dirty="0">
                <a:latin typeface="Georgia" panose="02040502050405020303" pitchFamily="18" charset="0"/>
              </a:rPr>
              <a:t>NCCJD’s Community of Practice for The Arc’s chapter network</a:t>
            </a: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pPr marL="0" indent="0">
              <a:buNone/>
            </a:pPr>
            <a:endParaRPr lang="en-US" sz="2400"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8340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A1F371-4022-4D44-87D7-8D7FEDCDCD6D}"/>
              </a:ext>
            </a:extLst>
          </p:cNvPr>
          <p:cNvSpPr>
            <a:spLocks noGrp="1"/>
          </p:cNvSpPr>
          <p:nvPr>
            <p:ph type="ctrTitle"/>
          </p:nvPr>
        </p:nvSpPr>
        <p:spPr>
          <a:xfrm>
            <a:off x="90056" y="891652"/>
            <a:ext cx="4982008" cy="3030724"/>
          </a:xfrm>
        </p:spPr>
        <p:txBody>
          <a:bodyPr anchor="b">
            <a:normAutofit/>
          </a:bodyPr>
          <a:lstStyle/>
          <a:p>
            <a:pPr algn="r"/>
            <a:r>
              <a:rPr lang="en-US" sz="4000" dirty="0">
                <a:solidFill>
                  <a:srgbClr val="FFFFFF"/>
                </a:solidFill>
                <a:latin typeface="Georgia" panose="02040502050405020303" pitchFamily="18" charset="0"/>
              </a:rPr>
              <a:t/>
            </a:r>
            <a:br>
              <a:rPr lang="en-US" sz="4000"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Pathways to Justice Training Program</a:t>
            </a:r>
          </a:p>
        </p:txBody>
      </p:sp>
      <p:pic>
        <p:nvPicPr>
          <p:cNvPr id="4" name="Picture 5">
            <a:extLst>
              <a:ext uri="{FF2B5EF4-FFF2-40B4-BE49-F238E27FC236}">
                <a16:creationId xmlns:a16="http://schemas.microsoft.com/office/drawing/2014/main" id="{C53EF31F-2211-41F0-9008-C8280337ACD7}"/>
              </a:ext>
            </a:extLst>
          </p:cNvPr>
          <p:cNvPicPr>
            <a:picLocks noChangeAspect="1" noChangeArrowheads="1"/>
          </p:cNvPicPr>
          <p:nvPr/>
        </p:nvPicPr>
        <p:blipFill>
          <a:blip r:embed="rId3" cstate="print"/>
          <a:stretch>
            <a:fillRect/>
          </a:stretch>
        </p:blipFill>
        <p:spPr bwMode="auto">
          <a:xfrm>
            <a:off x="6096000" y="1534998"/>
            <a:ext cx="5608320" cy="3743553"/>
          </a:xfrm>
          <a:prstGeom prst="rect">
            <a:avLst/>
          </a:prstGeom>
          <a:noFill/>
        </p:spPr>
      </p:pic>
    </p:spTree>
    <p:extLst>
      <p:ext uri="{BB962C8B-B14F-4D97-AF65-F5344CB8AC3E}">
        <p14:creationId xmlns:p14="http://schemas.microsoft.com/office/powerpoint/2010/main" val="139250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1982" y="0"/>
            <a:ext cx="8229600" cy="1143000"/>
          </a:xfrm>
        </p:spPr>
        <p:txBody>
          <a:bodyPr>
            <a:noAutofit/>
          </a:bodyPr>
          <a:lstStyle/>
          <a:p>
            <a:r>
              <a:rPr lang="en-US" sz="4800" b="1" dirty="0">
                <a:solidFill>
                  <a:srgbClr val="EA7125"/>
                </a:solidFill>
              </a:rPr>
              <a:t>Pathways to Justice™ Model</a:t>
            </a:r>
          </a:p>
        </p:txBody>
      </p:sp>
      <p:pic>
        <p:nvPicPr>
          <p:cNvPr id="4" name="Content Placeholder 3"/>
          <p:cNvPicPr>
            <a:picLocks noGrp="1" noChangeAspect="1"/>
          </p:cNvPicPr>
          <p:nvPr>
            <p:ph idx="1"/>
          </p:nvPr>
        </p:nvPicPr>
        <p:blipFill>
          <a:blip r:embed="rId3"/>
          <a:stretch>
            <a:fillRect/>
          </a:stretch>
        </p:blipFill>
        <p:spPr>
          <a:xfrm>
            <a:off x="432769" y="-110002"/>
            <a:ext cx="11559133" cy="6851073"/>
          </a:xfrm>
          <a:prstGeom prst="rect">
            <a:avLst/>
          </a:prstGeom>
        </p:spPr>
      </p:pic>
    </p:spTree>
    <p:extLst>
      <p:ext uri="{BB962C8B-B14F-4D97-AF65-F5344CB8AC3E}">
        <p14:creationId xmlns:p14="http://schemas.microsoft.com/office/powerpoint/2010/main" val="230840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34CB2E-A60C-410C-A40F-EB58CC9A6068}"/>
              </a:ext>
            </a:extLst>
          </p:cNvPr>
          <p:cNvSpPr txBox="1">
            <a:spLocks/>
          </p:cNvSpPr>
          <p:nvPr/>
        </p:nvSpPr>
        <p:spPr>
          <a:xfrm>
            <a:off x="492662" y="200839"/>
            <a:ext cx="10716149" cy="7920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AT" sz="4400" b="1" i="0" u="none" strike="noStrike" kern="1200" cap="none" spc="0" normalizeH="0" baseline="0" noProof="0" dirty="0">
                <a:ln>
                  <a:noFill/>
                </a:ln>
                <a:solidFill>
                  <a:prstClr val="black"/>
                </a:solidFill>
                <a:effectLst/>
                <a:uLnTx/>
                <a:uFillTx/>
                <a:latin typeface="Georgia" panose="02040502050405020303" pitchFamily="18" charset="0"/>
                <a:ea typeface="Verdana" pitchFamily="34" charset="0"/>
                <a:cs typeface="Arial" panose="020B0604020202020204" pitchFamily="34" charset="0"/>
              </a:rPr>
              <a:t>Pathways to Justice</a:t>
            </a:r>
            <a:r>
              <a:rPr kumimoji="0" lang="de-AT" sz="4400" b="1" i="0" u="none" strike="noStrike" kern="1200" cap="none" spc="0" normalizeH="0" baseline="30000" noProof="0" dirty="0">
                <a:ln>
                  <a:noFill/>
                </a:ln>
                <a:solidFill>
                  <a:prstClr val="black"/>
                </a:solidFill>
                <a:effectLst/>
                <a:uLnTx/>
                <a:uFillTx/>
                <a:latin typeface="Georgia" panose="02040502050405020303" pitchFamily="18" charset="0"/>
                <a:ea typeface="Verdana" pitchFamily="34" charset="0"/>
                <a:cs typeface="Arial" panose="020B0604020202020204" pitchFamily="34" charset="0"/>
              </a:rPr>
              <a:t>®</a:t>
            </a:r>
            <a:endParaRPr kumimoji="0" lang="en-GB" sz="4400" b="1" i="0" u="none" strike="noStrike" kern="1200" cap="none" spc="0" normalizeH="0" baseline="30000" noProof="0" dirty="0">
              <a:ln>
                <a:noFill/>
              </a:ln>
              <a:solidFill>
                <a:prstClr val="black"/>
              </a:solidFill>
              <a:effectLst/>
              <a:uLnTx/>
              <a:uFillTx/>
              <a:latin typeface="Georgia" panose="02040502050405020303" pitchFamily="18" charset="0"/>
              <a:ea typeface="Verdana"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1CA4E08-6B9B-4573-B488-17B6CB088FC3}"/>
              </a:ext>
            </a:extLst>
          </p:cNvPr>
          <p:cNvSpPr txBox="1">
            <a:spLocks/>
          </p:cNvSpPr>
          <p:nvPr/>
        </p:nvSpPr>
        <p:spPr>
          <a:xfrm>
            <a:off x="7826643" y="1396342"/>
            <a:ext cx="3673099" cy="4065315"/>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DC08EB5E-478D-4DFD-AADC-1259C7B53E70}"/>
              </a:ext>
            </a:extLst>
          </p:cNvPr>
          <p:cNvSpPr txBox="1"/>
          <p:nvPr/>
        </p:nvSpPr>
        <p:spPr>
          <a:xfrm>
            <a:off x="7705049" y="4102383"/>
            <a:ext cx="4755529"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rPr>
              <a:t>Pathways Principles:</a:t>
            </a:r>
            <a:endParaRPr kumimoji="0" lang="en-US" sz="2400" b="0" i="1"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rPr>
              <a:t>Nothing about us, without us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rPr>
              <a:t>Community-based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rPr>
              <a:t>Multidisciplinary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Trebuchet MS" panose="020B0703020202090204" pitchFamily="34" charset="0"/>
                <a:ea typeface="+mn-ea"/>
                <a:cs typeface="+mn-cs"/>
              </a:rPr>
              <a:t>Relationship-oriented </a:t>
            </a:r>
          </a:p>
        </p:txBody>
      </p:sp>
      <p:pic>
        <p:nvPicPr>
          <p:cNvPr id="8" name="Picture 7" descr="A team of people posing for a photo from a Pathways to Justice event">
            <a:extLst>
              <a:ext uri="{FF2B5EF4-FFF2-40B4-BE49-F238E27FC236}">
                <a16:creationId xmlns:a16="http://schemas.microsoft.com/office/drawing/2014/main" id="{E9261AE5-72DC-4E12-8897-518B425FF4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82297" y="3791182"/>
            <a:ext cx="4394791" cy="2559565"/>
          </a:xfrm>
          <a:prstGeom prst="rect">
            <a:avLst/>
          </a:prstGeom>
          <a:ln>
            <a:noFill/>
          </a:ln>
          <a:effectLst>
            <a:softEdge rad="0"/>
          </a:effectLst>
        </p:spPr>
      </p:pic>
      <p:sp>
        <p:nvSpPr>
          <p:cNvPr id="4" name="Chevron 3">
            <a:extLst>
              <a:ext uri="{FF2B5EF4-FFF2-40B4-BE49-F238E27FC236}">
                <a16:creationId xmlns:a16="http://schemas.microsoft.com/office/drawing/2014/main" id="{4D9DF546-201A-B345-835F-9345C4EE72E7}"/>
              </a:ext>
            </a:extLst>
          </p:cNvPr>
          <p:cNvSpPr/>
          <p:nvPr/>
        </p:nvSpPr>
        <p:spPr>
          <a:xfrm>
            <a:off x="692258" y="1381600"/>
            <a:ext cx="4062805" cy="2047400"/>
          </a:xfrm>
          <a:prstGeom prst="chevron">
            <a:avLst/>
          </a:prstGeom>
          <a:gradFill flip="none" rotWithShape="1">
            <a:gsLst>
              <a:gs pos="37000">
                <a:srgbClr val="EA7125"/>
              </a:gs>
              <a:gs pos="100000">
                <a:srgbClr val="FFA900"/>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hevron 8">
            <a:extLst>
              <a:ext uri="{FF2B5EF4-FFF2-40B4-BE49-F238E27FC236}">
                <a16:creationId xmlns:a16="http://schemas.microsoft.com/office/drawing/2014/main" id="{D33E5051-0E9B-B54B-B306-F7E4FBC6238C}"/>
              </a:ext>
            </a:extLst>
          </p:cNvPr>
          <p:cNvSpPr/>
          <p:nvPr/>
        </p:nvSpPr>
        <p:spPr>
          <a:xfrm>
            <a:off x="4161590" y="1381600"/>
            <a:ext cx="4062805" cy="2047400"/>
          </a:xfrm>
          <a:prstGeom prst="chevron">
            <a:avLst/>
          </a:prstGeom>
          <a:gradFill flip="none" rotWithShape="1">
            <a:gsLst>
              <a:gs pos="37000">
                <a:srgbClr val="EA7125"/>
              </a:gs>
              <a:gs pos="100000">
                <a:srgbClr val="FFA900"/>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Chevron 9">
            <a:extLst>
              <a:ext uri="{FF2B5EF4-FFF2-40B4-BE49-F238E27FC236}">
                <a16:creationId xmlns:a16="http://schemas.microsoft.com/office/drawing/2014/main" id="{6CD8738D-9DAC-BB41-B6D2-4D54E26704DC}"/>
              </a:ext>
            </a:extLst>
          </p:cNvPr>
          <p:cNvSpPr/>
          <p:nvPr/>
        </p:nvSpPr>
        <p:spPr>
          <a:xfrm>
            <a:off x="7629997" y="1381599"/>
            <a:ext cx="4062805" cy="2047400"/>
          </a:xfrm>
          <a:prstGeom prst="chevron">
            <a:avLst/>
          </a:prstGeom>
          <a:gradFill flip="none" rotWithShape="1">
            <a:gsLst>
              <a:gs pos="37000">
                <a:srgbClr val="EA7125"/>
              </a:gs>
              <a:gs pos="100000">
                <a:srgbClr val="FFA900"/>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ED9C4F7-4106-364E-9AB2-AC48801C7D46}"/>
              </a:ext>
            </a:extLst>
          </p:cNvPr>
          <p:cNvSpPr/>
          <p:nvPr/>
        </p:nvSpPr>
        <p:spPr>
          <a:xfrm>
            <a:off x="1956179" y="1590230"/>
            <a:ext cx="2056812"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toneSansITCStd Medium" panose="02000603050000020004" pitchFamily="2" charset="0"/>
                <a:ea typeface="+mn-ea"/>
                <a:cs typeface="+mn-cs"/>
              </a:rPr>
              <a:t>STEP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Disability Response Team (DRT)</a:t>
            </a:r>
          </a:p>
        </p:txBody>
      </p:sp>
      <p:sp>
        <p:nvSpPr>
          <p:cNvPr id="11" name="Rectangle 10">
            <a:extLst>
              <a:ext uri="{FF2B5EF4-FFF2-40B4-BE49-F238E27FC236}">
                <a16:creationId xmlns:a16="http://schemas.microsoft.com/office/drawing/2014/main" id="{131007A8-6395-634A-B5B4-13C562D2421C}"/>
              </a:ext>
            </a:extLst>
          </p:cNvPr>
          <p:cNvSpPr/>
          <p:nvPr/>
        </p:nvSpPr>
        <p:spPr>
          <a:xfrm>
            <a:off x="5410812" y="1586677"/>
            <a:ext cx="2177359"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toneSansITCStd Medium" panose="02000603050000020004" pitchFamily="2" charset="0"/>
                <a:ea typeface="+mn-ea"/>
                <a:cs typeface="+mn-cs"/>
              </a:rPr>
              <a:t>STEP 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for Justice Professionals</a:t>
            </a:r>
          </a:p>
        </p:txBody>
      </p:sp>
      <p:sp>
        <p:nvSpPr>
          <p:cNvPr id="12" name="Rectangle 11">
            <a:extLst>
              <a:ext uri="{FF2B5EF4-FFF2-40B4-BE49-F238E27FC236}">
                <a16:creationId xmlns:a16="http://schemas.microsoft.com/office/drawing/2014/main" id="{8EBCE880-E38E-C74B-BB6A-A7B661AB7DA5}"/>
              </a:ext>
            </a:extLst>
          </p:cNvPr>
          <p:cNvSpPr/>
          <p:nvPr/>
        </p:nvSpPr>
        <p:spPr>
          <a:xfrm>
            <a:off x="8880144" y="1586677"/>
            <a:ext cx="203454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StoneSansITCStd Medium" panose="02000603050000020004" pitchFamily="2" charset="0"/>
                <a:ea typeface="+mn-ea"/>
                <a:cs typeface="+mn-cs"/>
              </a:rPr>
              <a:t>STEP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mn-cs"/>
              </a:rPr>
              <a:t>Ongoing Technical Assistance </a:t>
            </a:r>
          </a:p>
        </p:txBody>
      </p:sp>
    </p:spTree>
    <p:extLst>
      <p:ext uri="{BB962C8B-B14F-4D97-AF65-F5344CB8AC3E}">
        <p14:creationId xmlns:p14="http://schemas.microsoft.com/office/powerpoint/2010/main" val="241246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5"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9436" y="6317317"/>
            <a:ext cx="1721365" cy="448907"/>
          </a:xfrm>
          <a:prstGeom prst="rect">
            <a:avLst/>
          </a:prstGeom>
        </p:spPr>
      </p:pic>
      <p:pic>
        <p:nvPicPr>
          <p:cNvPr id="5" name="Picture 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4953000" y="1219188"/>
            <a:ext cx="5791212" cy="5791212"/>
          </a:xfrm>
          <a:prstGeom prst="rect">
            <a:avLst/>
          </a:prstGeom>
        </p:spPr>
      </p:pic>
      <p:pic>
        <p:nvPicPr>
          <p:cNvPr id="4" name="Picture 5"/>
          <p:cNvPicPr>
            <a:picLocks noChangeAspect="1" noChangeArrowheads="1"/>
          </p:cNvPicPr>
          <p:nvPr/>
        </p:nvPicPr>
        <p:blipFill>
          <a:blip r:embed="rId5" cstate="print"/>
          <a:srcRect/>
          <a:stretch>
            <a:fillRect/>
          </a:stretch>
        </p:blipFill>
        <p:spPr bwMode="auto">
          <a:xfrm>
            <a:off x="1828800" y="4953000"/>
            <a:ext cx="2507858" cy="1676400"/>
          </a:xfrm>
          <a:prstGeom prst="rect">
            <a:avLst/>
          </a:prstGeom>
          <a:noFill/>
          <a:ln w="9525">
            <a:noFill/>
            <a:miter lim="800000"/>
            <a:headEnd/>
            <a:tailEnd/>
          </a:ln>
        </p:spPr>
      </p:pic>
      <p:sp>
        <p:nvSpPr>
          <p:cNvPr id="2" name="Title 1"/>
          <p:cNvSpPr>
            <a:spLocks noGrp="1"/>
          </p:cNvSpPr>
          <p:nvPr>
            <p:ph type="title"/>
          </p:nvPr>
        </p:nvSpPr>
        <p:spPr>
          <a:xfrm>
            <a:off x="1981200" y="101588"/>
            <a:ext cx="8229600" cy="1143000"/>
          </a:xfrm>
        </p:spPr>
        <p:txBody>
          <a:bodyPr>
            <a:normAutofit fontScale="90000"/>
          </a:bodyPr>
          <a:lstStyle/>
          <a:p>
            <a:r>
              <a:rPr lang="en-US" b="1" i="1" dirty="0">
                <a:latin typeface="Georgia" panose="02040502050405020303" pitchFamily="18" charset="0"/>
              </a:rPr>
              <a:t>Pathways to Justice®: </a:t>
            </a:r>
            <a:br>
              <a:rPr lang="en-US" b="1" i="1" dirty="0">
                <a:latin typeface="Georgia" panose="02040502050405020303" pitchFamily="18" charset="0"/>
              </a:rPr>
            </a:br>
            <a:r>
              <a:rPr lang="en-US" b="1" i="1" dirty="0">
                <a:latin typeface="Georgia" panose="02040502050405020303" pitchFamily="18" charset="0"/>
              </a:rPr>
              <a:t>A Comprehensive Approach </a:t>
            </a:r>
          </a:p>
        </p:txBody>
      </p:sp>
      <p:sp>
        <p:nvSpPr>
          <p:cNvPr id="3" name="Content Placeholder 2"/>
          <p:cNvSpPr>
            <a:spLocks noGrp="1"/>
          </p:cNvSpPr>
          <p:nvPr>
            <p:ph idx="1"/>
          </p:nvPr>
        </p:nvSpPr>
        <p:spPr>
          <a:xfrm>
            <a:off x="1981200" y="1524002"/>
            <a:ext cx="8229600" cy="3886199"/>
          </a:xfrm>
        </p:spPr>
        <p:txBody>
          <a:bodyPr>
            <a:normAutofit lnSpcReduction="10000"/>
          </a:bodyPr>
          <a:lstStyle/>
          <a:p>
            <a:pPr marL="457200" lvl="1" indent="0">
              <a:buNone/>
            </a:pPr>
            <a:r>
              <a:rPr lang="en-US" i="1" dirty="0">
                <a:latin typeface="Georgia" panose="02040502050405020303" pitchFamily="18" charset="0"/>
              </a:rPr>
              <a:t>Module 1: Introduction to DRTs and the Pathways to Justice Training Program</a:t>
            </a:r>
          </a:p>
          <a:p>
            <a:pPr marL="457200" lvl="1" indent="0">
              <a:buNone/>
            </a:pPr>
            <a:r>
              <a:rPr lang="en-US" i="1" dirty="0">
                <a:latin typeface="Georgia" panose="02040502050405020303" pitchFamily="18" charset="0"/>
              </a:rPr>
              <a:t>Module 2: Disability Basics</a:t>
            </a:r>
          </a:p>
          <a:p>
            <a:pPr marL="457200" lvl="1" indent="0">
              <a:buNone/>
            </a:pPr>
            <a:r>
              <a:rPr lang="en-US" i="1" dirty="0">
                <a:latin typeface="Georgia" panose="02040502050405020303" pitchFamily="18" charset="0"/>
              </a:rPr>
              <a:t>Module 3: Law Enforcement</a:t>
            </a:r>
          </a:p>
          <a:p>
            <a:pPr marL="457200" lvl="1" indent="0">
              <a:buNone/>
            </a:pPr>
            <a:r>
              <a:rPr lang="en-US" i="1" dirty="0">
                <a:latin typeface="Georgia" panose="02040502050405020303" pitchFamily="18" charset="0"/>
              </a:rPr>
              <a:t>Module 4: Victim Service Providers</a:t>
            </a:r>
          </a:p>
          <a:p>
            <a:pPr marL="457200" lvl="1" indent="0">
              <a:buNone/>
            </a:pPr>
            <a:r>
              <a:rPr lang="en-US" i="1" dirty="0">
                <a:latin typeface="Georgia" panose="02040502050405020303" pitchFamily="18" charset="0"/>
              </a:rPr>
              <a:t>Module 5: Attorneys </a:t>
            </a:r>
          </a:p>
          <a:p>
            <a:pPr marL="457200" lvl="1" indent="0">
              <a:buNone/>
            </a:pPr>
            <a:r>
              <a:rPr lang="en-US" i="1" dirty="0">
                <a:latin typeface="Georgia" panose="02040502050405020303" pitchFamily="18" charset="0"/>
              </a:rPr>
              <a:t>Module 6: Developing a PTJ Plan</a:t>
            </a:r>
          </a:p>
          <a:p>
            <a:pPr marL="457200" lvl="1" indent="0">
              <a:buNone/>
            </a:pPr>
            <a:r>
              <a:rPr lang="en-US" i="1" dirty="0">
                <a:latin typeface="Georgia" panose="02040502050405020303" pitchFamily="18" charset="0"/>
              </a:rPr>
              <a:t>Evaluation Process</a:t>
            </a:r>
            <a:endParaRPr lang="en-US" dirty="0">
              <a:latin typeface="Georgia" panose="02040502050405020303" pitchFamily="18" charset="0"/>
            </a:endParaRPr>
          </a:p>
        </p:txBody>
      </p:sp>
    </p:spTree>
    <p:extLst>
      <p:ext uri="{BB962C8B-B14F-4D97-AF65-F5344CB8AC3E}">
        <p14:creationId xmlns:p14="http://schemas.microsoft.com/office/powerpoint/2010/main" val="177703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734CB2E-A60C-410C-A40F-EB58CC9A6068}"/>
              </a:ext>
            </a:extLst>
          </p:cNvPr>
          <p:cNvSpPr txBox="1">
            <a:spLocks/>
          </p:cNvSpPr>
          <p:nvPr/>
        </p:nvSpPr>
        <p:spPr>
          <a:xfrm>
            <a:off x="679733" y="298422"/>
            <a:ext cx="10580744" cy="79208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de-AT" sz="4400" b="1" i="0" u="none" strike="noStrike" kern="1200" cap="none" spc="0" normalizeH="0" baseline="0" noProof="0" dirty="0">
                <a:ln>
                  <a:noFill/>
                </a:ln>
                <a:solidFill>
                  <a:prstClr val="black"/>
                </a:solidFill>
                <a:effectLst/>
                <a:uLnTx/>
                <a:uFillTx/>
                <a:latin typeface="Georgia" panose="02040502050405020303" pitchFamily="18" charset="0"/>
                <a:ea typeface="Verdana" pitchFamily="34" charset="0"/>
                <a:cs typeface="Arial" panose="020B0604020202020204" pitchFamily="34" charset="0"/>
              </a:rPr>
              <a:t>The Impact of Pathways to Justice </a:t>
            </a:r>
            <a:endParaRPr kumimoji="0" lang="en-GB" sz="4000" b="1" i="0" u="none" strike="noStrike" kern="1200" cap="none" spc="0" normalizeH="0" baseline="0" noProof="0" dirty="0">
              <a:ln>
                <a:noFill/>
              </a:ln>
              <a:solidFill>
                <a:prstClr val="black"/>
              </a:solidFill>
              <a:effectLst/>
              <a:uLnTx/>
              <a:uFillTx/>
              <a:latin typeface="Georgia" panose="02040502050405020303" pitchFamily="18" charset="0"/>
              <a:ea typeface="Verdana"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01CA4E08-6B9B-4573-B488-17B6CB088FC3}"/>
              </a:ext>
            </a:extLst>
          </p:cNvPr>
          <p:cNvSpPr txBox="1">
            <a:spLocks/>
          </p:cNvSpPr>
          <p:nvPr/>
        </p:nvSpPr>
        <p:spPr>
          <a:xfrm>
            <a:off x="679732" y="1419033"/>
            <a:ext cx="3635336" cy="2340751"/>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1"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15 Disability Response Teams </a:t>
            </a:r>
            <a:r>
              <a:rPr kumimoji="0" lang="en-GB" sz="34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in 12 different states</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1"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Over 1,700 justice professionals trained </a:t>
            </a:r>
            <a:r>
              <a:rPr kumimoji="0" lang="en-GB" sz="34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rPr>
              <a:t>since 2015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GB" sz="1800" b="0" i="0" u="none" strike="noStrike" kern="1200" cap="none" spc="0" normalizeH="0" baseline="0" noProof="0" dirty="0">
              <a:ln>
                <a:noFill/>
              </a:ln>
              <a:solidFill>
                <a:prstClr val="black">
                  <a:lumMod val="65000"/>
                  <a:lumOff val="35000"/>
                </a:prstClr>
              </a:solidFill>
              <a:effectLst/>
              <a:uLnTx/>
              <a:uFillTx/>
              <a:latin typeface="Georgia" panose="02040502050405020303" pitchFamily="18" charset="0"/>
              <a:ea typeface="+mn-ea"/>
              <a:cs typeface="+mn-cs"/>
            </a:endParaRPr>
          </a:p>
        </p:txBody>
      </p:sp>
      <p:pic>
        <p:nvPicPr>
          <p:cNvPr id="5" name="Picture 4" descr="Picture of a young, black man with Down syndrome with a caregiver in the background">
            <a:extLst>
              <a:ext uri="{FF2B5EF4-FFF2-40B4-BE49-F238E27FC236}">
                <a16:creationId xmlns:a16="http://schemas.microsoft.com/office/drawing/2014/main" id="{50B3D785-5E32-C747-90CF-211648ABFC66}"/>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24048" b="45307"/>
          <a:stretch/>
        </p:blipFill>
        <p:spPr>
          <a:xfrm>
            <a:off x="0" y="3503588"/>
            <a:ext cx="3737028" cy="1473164"/>
          </a:xfrm>
          <a:prstGeom prst="rect">
            <a:avLst/>
          </a:prstGeom>
        </p:spPr>
      </p:pic>
      <p:pic>
        <p:nvPicPr>
          <p:cNvPr id="3" name="Picture 2" descr="Map of the United States with some states shaded in orange: Washington, California, Colorado, New Mexico, Texas, Illinois, Ohio, South Carolina, Virginia, Maryland, Massachusetts, and New Jersey">
            <a:extLst>
              <a:ext uri="{FF2B5EF4-FFF2-40B4-BE49-F238E27FC236}">
                <a16:creationId xmlns:a16="http://schemas.microsoft.com/office/drawing/2014/main" id="{018954CF-1774-584F-B469-0EA464ACCD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26725" y="1516933"/>
            <a:ext cx="7658768" cy="4714568"/>
          </a:xfrm>
          <a:prstGeom prst="rect">
            <a:avLst/>
          </a:prstGeom>
        </p:spPr>
      </p:pic>
    </p:spTree>
    <p:extLst>
      <p:ext uri="{BB962C8B-B14F-4D97-AF65-F5344CB8AC3E}">
        <p14:creationId xmlns:p14="http://schemas.microsoft.com/office/powerpoint/2010/main" val="1636761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2543" y="-23"/>
            <a:ext cx="5323715" cy="884902"/>
          </a:xfrm>
        </p:spPr>
        <p:txBody>
          <a:bodyPr anchor="b">
            <a:normAutofit fontScale="90000"/>
          </a:bodyPr>
          <a:lstStyle/>
          <a:p>
            <a:r>
              <a:rPr lang="en-US" sz="4000" b="1" dirty="0">
                <a:latin typeface="Georgia" panose="02040502050405020303" pitchFamily="18" charset="0"/>
              </a:rPr>
              <a:t>Contact Information</a:t>
            </a:r>
          </a:p>
        </p:txBody>
      </p:sp>
      <p:sp>
        <p:nvSpPr>
          <p:cNvPr id="3" name="Content Placeholder 2"/>
          <p:cNvSpPr>
            <a:spLocks noGrp="1"/>
          </p:cNvSpPr>
          <p:nvPr>
            <p:ph idx="1"/>
          </p:nvPr>
        </p:nvSpPr>
        <p:spPr>
          <a:xfrm>
            <a:off x="232756" y="1134490"/>
            <a:ext cx="6843211" cy="3520637"/>
          </a:xfrm>
        </p:spPr>
        <p:txBody>
          <a:bodyPr anchor="t">
            <a:noAutofit/>
          </a:bodyPr>
          <a:lstStyle/>
          <a:p>
            <a:pPr>
              <a:defRPr/>
            </a:pPr>
            <a:r>
              <a:rPr lang="en-US" sz="2400" dirty="0">
                <a:latin typeface="Georgia" panose="02040502050405020303" pitchFamily="18" charset="0"/>
              </a:rPr>
              <a:t>NCCJD Team</a:t>
            </a:r>
          </a:p>
          <a:p>
            <a:pPr lvl="1">
              <a:defRPr/>
            </a:pPr>
            <a:r>
              <a:rPr lang="en-US" sz="2000" dirty="0">
                <a:latin typeface="Georgia" panose="02040502050405020303" pitchFamily="18" charset="0"/>
              </a:rPr>
              <a:t>Leigh Anne McKingsley, Senior Director</a:t>
            </a:r>
            <a:br>
              <a:rPr lang="en-US" sz="2000" dirty="0">
                <a:latin typeface="Georgia" panose="02040502050405020303" pitchFamily="18" charset="0"/>
              </a:rPr>
            </a:br>
            <a:r>
              <a:rPr lang="en-US" sz="2000" dirty="0">
                <a:latin typeface="Georgia" panose="02040502050405020303" pitchFamily="18" charset="0"/>
                <a:hlinkClick r:id="rId3"/>
              </a:rPr>
              <a:t>Mckingsley@thearc.org</a:t>
            </a:r>
            <a:r>
              <a:rPr lang="en-US" sz="2000" dirty="0">
                <a:latin typeface="Georgia" panose="02040502050405020303" pitchFamily="18" charset="0"/>
              </a:rPr>
              <a:t> </a:t>
            </a:r>
          </a:p>
          <a:p>
            <a:pPr lvl="1">
              <a:defRPr/>
            </a:pPr>
            <a:r>
              <a:rPr lang="en-US" sz="2000" dirty="0">
                <a:latin typeface="Georgia" panose="02040502050405020303" pitchFamily="18" charset="0"/>
              </a:rPr>
              <a:t>Victoria “Tori” Glaude, Program Manager</a:t>
            </a:r>
          </a:p>
          <a:p>
            <a:pPr lvl="1">
              <a:defRPr/>
            </a:pPr>
            <a:r>
              <a:rPr lang="en-US" sz="2000" dirty="0">
                <a:latin typeface="Georgia" panose="02040502050405020303" pitchFamily="18" charset="0"/>
              </a:rPr>
              <a:t>Jessica Oppenheim, Expert Consultant</a:t>
            </a:r>
            <a:br>
              <a:rPr lang="en-US" sz="2000" dirty="0">
                <a:latin typeface="Georgia" panose="02040502050405020303" pitchFamily="18" charset="0"/>
              </a:rPr>
            </a:br>
            <a:r>
              <a:rPr lang="en-US" sz="2000" dirty="0">
                <a:latin typeface="Georgia" panose="02040502050405020303" pitchFamily="18" charset="0"/>
                <a:hlinkClick r:id="rId4"/>
              </a:rPr>
              <a:t>Oppenheim@thearc.org</a:t>
            </a:r>
            <a:r>
              <a:rPr lang="en-US" sz="2000" dirty="0">
                <a:latin typeface="Georgia" panose="02040502050405020303" pitchFamily="18" charset="0"/>
              </a:rPr>
              <a:t> </a:t>
            </a:r>
          </a:p>
          <a:p>
            <a:pPr lvl="1">
              <a:defRPr/>
            </a:pPr>
            <a:r>
              <a:rPr lang="en-US" sz="2000" dirty="0">
                <a:latin typeface="Georgia" panose="02040502050405020303" pitchFamily="18" charset="0"/>
              </a:rPr>
              <a:t>Erica Harris, CRIT Project Consultant</a:t>
            </a:r>
            <a:br>
              <a:rPr lang="en-US" sz="2000" dirty="0">
                <a:latin typeface="Georgia" panose="02040502050405020303" pitchFamily="18" charset="0"/>
              </a:rPr>
            </a:br>
            <a:endParaRPr lang="en-US" sz="2000" dirty="0">
              <a:latin typeface="Georgia" panose="02040502050405020303" pitchFamily="18" charset="0"/>
            </a:endParaRPr>
          </a:p>
          <a:p>
            <a:pPr>
              <a:defRPr/>
            </a:pPr>
            <a:r>
              <a:rPr lang="en-US" sz="2400" dirty="0">
                <a:latin typeface="Georgia" panose="02040502050405020303" pitchFamily="18" charset="0"/>
              </a:rPr>
              <a:t>Visit NCCJD® online</a:t>
            </a:r>
            <a:br>
              <a:rPr lang="en-US" sz="2400" dirty="0">
                <a:latin typeface="Georgia" panose="02040502050405020303" pitchFamily="18" charset="0"/>
              </a:rPr>
            </a:br>
            <a:r>
              <a:rPr lang="en-US" sz="2400" dirty="0">
                <a:latin typeface="Georgia" panose="02040502050405020303" pitchFamily="18" charset="0"/>
                <a:hlinkClick r:id="rId5"/>
              </a:rPr>
              <a:t>www.thearc.org/NCCJD</a:t>
            </a:r>
            <a:endParaRPr lang="en-US" sz="2400" dirty="0">
              <a:latin typeface="Georgia" panose="02040502050405020303" pitchFamily="18" charset="0"/>
            </a:endParaRPr>
          </a:p>
          <a:p>
            <a:pPr>
              <a:defRPr/>
            </a:pPr>
            <a:endParaRPr lang="en-US" sz="2400" dirty="0">
              <a:latin typeface="Georgia" panose="02040502050405020303" pitchFamily="18" charset="0"/>
            </a:endParaRPr>
          </a:p>
          <a:p>
            <a:pPr>
              <a:defRPr/>
            </a:pPr>
            <a:r>
              <a:rPr lang="en-US" sz="2400" i="1" dirty="0">
                <a:latin typeface="Georgia" panose="02040502050405020303" pitchFamily="18" charset="0"/>
              </a:rPr>
              <a:t>Pathways to Justice</a:t>
            </a:r>
            <a:r>
              <a:rPr lang="en-US" sz="2400" dirty="0">
                <a:latin typeface="Georgia" panose="02040502050405020303" pitchFamily="18" charset="0"/>
              </a:rPr>
              <a:t>®</a:t>
            </a:r>
          </a:p>
          <a:p>
            <a:pPr marL="0" indent="0">
              <a:buNone/>
              <a:defRPr/>
            </a:pPr>
            <a:r>
              <a:rPr lang="en-US" sz="2400" dirty="0">
                <a:latin typeface="Georgia" panose="02040502050405020303" pitchFamily="18" charset="0"/>
                <a:hlinkClick r:id="rId6"/>
              </a:rPr>
              <a:t>https://thearc.org/our-initiatives/criminal-justice/pathway-justice/</a:t>
            </a:r>
            <a:endParaRPr lang="en-US" sz="2400" dirty="0">
              <a:latin typeface="Georgia" panose="02040502050405020303" pitchFamily="18" charset="0"/>
            </a:endParaRPr>
          </a:p>
          <a:p>
            <a:pPr>
              <a:defRPr/>
            </a:pPr>
            <a:endParaRPr lang="en-US"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B516FF39-ACDB-4B49-B51B-D37ED1740F54}"/>
              </a:ext>
            </a:extLst>
          </p:cNvPr>
          <p:cNvPicPr>
            <a:picLocks noChangeAspect="1" noChangeArrowheads="1"/>
          </p:cNvPicPr>
          <p:nvPr/>
        </p:nvPicPr>
        <p:blipFill rotWithShape="1">
          <a:blip r:embed="rId7" cstate="print"/>
          <a:srcRect r="2511" b="-2"/>
          <a:stretch/>
        </p:blipFill>
        <p:spPr bwMode="auto">
          <a:xfrm>
            <a:off x="8045324" y="2001194"/>
            <a:ext cx="4170530" cy="2855587"/>
          </a:xfrm>
          <a:prstGeom prst="rect">
            <a:avLst/>
          </a:prstGeom>
          <a:noFill/>
        </p:spPr>
      </p:pic>
      <p:sp>
        <p:nvSpPr>
          <p:cNvPr id="4" name="Slide Number Placeholder 3"/>
          <p:cNvSpPr>
            <a:spLocks noGrp="1"/>
          </p:cNvSpPr>
          <p:nvPr>
            <p:ph type="sldNum" sz="quarter" idx="12"/>
          </p:nvPr>
        </p:nvSpPr>
        <p:spPr>
          <a:xfrm>
            <a:off x="11704320" y="6459378"/>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CF6D39E-F749-4385-B2E1-A515C4EF71C7}"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040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59E83-577B-4403-9FB2-A971D7A3370C}"/>
              </a:ext>
            </a:extLst>
          </p:cNvPr>
          <p:cNvSpPr>
            <a:spLocks noGrp="1"/>
          </p:cNvSpPr>
          <p:nvPr>
            <p:ph type="title"/>
          </p:nvPr>
        </p:nvSpPr>
        <p:spPr>
          <a:xfrm>
            <a:off x="967970" y="99631"/>
            <a:ext cx="10058400" cy="1450757"/>
          </a:xfrm>
        </p:spPr>
        <p:txBody>
          <a:bodyPr>
            <a:normAutofit/>
          </a:bodyPr>
          <a:lstStyle/>
          <a:p>
            <a:r>
              <a:rPr lang="en-US" b="1" dirty="0">
                <a:latin typeface="Georgia" panose="02040502050405020303" pitchFamily="18" charset="0"/>
              </a:rPr>
              <a:t>The Arc of the United States</a:t>
            </a:r>
          </a:p>
        </p:txBody>
      </p:sp>
      <p:sp>
        <p:nvSpPr>
          <p:cNvPr id="3" name="Content Placeholder 2">
            <a:extLst>
              <a:ext uri="{FF2B5EF4-FFF2-40B4-BE49-F238E27FC236}">
                <a16:creationId xmlns:a16="http://schemas.microsoft.com/office/drawing/2014/main" id="{73728980-6366-409E-A2FF-5493BEF5FE6C}"/>
              </a:ext>
            </a:extLst>
          </p:cNvPr>
          <p:cNvSpPr>
            <a:spLocks noGrp="1"/>
          </p:cNvSpPr>
          <p:nvPr>
            <p:ph idx="1"/>
          </p:nvPr>
        </p:nvSpPr>
        <p:spPr>
          <a:xfrm>
            <a:off x="678469" y="1741032"/>
            <a:ext cx="6454987" cy="3696877"/>
          </a:xfrm>
        </p:spPr>
        <p:txBody>
          <a:bodyPr>
            <a:normAutofit/>
          </a:bodyPr>
          <a:lstStyle/>
          <a:p>
            <a:pPr>
              <a:buFont typeface="Arial" panose="020B0604020202020204" pitchFamily="34" charset="0"/>
              <a:buChar char="•"/>
            </a:pPr>
            <a:r>
              <a:rPr lang="en-US" sz="2200" dirty="0">
                <a:latin typeface="Georgia" panose="02040502050405020303" pitchFamily="18" charset="0"/>
              </a:rPr>
              <a:t>The Arc’s Mission:</a:t>
            </a:r>
          </a:p>
          <a:p>
            <a:pPr lvl="1"/>
            <a:r>
              <a:rPr lang="en-US" sz="1800" i="1" dirty="0">
                <a:latin typeface="Georgia" panose="02040502050405020303" pitchFamily="18" charset="0"/>
              </a:rPr>
              <a:t>To promote and protect the human rights of people with intellectual and developmental disabilities and actively support their full inclusion and participation in the community throughout their lifetimes.</a:t>
            </a:r>
          </a:p>
          <a:p>
            <a:r>
              <a:rPr lang="en-US" sz="2200" dirty="0">
                <a:latin typeface="Georgia" panose="02040502050405020303" pitchFamily="18" charset="0"/>
              </a:rPr>
              <a:t>Largest organization in the U.S. that serves people with intellectual and developmental disabilities (IDD) and their families </a:t>
            </a:r>
            <a:endParaRPr lang="en-US" sz="2200" i="1" dirty="0">
              <a:latin typeface="Georgia" panose="02040502050405020303" pitchFamily="18" charset="0"/>
            </a:endParaRPr>
          </a:p>
          <a:p>
            <a:pPr>
              <a:buFont typeface="Arial" panose="020B0604020202020204" pitchFamily="34" charset="0"/>
              <a:buChar char="•"/>
            </a:pPr>
            <a:r>
              <a:rPr lang="en-US" sz="2200" dirty="0">
                <a:latin typeface="Georgia" panose="02040502050405020303" pitchFamily="18" charset="0"/>
              </a:rPr>
              <a:t> Policy, program, and legal advocacy </a:t>
            </a:r>
          </a:p>
          <a:p>
            <a:pPr>
              <a:buFont typeface="Arial" panose="020B0604020202020204" pitchFamily="34" charset="0"/>
              <a:buChar char="•"/>
            </a:pPr>
            <a:r>
              <a:rPr lang="en-US" sz="2200" dirty="0">
                <a:latin typeface="Georgia" panose="02040502050405020303" pitchFamily="18" charset="0"/>
              </a:rPr>
              <a:t> 550+ chapters across the country </a:t>
            </a:r>
          </a:p>
          <a:p>
            <a:pPr lvl="2"/>
            <a:endParaRPr lang="en-US" dirty="0">
              <a:latin typeface="Georgia" panose="02040502050405020303" pitchFamily="18" charset="0"/>
            </a:endParaRPr>
          </a:p>
        </p:txBody>
      </p:sp>
      <p:pic>
        <p:nvPicPr>
          <p:cNvPr id="7" name="Picture 5">
            <a:extLst>
              <a:ext uri="{FF2B5EF4-FFF2-40B4-BE49-F238E27FC236}">
                <a16:creationId xmlns:a16="http://schemas.microsoft.com/office/drawing/2014/main" id="{5CFB6621-B680-4575-BB4D-9BC70AFF216F}"/>
              </a:ext>
            </a:extLst>
          </p:cNvPr>
          <p:cNvPicPr>
            <a:picLocks noChangeAspect="1" noChangeArrowheads="1"/>
          </p:cNvPicPr>
          <p:nvPr/>
        </p:nvPicPr>
        <p:blipFill>
          <a:blip r:embed="rId3" cstate="print"/>
          <a:stretch>
            <a:fillRect/>
          </a:stretch>
        </p:blipFill>
        <p:spPr bwMode="auto">
          <a:xfrm>
            <a:off x="7595873" y="1643514"/>
            <a:ext cx="4482031" cy="2991755"/>
          </a:xfrm>
          <a:prstGeom prst="rect">
            <a:avLst/>
          </a:prstGeom>
          <a:noFill/>
        </p:spPr>
      </p:pic>
      <p:sp>
        <p:nvSpPr>
          <p:cNvPr id="5" name="Footer Placeholder 4">
            <a:extLst>
              <a:ext uri="{FF2B5EF4-FFF2-40B4-BE49-F238E27FC236}">
                <a16:creationId xmlns:a16="http://schemas.microsoft.com/office/drawing/2014/main" id="{7F7C433C-7630-4412-9917-FAE8373ADF80}"/>
              </a:ext>
            </a:extLst>
          </p:cNvPr>
          <p:cNvSpPr>
            <a:spLocks noGrp="1"/>
          </p:cNvSpPr>
          <p:nvPr>
            <p:ph type="ftr" sz="quarter" idx="11"/>
          </p:nvPr>
        </p:nvSpPr>
        <p:spPr>
          <a:xfrm>
            <a:off x="3686185" y="6459785"/>
            <a:ext cx="4822804"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Georgia" panose="02040502050405020303" pitchFamily="18" charset="0"/>
                <a:ea typeface="+mn-ea"/>
                <a:cs typeface="+mn-cs"/>
              </a:rPr>
              <a:t>Visit: thearc.org/</a:t>
            </a:r>
            <a:endParaRPr kumimoji="0" lang="en-US" sz="1200" b="0" i="0" u="none" strike="noStrike" kern="1200" cap="none" spc="0" normalizeH="0" baseline="0" noProof="0">
              <a:ln>
                <a:noFill/>
              </a:ln>
              <a:solidFill>
                <a:prstClr val="black">
                  <a:tint val="75000"/>
                </a:prstClr>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43749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B516FF39-ACDB-4B49-B51B-D37ED1740F54}"/>
              </a:ext>
            </a:extLst>
          </p:cNvPr>
          <p:cNvPicPr>
            <a:picLocks noChangeAspect="1" noChangeArrowheads="1"/>
          </p:cNvPicPr>
          <p:nvPr/>
        </p:nvPicPr>
        <p:blipFill rotWithShape="1">
          <a:blip r:embed="rId3" cstate="print"/>
          <a:srcRect r="2511" b="-2"/>
          <a:stretch/>
        </p:blipFill>
        <p:spPr bwMode="auto">
          <a:xfrm>
            <a:off x="1976402" y="2001193"/>
            <a:ext cx="4170530" cy="2855587"/>
          </a:xfrm>
          <a:prstGeom prst="rect">
            <a:avLst/>
          </a:prstGeom>
          <a:noFill/>
        </p:spPr>
      </p:pic>
      <p:sp>
        <p:nvSpPr>
          <p:cNvPr id="4" name="Slide Number Placeholder 3"/>
          <p:cNvSpPr>
            <a:spLocks noGrp="1"/>
          </p:cNvSpPr>
          <p:nvPr>
            <p:ph type="sldNum" sz="quarter" idx="12"/>
          </p:nvPr>
        </p:nvSpPr>
        <p:spPr>
          <a:xfrm>
            <a:off x="11704320" y="6459378"/>
            <a:ext cx="448056"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CF6D39E-F749-4385-B2E1-A515C4EF71C7}" type="slidenum">
              <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1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FBF6139-22C8-971A-3F9F-5C4EC0C3CC5B}"/>
              </a:ext>
            </a:extLst>
          </p:cNvPr>
          <p:cNvSpPr txBox="1"/>
          <p:nvPr/>
        </p:nvSpPr>
        <p:spPr>
          <a:xfrm>
            <a:off x="8345978" y="3044267"/>
            <a:ext cx="396434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Questions?</a:t>
            </a:r>
          </a:p>
        </p:txBody>
      </p:sp>
    </p:spTree>
    <p:extLst>
      <p:ext uri="{BB962C8B-B14F-4D97-AF65-F5344CB8AC3E}">
        <p14:creationId xmlns:p14="http://schemas.microsoft.com/office/powerpoint/2010/main" val="418933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Georgia" panose="02040502050405020303" pitchFamily="18" charset="0"/>
              </a:rPr>
              <a:t>National Center on Criminal Justice</a:t>
            </a:r>
            <a:br>
              <a:rPr lang="en-US" sz="3200" b="1" dirty="0">
                <a:latin typeface="Georgia" panose="02040502050405020303" pitchFamily="18" charset="0"/>
              </a:rPr>
            </a:br>
            <a:r>
              <a:rPr lang="en-US" sz="3200" b="1" dirty="0">
                <a:latin typeface="Georgia" panose="02040502050405020303" pitchFamily="18" charset="0"/>
              </a:rPr>
              <a:t>and Disability</a:t>
            </a:r>
            <a:endParaRPr lang="x-none" sz="3200" b="1" dirty="0">
              <a:latin typeface="Georgia" panose="02040502050405020303" pitchFamily="18" charset="0"/>
            </a:endParaRPr>
          </a:p>
        </p:txBody>
      </p:sp>
      <p:sp>
        <p:nvSpPr>
          <p:cNvPr id="3" name="Content Placeholder 2"/>
          <p:cNvSpPr>
            <a:spLocks noGrp="1"/>
          </p:cNvSpPr>
          <p:nvPr>
            <p:ph idx="1"/>
          </p:nvPr>
        </p:nvSpPr>
        <p:spPr>
          <a:xfrm>
            <a:off x="555099" y="1962646"/>
            <a:ext cx="10972800" cy="4141821"/>
          </a:xfrm>
        </p:spPr>
        <p:txBody>
          <a:bodyPr vert="horz" lIns="91440" tIns="45720" rIns="91440" bIns="45720" rtlCol="0" anchor="t">
            <a:normAutofit/>
          </a:bodyPr>
          <a:lstStyle/>
          <a:p>
            <a:r>
              <a:rPr lang="en-US" dirty="0">
                <a:latin typeface="Georgia" panose="02040502050405020303" pitchFamily="18" charset="0"/>
              </a:rPr>
              <a:t>Created in 2013 with support from the Bureau of Justice Assistance </a:t>
            </a:r>
          </a:p>
          <a:p>
            <a:r>
              <a:rPr lang="en-US" dirty="0">
                <a:latin typeface="Georgia" panose="02040502050405020303" pitchFamily="18" charset="0"/>
              </a:rPr>
              <a:t>Mission: Advocate at the intersection of criminal justice reform and the advancement of disability rights</a:t>
            </a:r>
          </a:p>
          <a:p>
            <a:pPr lvl="1"/>
            <a:r>
              <a:rPr lang="en-US" dirty="0">
                <a:latin typeface="Georgia" panose="02040502050405020303" pitchFamily="18" charset="0"/>
              </a:rPr>
              <a:t>Work on both victim/witness issues and on issues facing those who are charged with crimes</a:t>
            </a:r>
          </a:p>
          <a:p>
            <a:r>
              <a:rPr lang="en-US" dirty="0">
                <a:latin typeface="Georgia" panose="02040502050405020303" pitchFamily="18" charset="0"/>
              </a:rPr>
              <a:t>Broad portfolio of projects and contracts from the federal government and foundations, some fee-for-service</a:t>
            </a:r>
          </a:p>
          <a:p>
            <a:r>
              <a:rPr lang="en-US" dirty="0">
                <a:latin typeface="Georgia" panose="02040502050405020303" pitchFamily="18" charset="0"/>
              </a:rPr>
              <a:t>Target audiences: Disability advocates, criminal justice professionals, people with IDD and The Arc’s chapter network </a:t>
            </a:r>
          </a:p>
        </p:txBody>
      </p:sp>
      <p:pic>
        <p:nvPicPr>
          <p:cNvPr id="4" name="Picture 5">
            <a:extLst>
              <a:ext uri="{FF2B5EF4-FFF2-40B4-BE49-F238E27FC236}">
                <a16:creationId xmlns:a16="http://schemas.microsoft.com/office/drawing/2014/main" id="{5BF190B9-3C75-485C-89F3-3B278E044000}"/>
              </a:ext>
            </a:extLst>
          </p:cNvPr>
          <p:cNvPicPr>
            <a:picLocks noChangeAspect="1" noChangeArrowheads="1"/>
          </p:cNvPicPr>
          <p:nvPr/>
        </p:nvPicPr>
        <p:blipFill>
          <a:blip r:embed="rId3" cstate="print"/>
          <a:srcRect/>
          <a:stretch>
            <a:fillRect/>
          </a:stretch>
        </p:blipFill>
        <p:spPr bwMode="auto">
          <a:xfrm>
            <a:off x="9563100" y="42672"/>
            <a:ext cx="2507858" cy="1676400"/>
          </a:xfrm>
          <a:prstGeom prst="rect">
            <a:avLst/>
          </a:prstGeom>
          <a:noFill/>
          <a:ln w="9525">
            <a:noFill/>
            <a:miter lim="800000"/>
            <a:headEnd/>
            <a:tailEnd/>
          </a:ln>
        </p:spPr>
      </p:pic>
    </p:spTree>
    <p:extLst>
      <p:ext uri="{BB962C8B-B14F-4D97-AF65-F5344CB8AC3E}">
        <p14:creationId xmlns:p14="http://schemas.microsoft.com/office/powerpoint/2010/main" val="75695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C403-8106-4F02-A856-491D328FFFA5}"/>
              </a:ext>
            </a:extLst>
          </p:cNvPr>
          <p:cNvSpPr>
            <a:spLocks noGrp="1"/>
          </p:cNvSpPr>
          <p:nvPr>
            <p:ph type="title"/>
          </p:nvPr>
        </p:nvSpPr>
        <p:spPr>
          <a:xfrm>
            <a:off x="838200" y="152791"/>
            <a:ext cx="10515600" cy="1325563"/>
          </a:xfrm>
        </p:spPr>
        <p:txBody>
          <a:bodyPr>
            <a:noAutofit/>
          </a:bodyPr>
          <a:lstStyle/>
          <a:p>
            <a:r>
              <a:rPr lang="en-US" sz="3200" b="1" dirty="0">
                <a:latin typeface="Georgia" panose="02040502050405020303" pitchFamily="18" charset="0"/>
              </a:rPr>
              <a:t>National Center on </a:t>
            </a:r>
            <a:br>
              <a:rPr lang="en-US" sz="3200" b="1" dirty="0">
                <a:latin typeface="Georgia" panose="02040502050405020303" pitchFamily="18" charset="0"/>
              </a:rPr>
            </a:br>
            <a:r>
              <a:rPr lang="en-US" sz="3200" b="1" dirty="0">
                <a:latin typeface="Georgia" panose="02040502050405020303" pitchFamily="18" charset="0"/>
              </a:rPr>
              <a:t>Criminal Justice and Disability</a:t>
            </a:r>
          </a:p>
        </p:txBody>
      </p:sp>
      <p:sp>
        <p:nvSpPr>
          <p:cNvPr id="4" name="Slide Number Placeholder 3">
            <a:extLst>
              <a:ext uri="{FF2B5EF4-FFF2-40B4-BE49-F238E27FC236}">
                <a16:creationId xmlns:a16="http://schemas.microsoft.com/office/drawing/2014/main" id="{69FFCEB9-3881-4DFA-88D1-7C8F50646804}"/>
              </a:ext>
            </a:extLst>
          </p:cNvPr>
          <p:cNvSpPr>
            <a:spLocks noGrp="1"/>
          </p:cNvSpPr>
          <p:nvPr>
            <p:ph type="sldNum" sz="quarter" idx="10"/>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E45542-F382-2F42-86A0-1654590E0BD1}" type="slidenum">
              <a:rPr kumimoji="0" lang="en-US" sz="1200" b="0" i="0" u="none" strike="noStrike" kern="1200" cap="none" spc="0" normalizeH="0" baseline="0" noProof="0" smtClean="0">
                <a:ln>
                  <a:noFill/>
                </a:ln>
                <a:solidFill>
                  <a:prstClr val="black">
                    <a:tint val="75000"/>
                  </a:prstClr>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Georgia" panose="02040502050405020303" pitchFamily="18" charset="0"/>
              <a:ea typeface="+mn-ea"/>
              <a:cs typeface="+mn-cs"/>
            </a:endParaRPr>
          </a:p>
        </p:txBody>
      </p:sp>
      <p:sp>
        <p:nvSpPr>
          <p:cNvPr id="7" name="Content Placeholder 2" descr="Four icons describing what NCCJD does: a person at a blackboard; two people talking; a magnifying glass and bar chart; and a laptop">
            <a:extLst>
              <a:ext uri="{FF2B5EF4-FFF2-40B4-BE49-F238E27FC236}">
                <a16:creationId xmlns:a16="http://schemas.microsoft.com/office/drawing/2014/main" id="{F006E1EA-E34E-4EDD-B3C6-6A3851064BC5}"/>
              </a:ext>
            </a:extLst>
          </p:cNvPr>
          <p:cNvSpPr>
            <a:spLocks noGrp="1"/>
          </p:cNvSpPr>
          <p:nvPr/>
        </p:nvSpPr>
        <p:spPr>
          <a:xfrm>
            <a:off x="3141240" y="1705161"/>
            <a:ext cx="7235789" cy="457108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Training and technical assistance </a:t>
            </a:r>
            <a:endParaRPr kumimoji="0" lang="en-US" sz="28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Pathways to Justice®</a:t>
            </a:r>
            <a:b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b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hlinkClick r:id="rId3"/>
              </a:rPr>
              <a:t>www.nccjdpathwaystojustice.org</a:t>
            </a: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Community-based program that creates Disability Response Teams (or DRTs)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Information and referral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For people with disabilities and their families as well as criminal justice and allied professionals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hlinkClick r:id="rId4"/>
              </a:rPr>
              <a:t>https://thearc.org/our-initiatives/criminal-justice/</a:t>
            </a: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Resource collection and creation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Policy briefs, fact sheets, other publications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Education</a:t>
            </a:r>
          </a:p>
          <a:p>
            <a:pPr marL="91440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rPr>
              <a:t>Social media, webinars, and conferences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sng" strike="noStrike" kern="1200" cap="none" spc="0" normalizeH="0" baseline="0" noProof="0" dirty="0">
              <a:ln>
                <a:noFill/>
              </a:ln>
              <a:solidFill>
                <a:prstClr val="black">
                  <a:lumMod val="75000"/>
                  <a:lumOff val="25000"/>
                </a:prstClr>
              </a:solidFill>
              <a:effectLst/>
              <a:uLnTx/>
              <a:uFillTx/>
              <a:latin typeface="Georgia" panose="02040502050405020303" pitchFamily="18" charset="0"/>
              <a:ea typeface="+mn-ea"/>
              <a:cs typeface="+mn-cs"/>
              <a:hlinkClick r:id="rId5">
                <a:extLst>
                  <a:ext uri="{A12FA001-AC4F-418D-AE19-62706E023703}">
                    <ahyp:hlinkClr xmlns:ahyp="http://schemas.microsoft.com/office/drawing/2018/hyperlinkcolor" xmlns="" val="tx"/>
                  </a:ext>
                </a:extLst>
              </a:hlinkClick>
            </a:endParaRPr>
          </a:p>
        </p:txBody>
      </p:sp>
      <p:pic>
        <p:nvPicPr>
          <p:cNvPr id="8" name="Picture 7" descr="icon of a laptop ">
            <a:extLst>
              <a:ext uri="{FF2B5EF4-FFF2-40B4-BE49-F238E27FC236}">
                <a16:creationId xmlns:a16="http://schemas.microsoft.com/office/drawing/2014/main" id="{E3BD1B81-1D45-4F5A-8094-02BF5D5BF460}"/>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163943" y="5433886"/>
            <a:ext cx="842359" cy="842359"/>
          </a:xfrm>
          <a:prstGeom prst="rect">
            <a:avLst/>
          </a:prstGeom>
        </p:spPr>
      </p:pic>
      <p:pic>
        <p:nvPicPr>
          <p:cNvPr id="9" name="Picture 8" descr="icon showing a bar graph and a magnifying glass ">
            <a:extLst>
              <a:ext uri="{FF2B5EF4-FFF2-40B4-BE49-F238E27FC236}">
                <a16:creationId xmlns:a16="http://schemas.microsoft.com/office/drawing/2014/main" id="{48A9AAEF-ECCB-4112-A462-C3B0FAA09C7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37942" y="4331322"/>
            <a:ext cx="842359" cy="842359"/>
          </a:xfrm>
          <a:prstGeom prst="rect">
            <a:avLst/>
          </a:prstGeom>
        </p:spPr>
      </p:pic>
      <p:pic>
        <p:nvPicPr>
          <p:cNvPr id="10" name="Picture 9" descr="icon of person teaching with a blackboard">
            <a:extLst>
              <a:ext uri="{FF2B5EF4-FFF2-40B4-BE49-F238E27FC236}">
                <a16:creationId xmlns:a16="http://schemas.microsoft.com/office/drawing/2014/main" id="{B914ED2C-A669-42BA-B21A-847D56757F7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065877" y="1684319"/>
            <a:ext cx="842359" cy="842359"/>
          </a:xfrm>
          <a:prstGeom prst="rect">
            <a:avLst/>
          </a:prstGeom>
        </p:spPr>
      </p:pic>
      <p:pic>
        <p:nvPicPr>
          <p:cNvPr id="11" name="Picture 10" descr="icon of two people communicating">
            <a:extLst>
              <a:ext uri="{FF2B5EF4-FFF2-40B4-BE49-F238E27FC236}">
                <a16:creationId xmlns:a16="http://schemas.microsoft.com/office/drawing/2014/main" id="{7752C84D-85BB-4958-AB11-4E776D76A9D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129771" y="3139064"/>
            <a:ext cx="842359" cy="842359"/>
          </a:xfrm>
          <a:prstGeom prst="rect">
            <a:avLst/>
          </a:prstGeom>
        </p:spPr>
      </p:pic>
      <p:pic>
        <p:nvPicPr>
          <p:cNvPr id="12" name="Picture 5">
            <a:extLst>
              <a:ext uri="{FF2B5EF4-FFF2-40B4-BE49-F238E27FC236}">
                <a16:creationId xmlns:a16="http://schemas.microsoft.com/office/drawing/2014/main" id="{6CFCA44D-F92B-48EE-B2A2-E156E69E70D5}"/>
              </a:ext>
            </a:extLst>
          </p:cNvPr>
          <p:cNvPicPr>
            <a:picLocks noChangeAspect="1" noChangeArrowheads="1"/>
          </p:cNvPicPr>
          <p:nvPr/>
        </p:nvPicPr>
        <p:blipFill>
          <a:blip r:embed="rId10" cstate="print"/>
          <a:stretch>
            <a:fillRect/>
          </a:stretch>
        </p:blipFill>
        <p:spPr bwMode="auto">
          <a:xfrm>
            <a:off x="9568873" y="79439"/>
            <a:ext cx="2205642" cy="1472266"/>
          </a:xfrm>
          <a:prstGeom prst="rect">
            <a:avLst/>
          </a:prstGeom>
          <a:noFill/>
        </p:spPr>
      </p:pic>
    </p:spTree>
    <p:extLst>
      <p:ext uri="{BB962C8B-B14F-4D97-AF65-F5344CB8AC3E}">
        <p14:creationId xmlns:p14="http://schemas.microsoft.com/office/powerpoint/2010/main" val="1154875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9C403-8106-4F02-A856-491D328FFFA5}"/>
              </a:ext>
            </a:extLst>
          </p:cNvPr>
          <p:cNvSpPr>
            <a:spLocks noGrp="1"/>
          </p:cNvSpPr>
          <p:nvPr>
            <p:ph type="title"/>
          </p:nvPr>
        </p:nvSpPr>
        <p:spPr>
          <a:xfrm>
            <a:off x="1921762" y="-103567"/>
            <a:ext cx="10245438" cy="1325563"/>
          </a:xfrm>
        </p:spPr>
        <p:txBody>
          <a:bodyPr>
            <a:noAutofit/>
          </a:bodyPr>
          <a:lstStyle/>
          <a:p>
            <a:pPr algn="ctr"/>
            <a:r>
              <a:rPr lang="en-US" sz="5400" b="1" dirty="0">
                <a:latin typeface="Georgia" panose="02040502050405020303" pitchFamily="18" charset="0"/>
                <a:cs typeface="Poppins" panose="00000500000000000000" pitchFamily="2" charset="0"/>
              </a:rPr>
              <a:t>Project Partners</a:t>
            </a:r>
          </a:p>
        </p:txBody>
      </p:sp>
      <p:sp>
        <p:nvSpPr>
          <p:cNvPr id="4" name="Slide Number Placeholder 3">
            <a:extLst>
              <a:ext uri="{FF2B5EF4-FFF2-40B4-BE49-F238E27FC236}">
                <a16:creationId xmlns:a16="http://schemas.microsoft.com/office/drawing/2014/main" id="{69FFCEB9-3881-4DFA-88D1-7C8F50646804}"/>
              </a:ext>
            </a:extLst>
          </p:cNvPr>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venir Next" panose="020B0503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E45542-F382-2F42-86A0-1654590E0BD1}" type="slidenum">
              <a:rPr kumimoji="0" lang="en-US" sz="1200" b="0" i="0" u="none" strike="noStrike" kern="1200" cap="none" spc="0" normalizeH="0" baseline="0" noProof="0" smtClean="0">
                <a:ln>
                  <a:noFill/>
                </a:ln>
                <a:solidFill>
                  <a:prstClr val="black">
                    <a:tint val="75000"/>
                  </a:prstClr>
                </a:solidFill>
                <a:effectLst/>
                <a:uLnTx/>
                <a:uFillTx/>
                <a:latin typeface="Georgia" panose="0204050205040502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Georgia" panose="02040502050405020303" pitchFamily="18" charset="0"/>
              <a:ea typeface="+mn-ea"/>
              <a:cs typeface="+mn-cs"/>
            </a:endParaRPr>
          </a:p>
        </p:txBody>
      </p:sp>
      <p:grpSp>
        <p:nvGrpSpPr>
          <p:cNvPr id="6" name="Group 5">
            <a:extLst>
              <a:ext uri="{FF2B5EF4-FFF2-40B4-BE49-F238E27FC236}">
                <a16:creationId xmlns:a16="http://schemas.microsoft.com/office/drawing/2014/main" id="{6BE78B2C-ED48-7AD8-0E2D-CF02F5BCAAD9}"/>
              </a:ext>
            </a:extLst>
          </p:cNvPr>
          <p:cNvGrpSpPr/>
          <p:nvPr/>
        </p:nvGrpSpPr>
        <p:grpSpPr>
          <a:xfrm>
            <a:off x="941294" y="1155926"/>
            <a:ext cx="11155540" cy="5200424"/>
            <a:chOff x="1025482" y="1096957"/>
            <a:chExt cx="11155540" cy="5200424"/>
          </a:xfrm>
        </p:grpSpPr>
        <p:pic>
          <p:nvPicPr>
            <p:cNvPr id="1026" name="Picture 2" descr="Identity System for the COPS Office ...">
              <a:extLst>
                <a:ext uri="{FF2B5EF4-FFF2-40B4-BE49-F238E27FC236}">
                  <a16:creationId xmlns:a16="http://schemas.microsoft.com/office/drawing/2014/main" id="{FF0944B1-4E2C-999A-A356-0D3F640D2B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65" y="1252969"/>
              <a:ext cx="1964748" cy="888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reau of Justice Assistance - Wikipedia">
              <a:extLst>
                <a:ext uri="{FF2B5EF4-FFF2-40B4-BE49-F238E27FC236}">
                  <a16:creationId xmlns:a16="http://schemas.microsoft.com/office/drawing/2014/main" id="{AEFDD958-91E8-804F-3366-78FA287DE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620" y="1274881"/>
              <a:ext cx="2398136" cy="9633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OP (Services, Training, Officers, and Prosecutors) Violence Against Women  Formula Grant - SJI Funding Toolkit">
              <a:extLst>
                <a:ext uri="{FF2B5EF4-FFF2-40B4-BE49-F238E27FC236}">
                  <a16:creationId xmlns:a16="http://schemas.microsoft.com/office/drawing/2014/main" id="{BED42E29-56C1-95B4-A23F-4D342CA416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177" y="1096957"/>
              <a:ext cx="2559635" cy="12469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WITH Foundation">
              <a:extLst>
                <a:ext uri="{FF2B5EF4-FFF2-40B4-BE49-F238E27FC236}">
                  <a16:creationId xmlns:a16="http://schemas.microsoft.com/office/drawing/2014/main" id="{2BEA204C-56D8-C38E-44C5-24AAA46ADC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4505" y="1400682"/>
              <a:ext cx="2439719" cy="691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nternational Association of Chiefs of Police | Working with BJA NTTAC">
              <a:extLst>
                <a:ext uri="{FF2B5EF4-FFF2-40B4-BE49-F238E27FC236}">
                  <a16:creationId xmlns:a16="http://schemas.microsoft.com/office/drawing/2014/main" id="{40F510EC-D079-C0A8-6277-14E66F6400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5482" y="2711392"/>
              <a:ext cx="1104994" cy="18158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iversity of Cincinnati - TheCollegeTour.com">
              <a:extLst>
                <a:ext uri="{FF2B5EF4-FFF2-40B4-BE49-F238E27FC236}">
                  <a16:creationId xmlns:a16="http://schemas.microsoft.com/office/drawing/2014/main" id="{A03DDE87-7555-28EA-2C3C-706AC17A7529}"/>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462093" y="2949565"/>
              <a:ext cx="2239053" cy="112706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ornell University Logo and symbol, meaning, history, PNG, brand">
              <a:extLst>
                <a:ext uri="{FF2B5EF4-FFF2-40B4-BE49-F238E27FC236}">
                  <a16:creationId xmlns:a16="http://schemas.microsoft.com/office/drawing/2014/main" id="{D2840450-999F-F436-D542-CF3BF98FED34}"/>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908718" y="2818470"/>
              <a:ext cx="2828412" cy="17466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enter for Racial and Disability Justice (@NLawCRDJ) / X">
              <a:extLst>
                <a:ext uri="{FF2B5EF4-FFF2-40B4-BE49-F238E27FC236}">
                  <a16:creationId xmlns:a16="http://schemas.microsoft.com/office/drawing/2014/main" id="{9F598770-2290-D1EC-98F7-8DB73E7FB5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3246" y="3091208"/>
              <a:ext cx="2323099" cy="106680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Autism Society Creating connections for the Autism community to live fully.">
              <a:extLst>
                <a:ext uri="{FF2B5EF4-FFF2-40B4-BE49-F238E27FC236}">
                  <a16:creationId xmlns:a16="http://schemas.microsoft.com/office/drawing/2014/main" id="{B5F1C596-8512-2712-255D-50EF11B8203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82230" y="5116820"/>
              <a:ext cx="2623127" cy="102010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OLICE FOUNDATION - GuideStar Profile">
              <a:extLst>
                <a:ext uri="{FF2B5EF4-FFF2-40B4-BE49-F238E27FC236}">
                  <a16:creationId xmlns:a16="http://schemas.microsoft.com/office/drawing/2014/main" id="{4C295FD6-28F5-CA0E-1063-1DE736F326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47244" y="4996520"/>
              <a:ext cx="2505548" cy="126070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merican Correctional Association - Professional Associations - JobStars">
              <a:extLst>
                <a:ext uri="{FF2B5EF4-FFF2-40B4-BE49-F238E27FC236}">
                  <a16:creationId xmlns:a16="http://schemas.microsoft.com/office/drawing/2014/main" id="{F3872D84-9658-FE35-D551-287BB07B347A}"/>
                </a:ext>
              </a:extLst>
            </p:cNvPr>
            <p:cNvPicPr>
              <a:picLocks noChangeAspect="1" noChangeArrowheads="1"/>
            </p:cNvPicPr>
            <p:nvPr/>
          </p:nvPicPr>
          <p:blipFill>
            <a:blip r:embed="rId13" cstate="hqprint">
              <a:extLst>
                <a:ext uri="{28A0092B-C50C-407E-A947-70E740481C1C}">
                  <a14:useLocalDpi xmlns:a14="http://schemas.microsoft.com/office/drawing/2010/main" val="0"/>
                </a:ext>
              </a:extLst>
            </a:blip>
            <a:srcRect/>
            <a:stretch>
              <a:fillRect/>
            </a:stretch>
          </p:blipFill>
          <p:spPr bwMode="auto">
            <a:xfrm>
              <a:off x="10096345" y="2588155"/>
              <a:ext cx="2084677" cy="208467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National Association of School Resource Officers">
              <a:extLst>
                <a:ext uri="{FF2B5EF4-FFF2-40B4-BE49-F238E27FC236}">
                  <a16:creationId xmlns:a16="http://schemas.microsoft.com/office/drawing/2014/main" id="{56B858AD-DECD-F9F2-8EAF-EF81D6D1B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34795" y="5070125"/>
              <a:ext cx="293931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National Sheriffs' Association - Wikipedia">
              <a:extLst>
                <a:ext uri="{FF2B5EF4-FFF2-40B4-BE49-F238E27FC236}">
                  <a16:creationId xmlns:a16="http://schemas.microsoft.com/office/drawing/2014/main" id="{D7EC33A5-4684-9BF1-33B3-C3434EA23B3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25482" y="4782906"/>
              <a:ext cx="1618751" cy="15144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81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085E5-8555-03C5-1B91-17ED2EAF0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D5BB4-AAD6-847A-D616-9ADBF1D066F8}"/>
              </a:ext>
            </a:extLst>
          </p:cNvPr>
          <p:cNvSpPr>
            <a:spLocks noGrp="1"/>
          </p:cNvSpPr>
          <p:nvPr>
            <p:ph type="title"/>
          </p:nvPr>
        </p:nvSpPr>
        <p:spPr>
          <a:xfrm>
            <a:off x="798444" y="-23293"/>
            <a:ext cx="10972800" cy="1143000"/>
          </a:xfrm>
        </p:spPr>
        <p:txBody>
          <a:bodyPr anchor="ctr">
            <a:normAutofit/>
          </a:bodyPr>
          <a:lstStyle/>
          <a:p>
            <a:r>
              <a:rPr lang="en-US" sz="4000" b="1" dirty="0">
                <a:latin typeface="Georgia" panose="02040502050405020303" pitchFamily="18" charset="0"/>
              </a:rPr>
              <a:t>WHY WE CAN’T STOP ADVOCATING</a:t>
            </a:r>
          </a:p>
        </p:txBody>
      </p:sp>
      <p:pic>
        <p:nvPicPr>
          <p:cNvPr id="8" name="Picture 4" descr="Parents Sue Louisiana Sheriff and Deputies Over Autistic Son's Death - The  New York Times">
            <a:extLst>
              <a:ext uri="{FF2B5EF4-FFF2-40B4-BE49-F238E27FC236}">
                <a16:creationId xmlns:a16="http://schemas.microsoft.com/office/drawing/2014/main" id="{6BEE6AE1-A8B3-8CAB-CBCE-D4AAFC4D31D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689980" y="2193933"/>
            <a:ext cx="5833302" cy="32812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lebrating World Down Syndrome Day and Seeking Justice for Individuals  With Down Syndrome in Today's Society - The Arc">
            <a:extLst>
              <a:ext uri="{FF2B5EF4-FFF2-40B4-BE49-F238E27FC236}">
                <a16:creationId xmlns:a16="http://schemas.microsoft.com/office/drawing/2014/main" id="{33D9497A-418D-C7D9-2AFA-ADAFE18DB101}"/>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68718" y="1612145"/>
            <a:ext cx="4360482" cy="522597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BF3035-E8C9-E5D5-BAEC-90462336B51D}"/>
              </a:ext>
            </a:extLst>
          </p:cNvPr>
          <p:cNvSpPr txBox="1"/>
          <p:nvPr/>
        </p:nvSpPr>
        <p:spPr>
          <a:xfrm>
            <a:off x="7361584" y="5475165"/>
            <a:ext cx="387957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Eric Parsa (2020) </a:t>
            </a:r>
          </a:p>
        </p:txBody>
      </p:sp>
      <p:sp>
        <p:nvSpPr>
          <p:cNvPr id="11" name="TextBox 10">
            <a:extLst>
              <a:ext uri="{FF2B5EF4-FFF2-40B4-BE49-F238E27FC236}">
                <a16:creationId xmlns:a16="http://schemas.microsoft.com/office/drawing/2014/main" id="{D1BED383-F701-929C-61D8-8ADF731125FF}"/>
              </a:ext>
            </a:extLst>
          </p:cNvPr>
          <p:cNvSpPr txBox="1"/>
          <p:nvPr/>
        </p:nvSpPr>
        <p:spPr>
          <a:xfrm>
            <a:off x="890730" y="1073539"/>
            <a:ext cx="391645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Georgia" panose="02040502050405020303" pitchFamily="18" charset="0"/>
                <a:ea typeface="+mn-ea"/>
                <a:cs typeface="+mn-cs"/>
              </a:rPr>
              <a:t>Ethan Saylor (2013)</a:t>
            </a:r>
          </a:p>
        </p:txBody>
      </p:sp>
    </p:spTree>
    <p:extLst>
      <p:ext uri="{BB962C8B-B14F-4D97-AF65-F5344CB8AC3E}">
        <p14:creationId xmlns:p14="http://schemas.microsoft.com/office/powerpoint/2010/main" val="144357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F2BF9-748C-0D2A-1438-45F5C066707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A98A838-E0C7-9BE8-0ADE-6555E53ABD2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B14AE27-6603-8FF8-B20C-37F3D4DAEEB5}"/>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7B85B49A-A691-4DC9-1471-3286E18E66BC}"/>
              </a:ext>
            </a:extLst>
          </p:cNvPr>
          <p:cNvPicPr>
            <a:picLocks noChangeAspect="1"/>
          </p:cNvPicPr>
          <p:nvPr/>
        </p:nvPicPr>
        <p:blipFill>
          <a:blip r:embed="rId3"/>
          <a:stretch>
            <a:fillRect/>
          </a:stretch>
        </p:blipFill>
        <p:spPr>
          <a:xfrm>
            <a:off x="308674" y="151108"/>
            <a:ext cx="11422251" cy="6555783"/>
          </a:xfrm>
          <a:prstGeom prst="rect">
            <a:avLst/>
          </a:prstGeom>
        </p:spPr>
      </p:pic>
    </p:spTree>
    <p:extLst>
      <p:ext uri="{BB962C8B-B14F-4D97-AF65-F5344CB8AC3E}">
        <p14:creationId xmlns:p14="http://schemas.microsoft.com/office/powerpoint/2010/main" val="1332272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E37431-20F0-4DD6-84A9-ED2B644943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AE98B72-66C6-4AB4-AF0D-BA830DE863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07EAFC6-733F-403D-BB4D-05A3A28742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7A36730-4CB0-4F61-AD11-A44C976583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C69C79E1-F916-4929-A4F3-DE763D4BFA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767334AB-16BD-4EC7-8C6B-4B51716009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4A1F371-4022-4D44-87D7-8D7FEDCDCD6D}"/>
              </a:ext>
            </a:extLst>
          </p:cNvPr>
          <p:cNvSpPr>
            <a:spLocks noGrp="1"/>
          </p:cNvSpPr>
          <p:nvPr>
            <p:ph type="ctrTitle"/>
          </p:nvPr>
        </p:nvSpPr>
        <p:spPr>
          <a:xfrm>
            <a:off x="660042" y="891652"/>
            <a:ext cx="4412021" cy="3030724"/>
          </a:xfrm>
        </p:spPr>
        <p:txBody>
          <a:bodyPr anchor="b">
            <a:normAutofit/>
          </a:bodyPr>
          <a:lstStyle/>
          <a:p>
            <a:pPr algn="r"/>
            <a:r>
              <a:rPr lang="en-US" sz="4000" dirty="0">
                <a:solidFill>
                  <a:srgbClr val="FFFFFF"/>
                </a:solidFill>
                <a:latin typeface="Georgia" panose="02040502050405020303" pitchFamily="18" charset="0"/>
              </a:rPr>
              <a:t/>
            </a:r>
            <a:br>
              <a:rPr lang="en-US" sz="4000"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What the</a:t>
            </a:r>
            <a:br>
              <a:rPr lang="en-US" sz="4000" b="1" dirty="0">
                <a:solidFill>
                  <a:srgbClr val="FFFFFF"/>
                </a:solidFill>
                <a:latin typeface="Georgia" panose="02040502050405020303" pitchFamily="18" charset="0"/>
              </a:rPr>
            </a:br>
            <a:r>
              <a:rPr lang="en-US" sz="4000" b="1" dirty="0">
                <a:solidFill>
                  <a:srgbClr val="FFFFFF"/>
                </a:solidFill>
                <a:latin typeface="Georgia" panose="02040502050405020303" pitchFamily="18" charset="0"/>
              </a:rPr>
              <a:t>Data Tells Us</a:t>
            </a:r>
          </a:p>
        </p:txBody>
      </p:sp>
      <p:pic>
        <p:nvPicPr>
          <p:cNvPr id="4" name="Picture 5">
            <a:extLst>
              <a:ext uri="{FF2B5EF4-FFF2-40B4-BE49-F238E27FC236}">
                <a16:creationId xmlns:a16="http://schemas.microsoft.com/office/drawing/2014/main" id="{308BC406-AF3B-4F05-BD54-AED504202F05}"/>
              </a:ext>
            </a:extLst>
          </p:cNvPr>
          <p:cNvPicPr>
            <a:picLocks noChangeAspect="1" noChangeArrowheads="1"/>
          </p:cNvPicPr>
          <p:nvPr/>
        </p:nvPicPr>
        <p:blipFill>
          <a:blip r:embed="rId3" cstate="print"/>
          <a:stretch>
            <a:fillRect/>
          </a:stretch>
        </p:blipFill>
        <p:spPr bwMode="auto">
          <a:xfrm>
            <a:off x="6096000" y="1534998"/>
            <a:ext cx="5608320" cy="3743553"/>
          </a:xfrm>
          <a:prstGeom prst="rect">
            <a:avLst/>
          </a:prstGeom>
          <a:noFill/>
        </p:spPr>
      </p:pic>
    </p:spTree>
    <p:extLst>
      <p:ext uri="{BB962C8B-B14F-4D97-AF65-F5344CB8AC3E}">
        <p14:creationId xmlns:p14="http://schemas.microsoft.com/office/powerpoint/2010/main" val="183811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310"/>
            <a:ext cx="12192000" cy="6469380"/>
          </a:xfrm>
          <a:prstGeom prst="rect">
            <a:avLst/>
          </a:prstGeom>
        </p:spPr>
      </p:pic>
    </p:spTree>
    <p:extLst>
      <p:ext uri="{BB962C8B-B14F-4D97-AF65-F5344CB8AC3E}">
        <p14:creationId xmlns:p14="http://schemas.microsoft.com/office/powerpoint/2010/main" val="191417038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The Arc Brand Colors">
      <a:dk1>
        <a:srgbClr val="000000"/>
      </a:dk1>
      <a:lt1>
        <a:srgbClr val="FFFFFF"/>
      </a:lt1>
      <a:dk2>
        <a:srgbClr val="44546A"/>
      </a:dk2>
      <a:lt2>
        <a:srgbClr val="E7E6E6"/>
      </a:lt2>
      <a:accent1>
        <a:srgbClr val="FB6700"/>
      </a:accent1>
      <a:accent2>
        <a:srgbClr val="FECB00"/>
      </a:accent2>
      <a:accent3>
        <a:srgbClr val="484847"/>
      </a:accent3>
      <a:accent4>
        <a:srgbClr val="5C2B85"/>
      </a:accent4>
      <a:accent5>
        <a:srgbClr val="005E85"/>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1077</TotalTime>
  <Words>626</Words>
  <Application>Microsoft Office PowerPoint</Application>
  <PresentationFormat>Widescreen</PresentationFormat>
  <Paragraphs>113</Paragraphs>
  <Slides>20</Slides>
  <Notes>20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20</vt:i4>
      </vt:variant>
    </vt:vector>
  </HeadingPairs>
  <TitlesOfParts>
    <vt:vector size="35" baseType="lpstr">
      <vt:lpstr>Aptos</vt:lpstr>
      <vt:lpstr>Arial</vt:lpstr>
      <vt:lpstr>Calibri</vt:lpstr>
      <vt:lpstr>Calibri Light</vt:lpstr>
      <vt:lpstr>Georgia</vt:lpstr>
      <vt:lpstr>Poppins</vt:lpstr>
      <vt:lpstr>PoppinsRegular</vt:lpstr>
      <vt:lpstr>StoneSansITCStd Medium</vt:lpstr>
      <vt:lpstr>Trebuchet MS</vt:lpstr>
      <vt:lpstr>Verdana</vt:lpstr>
      <vt:lpstr>1_Office Theme</vt:lpstr>
      <vt:lpstr>2_Office Theme</vt:lpstr>
      <vt:lpstr>5_Office Theme</vt:lpstr>
      <vt:lpstr>3_Office Theme</vt:lpstr>
      <vt:lpstr>4_Office Theme</vt:lpstr>
      <vt:lpstr> Bridging Bridges between the Disability &amp; Criminal Justice Communities</vt:lpstr>
      <vt:lpstr>The Arc of the United States</vt:lpstr>
      <vt:lpstr>National Center on Criminal Justice and Disability</vt:lpstr>
      <vt:lpstr>National Center on  Criminal Justice and Disability</vt:lpstr>
      <vt:lpstr>Project Partners</vt:lpstr>
      <vt:lpstr>WHY WE CAN’T STOP ADVOCATING</vt:lpstr>
      <vt:lpstr>PowerPoint Presentation</vt:lpstr>
      <vt:lpstr> What the Data Tells Us</vt:lpstr>
      <vt:lpstr>PowerPoint Presentation</vt:lpstr>
      <vt:lpstr>PowerPoint Presentation</vt:lpstr>
      <vt:lpstr>PowerPoint Presentation</vt:lpstr>
      <vt:lpstr>Race &amp; Disability</vt:lpstr>
      <vt:lpstr>NCCJD Projects &amp; Initiatives</vt:lpstr>
      <vt:lpstr> Pathways to Justice Training Program</vt:lpstr>
      <vt:lpstr>Pathways to Justice™ Model</vt:lpstr>
      <vt:lpstr>PowerPoint Presentation</vt:lpstr>
      <vt:lpstr>Pathways to Justice®:  A Comprehensive Approach </vt:lpstr>
      <vt:lpstr>PowerPoint Presentation</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Bridges between the Disability &amp; Criminal Justice Communities</dc:title>
  <dc:creator>Leigh Anne McKingsley</dc:creator>
  <cp:lastModifiedBy>Linsay Pili</cp:lastModifiedBy>
  <cp:revision>3</cp:revision>
  <dcterms:created xsi:type="dcterms:W3CDTF">2025-03-17T18:27:46Z</dcterms:created>
  <dcterms:modified xsi:type="dcterms:W3CDTF">2025-03-21T16:14:45Z</dcterms:modified>
</cp:coreProperties>
</file>