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7010400" cy="9296400"/>
  <p:embeddedFontLst>
    <p:embeddedFont>
      <p:font typeface="Garamond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regular.fntdata"/><Relationship Id="rId14" Type="http://schemas.openxmlformats.org/officeDocument/2006/relationships/slide" Target="slides/slide9.xml"/><Relationship Id="rId17" Type="http://schemas.openxmlformats.org/officeDocument/2006/relationships/font" Target="fonts/Garamond-italic.fntdata"/><Relationship Id="rId16" Type="http://schemas.openxmlformats.org/officeDocument/2006/relationships/font" Target="fonts/Garamo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ca99b58a85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" name="Google Shape;39;g2ca99b58a85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cade7d6936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" name="Google Shape;46;g2cade7d6936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a94ce6216_0_5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3" name="Google Shape;53;g2ba94ce6216_0_5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ba94ce6216_0_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9" name="Google Shape;59;g2ba94ce6216_0_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ba94ce6216_0_4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5" name="Google Shape;65;g2ba94ce6216_0_4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cd2ff661d7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1" name="Google Shape;71;g2cd2ff661d7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8" name="Google Shape;78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ssa.gov" TargetMode="External"/><Relationship Id="rId4" Type="http://schemas.openxmlformats.org/officeDocument/2006/relationships/hyperlink" Target="https://www.ssa.gov/locator/" TargetMode="External"/><Relationship Id="rId5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arcnj.org/programs/health-care-advocacy/social-security-resources.html" TargetMode="External"/><Relationship Id="rId4" Type="http://schemas.openxmlformats.org/officeDocument/2006/relationships/hyperlink" Target="https://www.thearcfamilyinstitute.org/resources/social-security-go-bag.html" TargetMode="External"/><Relationship Id="rId5" Type="http://schemas.openxmlformats.org/officeDocument/2006/relationships/hyperlink" Target="http://ssa.gov" TargetMode="External"/><Relationship Id="rId6" Type="http://schemas.openxmlformats.org/officeDocument/2006/relationships/hyperlink" Target="https://www.arcnj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609600" y="1524000"/>
            <a:ext cx="8077200" cy="18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Supplemental Security Income (SSI)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An independent agency of the United States federal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government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Administers nationwide retirement, disability, survivor, and family benefits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Enrolls individuals in Medicare</a:t>
            </a:r>
            <a:endParaRPr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0" y="62925"/>
            <a:ext cx="58293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Social Security Administration (SSA)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6625" y="3925025"/>
            <a:ext cx="3628725" cy="241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Provides monthly payments to eligible individuals with little to no income or resources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SSI is for older adults 65+ as well as people of any age who are blind and/or disabled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Maximum monthly payment of $974.25 for a single individual in NJ for 2024</a:t>
            </a:r>
            <a:endParaRPr/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2740150" y="62925"/>
            <a:ext cx="58293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Supplemental Security Income (SSI)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2950" y="4131550"/>
            <a:ext cx="4425200" cy="221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Monthly resources cannot exceed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$2,000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for a single individual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assets in his or her name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includes anything tied to the Social Security number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can spend down if amount over $2,000 is small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otherwise, recommend an ABLE accounts and/or Special Needs Trust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" name="Google Shape;49;p6"/>
          <p:cNvSpPr txBox="1"/>
          <p:nvPr>
            <p:ph type="title"/>
          </p:nvPr>
        </p:nvSpPr>
        <p:spPr>
          <a:xfrm>
            <a:off x="2740150" y="62925"/>
            <a:ext cx="58293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Supplemental Security Income (SSI)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0" name="Google Shape;5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2950" y="4131550"/>
            <a:ext cx="4425200" cy="221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Encouraged to apply for SSI upon turning 18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Individuals under 18 - determination for SSI is based upon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household/family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income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When the individual turns 18 - determination is based upon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individual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income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Apply as soon as possible after individual turns 18</a:t>
            </a:r>
            <a:endParaRPr/>
          </a:p>
        </p:txBody>
      </p:sp>
      <p:sp>
        <p:nvSpPr>
          <p:cNvPr id="56" name="Google Shape;56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Individuals with IDD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Eligible individuals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who receive SSI through the Social Security Administration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No separate application required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individuals determined eligible for SSI automatically receive full ABD Medicaid benefits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Can receive the monthly SSI cash benefit and full Medicaid coverage</a:t>
            </a:r>
            <a:endParaRPr/>
          </a:p>
        </p:txBody>
      </p:sp>
      <p:sp>
        <p:nvSpPr>
          <p:cNvPr id="62" name="Google Shape;62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SSI Medicaid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Garamond"/>
                <a:ea typeface="Garamond"/>
                <a:cs typeface="Garamond"/>
                <a:sym typeface="Garamond"/>
              </a:rPr>
              <a:t>As you are getting ready to complete the application, start collecting:</a:t>
            </a:r>
            <a:endParaRPr b="1" sz="1400">
              <a:latin typeface="Garamond"/>
              <a:ea typeface="Garamond"/>
              <a:cs typeface="Garamond"/>
              <a:sym typeface="Garamond"/>
            </a:endParaRPr>
          </a:p>
          <a:p>
            <a:pPr indent="-171450" lvl="0" marL="171450" rtl="0" algn="l">
              <a:spcBef>
                <a:spcPts val="750"/>
              </a:spcBef>
              <a:spcAft>
                <a:spcPts val="0"/>
              </a:spcAft>
              <a:buSzPts val="2100"/>
              <a:buFont typeface="Garamond"/>
              <a:buChar char="❖"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Evaluations and assessments</a:t>
            </a:r>
            <a:endParaRPr sz="1400">
              <a:latin typeface="Garamond"/>
              <a:ea typeface="Garamond"/>
              <a:cs typeface="Garamond"/>
              <a:sym typeface="Garamond"/>
            </a:endParaRPr>
          </a:p>
          <a:p>
            <a:pPr indent="-171450" lvl="0" marL="171450" rtl="0" algn="l">
              <a:spcBef>
                <a:spcPts val="750"/>
              </a:spcBef>
              <a:spcAft>
                <a:spcPts val="0"/>
              </a:spcAft>
              <a:buSzPts val="2100"/>
              <a:buFont typeface="Garamond"/>
              <a:buChar char="❖"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Schools: Name, address, IEPs and Progress Reports</a:t>
            </a:r>
            <a:endParaRPr sz="1400">
              <a:latin typeface="Garamond"/>
              <a:ea typeface="Garamond"/>
              <a:cs typeface="Garamond"/>
              <a:sym typeface="Garamond"/>
            </a:endParaRPr>
          </a:p>
          <a:p>
            <a:pPr indent="-171450" lvl="0" marL="171450" rtl="0" algn="l">
              <a:spcBef>
                <a:spcPts val="750"/>
              </a:spcBef>
              <a:spcAft>
                <a:spcPts val="0"/>
              </a:spcAft>
              <a:buSzPts val="2100"/>
              <a:buFont typeface="Garamond"/>
              <a:buChar char="❖"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Disabilities: names of conditions/diagnoses; onset date</a:t>
            </a:r>
            <a:endParaRPr sz="1400">
              <a:latin typeface="Garamond"/>
              <a:ea typeface="Garamond"/>
              <a:cs typeface="Garamond"/>
              <a:sym typeface="Garamond"/>
            </a:endParaRPr>
          </a:p>
          <a:p>
            <a:pPr indent="-171450" lvl="0" marL="171450" rtl="0" algn="l">
              <a:spcBef>
                <a:spcPts val="750"/>
              </a:spcBef>
              <a:spcAft>
                <a:spcPts val="0"/>
              </a:spcAft>
              <a:buSzPts val="2100"/>
              <a:buFont typeface="Garamond"/>
              <a:buChar char="❖"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Doctors and therapists: Name, address, phone, dates first and last seen, specialty, diagnosis</a:t>
            </a:r>
            <a:endParaRPr sz="1400">
              <a:latin typeface="Garamond"/>
              <a:ea typeface="Garamond"/>
              <a:cs typeface="Garamond"/>
              <a:sym typeface="Garamond"/>
            </a:endParaRPr>
          </a:p>
          <a:p>
            <a:pPr indent="-171450" lvl="0" marL="171450" rtl="0" algn="l">
              <a:spcBef>
                <a:spcPts val="750"/>
              </a:spcBef>
              <a:spcAft>
                <a:spcPts val="0"/>
              </a:spcAft>
              <a:buSzPts val="2100"/>
              <a:buFont typeface="Garamond"/>
              <a:buChar char="❖"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Medications: Name, prescribing physician, date and dosage when started as well as most recent date and dosage</a:t>
            </a:r>
            <a:endParaRPr sz="1400">
              <a:latin typeface="Garamond"/>
              <a:ea typeface="Garamond"/>
              <a:cs typeface="Garamond"/>
              <a:sym typeface="Garamond"/>
            </a:endParaRPr>
          </a:p>
          <a:p>
            <a:pPr indent="-171450" lvl="0" marL="171450" rtl="0" algn="l">
              <a:spcBef>
                <a:spcPts val="750"/>
              </a:spcBef>
              <a:spcAft>
                <a:spcPts val="0"/>
              </a:spcAft>
              <a:buSzPts val="2100"/>
              <a:buFont typeface="Garamond"/>
              <a:buChar char="❖"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Employment: Name, address, phone, supervisor name, position held, date  and pay when started, last date of work and pay</a:t>
            </a:r>
            <a:endParaRPr sz="1400">
              <a:latin typeface="Garamond"/>
              <a:ea typeface="Garamond"/>
              <a:cs typeface="Garamond"/>
              <a:sym typeface="Garamond"/>
            </a:endParaRPr>
          </a:p>
          <a:p>
            <a:pPr indent="-171450" lvl="0" marL="171450" rtl="0" algn="l">
              <a:spcBef>
                <a:spcPts val="750"/>
              </a:spcBef>
              <a:spcAft>
                <a:spcPts val="0"/>
              </a:spcAft>
              <a:buSzPts val="2100"/>
              <a:buFont typeface="Garamond"/>
              <a:buChar char="❖"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Division of Vocational Rehabilitation Services information</a:t>
            </a:r>
            <a:endParaRPr sz="1400">
              <a:latin typeface="Garamond"/>
              <a:ea typeface="Garamond"/>
              <a:cs typeface="Garamond"/>
              <a:sym typeface="Garamond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Garamond"/>
              <a:buChar char="❖"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Put together a file or binder as well as creating electronic files, if possible.</a:t>
            </a:r>
            <a:endParaRPr/>
          </a:p>
        </p:txBody>
      </p:sp>
      <p:sp>
        <p:nvSpPr>
          <p:cNvPr id="68" name="Google Shape;68;p9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Be Prepared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Online via the SSA website: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SSA.gov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Call or visit your local SSA office in person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ssa.gov/locator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Questions? You can call Social Security at 1-800-772-1213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74" name="Google Shape;74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How to Apply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75" name="Google Shape;75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8450" y="4058175"/>
            <a:ext cx="3748326" cy="249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NJ Health Care Advocacy Social Security Resources</a:t>
            </a:r>
            <a:endParaRPr/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27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The Arc of NJ Family Institute Social Security Go Bag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thearcfamilyinstitute.org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Social Security Administration Website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SSA.gov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Scroll to to the bottom of the page and click “Health care issues” then the subscribe button. 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81" name="Google Shape;81;p11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