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69" r:id="rId4"/>
    <p:sldId id="270" r:id="rId5"/>
    <p:sldId id="287" r:id="rId6"/>
    <p:sldId id="257" r:id="rId7"/>
    <p:sldId id="259" r:id="rId8"/>
    <p:sldId id="296" r:id="rId9"/>
    <p:sldId id="268" r:id="rId10"/>
    <p:sldId id="281" r:id="rId11"/>
    <p:sldId id="271" r:id="rId12"/>
    <p:sldId id="273" r:id="rId13"/>
    <p:sldId id="274" r:id="rId14"/>
    <p:sldId id="272" r:id="rId15"/>
    <p:sldId id="275" r:id="rId16"/>
    <p:sldId id="276" r:id="rId17"/>
    <p:sldId id="277" r:id="rId18"/>
    <p:sldId id="278" r:id="rId19"/>
    <p:sldId id="280" r:id="rId20"/>
    <p:sldId id="279" r:id="rId21"/>
    <p:sldId id="288" r:id="rId22"/>
    <p:sldId id="282" r:id="rId23"/>
    <p:sldId id="283" r:id="rId24"/>
    <p:sldId id="290" r:id="rId25"/>
    <p:sldId id="293" r:id="rId26"/>
    <p:sldId id="294" r:id="rId27"/>
    <p:sldId id="295" r:id="rId28"/>
    <p:sldId id="284" r:id="rId29"/>
    <p:sldId id="285" r:id="rId30"/>
    <p:sldId id="291" r:id="rId31"/>
    <p:sldId id="297" r:id="rId32"/>
    <p:sldId id="292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8A8"/>
    <a:srgbClr val="5ADC9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Spivack" userId="c5a8626d-bb62-4193-b9a2-2dd13119e5b6" providerId="ADAL" clId="{3B0C5BF9-B6D8-4E96-A7DA-5A2AD8713E06}"/>
    <pc:docChg chg="custSel addSld modSld">
      <pc:chgData name="Evan Spivack" userId="c5a8626d-bb62-4193-b9a2-2dd13119e5b6" providerId="ADAL" clId="{3B0C5BF9-B6D8-4E96-A7DA-5A2AD8713E06}" dt="2024-04-12T19:17:12.431" v="401" actId="20577"/>
      <pc:docMkLst>
        <pc:docMk/>
      </pc:docMkLst>
      <pc:sldChg chg="modSp mod">
        <pc:chgData name="Evan Spivack" userId="c5a8626d-bb62-4193-b9a2-2dd13119e5b6" providerId="ADAL" clId="{3B0C5BF9-B6D8-4E96-A7DA-5A2AD8713E06}" dt="2024-04-12T13:23:24.742" v="117" actId="20577"/>
        <pc:sldMkLst>
          <pc:docMk/>
          <pc:sldMk cId="1341070833" sldId="256"/>
        </pc:sldMkLst>
        <pc:spChg chg="mod">
          <ac:chgData name="Evan Spivack" userId="c5a8626d-bb62-4193-b9a2-2dd13119e5b6" providerId="ADAL" clId="{3B0C5BF9-B6D8-4E96-A7DA-5A2AD8713E06}" dt="2024-04-12T13:23:24.742" v="117" actId="20577"/>
          <ac:spMkLst>
            <pc:docMk/>
            <pc:sldMk cId="1341070833" sldId="256"/>
            <ac:spMk id="3" creationId="{37095B39-0E5B-0BF7-9A3D-86540FC7BEBA}"/>
          </ac:spMkLst>
        </pc:spChg>
      </pc:sldChg>
      <pc:sldChg chg="modSp mod">
        <pc:chgData name="Evan Spivack" userId="c5a8626d-bb62-4193-b9a2-2dd13119e5b6" providerId="ADAL" clId="{3B0C5BF9-B6D8-4E96-A7DA-5A2AD8713E06}" dt="2024-04-03T16:24:19.236" v="2" actId="1076"/>
        <pc:sldMkLst>
          <pc:docMk/>
          <pc:sldMk cId="3837910793" sldId="274"/>
        </pc:sldMkLst>
        <pc:picChg chg="mod">
          <ac:chgData name="Evan Spivack" userId="c5a8626d-bb62-4193-b9a2-2dd13119e5b6" providerId="ADAL" clId="{3B0C5BF9-B6D8-4E96-A7DA-5A2AD8713E06}" dt="2024-04-03T16:24:14.645" v="1" actId="1076"/>
          <ac:picMkLst>
            <pc:docMk/>
            <pc:sldMk cId="3837910793" sldId="274"/>
            <ac:picMk id="4" creationId="{830152C9-0987-CCE2-1711-7578489D936F}"/>
          </ac:picMkLst>
        </pc:picChg>
        <pc:picChg chg="mod">
          <ac:chgData name="Evan Spivack" userId="c5a8626d-bb62-4193-b9a2-2dd13119e5b6" providerId="ADAL" clId="{3B0C5BF9-B6D8-4E96-A7DA-5A2AD8713E06}" dt="2024-04-03T16:24:19.236" v="2" actId="1076"/>
          <ac:picMkLst>
            <pc:docMk/>
            <pc:sldMk cId="3837910793" sldId="274"/>
            <ac:picMk id="5" creationId="{C20602CA-E856-549E-586E-F2E7B29DAF18}"/>
          </ac:picMkLst>
        </pc:picChg>
      </pc:sldChg>
      <pc:sldChg chg="modSp mod">
        <pc:chgData name="Evan Spivack" userId="c5a8626d-bb62-4193-b9a2-2dd13119e5b6" providerId="ADAL" clId="{3B0C5BF9-B6D8-4E96-A7DA-5A2AD8713E06}" dt="2024-04-12T18:42:09.482" v="135" actId="1076"/>
        <pc:sldMkLst>
          <pc:docMk/>
          <pc:sldMk cId="1096200837" sldId="279"/>
        </pc:sldMkLst>
        <pc:picChg chg="mod">
          <ac:chgData name="Evan Spivack" userId="c5a8626d-bb62-4193-b9a2-2dd13119e5b6" providerId="ADAL" clId="{3B0C5BF9-B6D8-4E96-A7DA-5A2AD8713E06}" dt="2024-04-12T18:41:59.579" v="133" actId="1076"/>
          <ac:picMkLst>
            <pc:docMk/>
            <pc:sldMk cId="1096200837" sldId="279"/>
            <ac:picMk id="4" creationId="{6D62FDE7-A1F6-2E91-D2EF-F4A1FDEA8E7E}"/>
          </ac:picMkLst>
        </pc:picChg>
        <pc:picChg chg="mod">
          <ac:chgData name="Evan Spivack" userId="c5a8626d-bb62-4193-b9a2-2dd13119e5b6" providerId="ADAL" clId="{3B0C5BF9-B6D8-4E96-A7DA-5A2AD8713E06}" dt="2024-04-12T18:42:09.482" v="135" actId="1076"/>
          <ac:picMkLst>
            <pc:docMk/>
            <pc:sldMk cId="1096200837" sldId="279"/>
            <ac:picMk id="12" creationId="{4A9F26C9-2EFC-DA0C-A420-8B398AED61E1}"/>
          </ac:picMkLst>
        </pc:picChg>
        <pc:picChg chg="mod">
          <ac:chgData name="Evan Spivack" userId="c5a8626d-bb62-4193-b9a2-2dd13119e5b6" providerId="ADAL" clId="{3B0C5BF9-B6D8-4E96-A7DA-5A2AD8713E06}" dt="2024-04-12T18:42:01.946" v="134" actId="1076"/>
          <ac:picMkLst>
            <pc:docMk/>
            <pc:sldMk cId="1096200837" sldId="279"/>
            <ac:picMk id="13" creationId="{6D4B82C8-85CB-CC13-2A9B-3DEDA9A160CE}"/>
          </ac:picMkLst>
        </pc:picChg>
      </pc:sldChg>
      <pc:sldChg chg="addSp modSp mod">
        <pc:chgData name="Evan Spivack" userId="c5a8626d-bb62-4193-b9a2-2dd13119e5b6" providerId="ADAL" clId="{3B0C5BF9-B6D8-4E96-A7DA-5A2AD8713E06}" dt="2024-04-12T19:17:12.431" v="401" actId="20577"/>
        <pc:sldMkLst>
          <pc:docMk/>
          <pc:sldMk cId="1259095028" sldId="284"/>
        </pc:sldMkLst>
        <pc:spChg chg="mod">
          <ac:chgData name="Evan Spivack" userId="c5a8626d-bb62-4193-b9a2-2dd13119e5b6" providerId="ADAL" clId="{3B0C5BF9-B6D8-4E96-A7DA-5A2AD8713E06}" dt="2024-04-12T19:17:12.431" v="401" actId="20577"/>
          <ac:spMkLst>
            <pc:docMk/>
            <pc:sldMk cId="1259095028" sldId="284"/>
            <ac:spMk id="3" creationId="{379BC2A1-0262-FF42-521B-E66F5B49C190}"/>
          </ac:spMkLst>
        </pc:spChg>
        <pc:spChg chg="add">
          <ac:chgData name="Evan Spivack" userId="c5a8626d-bb62-4193-b9a2-2dd13119e5b6" providerId="ADAL" clId="{3B0C5BF9-B6D8-4E96-A7DA-5A2AD8713E06}" dt="2024-04-12T19:09:36.804" v="309"/>
          <ac:spMkLst>
            <pc:docMk/>
            <pc:sldMk cId="1259095028" sldId="284"/>
            <ac:spMk id="4" creationId="{02819485-3F30-B7F2-551D-9A75596F9B17}"/>
          </ac:spMkLst>
        </pc:spChg>
        <pc:picChg chg="add mod modCrop">
          <ac:chgData name="Evan Spivack" userId="c5a8626d-bb62-4193-b9a2-2dd13119e5b6" providerId="ADAL" clId="{3B0C5BF9-B6D8-4E96-A7DA-5A2AD8713E06}" dt="2024-04-12T19:14:46.737" v="327" actId="1076"/>
          <ac:picMkLst>
            <pc:docMk/>
            <pc:sldMk cId="1259095028" sldId="284"/>
            <ac:picMk id="5" creationId="{282D98EF-2110-8AA4-C691-C29FEB98AA6C}"/>
          </ac:picMkLst>
        </pc:picChg>
        <pc:picChg chg="add mod">
          <ac:chgData name="Evan Spivack" userId="c5a8626d-bb62-4193-b9a2-2dd13119e5b6" providerId="ADAL" clId="{3B0C5BF9-B6D8-4E96-A7DA-5A2AD8713E06}" dt="2024-04-12T19:14:39.513" v="326" actId="1076"/>
          <ac:picMkLst>
            <pc:docMk/>
            <pc:sldMk cId="1259095028" sldId="284"/>
            <ac:picMk id="3076" creationId="{7E8018BA-FE5E-078A-61D0-0E3069A6DDDD}"/>
          </ac:picMkLst>
        </pc:picChg>
      </pc:sldChg>
      <pc:sldChg chg="delSp modSp mod">
        <pc:chgData name="Evan Spivack" userId="c5a8626d-bb62-4193-b9a2-2dd13119e5b6" providerId="ADAL" clId="{3B0C5BF9-B6D8-4E96-A7DA-5A2AD8713E06}" dt="2024-04-03T16:28:05.593" v="7" actId="1076"/>
        <pc:sldMkLst>
          <pc:docMk/>
          <pc:sldMk cId="1707002318" sldId="287"/>
        </pc:sldMkLst>
        <pc:spChg chg="del">
          <ac:chgData name="Evan Spivack" userId="c5a8626d-bb62-4193-b9a2-2dd13119e5b6" providerId="ADAL" clId="{3B0C5BF9-B6D8-4E96-A7DA-5A2AD8713E06}" dt="2024-04-03T16:28:01.897" v="6" actId="21"/>
          <ac:spMkLst>
            <pc:docMk/>
            <pc:sldMk cId="1707002318" sldId="287"/>
            <ac:spMk id="4" creationId="{7B2F7A6A-D6B5-B229-1F75-8EB7A9B8C42B}"/>
          </ac:spMkLst>
        </pc:spChg>
        <pc:picChg chg="mod">
          <ac:chgData name="Evan Spivack" userId="c5a8626d-bb62-4193-b9a2-2dd13119e5b6" providerId="ADAL" clId="{3B0C5BF9-B6D8-4E96-A7DA-5A2AD8713E06}" dt="2024-04-03T16:28:05.593" v="7" actId="1076"/>
          <ac:picMkLst>
            <pc:docMk/>
            <pc:sldMk cId="1707002318" sldId="287"/>
            <ac:picMk id="3074" creationId="{7511B470-0D9A-4050-C3EF-132F8EC78294}"/>
          </ac:picMkLst>
        </pc:picChg>
      </pc:sldChg>
      <pc:sldChg chg="modSp">
        <pc:chgData name="Evan Spivack" userId="c5a8626d-bb62-4193-b9a2-2dd13119e5b6" providerId="ADAL" clId="{3B0C5BF9-B6D8-4E96-A7DA-5A2AD8713E06}" dt="2024-04-03T16:26:37.991" v="4" actId="1076"/>
        <pc:sldMkLst>
          <pc:docMk/>
          <pc:sldMk cId="473529201" sldId="288"/>
        </pc:sldMkLst>
        <pc:picChg chg="mod">
          <ac:chgData name="Evan Spivack" userId="c5a8626d-bb62-4193-b9a2-2dd13119e5b6" providerId="ADAL" clId="{3B0C5BF9-B6D8-4E96-A7DA-5A2AD8713E06}" dt="2024-04-03T16:26:37.991" v="4" actId="1076"/>
          <ac:picMkLst>
            <pc:docMk/>
            <pc:sldMk cId="473529201" sldId="288"/>
            <ac:picMk id="1026" creationId="{A47157B0-500D-10E5-7E4F-A43AF41F4474}"/>
          </ac:picMkLst>
        </pc:picChg>
      </pc:sldChg>
      <pc:sldChg chg="addSp modSp new mod">
        <pc:chgData name="Evan Spivack" userId="c5a8626d-bb62-4193-b9a2-2dd13119e5b6" providerId="ADAL" clId="{3B0C5BF9-B6D8-4E96-A7DA-5A2AD8713E06}" dt="2024-04-12T13:29:30.075" v="126" actId="1076"/>
        <pc:sldMkLst>
          <pc:docMk/>
          <pc:sldMk cId="2847340005" sldId="296"/>
        </pc:sldMkLst>
        <pc:spChg chg="mod">
          <ac:chgData name="Evan Spivack" userId="c5a8626d-bb62-4193-b9a2-2dd13119e5b6" providerId="ADAL" clId="{3B0C5BF9-B6D8-4E96-A7DA-5A2AD8713E06}" dt="2024-04-03T16:31:34.015" v="53" actId="20577"/>
          <ac:spMkLst>
            <pc:docMk/>
            <pc:sldMk cId="2847340005" sldId="296"/>
            <ac:spMk id="2" creationId="{509B016B-1769-519B-DD80-A38591D1B0A3}"/>
          </ac:spMkLst>
        </pc:spChg>
        <pc:spChg chg="mod">
          <ac:chgData name="Evan Spivack" userId="c5a8626d-bb62-4193-b9a2-2dd13119e5b6" providerId="ADAL" clId="{3B0C5BF9-B6D8-4E96-A7DA-5A2AD8713E06}" dt="2024-04-12T13:25:18.025" v="120" actId="1076"/>
          <ac:spMkLst>
            <pc:docMk/>
            <pc:sldMk cId="2847340005" sldId="296"/>
            <ac:spMk id="3" creationId="{8DC7196B-F627-11DC-592D-48F8A7007481}"/>
          </ac:spMkLst>
        </pc:spChg>
        <pc:picChg chg="add mod">
          <ac:chgData name="Evan Spivack" userId="c5a8626d-bb62-4193-b9a2-2dd13119e5b6" providerId="ADAL" clId="{3B0C5BF9-B6D8-4E96-A7DA-5A2AD8713E06}" dt="2024-04-12T13:29:30.075" v="126" actId="1076"/>
          <ac:picMkLst>
            <pc:docMk/>
            <pc:sldMk cId="2847340005" sldId="296"/>
            <ac:picMk id="1026" creationId="{F436B4B3-1018-8118-6BFE-64B9AED95BCC}"/>
          </ac:picMkLst>
        </pc:picChg>
      </pc:sldChg>
      <pc:sldChg chg="addSp delSp modSp new mod">
        <pc:chgData name="Evan Spivack" userId="c5a8626d-bb62-4193-b9a2-2dd13119e5b6" providerId="ADAL" clId="{3B0C5BF9-B6D8-4E96-A7DA-5A2AD8713E06}" dt="2024-04-12T19:03:29.821" v="308" actId="1076"/>
        <pc:sldMkLst>
          <pc:docMk/>
          <pc:sldMk cId="722455107" sldId="297"/>
        </pc:sldMkLst>
        <pc:spChg chg="mod">
          <ac:chgData name="Evan Spivack" userId="c5a8626d-bb62-4193-b9a2-2dd13119e5b6" providerId="ADAL" clId="{3B0C5BF9-B6D8-4E96-A7DA-5A2AD8713E06}" dt="2024-04-12T18:47:34.891" v="150" actId="20577"/>
          <ac:spMkLst>
            <pc:docMk/>
            <pc:sldMk cId="722455107" sldId="297"/>
            <ac:spMk id="2" creationId="{F5F6E17C-A610-9229-55E1-F148E075BE64}"/>
          </ac:spMkLst>
        </pc:spChg>
        <pc:spChg chg="mod">
          <ac:chgData name="Evan Spivack" userId="c5a8626d-bb62-4193-b9a2-2dd13119e5b6" providerId="ADAL" clId="{3B0C5BF9-B6D8-4E96-A7DA-5A2AD8713E06}" dt="2024-04-12T18:49:18.018" v="269" actId="14100"/>
          <ac:spMkLst>
            <pc:docMk/>
            <pc:sldMk cId="722455107" sldId="297"/>
            <ac:spMk id="3" creationId="{0ABE3F58-BD50-4CDA-C0B6-CB6E0B25F0CC}"/>
          </ac:spMkLst>
        </pc:spChg>
        <pc:picChg chg="add mod">
          <ac:chgData name="Evan Spivack" userId="c5a8626d-bb62-4193-b9a2-2dd13119e5b6" providerId="ADAL" clId="{3B0C5BF9-B6D8-4E96-A7DA-5A2AD8713E06}" dt="2024-04-12T18:58:14.956" v="299" actId="1440"/>
          <ac:picMkLst>
            <pc:docMk/>
            <pc:sldMk cId="722455107" sldId="297"/>
            <ac:picMk id="2050" creationId="{BED5FA2B-463B-CFDA-D091-E5FFC7D38EB1}"/>
          </ac:picMkLst>
        </pc:picChg>
        <pc:picChg chg="add mod">
          <ac:chgData name="Evan Spivack" userId="c5a8626d-bb62-4193-b9a2-2dd13119e5b6" providerId="ADAL" clId="{3B0C5BF9-B6D8-4E96-A7DA-5A2AD8713E06}" dt="2024-04-12T18:58:10.436" v="298" actId="1440"/>
          <ac:picMkLst>
            <pc:docMk/>
            <pc:sldMk cId="722455107" sldId="297"/>
            <ac:picMk id="2052" creationId="{A704D5D4-0728-D286-4A62-0C420DAEDA9F}"/>
          </ac:picMkLst>
        </pc:picChg>
        <pc:picChg chg="add mod">
          <ac:chgData name="Evan Spivack" userId="c5a8626d-bb62-4193-b9a2-2dd13119e5b6" providerId="ADAL" clId="{3B0C5BF9-B6D8-4E96-A7DA-5A2AD8713E06}" dt="2024-04-12T18:58:21.893" v="300" actId="1076"/>
          <ac:picMkLst>
            <pc:docMk/>
            <pc:sldMk cId="722455107" sldId="297"/>
            <ac:picMk id="2054" creationId="{33322B8F-935E-C25D-553B-0B5D7DB738A6}"/>
          </ac:picMkLst>
        </pc:picChg>
        <pc:picChg chg="add del">
          <ac:chgData name="Evan Spivack" userId="c5a8626d-bb62-4193-b9a2-2dd13119e5b6" providerId="ADAL" clId="{3B0C5BF9-B6D8-4E96-A7DA-5A2AD8713E06}" dt="2024-04-12T19:00:27.599" v="302" actId="21"/>
          <ac:picMkLst>
            <pc:docMk/>
            <pc:sldMk cId="722455107" sldId="297"/>
            <ac:picMk id="2056" creationId="{B3CD1315-EC0A-8BDE-FE89-D0A7CB05A7C9}"/>
          </ac:picMkLst>
        </pc:picChg>
        <pc:picChg chg="add mod">
          <ac:chgData name="Evan Spivack" userId="c5a8626d-bb62-4193-b9a2-2dd13119e5b6" providerId="ADAL" clId="{3B0C5BF9-B6D8-4E96-A7DA-5A2AD8713E06}" dt="2024-04-12T19:03:29.821" v="308" actId="1076"/>
          <ac:picMkLst>
            <pc:docMk/>
            <pc:sldMk cId="722455107" sldId="297"/>
            <ac:picMk id="2058" creationId="{C4AE699F-3651-35EE-26A6-7AEDD118AB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8B930-80A0-4B24-8ABC-A1A960EF29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AFEB3-77CA-460D-A813-82927EFAD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9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bb6b072c7_0_4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abb6b072c7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4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7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6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73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7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99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126480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Schoolbook"/>
              <a:buNone/>
              <a:defRPr sz="2000" b="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53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76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84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660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1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275"/>
            <a:ext cx="10515600" cy="4910138"/>
          </a:xfrm>
        </p:spPr>
        <p:txBody>
          <a:bodyPr>
            <a:normAutofit/>
          </a:bodyPr>
          <a:lstStyle>
            <a:lvl1pPr>
              <a:defRPr sz="2800" baseline="0">
                <a:latin typeface="Book Antiqua" panose="02040602050305030304" pitchFamily="18" charset="0"/>
              </a:defRPr>
            </a:lvl1pPr>
            <a:lvl2pPr>
              <a:defRPr sz="2800" baseline="0">
                <a:latin typeface="Book Antiqua" panose="02040602050305030304" pitchFamily="18" charset="0"/>
              </a:defRPr>
            </a:lvl2pPr>
            <a:lvl3pPr>
              <a:defRPr sz="2800" baseline="0">
                <a:latin typeface="Book Antiqua" panose="02040602050305030304" pitchFamily="18" charset="0"/>
              </a:defRPr>
            </a:lvl3pPr>
            <a:lvl4pPr>
              <a:defRPr sz="2800" baseline="0">
                <a:latin typeface="Book Antiqua" panose="02040602050305030304" pitchFamily="18" charset="0"/>
              </a:defRPr>
            </a:lvl4pPr>
            <a:lvl5pPr>
              <a:defRPr sz="2800" baseline="0"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2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2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023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89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BAD0F-AD7B-4318-B122-101A0CA5F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69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8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4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4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4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3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96969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568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519C8-8D83-613B-834B-BB4A4241D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70" y="3509497"/>
            <a:ext cx="6357271" cy="262611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</a:rPr>
              <a:t>Oral health and dental care for individuals with I/DD</a:t>
            </a:r>
            <a:b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The Arc of New Jersey</a:t>
            </a:r>
            <a:b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Health Care Advocacy Webinar series</a:t>
            </a:r>
            <a:endParaRPr lang="en-US" sz="3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95B39-0E5B-0BF7-9A3D-86540FC7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423" y="3623810"/>
            <a:ext cx="3633923" cy="2397488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Evan Spivack, DDS</a:t>
            </a:r>
          </a:p>
          <a:p>
            <a:pPr algn="ctr"/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April 16, 2024</a:t>
            </a: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A4639A9D-EE39-4D0C-E6DD-984751F07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29421" b="41212"/>
          <a:stretch/>
        </p:blipFill>
        <p:spPr>
          <a:xfrm>
            <a:off x="0" y="241663"/>
            <a:ext cx="12191979" cy="25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DC40-9401-CAD0-1E81-07FC6E05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Significant oral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F8BDA-0672-3333-96DF-DC4B73DA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925"/>
            <a:ext cx="3667125" cy="3571875"/>
          </a:xfrm>
        </p:spPr>
        <p:txBody>
          <a:bodyPr/>
          <a:lstStyle/>
          <a:p>
            <a:r>
              <a:rPr lang="en-US" dirty="0"/>
              <a:t>Dental caries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Periodontal disease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Oral cancer</a:t>
            </a:r>
          </a:p>
        </p:txBody>
      </p:sp>
    </p:spTree>
    <p:extLst>
      <p:ext uri="{BB962C8B-B14F-4D97-AF65-F5344CB8AC3E}">
        <p14:creationId xmlns:p14="http://schemas.microsoft.com/office/powerpoint/2010/main" val="204484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DC40-9401-CAD0-1E81-07FC6E05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Significant oral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F8BDA-0672-3333-96DF-DC4B73DA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925"/>
            <a:ext cx="3667125" cy="3571875"/>
          </a:xfrm>
        </p:spPr>
        <p:txBody>
          <a:bodyPr/>
          <a:lstStyle/>
          <a:p>
            <a:r>
              <a:rPr lang="en-US" dirty="0"/>
              <a:t>Dental caries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Periodontal disease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Oral cancer</a:t>
            </a:r>
          </a:p>
        </p:txBody>
      </p:sp>
      <p:pic>
        <p:nvPicPr>
          <p:cNvPr id="2050" name="Picture 2" descr="Fluoride and sealants win against youth dental caries, a robust review  informs US health policy">
            <a:extLst>
              <a:ext uri="{FF2B5EF4-FFF2-40B4-BE49-F238E27FC236}">
                <a16:creationId xmlns:a16="http://schemas.microsoft.com/office/drawing/2014/main" id="{AEDA8254-7813-81B3-E9E5-AD3AA6437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b="12156"/>
          <a:stretch/>
        </p:blipFill>
        <p:spPr bwMode="auto">
          <a:xfrm>
            <a:off x="8391525" y="2066925"/>
            <a:ext cx="2962275" cy="2249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oth Decay Advice">
            <a:extLst>
              <a:ext uri="{FF2B5EF4-FFF2-40B4-BE49-F238E27FC236}">
                <a16:creationId xmlns:a16="http://schemas.microsoft.com/office/drawing/2014/main" id="{DB462DA7-E01D-B5A9-7EFD-CCC6925BF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7961" r="9333" b="22455"/>
          <a:stretch/>
        </p:blipFill>
        <p:spPr bwMode="auto">
          <a:xfrm>
            <a:off x="8391524" y="4895006"/>
            <a:ext cx="2962275" cy="1597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6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DC40-9401-CAD0-1E81-07FC6E05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Significant oral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F8BDA-0672-3333-96DF-DC4B73DA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925"/>
            <a:ext cx="3667125" cy="3571875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Dental caries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Periodontal disease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Oral cancer</a:t>
            </a:r>
          </a:p>
        </p:txBody>
      </p:sp>
      <p:pic>
        <p:nvPicPr>
          <p:cNvPr id="4" name="Google Shape;754;p81" descr="dental old computer 259-1">
            <a:extLst>
              <a:ext uri="{FF2B5EF4-FFF2-40B4-BE49-F238E27FC236}">
                <a16:creationId xmlns:a16="http://schemas.microsoft.com/office/drawing/2014/main" id="{830152C9-0987-CCE2-1711-7578489D936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/>
          <a:stretch/>
        </p:blipFill>
        <p:spPr>
          <a:xfrm>
            <a:off x="8897410" y="4695367"/>
            <a:ext cx="2873645" cy="1899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oogle Shape;742;p80" descr="C:\Documents and Settings\Administrator\My Documents\My Pictures\Kodak Pictures\2003-11-26\DCP_0185.JPG">
            <a:extLst>
              <a:ext uri="{FF2B5EF4-FFF2-40B4-BE49-F238E27FC236}">
                <a16:creationId xmlns:a16="http://schemas.microsoft.com/office/drawing/2014/main" id="{C20602CA-E856-549E-586E-F2E7B29DAF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8897409" y="2258225"/>
            <a:ext cx="2873645" cy="1899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E1B7A-4779-AD91-15E5-AE10312A6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94" y="2233281"/>
            <a:ext cx="2873645" cy="1949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Documents and Settings\spivacev.CORE\My Documents\My Pictures\nov 2012\100_0925.JPG">
            <a:extLst>
              <a:ext uri="{FF2B5EF4-FFF2-40B4-BE49-F238E27FC236}">
                <a16:creationId xmlns:a16="http://schemas.microsoft.com/office/drawing/2014/main" id="{8F5722A8-2C27-1E88-9055-8BF2F2F0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r="20095" b="15603"/>
          <a:stretch/>
        </p:blipFill>
        <p:spPr bwMode="auto">
          <a:xfrm>
            <a:off x="5437550" y="4695367"/>
            <a:ext cx="2923535" cy="188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1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DC40-9401-CAD0-1E81-07FC6E05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Significant oral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F8BDA-0672-3333-96DF-DC4B73DA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925"/>
            <a:ext cx="3667125" cy="3571875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Dental caries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Periodontal disease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Oral cancer</a:t>
            </a:r>
          </a:p>
        </p:txBody>
      </p:sp>
      <p:pic>
        <p:nvPicPr>
          <p:cNvPr id="1026" name="Picture 2" descr="Oral Cancer on Tongue">
            <a:extLst>
              <a:ext uri="{FF2B5EF4-FFF2-40B4-BE49-F238E27FC236}">
                <a16:creationId xmlns:a16="http://schemas.microsoft.com/office/drawing/2014/main" id="{A5C7307B-EC20-6D52-F7FB-ADC82241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49" y="1931509"/>
            <a:ext cx="3006689" cy="2380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are the signs of oral cancer and what causes it? - Find a Dawson  Dentist">
            <a:extLst>
              <a:ext uri="{FF2B5EF4-FFF2-40B4-BE49-F238E27FC236}">
                <a16:creationId xmlns:a16="http://schemas.microsoft.com/office/drawing/2014/main" id="{26A6E46D-7810-9BBF-4D1F-146FDD79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49" y="4648200"/>
            <a:ext cx="3006689" cy="2043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p cancer: Sign and symptoms, pictures, and treatment">
            <a:extLst>
              <a:ext uri="{FF2B5EF4-FFF2-40B4-BE49-F238E27FC236}">
                <a16:creationId xmlns:a16="http://schemas.microsoft.com/office/drawing/2014/main" id="{D5243F5A-7B2B-4D27-E17E-20A3F881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10" y="3429000"/>
            <a:ext cx="3235890" cy="1817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6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E9D0-7FE6-B3A4-9267-737EC544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oral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0458-7048-C43D-E019-AE778969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441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Poor oral hygiene</a:t>
            </a:r>
          </a:p>
          <a:p>
            <a:endParaRPr lang="en-US" dirty="0"/>
          </a:p>
          <a:p>
            <a:r>
              <a:rPr lang="en-US" dirty="0"/>
              <a:t>Xerostomia</a:t>
            </a:r>
          </a:p>
          <a:p>
            <a:endParaRPr lang="en-US" dirty="0"/>
          </a:p>
          <a:p>
            <a:r>
              <a:rPr lang="en-US" dirty="0"/>
              <a:t>GERD</a:t>
            </a:r>
          </a:p>
          <a:p>
            <a:endParaRPr lang="en-US" dirty="0"/>
          </a:p>
          <a:p>
            <a:r>
              <a:rPr lang="en-US" dirty="0"/>
              <a:t>Bruxism</a:t>
            </a:r>
          </a:p>
          <a:p>
            <a:endParaRPr lang="en-US" dirty="0"/>
          </a:p>
          <a:p>
            <a:r>
              <a:rPr lang="en-US" dirty="0"/>
              <a:t>Self-injurious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E9D0-7FE6-B3A4-9267-737EC544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oral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0458-7048-C43D-E019-AE778969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441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Poor oral hygiene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Xerostomia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GERD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Bruxism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Self-injurious behaviors</a:t>
            </a:r>
          </a:p>
          <a:p>
            <a:endParaRPr lang="en-US" dirty="0"/>
          </a:p>
        </p:txBody>
      </p:sp>
      <p:pic>
        <p:nvPicPr>
          <p:cNvPr id="6" name="Google Shape;742;p80" descr="C:\Documents and Settings\Administrator\My Documents\My Pictures\Kodak Pictures\2003-11-26\DCP_0185.JPG">
            <a:extLst>
              <a:ext uri="{FF2B5EF4-FFF2-40B4-BE49-F238E27FC236}">
                <a16:creationId xmlns:a16="http://schemas.microsoft.com/office/drawing/2014/main" id="{D76645CB-CCF0-ECA7-F082-A6BD64ABA03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/>
          <a:stretch/>
        </p:blipFill>
        <p:spPr>
          <a:xfrm>
            <a:off x="7343775" y="2614999"/>
            <a:ext cx="4010025" cy="290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82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E9D0-7FE6-B3A4-9267-737EC544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oral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0458-7048-C43D-E019-AE778969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441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Poor oral hygiene</a:t>
            </a:r>
          </a:p>
          <a:p>
            <a:endParaRPr lang="en-US" dirty="0"/>
          </a:p>
          <a:p>
            <a:r>
              <a:rPr lang="en-US" dirty="0"/>
              <a:t>Xerostomia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GERD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Bruxism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Self-injurious behaviors</a:t>
            </a:r>
          </a:p>
          <a:p>
            <a:endParaRPr lang="en-US" dirty="0"/>
          </a:p>
        </p:txBody>
      </p:sp>
      <p:pic>
        <p:nvPicPr>
          <p:cNvPr id="14" name="Google Shape;744;p80" descr="dental old computer 574">
            <a:extLst>
              <a:ext uri="{FF2B5EF4-FFF2-40B4-BE49-F238E27FC236}">
                <a16:creationId xmlns:a16="http://schemas.microsoft.com/office/drawing/2014/main" id="{442FB390-AEFF-847E-0878-6DC2CA2BB8F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55" y="2810506"/>
            <a:ext cx="3771045" cy="25133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4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E9D0-7FE6-B3A4-9267-737EC544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oral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0458-7048-C43D-E019-AE778969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441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Poor oral hygiene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Xerostomia</a:t>
            </a:r>
          </a:p>
          <a:p>
            <a:endParaRPr lang="en-US" dirty="0"/>
          </a:p>
          <a:p>
            <a:r>
              <a:rPr lang="en-US" dirty="0"/>
              <a:t>GERD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Bruxism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Self-injurious behaviors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4463E7-4934-7D0B-D328-E8D2E359C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19" y="2085975"/>
            <a:ext cx="2713779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124F1-0FE6-5A7A-7E8E-EC37158F0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b="9887"/>
          <a:stretch/>
        </p:blipFill>
        <p:spPr>
          <a:xfrm>
            <a:off x="8449597" y="4361652"/>
            <a:ext cx="2718001" cy="1905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94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E9D0-7FE6-B3A4-9267-737EC544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oral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0458-7048-C43D-E019-AE778969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441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Poor oral hygiene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Xerostomia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GERD</a:t>
            </a:r>
          </a:p>
          <a:p>
            <a:endParaRPr lang="en-US" dirty="0"/>
          </a:p>
          <a:p>
            <a:r>
              <a:rPr lang="en-US" dirty="0"/>
              <a:t>Bruxism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Self-injurious behaviors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FF7321-881D-D864-775A-D03AD6C4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3173093"/>
            <a:ext cx="3703638" cy="178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7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E9D0-7FE6-B3A4-9267-737EC544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oral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0458-7048-C43D-E019-AE778969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441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Poor oral hygiene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Xerostomia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GERD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Bruxism</a:t>
            </a:r>
          </a:p>
          <a:p>
            <a:endParaRPr lang="en-US" dirty="0"/>
          </a:p>
          <a:p>
            <a:r>
              <a:rPr lang="en-US" dirty="0"/>
              <a:t>Self-injurious behaviors</a:t>
            </a:r>
          </a:p>
          <a:p>
            <a:endParaRPr lang="en-US" dirty="0"/>
          </a:p>
        </p:txBody>
      </p:sp>
      <p:pic>
        <p:nvPicPr>
          <p:cNvPr id="4" name="Picture 3" descr="164">
            <a:extLst>
              <a:ext uri="{FF2B5EF4-FFF2-40B4-BE49-F238E27FC236}">
                <a16:creationId xmlns:a16="http://schemas.microsoft.com/office/drawing/2014/main" id="{6D62FDE7-A1F6-2E91-D2EF-F4A1FDEA8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11368"/>
          <a:stretch/>
        </p:blipFill>
        <p:spPr bwMode="auto">
          <a:xfrm>
            <a:off x="9050109" y="2085975"/>
            <a:ext cx="2793766" cy="2105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9F26C9-2EFC-DA0C-A420-8B398AED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86" y="3648074"/>
            <a:ext cx="2951081" cy="1657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Google Shape;798;p85" descr="DCP_0381">
            <a:extLst>
              <a:ext uri="{FF2B5EF4-FFF2-40B4-BE49-F238E27FC236}">
                <a16:creationId xmlns:a16="http://schemas.microsoft.com/office/drawing/2014/main" id="{6D4B82C8-85CB-CC13-2A9B-3DEDA9A160CE}"/>
              </a:ext>
            </a:extLst>
          </p:cNvPr>
          <p:cNvPicPr preferRelativeResize="0"/>
          <p:nvPr/>
        </p:nvPicPr>
        <p:blipFill rotWithShape="1">
          <a:blip r:embed="rId4"/>
          <a:srcRect l="7317" t="4878" r="12195"/>
          <a:stretch/>
        </p:blipFill>
        <p:spPr>
          <a:xfrm>
            <a:off x="9050109" y="4663937"/>
            <a:ext cx="2793766" cy="1679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20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61E0-3494-E679-6E15-FD099BF1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Evan Spivack, 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524CA-1847-E689-1CF4-2C2E2C7DD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690688"/>
            <a:ext cx="10515600" cy="5014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Director, Special Care Treatment Center</a:t>
            </a:r>
          </a:p>
          <a:p>
            <a:pPr marL="0" indent="0" algn="ctr">
              <a:buNone/>
            </a:pPr>
            <a:r>
              <a:rPr lang="en-US" dirty="0"/>
              <a:t>Professor, pediatric dentistry</a:t>
            </a:r>
          </a:p>
          <a:p>
            <a:pPr marL="0" indent="0" algn="ctr">
              <a:buNone/>
            </a:pPr>
            <a:r>
              <a:rPr lang="en-US" dirty="0"/>
              <a:t>Rutgers School of Dental Medicine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Attending dentist</a:t>
            </a:r>
          </a:p>
          <a:p>
            <a:pPr marL="0" indent="0" algn="ctr">
              <a:buNone/>
            </a:pPr>
            <a:r>
              <a:rPr lang="en-US" dirty="0"/>
              <a:t>Department of Dental Medicine</a:t>
            </a:r>
          </a:p>
          <a:p>
            <a:pPr marL="0" indent="0" algn="ctr">
              <a:buNone/>
            </a:pPr>
            <a:r>
              <a:rPr lang="en-US" dirty="0"/>
              <a:t>University Hospital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spivacev@sdm.rutgers.edu</a:t>
            </a:r>
          </a:p>
        </p:txBody>
      </p:sp>
    </p:spTree>
    <p:extLst>
      <p:ext uri="{BB962C8B-B14F-4D97-AF65-F5344CB8AC3E}">
        <p14:creationId xmlns:p14="http://schemas.microsoft.com/office/powerpoint/2010/main" val="124544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7934-5416-7D30-3924-32690CED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9331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 Antiqua" panose="02040602050305030304" pitchFamily="18" charset="0"/>
              </a:rPr>
              <a:t>The keys to oral Care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7157B0-500D-10E5-7E4F-A43AF41F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6" y="4168644"/>
            <a:ext cx="2579688" cy="2432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2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6B1C-BF68-66EA-450B-570D1DB4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maintain oral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C2A1-0262-FF42-521B-E66F5B49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4400550" cy="3162300"/>
          </a:xfrm>
        </p:spPr>
        <p:txBody>
          <a:bodyPr>
            <a:normAutofit/>
          </a:bodyPr>
          <a:lstStyle/>
          <a:p>
            <a:r>
              <a:rPr lang="en-US" dirty="0"/>
              <a:t>Professional follow-up</a:t>
            </a:r>
          </a:p>
          <a:p>
            <a:endParaRPr lang="en-US" dirty="0"/>
          </a:p>
          <a:p>
            <a:r>
              <a:rPr lang="en-US" dirty="0"/>
              <a:t>Diet and nutrition</a:t>
            </a:r>
          </a:p>
          <a:p>
            <a:endParaRPr lang="en-US" dirty="0"/>
          </a:p>
          <a:p>
            <a:r>
              <a:rPr lang="en-US" dirty="0"/>
              <a:t>Oral home care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6B1C-BF68-66EA-450B-570D1DB4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maintain oral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C2A1-0262-FF42-521B-E66F5B49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399"/>
            <a:ext cx="4086226" cy="4257675"/>
          </a:xfrm>
        </p:spPr>
        <p:txBody>
          <a:bodyPr/>
          <a:lstStyle/>
          <a:p>
            <a:r>
              <a:rPr lang="en-US" dirty="0"/>
              <a:t>Professional follow-up</a:t>
            </a:r>
          </a:p>
          <a:p>
            <a:pPr lvl="1"/>
            <a:r>
              <a:rPr lang="en-US" dirty="0"/>
              <a:t>your job                                 </a:t>
            </a: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dentist’s job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Diet and nutrition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Oral home care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27C3D-D58E-C7F7-F506-3C814896B65A}"/>
              </a:ext>
            </a:extLst>
          </p:cNvPr>
          <p:cNvSpPr txBox="1"/>
          <p:nvPr/>
        </p:nvSpPr>
        <p:spPr>
          <a:xfrm>
            <a:off x="7565854" y="2020115"/>
            <a:ext cx="4407071" cy="3061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Medical diagnoses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List of medical providers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List of medications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List of allergies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List of surgeries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Special information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4098" name="Picture 2" descr="Medical Logos Clip Art | Medical symbols, Medical, Health care">
            <a:extLst>
              <a:ext uri="{FF2B5EF4-FFF2-40B4-BE49-F238E27FC236}">
                <a16:creationId xmlns:a16="http://schemas.microsoft.com/office/drawing/2014/main" id="{4E283549-9FA1-934D-3AF4-C5ACDCDC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5410765"/>
            <a:ext cx="1288879" cy="128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32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6B1C-BF68-66EA-450B-570D1DB4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maintain oral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C2A1-0262-FF42-521B-E66F5B49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399"/>
            <a:ext cx="4086226" cy="4257675"/>
          </a:xfrm>
        </p:spPr>
        <p:txBody>
          <a:bodyPr/>
          <a:lstStyle/>
          <a:p>
            <a:r>
              <a:rPr lang="en-US" dirty="0"/>
              <a:t>Professional follow-up</a:t>
            </a: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your job                                 </a:t>
            </a:r>
          </a:p>
          <a:p>
            <a:pPr lvl="1"/>
            <a:r>
              <a:rPr lang="en-US" dirty="0"/>
              <a:t>the dentist’s job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Diet and nutrition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Oral home care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27C3D-D58E-C7F7-F506-3C814896B65A}"/>
              </a:ext>
            </a:extLst>
          </p:cNvPr>
          <p:cNvSpPr txBox="1"/>
          <p:nvPr/>
        </p:nvSpPr>
        <p:spPr>
          <a:xfrm>
            <a:off x="7575379" y="2408731"/>
            <a:ext cx="4407071" cy="254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Gather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Oral examination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X-rays/imaging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Diagnostic tests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Treatment planning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5122" name="Picture 2" descr="The Official Symbol of Dentistry—What's up With the Snake?">
            <a:extLst>
              <a:ext uri="{FF2B5EF4-FFF2-40B4-BE49-F238E27FC236}">
                <a16:creationId xmlns:a16="http://schemas.microsoft.com/office/drawing/2014/main" id="{B69B6AD8-EB75-1C90-F060-D2D00D06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59" y="5207566"/>
            <a:ext cx="1433430" cy="128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1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6358-BCB5-ABD0-DE85-B42B2D53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Planning patient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6FD46-EA64-B805-4D55-5485E3CD1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667" y="3159124"/>
            <a:ext cx="3445933" cy="99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ook Antiqua" panose="02040602050305030304" pitchFamily="18" charset="0"/>
              </a:rPr>
              <a:t>ORAL HEALTH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F9AA4-7829-2D08-44CD-27BD0D4E9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3734" y="3205691"/>
            <a:ext cx="4402666" cy="90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ook Antiqua" panose="02040602050305030304" pitchFamily="18" charset="0"/>
              </a:rPr>
              <a:t>OVERALL HEALTH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711457F-7C35-2564-C905-8B652B69AFA8}"/>
              </a:ext>
            </a:extLst>
          </p:cNvPr>
          <p:cNvSpPr/>
          <p:nvPr/>
        </p:nvSpPr>
        <p:spPr>
          <a:xfrm>
            <a:off x="4648200" y="2932112"/>
            <a:ext cx="2403010" cy="99377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96F0BB-5D50-AD3E-8809-F42901EC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Throwing away the book</a:t>
            </a:r>
          </a:p>
        </p:txBody>
      </p:sp>
      <p:pic>
        <p:nvPicPr>
          <p:cNvPr id="3074" name="Picture 2" descr="rule-book">
            <a:extLst>
              <a:ext uri="{FF2B5EF4-FFF2-40B4-BE49-F238E27FC236}">
                <a16:creationId xmlns:a16="http://schemas.microsoft.com/office/drawing/2014/main" id="{556CD6A3-DBA7-A656-A6A7-C5537DA6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92" y="2785731"/>
            <a:ext cx="3853859" cy="3853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13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F3FD-69DB-9585-8586-C804AFFB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03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Book Antiqua" panose="02040602050305030304" pitchFamily="18" charset="0"/>
              </a:rPr>
              <a:t>Just because you </a:t>
            </a:r>
            <a:r>
              <a:rPr lang="en-US" sz="5400" b="1" dirty="0">
                <a:solidFill>
                  <a:srgbClr val="FF0000"/>
                </a:solidFill>
                <a:latin typeface="Book Antiqua" panose="02040602050305030304" pitchFamily="18" charset="0"/>
              </a:rPr>
              <a:t>CAN</a:t>
            </a:r>
            <a:r>
              <a:rPr lang="en-US" sz="5400" b="1" dirty="0">
                <a:latin typeface="Book Antiqua" panose="02040602050305030304" pitchFamily="18" charset="0"/>
              </a:rPr>
              <a:t> </a:t>
            </a:r>
            <a:br>
              <a:rPr lang="en-US" sz="5400" b="1" dirty="0">
                <a:latin typeface="Book Antiqua" panose="02040602050305030304" pitchFamily="18" charset="0"/>
              </a:rPr>
            </a:br>
            <a:r>
              <a:rPr lang="en-US" sz="5400" b="1" dirty="0">
                <a:latin typeface="Book Antiqua" panose="02040602050305030304" pitchFamily="18" charset="0"/>
              </a:rPr>
              <a:t>do something…</a:t>
            </a:r>
            <a:br>
              <a:rPr lang="en-US" sz="5400" b="1" dirty="0">
                <a:latin typeface="Book Antiqua" panose="02040602050305030304" pitchFamily="18" charset="0"/>
              </a:rPr>
            </a:br>
            <a:r>
              <a:rPr lang="en-US" sz="5400" b="1" dirty="0">
                <a:latin typeface="Book Antiqua" panose="02040602050305030304" pitchFamily="18" charset="0"/>
              </a:rPr>
              <a:t>doesn’t mean you </a:t>
            </a:r>
            <a:r>
              <a:rPr lang="en-US" sz="5400" b="1" dirty="0">
                <a:solidFill>
                  <a:srgbClr val="FF0000"/>
                </a:solidFill>
                <a:latin typeface="Book Antiqua" panose="02040602050305030304" pitchFamily="18" charset="0"/>
              </a:rPr>
              <a:t>SHOULD </a:t>
            </a:r>
            <a:br>
              <a:rPr lang="en-US" sz="5400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en-US" sz="5400" b="1" dirty="0">
                <a:latin typeface="Book Antiqua" panose="02040602050305030304" pitchFamily="18" charset="0"/>
              </a:rPr>
              <a:t>do something</a:t>
            </a:r>
            <a:br>
              <a:rPr lang="en-US" sz="5400" b="1" dirty="0">
                <a:latin typeface="Book Antiqua" panose="02040602050305030304" pitchFamily="18" charset="0"/>
              </a:rPr>
            </a:br>
            <a:endParaRPr lang="en-US" sz="5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98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6B1C-BF68-66EA-450B-570D1DB4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maintain oral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C2A1-0262-FF42-521B-E66F5B49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4400550" cy="31623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Professional follow-up</a:t>
            </a:r>
          </a:p>
          <a:p>
            <a:endParaRPr lang="en-US" dirty="0"/>
          </a:p>
          <a:p>
            <a:r>
              <a:rPr lang="en-US" dirty="0"/>
              <a:t>Diet and nutrition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Oral home care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How to Start a Healthy Diet: 14 Steps (with Pictures) - wikiHow">
            <a:extLst>
              <a:ext uri="{FF2B5EF4-FFF2-40B4-BE49-F238E27FC236}">
                <a16:creationId xmlns:a16="http://schemas.microsoft.com/office/drawing/2014/main" id="{02819485-3F30-B7F2-551D-9A75596F9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D98EF-2110-8AA4-C691-C29FEB98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1" r="13478" b="3768"/>
          <a:stretch/>
        </p:blipFill>
        <p:spPr>
          <a:xfrm>
            <a:off x="6248400" y="3505199"/>
            <a:ext cx="3171826" cy="3162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Water makes up about 85 per cent of our brain.">
            <a:extLst>
              <a:ext uri="{FF2B5EF4-FFF2-40B4-BE49-F238E27FC236}">
                <a16:creationId xmlns:a16="http://schemas.microsoft.com/office/drawing/2014/main" id="{7E8018BA-FE5E-078A-61D0-0E3069A6D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r="42899"/>
          <a:stretch/>
        </p:blipFill>
        <p:spPr bwMode="auto">
          <a:xfrm>
            <a:off x="9887491" y="1747837"/>
            <a:ext cx="1894934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95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6B1C-BF68-66EA-450B-570D1DB4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maintain oral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C2A1-0262-FF42-521B-E66F5B49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4400550" cy="31623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Professional follow-up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Diet and nutrition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Oral home care</a:t>
            </a:r>
          </a:p>
          <a:p>
            <a:endParaRPr lang="en-US" dirty="0"/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FE82C-B2BA-00FB-26C6-92E18B1793A5}"/>
              </a:ext>
            </a:extLst>
          </p:cNvPr>
          <p:cNvSpPr txBox="1"/>
          <p:nvPr/>
        </p:nvSpPr>
        <p:spPr>
          <a:xfrm>
            <a:off x="7962900" y="2414427"/>
            <a:ext cx="3457575" cy="202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Toothbrushing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Mouth rinsing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Flossing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Tongue brushing</a:t>
            </a:r>
          </a:p>
        </p:txBody>
      </p:sp>
      <p:pic>
        <p:nvPicPr>
          <p:cNvPr id="6146" name="Picture 2" descr="Vector Illustration of cute kindergarten African-American Kid Boy Brushing his teeth. Morning hygiene for. Isolated Vector Illustration of cute African-American Kid Boy Brushing his teeth. Morning hygiene for. Isolated. brushing teeth stock illustrations">
            <a:extLst>
              <a:ext uri="{FF2B5EF4-FFF2-40B4-BE49-F238E27FC236}">
                <a16:creationId xmlns:a16="http://schemas.microsoft.com/office/drawing/2014/main" id="{F6C364C5-FA44-BC04-AE5F-3C2308C1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99" y="4586127"/>
            <a:ext cx="2119175" cy="2029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1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CE43-7D28-C897-1196-31E29995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Toothbrushes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AEF7-B38A-9CDF-2D11-DED0674D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4"/>
            <a:ext cx="4810125" cy="4867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Manual or powered?</a:t>
            </a:r>
          </a:p>
          <a:p>
            <a:endParaRPr lang="en-US" dirty="0"/>
          </a:p>
          <a:p>
            <a:r>
              <a:rPr lang="en-US" dirty="0"/>
              <a:t>Soft, medium or hard?</a:t>
            </a:r>
          </a:p>
          <a:p>
            <a:endParaRPr lang="en-US" dirty="0"/>
          </a:p>
          <a:p>
            <a:r>
              <a:rPr lang="en-US" dirty="0"/>
              <a:t>When to replace the brush?</a:t>
            </a:r>
          </a:p>
          <a:p>
            <a:endParaRPr lang="en-US" dirty="0"/>
          </a:p>
          <a:p>
            <a:r>
              <a:rPr lang="en-US" dirty="0"/>
              <a:t>How long to brush for?</a:t>
            </a:r>
          </a:p>
          <a:p>
            <a:endParaRPr lang="en-US" dirty="0"/>
          </a:p>
          <a:p>
            <a:r>
              <a:rPr lang="en-US" dirty="0"/>
              <a:t>When to brush?</a:t>
            </a:r>
          </a:p>
          <a:p>
            <a:endParaRPr lang="en-US" dirty="0"/>
          </a:p>
          <a:p>
            <a:r>
              <a:rPr lang="en-US" dirty="0"/>
              <a:t>What if there is bleeding?</a:t>
            </a:r>
          </a:p>
        </p:txBody>
      </p:sp>
      <p:pic>
        <p:nvPicPr>
          <p:cNvPr id="7170" name="Picture 2" descr="Online Best Service 100 Pack Toothbrush Standard Classic Medium Soft  Toothbrush Bulk Individually Wrapped : Health &amp; Household - Amazon.com">
            <a:extLst>
              <a:ext uri="{FF2B5EF4-FFF2-40B4-BE49-F238E27FC236}">
                <a16:creationId xmlns:a16="http://schemas.microsoft.com/office/drawing/2014/main" id="{4653EFA9-1015-5587-2677-77B763E9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1969293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-Q-Vac Suction Toothbrush">
            <a:extLst>
              <a:ext uri="{FF2B5EF4-FFF2-40B4-BE49-F238E27FC236}">
                <a16:creationId xmlns:a16="http://schemas.microsoft.com/office/drawing/2014/main" id="{3EDB6EA0-C04B-D99D-3AF5-AADC96C2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457698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7 electric toothbrushes">
            <a:extLst>
              <a:ext uri="{FF2B5EF4-FFF2-40B4-BE49-F238E27FC236}">
                <a16:creationId xmlns:a16="http://schemas.microsoft.com/office/drawing/2014/main" id="{9C80CA94-B3E0-5095-773C-D4A54A88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969293"/>
            <a:ext cx="2946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6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0;p17" descr="http://www.clker.com/cliparts/T/G/C/H/K/W/no-sign-hi.png">
            <a:extLst>
              <a:ext uri="{FF2B5EF4-FFF2-40B4-BE49-F238E27FC236}">
                <a16:creationId xmlns:a16="http://schemas.microsoft.com/office/drawing/2014/main" id="{C59CE9C6-24C9-FBF7-93BA-DF3F0FF259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39" y="1104899"/>
            <a:ext cx="448032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35F25-FC3A-790F-BDB1-8387024BF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645" y="1578703"/>
            <a:ext cx="5602710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E17C-A610-9229-55E1-F148E075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Mouth rinses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3F58-BD50-4CDA-C0B6-CB6E0B25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275"/>
            <a:ext cx="4238625" cy="49101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rinse to use?</a:t>
            </a:r>
          </a:p>
          <a:p>
            <a:pPr lvl="1"/>
            <a:r>
              <a:rPr lang="en-US" dirty="0"/>
              <a:t>Alcoholic</a:t>
            </a:r>
          </a:p>
          <a:p>
            <a:pPr lvl="1"/>
            <a:r>
              <a:rPr lang="en-US" dirty="0"/>
              <a:t>Alcohol-free</a:t>
            </a:r>
          </a:p>
          <a:p>
            <a:pPr lvl="1"/>
            <a:r>
              <a:rPr lang="en-US" dirty="0"/>
              <a:t>Specialty</a:t>
            </a:r>
          </a:p>
          <a:p>
            <a:pPr lvl="1"/>
            <a:r>
              <a:rPr lang="en-US" dirty="0"/>
              <a:t>Prescription</a:t>
            </a:r>
          </a:p>
          <a:p>
            <a:endParaRPr lang="en-US" dirty="0"/>
          </a:p>
          <a:p>
            <a:r>
              <a:rPr lang="en-US" dirty="0"/>
              <a:t>How to use them?</a:t>
            </a:r>
          </a:p>
          <a:p>
            <a:pPr lvl="1"/>
            <a:r>
              <a:rPr lang="en-US" dirty="0"/>
              <a:t>Rinse</a:t>
            </a:r>
          </a:p>
          <a:p>
            <a:pPr lvl="1"/>
            <a:r>
              <a:rPr lang="en-US" dirty="0"/>
              <a:t>Swab</a:t>
            </a:r>
          </a:p>
          <a:p>
            <a:pPr lvl="1"/>
            <a:endParaRPr lang="en-US" dirty="0"/>
          </a:p>
          <a:p>
            <a:r>
              <a:rPr lang="en-US" dirty="0"/>
              <a:t>Are they harmful?</a:t>
            </a:r>
          </a:p>
        </p:txBody>
      </p:sp>
      <p:pic>
        <p:nvPicPr>
          <p:cNvPr id="2050" name="Picture 2" descr="Buy Listerine Total Care Mouthwash 500ml (16.9 fl oz) · USA">
            <a:extLst>
              <a:ext uri="{FF2B5EF4-FFF2-40B4-BE49-F238E27FC236}">
                <a16:creationId xmlns:a16="http://schemas.microsoft.com/office/drawing/2014/main" id="{BED5FA2B-463B-CFDA-D091-E5FFC7D38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4477" r="25075" b="8358"/>
          <a:stretch/>
        </p:blipFill>
        <p:spPr bwMode="auto">
          <a:xfrm>
            <a:off x="10338320" y="1493043"/>
            <a:ext cx="1562100" cy="2781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est Pro-Health Multi-Protection Alcohol Free Clean Mint Mouthwash">
            <a:extLst>
              <a:ext uri="{FF2B5EF4-FFF2-40B4-BE49-F238E27FC236}">
                <a16:creationId xmlns:a16="http://schemas.microsoft.com/office/drawing/2014/main" id="{A704D5D4-0728-D286-4A62-0C420DAED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r="22016"/>
          <a:stretch/>
        </p:blipFill>
        <p:spPr bwMode="auto">
          <a:xfrm>
            <a:off x="8442845" y="1493043"/>
            <a:ext cx="1577457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otene Dry Mouth Oral Rinse Alcohol Free">
            <a:extLst>
              <a:ext uri="{FF2B5EF4-FFF2-40B4-BE49-F238E27FC236}">
                <a16:creationId xmlns:a16="http://schemas.microsoft.com/office/drawing/2014/main" id="{33322B8F-935E-C25D-553B-0B5D7DB73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r="23494"/>
          <a:stretch/>
        </p:blipFill>
        <p:spPr bwMode="auto">
          <a:xfrm>
            <a:off x="6660891" y="1493043"/>
            <a:ext cx="1463936" cy="279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age Toothette® Disposable Oral Swabs - Untreated or Mint">
            <a:extLst>
              <a:ext uri="{FF2B5EF4-FFF2-40B4-BE49-F238E27FC236}">
                <a16:creationId xmlns:a16="http://schemas.microsoft.com/office/drawing/2014/main" id="{C4AE699F-3651-35EE-26A6-7AEDD118A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1" b="15179"/>
          <a:stretch/>
        </p:blipFill>
        <p:spPr bwMode="auto">
          <a:xfrm>
            <a:off x="7926648" y="4652052"/>
            <a:ext cx="2609850" cy="1886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55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5F7A-B3EE-7F6E-4F91-BA968722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Flossing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FFD9-5CB9-BBDE-87CF-2EFFD4F1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8875"/>
            <a:ext cx="4724400" cy="3457575"/>
          </a:xfrm>
        </p:spPr>
        <p:txBody>
          <a:bodyPr/>
          <a:lstStyle/>
          <a:p>
            <a:r>
              <a:rPr lang="en-US" dirty="0"/>
              <a:t>Different floss aids</a:t>
            </a:r>
          </a:p>
          <a:p>
            <a:endParaRPr lang="en-US" dirty="0"/>
          </a:p>
          <a:p>
            <a:r>
              <a:rPr lang="en-US" dirty="0"/>
              <a:t>How often to floss?</a:t>
            </a:r>
          </a:p>
          <a:p>
            <a:endParaRPr lang="en-US" dirty="0"/>
          </a:p>
          <a:p>
            <a:r>
              <a:rPr lang="en-US" dirty="0"/>
              <a:t>What if there is bleeding?</a:t>
            </a:r>
          </a:p>
        </p:txBody>
      </p:sp>
      <p:pic>
        <p:nvPicPr>
          <p:cNvPr id="8194" name="Picture 2" descr="Stop Flossing After Brushing Your Teeth. Here's Why You Should Floss Before  - CNET">
            <a:extLst>
              <a:ext uri="{FF2B5EF4-FFF2-40B4-BE49-F238E27FC236}">
                <a16:creationId xmlns:a16="http://schemas.microsoft.com/office/drawing/2014/main" id="{CE71054A-E53F-0AE6-F387-00597028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90688"/>
            <a:ext cx="2609850" cy="146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llie Floss">
            <a:extLst>
              <a:ext uri="{FF2B5EF4-FFF2-40B4-BE49-F238E27FC236}">
                <a16:creationId xmlns:a16="http://schemas.microsoft.com/office/drawing/2014/main" id="{ECEEDC07-4BDA-61E8-87DB-E4A3A12C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37" y="4086225"/>
            <a:ext cx="2157976" cy="2552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J&amp;J Listerine Ultra Clean Access Flosser Pack 48/Case - Curio Dental –  Curio.Dental">
            <a:extLst>
              <a:ext uri="{FF2B5EF4-FFF2-40B4-BE49-F238E27FC236}">
                <a16:creationId xmlns:a16="http://schemas.microsoft.com/office/drawing/2014/main" id="{D25BFBA0-284D-F3AC-4E5E-3587D459E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0488"/>
            <a:ext cx="2609850" cy="334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72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Questions Images – Browse 1,160,363 Stock Photos, Vectors, and Video |  Adobe Stock">
            <a:extLst>
              <a:ext uri="{FF2B5EF4-FFF2-40B4-BE49-F238E27FC236}">
                <a16:creationId xmlns:a16="http://schemas.microsoft.com/office/drawing/2014/main" id="{548DBE61-DBCF-9EAA-34E0-7A56F0EC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14500"/>
            <a:ext cx="9144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971A4-3FF9-4349-C0AE-A343C68937FB}"/>
              </a:ext>
            </a:extLst>
          </p:cNvPr>
          <p:cNvSpPr txBox="1"/>
          <p:nvPr/>
        </p:nvSpPr>
        <p:spPr>
          <a:xfrm>
            <a:off x="3409950" y="5893586"/>
            <a:ext cx="6096000" cy="481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spivacev@sdm.rutgers.edu</a:t>
            </a:r>
          </a:p>
        </p:txBody>
      </p:sp>
    </p:spTree>
    <p:extLst>
      <p:ext uri="{BB962C8B-B14F-4D97-AF65-F5344CB8AC3E}">
        <p14:creationId xmlns:p14="http://schemas.microsoft.com/office/powerpoint/2010/main" val="194295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7934-5416-7D30-3924-32690CED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9331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 Antiqua" panose="02040602050305030304" pitchFamily="18" charset="0"/>
              </a:rPr>
              <a:t>Why do we care?</a:t>
            </a:r>
          </a:p>
        </p:txBody>
      </p:sp>
      <p:pic>
        <p:nvPicPr>
          <p:cNvPr id="3074" name="Picture 2" descr="Why Indigenous Injustice Is Relevant To Every Australian | Australians  Together">
            <a:extLst>
              <a:ext uri="{FF2B5EF4-FFF2-40B4-BE49-F238E27FC236}">
                <a16:creationId xmlns:a16="http://schemas.microsoft.com/office/drawing/2014/main" id="{7511B470-0D9A-4050-C3EF-132F8EC7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4292173"/>
            <a:ext cx="2428875" cy="2302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0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F8F7-D2A0-7C6B-2807-A1518F2A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Unmet oral health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5612-E20C-24C6-6D87-D61CB337E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0" y="2627312"/>
            <a:ext cx="3381375" cy="279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With</a:t>
            </a:r>
          </a:p>
          <a:p>
            <a:pPr marL="0" indent="0" algn="ctr">
              <a:buNone/>
            </a:pPr>
            <a:r>
              <a:rPr lang="en-US" sz="8800" dirty="0"/>
              <a:t>DD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CC54-5AFB-3E00-DDE9-1590D873C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7650" y="3302000"/>
            <a:ext cx="310515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Without</a:t>
            </a:r>
          </a:p>
          <a:p>
            <a:pPr marL="0" indent="0" algn="ctr">
              <a:buNone/>
            </a:pPr>
            <a:r>
              <a:rPr lang="en-US" sz="4800" dirty="0"/>
              <a:t>DD</a:t>
            </a: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97ACECDA-06A8-3CEA-8066-DAAA2E41667E}"/>
              </a:ext>
            </a:extLst>
          </p:cNvPr>
          <p:cNvSpPr/>
          <p:nvPr/>
        </p:nvSpPr>
        <p:spPr>
          <a:xfrm rot="8063346">
            <a:off x="5331520" y="3264730"/>
            <a:ext cx="1528960" cy="1519164"/>
          </a:xfrm>
          <a:prstGeom prst="halfFrame">
            <a:avLst>
              <a:gd name="adj1" fmla="val 16666"/>
              <a:gd name="adj2" fmla="val 133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F8F7-D2A0-7C6B-2807-A1518F2A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Overall oral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5612-E20C-24C6-6D87-D61CB337E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639" y="3189286"/>
            <a:ext cx="3381375" cy="17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With</a:t>
            </a:r>
          </a:p>
          <a:p>
            <a:pPr marL="0" indent="0" algn="ctr">
              <a:buNone/>
            </a:pPr>
            <a:r>
              <a:rPr lang="en-US" sz="4800" dirty="0"/>
              <a:t>DD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CC54-5AFB-3E00-DDE9-1590D873C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5700" y="2778125"/>
            <a:ext cx="4505325" cy="1603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/>
              <a:t>Without</a:t>
            </a:r>
          </a:p>
          <a:p>
            <a:pPr marL="0" indent="0" algn="ctr">
              <a:buNone/>
            </a:pPr>
            <a:r>
              <a:rPr lang="en-US" sz="8800" dirty="0"/>
              <a:t>DD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C7FB064-F582-AD72-D74E-09480D45FE09}"/>
              </a:ext>
            </a:extLst>
          </p:cNvPr>
          <p:cNvSpPr/>
          <p:nvPr/>
        </p:nvSpPr>
        <p:spPr>
          <a:xfrm>
            <a:off x="4867845" y="3005677"/>
            <a:ext cx="1027558" cy="21595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2463544-0F70-2D79-0023-F3CB9F952906}"/>
              </a:ext>
            </a:extLst>
          </p:cNvPr>
          <p:cNvSpPr/>
          <p:nvPr/>
        </p:nvSpPr>
        <p:spPr>
          <a:xfrm rot="10800000">
            <a:off x="6096000" y="3005676"/>
            <a:ext cx="1027557" cy="21595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016B-1769-519B-DD80-A38591D1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 to overall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196B-F627-11DC-592D-48F8A700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24200"/>
            <a:ext cx="4057650" cy="1876425"/>
          </a:xfrm>
        </p:spPr>
        <p:txBody>
          <a:bodyPr/>
          <a:lstStyle/>
          <a:p>
            <a:r>
              <a:rPr lang="en-US" dirty="0"/>
              <a:t>Pulmonary problems</a:t>
            </a:r>
          </a:p>
          <a:p>
            <a:r>
              <a:rPr lang="en-US" dirty="0"/>
              <a:t>Cardiac concerns</a:t>
            </a:r>
          </a:p>
          <a:p>
            <a:r>
              <a:rPr lang="en-US" dirty="0"/>
              <a:t>Cognitive decline</a:t>
            </a:r>
          </a:p>
          <a:p>
            <a:endParaRPr lang="en-US" dirty="0"/>
          </a:p>
        </p:txBody>
      </p:sp>
      <p:pic>
        <p:nvPicPr>
          <p:cNvPr id="1026" name="Picture 2" descr="Human Body: 30 Unbelievable facts about human body - India Today">
            <a:extLst>
              <a:ext uri="{FF2B5EF4-FFF2-40B4-BE49-F238E27FC236}">
                <a16:creationId xmlns:a16="http://schemas.microsoft.com/office/drawing/2014/main" id="{F436B4B3-1018-8118-6BFE-64B9AED95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r="16232"/>
          <a:stretch/>
        </p:blipFill>
        <p:spPr bwMode="auto">
          <a:xfrm>
            <a:off x="7324724" y="2572561"/>
            <a:ext cx="3600451" cy="29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4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abb6b072c7_0_446"/>
          <p:cNvPicPr preferRelativeResize="0"/>
          <p:nvPr/>
        </p:nvPicPr>
        <p:blipFill rotWithShape="1">
          <a:blip r:embed="rId3">
            <a:alphaModFix/>
          </a:blip>
          <a:srcRect l="2502" r="7497" b="24442"/>
          <a:stretch/>
        </p:blipFill>
        <p:spPr>
          <a:xfrm>
            <a:off x="238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abb6b072c7_0_446"/>
          <p:cNvSpPr/>
          <p:nvPr/>
        </p:nvSpPr>
        <p:spPr>
          <a:xfrm>
            <a:off x="3171825" y="4338638"/>
            <a:ext cx="2627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FINANCES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abb6b072c7_0_446"/>
          <p:cNvSpPr/>
          <p:nvPr/>
        </p:nvSpPr>
        <p:spPr>
          <a:xfrm>
            <a:off x="5630863" y="5694363"/>
            <a:ext cx="2325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COMMUNI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abb6b072c7_0_446"/>
          <p:cNvSpPr/>
          <p:nvPr/>
        </p:nvSpPr>
        <p:spPr>
          <a:xfrm>
            <a:off x="8851900" y="106363"/>
            <a:ext cx="240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BEHAVIOR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abb6b072c7_0_446"/>
          <p:cNvSpPr/>
          <p:nvPr/>
        </p:nvSpPr>
        <p:spPr>
          <a:xfrm>
            <a:off x="2847975" y="1192213"/>
            <a:ext cx="24909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MEDICAL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CONCERNS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abb6b072c7_0_446"/>
          <p:cNvSpPr/>
          <p:nvPr/>
        </p:nvSpPr>
        <p:spPr>
          <a:xfrm>
            <a:off x="8318500" y="5675313"/>
            <a:ext cx="18210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abb6b072c7_0_446"/>
          <p:cNvSpPr/>
          <p:nvPr/>
        </p:nvSpPr>
        <p:spPr>
          <a:xfrm>
            <a:off x="744538" y="2901950"/>
            <a:ext cx="272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TRANSPORT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abb6b072c7_0_446"/>
          <p:cNvSpPr/>
          <p:nvPr/>
        </p:nvSpPr>
        <p:spPr>
          <a:xfrm>
            <a:off x="8851900" y="2568575"/>
            <a:ext cx="29067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DENTAL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COMPLEXITY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abb6b072c7_0_446"/>
          <p:cNvSpPr/>
          <p:nvPr/>
        </p:nvSpPr>
        <p:spPr>
          <a:xfrm>
            <a:off x="7456488" y="4000500"/>
            <a:ext cx="21018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ORAL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HYGIENE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abb6b072c7_0_446"/>
          <p:cNvSpPr/>
          <p:nvPr/>
        </p:nvSpPr>
        <p:spPr>
          <a:xfrm>
            <a:off x="727075" y="88900"/>
            <a:ext cx="2625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CAREGIVER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abb6b072c7_0_446"/>
          <p:cNvSpPr/>
          <p:nvPr/>
        </p:nvSpPr>
        <p:spPr>
          <a:xfrm>
            <a:off x="7043738" y="1150938"/>
            <a:ext cx="23655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CULTURAL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ISSUES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abb6b072c7_0_446"/>
          <p:cNvSpPr/>
          <p:nvPr/>
        </p:nvSpPr>
        <p:spPr>
          <a:xfrm>
            <a:off x="793750" y="5665788"/>
            <a:ext cx="24924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PHYSICAL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CONCERNS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abb6b072c7_0_446"/>
          <p:cNvSpPr/>
          <p:nvPr/>
        </p:nvSpPr>
        <p:spPr>
          <a:xfrm>
            <a:off x="5003800" y="42863"/>
            <a:ext cx="2197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HOUSING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abb6b072c7_0_446"/>
          <p:cNvSpPr/>
          <p:nvPr/>
        </p:nvSpPr>
        <p:spPr>
          <a:xfrm>
            <a:off x="4860925" y="2547938"/>
            <a:ext cx="23256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SUPPORT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NETWORK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abb6b072c7_0_446"/>
          <p:cNvSpPr/>
          <p:nvPr/>
        </p:nvSpPr>
        <p:spPr>
          <a:xfrm>
            <a:off x="495300" y="1554163"/>
            <a:ext cx="1309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DOORS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abb6b072c7_0_446"/>
          <p:cNvSpPr/>
          <p:nvPr/>
        </p:nvSpPr>
        <p:spPr>
          <a:xfrm>
            <a:off x="495300" y="4513263"/>
            <a:ext cx="1346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STAIRS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abb6b072c7_0_446"/>
          <p:cNvSpPr/>
          <p:nvPr/>
        </p:nvSpPr>
        <p:spPr>
          <a:xfrm>
            <a:off x="10683875" y="1273175"/>
            <a:ext cx="12969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SIDE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WALKS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abb6b072c7_0_446"/>
          <p:cNvSpPr/>
          <p:nvPr/>
        </p:nvSpPr>
        <p:spPr>
          <a:xfrm>
            <a:off x="11001375" y="4295775"/>
            <a:ext cx="94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DIET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B2034F-55BC-4CCE-115B-C43089FC6613}"/>
              </a:ext>
            </a:extLst>
          </p:cNvPr>
          <p:cNvSpPr/>
          <p:nvPr/>
        </p:nvSpPr>
        <p:spPr>
          <a:xfrm>
            <a:off x="4368800" y="4287520"/>
            <a:ext cx="3474720" cy="1827530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F7934-5416-7D30-3924-32690CED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9331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 Antiqua" panose="02040602050305030304" pitchFamily="18" charset="0"/>
              </a:rPr>
              <a:t>Oral </a:t>
            </a:r>
            <a:r>
              <a:rPr lang="en-US" sz="4800" dirty="0" err="1">
                <a:latin typeface="Book Antiqua" panose="02040602050305030304" pitchFamily="18" charset="0"/>
              </a:rPr>
              <a:t>conCerns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pic>
        <p:nvPicPr>
          <p:cNvPr id="1028" name="Picture 4" descr="Mouth Clipart Images – Browse 75,465 Stock Photos, Vectors, and Video |  Adobe Stock">
            <a:extLst>
              <a:ext uri="{FF2B5EF4-FFF2-40B4-BE49-F238E27FC236}">
                <a16:creationId xmlns:a16="http://schemas.microsoft.com/office/drawing/2014/main" id="{E0ECEB24-791B-C51C-7070-89ECF593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4462463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687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34054</TotalTime>
  <Words>459</Words>
  <Application>Microsoft Office PowerPoint</Application>
  <PresentationFormat>Widescreen</PresentationFormat>
  <Paragraphs>249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Book Antiqua</vt:lpstr>
      <vt:lpstr>Calibri</vt:lpstr>
      <vt:lpstr>Century Schoolbook</vt:lpstr>
      <vt:lpstr>Gill Sans Nova</vt:lpstr>
      <vt:lpstr>Noto Sans Symbols</vt:lpstr>
      <vt:lpstr>Tahoma</vt:lpstr>
      <vt:lpstr>GradientVTI</vt:lpstr>
      <vt:lpstr>View</vt:lpstr>
      <vt:lpstr>Oral health and dental care for individuals with I/DD  The Arc of New Jersey Health Care Advocacy Webinar series</vt:lpstr>
      <vt:lpstr>Evan Spivack, DDS</vt:lpstr>
      <vt:lpstr>PowerPoint Presentation</vt:lpstr>
      <vt:lpstr>Why do we care?</vt:lpstr>
      <vt:lpstr>Unmet oral health needs</vt:lpstr>
      <vt:lpstr>Overall oral health</vt:lpstr>
      <vt:lpstr>The link to overall health</vt:lpstr>
      <vt:lpstr>PowerPoint Presentation</vt:lpstr>
      <vt:lpstr>Oral conCerns</vt:lpstr>
      <vt:lpstr> Significant oral concerns</vt:lpstr>
      <vt:lpstr> Significant oral concerns</vt:lpstr>
      <vt:lpstr> Significant oral concerns</vt:lpstr>
      <vt:lpstr> Significant oral concerns</vt:lpstr>
      <vt:lpstr>Other oral challenges</vt:lpstr>
      <vt:lpstr>Other oral challenges</vt:lpstr>
      <vt:lpstr>Other oral challenges</vt:lpstr>
      <vt:lpstr>Other oral challenges</vt:lpstr>
      <vt:lpstr>Other oral challenges</vt:lpstr>
      <vt:lpstr>Other oral challenges</vt:lpstr>
      <vt:lpstr>The keys to oral Care</vt:lpstr>
      <vt:lpstr>How can we maintain oral health?</vt:lpstr>
      <vt:lpstr>How can we maintain oral health?</vt:lpstr>
      <vt:lpstr>How can we maintain oral health?</vt:lpstr>
      <vt:lpstr>Planning patient care</vt:lpstr>
      <vt:lpstr>Throwing away the book</vt:lpstr>
      <vt:lpstr>Just because you CAN  do something… doesn’t mean you SHOULD  do something </vt:lpstr>
      <vt:lpstr>How can we maintain oral health?</vt:lpstr>
      <vt:lpstr>How can we maintain oral health?</vt:lpstr>
      <vt:lpstr>Toothbrushes </vt:lpstr>
      <vt:lpstr>Mouth rinses</vt:lpstr>
      <vt:lpstr>Flossing aids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and dental care for individuals with I/DD  The Arc of New Jersey Health Care Advocacy Webinar series</dc:title>
  <dc:creator>Evan Spivack</dc:creator>
  <cp:lastModifiedBy>Evan Spivack</cp:lastModifiedBy>
  <cp:revision>38</cp:revision>
  <dcterms:created xsi:type="dcterms:W3CDTF">2024-02-06T23:40:14Z</dcterms:created>
  <dcterms:modified xsi:type="dcterms:W3CDTF">2024-04-12T19:22:50Z</dcterms:modified>
</cp:coreProperties>
</file>