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1" r:id="rId3"/>
    <p:sldId id="309" r:id="rId4"/>
    <p:sldId id="287" r:id="rId5"/>
    <p:sldId id="296" r:id="rId6"/>
    <p:sldId id="297" r:id="rId7"/>
    <p:sldId id="290" r:id="rId8"/>
    <p:sldId id="288" r:id="rId9"/>
    <p:sldId id="305" r:id="rId10"/>
    <p:sldId id="289" r:id="rId11"/>
    <p:sldId id="292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0" r:id="rId20"/>
    <p:sldId id="295" r:id="rId21"/>
    <p:sldId id="308" r:id="rId22"/>
    <p:sldId id="307" r:id="rId23"/>
    <p:sldId id="303" r:id="rId24"/>
    <p:sldId id="306" r:id="rId25"/>
    <p:sldId id="304" r:id="rId26"/>
    <p:sldId id="25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onardi, Gregory" initials="LG" lastIdx="2" clrIdx="0">
    <p:extLst>
      <p:ext uri="{19B8F6BF-5375-455C-9EA6-DF929625EA0E}">
        <p15:presenceInfo xmlns:p15="http://schemas.microsoft.com/office/powerpoint/2012/main" userId="S-1-5-21-73586283-1604221776-839522115-726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3480" y="5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 of Requests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03844163296202"/>
          <c:y val="0.1399028817836567"/>
          <c:w val="0.8143102219944155"/>
          <c:h val="0.68333649002134489"/>
        </c:manualLayout>
      </c:layout>
      <c:lineChart>
        <c:grouping val="stack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T2028HI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Sheet1!$B$1:$D$2</c:f>
              <c:multiLvlStrCache>
                <c:ptCount val="3"/>
                <c:lvl>
                  <c:pt idx="0">
                    <c:v>Number of requests</c:v>
                  </c:pt>
                  <c:pt idx="1">
                    <c:v>Number of requests</c:v>
                  </c:pt>
                  <c:pt idx="2">
                    <c:v>Number of requests</c:v>
                  </c:pt>
                </c:lvl>
                <c:lvl>
                  <c:pt idx="0">
                    <c:v>2019</c:v>
                  </c:pt>
                  <c:pt idx="1">
                    <c:v>2022</c:v>
                  </c:pt>
                  <c:pt idx="2">
                    <c:v>2024</c:v>
                  </c:pt>
                </c:lvl>
              </c:multiLvlStrCache>
            </c:multiLvl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276</c:v>
                </c:pt>
                <c:pt idx="1">
                  <c:v>232</c:v>
                </c:pt>
                <c:pt idx="2">
                  <c:v>439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EC-41E1-84DB-E5ACDA426A82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T2028HI22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Sheet1!$B$1:$D$2</c:f>
              <c:multiLvlStrCache>
                <c:ptCount val="3"/>
                <c:lvl>
                  <c:pt idx="0">
                    <c:v>Number of requests</c:v>
                  </c:pt>
                  <c:pt idx="1">
                    <c:v>Number of requests</c:v>
                  </c:pt>
                  <c:pt idx="2">
                    <c:v>Number of requests</c:v>
                  </c:pt>
                </c:lvl>
                <c:lvl>
                  <c:pt idx="0">
                    <c:v>2019</c:v>
                  </c:pt>
                  <c:pt idx="1">
                    <c:v>2022</c:v>
                  </c:pt>
                  <c:pt idx="2">
                    <c:v>2024</c:v>
                  </c:pt>
                </c:lvl>
              </c:multiLvlStrCache>
            </c:multiLvl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59</c:v>
                </c:pt>
                <c:pt idx="1">
                  <c:v>403</c:v>
                </c:pt>
                <c:pt idx="2">
                  <c:v>522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EC-41E1-84DB-E5ACDA426A82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T2029HI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Sheet1!$B$1:$D$2</c:f>
              <c:multiLvlStrCache>
                <c:ptCount val="3"/>
                <c:lvl>
                  <c:pt idx="0">
                    <c:v>Number of requests</c:v>
                  </c:pt>
                  <c:pt idx="1">
                    <c:v>Number of requests</c:v>
                  </c:pt>
                  <c:pt idx="2">
                    <c:v>Number of requests</c:v>
                  </c:pt>
                </c:lvl>
                <c:lvl>
                  <c:pt idx="0">
                    <c:v>2019</c:v>
                  </c:pt>
                  <c:pt idx="1">
                    <c:v>2022</c:v>
                  </c:pt>
                  <c:pt idx="2">
                    <c:v>2024</c:v>
                  </c:pt>
                </c:lvl>
              </c:multiLvlStrCache>
            </c:multiLvlStrRef>
          </c:cat>
          <c:val>
            <c:numRef>
              <c:f>Sheet1!$B$5:$D$5</c:f>
              <c:numCache>
                <c:formatCode>General</c:formatCode>
                <c:ptCount val="3"/>
                <c:pt idx="0">
                  <c:v>9</c:v>
                </c:pt>
                <c:pt idx="1">
                  <c:v>56</c:v>
                </c:pt>
                <c:pt idx="2">
                  <c:v>106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EC-41E1-84DB-E5ACDA426A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8135008"/>
        <c:axId val="448138944"/>
      </c:lineChart>
      <c:catAx>
        <c:axId val="44813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138944"/>
        <c:crosses val="autoZero"/>
        <c:auto val="1"/>
        <c:lblAlgn val="ctr"/>
        <c:lblOffset val="100"/>
        <c:noMultiLvlLbl val="0"/>
      </c:catAx>
      <c:valAx>
        <c:axId val="448138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8135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Dollar Amount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Sheet1!$B$2:$C$2</c:f>
              <c:strCache>
                <c:ptCount val="2"/>
                <c:pt idx="0">
                  <c:v>T2028HI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Sheet1!$D$1:$F$1</c:f>
              <c:strCache>
                <c:ptCount val="3"/>
                <c:pt idx="0">
                  <c:v>Total Amount 2019</c:v>
                </c:pt>
                <c:pt idx="1">
                  <c:v>Total Amount 2022</c:v>
                </c:pt>
                <c:pt idx="2">
                  <c:v>Total Amount 2024</c:v>
                </c:pt>
              </c:strCache>
            </c:strRef>
          </c:cat>
          <c:val>
            <c:numRef>
              <c:f>Sheet1!$D$2:$F$2</c:f>
              <c:numCache>
                <c:formatCode>"$"#,##0_);[Red]\("$"#,##0\)</c:formatCode>
                <c:ptCount val="3"/>
                <c:pt idx="0">
                  <c:v>261714</c:v>
                </c:pt>
                <c:pt idx="1">
                  <c:v>218885</c:v>
                </c:pt>
                <c:pt idx="2">
                  <c:v>532445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045-44CD-818F-AB1F38AA68CD}"/>
            </c:ext>
          </c:extLst>
        </c:ser>
        <c:ser>
          <c:idx val="1"/>
          <c:order val="1"/>
          <c:tx>
            <c:strRef>
              <c:f>Sheet1!$B$3:$C$3</c:f>
              <c:strCache>
                <c:ptCount val="2"/>
                <c:pt idx="0">
                  <c:v>T2028HI22 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Sheet1!$D$1:$F$1</c:f>
              <c:strCache>
                <c:ptCount val="3"/>
                <c:pt idx="0">
                  <c:v>Total Amount 2019</c:v>
                </c:pt>
                <c:pt idx="1">
                  <c:v>Total Amount 2022</c:v>
                </c:pt>
                <c:pt idx="2">
                  <c:v>Total Amount 2024</c:v>
                </c:pt>
              </c:strCache>
            </c:strRef>
          </c:cat>
          <c:val>
            <c:numRef>
              <c:f>Sheet1!$D$3:$F$3</c:f>
              <c:numCache>
                <c:formatCode>"$"#,##0_);[Red]\("$"#,##0\)</c:formatCode>
                <c:ptCount val="3"/>
                <c:pt idx="0">
                  <c:v>2664</c:v>
                </c:pt>
                <c:pt idx="1">
                  <c:v>5161</c:v>
                </c:pt>
                <c:pt idx="2">
                  <c:v>18318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45-44CD-818F-AB1F38AA68CD}"/>
            </c:ext>
          </c:extLst>
        </c:ser>
        <c:ser>
          <c:idx val="2"/>
          <c:order val="2"/>
          <c:tx>
            <c:strRef>
              <c:f>Sheet1!$B$4:$C$4</c:f>
              <c:strCache>
                <c:ptCount val="2"/>
                <c:pt idx="0">
                  <c:v>T2029HI 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Sheet1!$D$1:$F$1</c:f>
              <c:strCache>
                <c:ptCount val="3"/>
                <c:pt idx="0">
                  <c:v>Total Amount 2019</c:v>
                </c:pt>
                <c:pt idx="1">
                  <c:v>Total Amount 2022</c:v>
                </c:pt>
                <c:pt idx="2">
                  <c:v>Total Amount 2024</c:v>
                </c:pt>
              </c:strCache>
            </c:strRef>
          </c:cat>
          <c:val>
            <c:numRef>
              <c:f>Sheet1!$D$4:$F$4</c:f>
              <c:numCache>
                <c:formatCode>"$"#,##0_);[Red]\("$"#,##0\)</c:formatCode>
                <c:ptCount val="3"/>
                <c:pt idx="0">
                  <c:v>72017</c:v>
                </c:pt>
                <c:pt idx="1">
                  <c:v>191894</c:v>
                </c:pt>
                <c:pt idx="2">
                  <c:v>441803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045-44CD-818F-AB1F38AA68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54506136"/>
        <c:axId val="454508760"/>
      </c:lineChart>
      <c:catAx>
        <c:axId val="45450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508760"/>
        <c:crosses val="autoZero"/>
        <c:auto val="1"/>
        <c:lblAlgn val="ctr"/>
        <c:lblOffset val="100"/>
        <c:noMultiLvlLbl val="0"/>
      </c:catAx>
      <c:valAx>
        <c:axId val="4545087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crossAx val="4545061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dk1">
                <a:lumMod val="35000"/>
                <a:lumOff val="6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zero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90500" y="139699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905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New Jersey Human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3F48D5F-5BB0-4653-8547-66F574FF1FE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57744DD-B624-4AEE-8F07-D73C682D4C66}"/>
              </a:ext>
            </a:extLst>
          </p:cNvPr>
          <p:cNvGrpSpPr/>
          <p:nvPr/>
        </p:nvGrpSpPr>
        <p:grpSpPr>
          <a:xfrm>
            <a:off x="0" y="0"/>
            <a:ext cx="6858000" cy="53974"/>
            <a:chOff x="0" y="0"/>
            <a:chExt cx="7148946" cy="9698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BF9D3D-B7EC-419E-961C-36AFE6A3B3F9}"/>
                </a:ext>
              </a:extLst>
            </p:cNvPr>
            <p:cNvSpPr/>
            <p:nvPr/>
          </p:nvSpPr>
          <p:spPr>
            <a:xfrm>
              <a:off x="0" y="0"/>
              <a:ext cx="2382982" cy="969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812A5C-CD91-4F20-9E57-110F0EC74247}"/>
                </a:ext>
              </a:extLst>
            </p:cNvPr>
            <p:cNvSpPr/>
            <p:nvPr/>
          </p:nvSpPr>
          <p:spPr>
            <a:xfrm>
              <a:off x="2382982" y="0"/>
              <a:ext cx="2382982" cy="9698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C2A1630-520C-4085-A7D8-56D8DC25C532}"/>
                </a:ext>
              </a:extLst>
            </p:cNvPr>
            <p:cNvSpPr/>
            <p:nvPr/>
          </p:nvSpPr>
          <p:spPr>
            <a:xfrm>
              <a:off x="4765964" y="0"/>
              <a:ext cx="2382982" cy="9698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5C54A0AB-37CF-4613-9734-EE40C4617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638800" y="139699"/>
            <a:ext cx="1066800" cy="43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2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accent5">
            <a:lumMod val="1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173038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accent5">
            <a:lumMod val="1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01638" indent="-171450" algn="l" defTabSz="914400" rtl="0" eaLnBrk="1" latinLnBrk="0" hangingPunct="1">
      <a:buFont typeface="Arial" panose="020B0604020202020204" pitchFamily="34" charset="0"/>
      <a:buChar char="–"/>
      <a:defRPr sz="1200" kern="1200">
        <a:solidFill>
          <a:schemeClr val="accent5">
            <a:lumMod val="10000"/>
          </a:schemeClr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3E3920-E2AD-4708-B960-1D1EB70DF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2F3B60-FCDF-41FB-B21A-90C460BAF9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07" y="1960067"/>
            <a:ext cx="9144000" cy="1234596"/>
          </a:xfrm>
        </p:spPr>
        <p:txBody>
          <a:bodyPr anchor="b" anchorCtr="0">
            <a:normAutofit/>
          </a:bodyPr>
          <a:lstStyle>
            <a:lvl1pPr algn="l">
              <a:defRPr sz="4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3D447-49B3-4B69-B6AB-A8349A6A3D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907" y="3286738"/>
            <a:ext cx="6641805" cy="1234596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7907" y="462196"/>
            <a:ext cx="1802573" cy="907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423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F9FD-745A-4AC1-A64D-263A6584F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3E995-E9C5-4D56-8A5A-91557EF66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35C6A-CF89-4431-97B7-F9B055F6A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86" y="6280148"/>
            <a:ext cx="4870268" cy="365125"/>
          </a:xfrm>
        </p:spPr>
        <p:txBody>
          <a:bodyPr/>
          <a:lstStyle/>
          <a:p>
            <a:r>
              <a:rPr lang="en-US" dirty="0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7E1E-BBDC-439B-BE47-2C1E4899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C73C37-123F-4DD7-A9A4-5D8ABC8895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2954C2-314D-4115-B196-918FA6EB0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032002"/>
            <a:ext cx="9487807" cy="1305605"/>
          </a:xfrm>
        </p:spPr>
        <p:txBody>
          <a:bodyPr anchor="b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323B0-36C8-4DEA-8A21-A536CA52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37607"/>
            <a:ext cx="6461579" cy="100579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993" y="1077210"/>
            <a:ext cx="1492159" cy="75157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659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7BEF8-F85C-4703-B706-41463DB90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A9DD-7502-4385-9D2F-4C9879C21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BBB345-54D1-478B-A2B0-FF0B82EF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73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8E6B80-4739-4F77-891E-FB15C78A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8035B-77FD-47EA-9DC9-3B8DA1625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E59A931-A243-4C98-B235-7F7103D51A5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F587EE-8E62-4B3C-B32A-7FA959FD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C67B31-5068-43A7-9E97-8BEA6BD65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825625"/>
            <a:ext cx="10515600" cy="391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B80C3-D15A-4784-BFEC-7D3B76A92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8086" y="6280148"/>
            <a:ext cx="486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9B39C-3FD8-44D8-ACBC-3896713F7D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6829" y="62801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8E95365-5ACF-4E9F-9EB7-26078C009F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86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7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Enabling Technology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(Assistive Technology)</a:t>
            </a:r>
            <a:endParaRPr lang="en-US" dirty="0">
              <a:latin typeface="+mn-lt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>
                <a:latin typeface="+mn-lt"/>
              </a:rPr>
              <a:t>September 2, 2025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967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Tour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211" y="1283068"/>
            <a:ext cx="3677874" cy="4495179"/>
          </a:xfrm>
          <a:prstGeom prst="rect">
            <a:avLst/>
          </a:prstGeom>
        </p:spPr>
      </p:pic>
      <p:sp>
        <p:nvSpPr>
          <p:cNvPr id="7" name="Explosion 1 6"/>
          <p:cNvSpPr/>
          <p:nvPr/>
        </p:nvSpPr>
        <p:spPr>
          <a:xfrm>
            <a:off x="7100276" y="5222582"/>
            <a:ext cx="191588" cy="148046"/>
          </a:xfrm>
          <a:prstGeom prst="irregularSeal1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>
            <a:off x="4563291" y="4929331"/>
            <a:ext cx="191588" cy="148046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023249" y="5004639"/>
            <a:ext cx="2011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Bed Pad – Fall Notifications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04456" y="4581931"/>
            <a:ext cx="146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Emergency Response Button</a:t>
            </a:r>
            <a:endParaRPr lang="en-US" dirty="0"/>
          </a:p>
        </p:txBody>
      </p:sp>
      <p:sp>
        <p:nvSpPr>
          <p:cNvPr id="11" name="Explosion 1 10"/>
          <p:cNvSpPr/>
          <p:nvPr/>
        </p:nvSpPr>
        <p:spPr>
          <a:xfrm>
            <a:off x="7731035" y="2021507"/>
            <a:ext cx="191588" cy="14804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030393" y="1772365"/>
            <a:ext cx="1111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Window Sensor</a:t>
            </a:r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>
            <a:off x="6666412" y="4046964"/>
            <a:ext cx="191588" cy="1480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017362" y="3732639"/>
            <a:ext cx="127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Door Sensor</a:t>
            </a:r>
            <a:endParaRPr lang="en-US" dirty="0"/>
          </a:p>
        </p:txBody>
      </p:sp>
      <p:sp>
        <p:nvSpPr>
          <p:cNvPr id="15" name="Explosion 1 14"/>
          <p:cNvSpPr/>
          <p:nvPr/>
        </p:nvSpPr>
        <p:spPr>
          <a:xfrm>
            <a:off x="4467497" y="3382611"/>
            <a:ext cx="191588" cy="14804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04456" y="3133468"/>
            <a:ext cx="128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Ring Doorbell</a:t>
            </a:r>
            <a:endParaRPr lang="en-US" dirty="0"/>
          </a:p>
        </p:txBody>
      </p:sp>
      <p:sp>
        <p:nvSpPr>
          <p:cNvPr id="17" name="Explosion 1 16"/>
          <p:cNvSpPr/>
          <p:nvPr/>
        </p:nvSpPr>
        <p:spPr>
          <a:xfrm>
            <a:off x="4563291" y="1397805"/>
            <a:ext cx="191588" cy="148046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6361611" y="1430968"/>
            <a:ext cx="191588" cy="148046"/>
          </a:xfrm>
          <a:prstGeom prst="irregularSeal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63291" y="554741"/>
            <a:ext cx="108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Stove Alarm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25886" y="554742"/>
            <a:ext cx="12714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Medication Dispenser</a:t>
            </a:r>
            <a:endParaRPr lang="en-US" dirty="0"/>
          </a:p>
        </p:txBody>
      </p:sp>
      <p:sp>
        <p:nvSpPr>
          <p:cNvPr id="21" name="Explosion 1 20"/>
          <p:cNvSpPr/>
          <p:nvPr/>
        </p:nvSpPr>
        <p:spPr>
          <a:xfrm>
            <a:off x="4915988" y="2739155"/>
            <a:ext cx="191588" cy="148046"/>
          </a:xfrm>
          <a:prstGeom prst="irregularSeal1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04456" y="2358581"/>
            <a:ext cx="155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Video Call Station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2903220" y="2358581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2920705" y="3139134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920705" y="4588548"/>
            <a:ext cx="1276894" cy="91671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651862" y="569594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284616" y="569594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7992649" y="4964906"/>
            <a:ext cx="1595488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8019132" y="3720554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022600" y="1763524"/>
            <a:ext cx="1276894" cy="6463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4659085" y="12830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4" idx="3"/>
            <a:endCxn id="15" idx="1"/>
          </p:cNvCxnSpPr>
          <p:nvPr/>
        </p:nvCxnSpPr>
        <p:spPr>
          <a:xfrm flipV="1">
            <a:off x="4197599" y="3441658"/>
            <a:ext cx="269898" cy="206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197599" y="2813178"/>
            <a:ext cx="6182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4197599" y="5003354"/>
            <a:ext cx="309120" cy="4024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endCxn id="26" idx="2"/>
          </p:cNvCxnSpPr>
          <p:nvPr/>
        </p:nvCxnSpPr>
        <p:spPr>
          <a:xfrm flipH="1" flipV="1">
            <a:off x="6290309" y="1215925"/>
            <a:ext cx="71302" cy="19825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endCxn id="27" idx="2"/>
          </p:cNvCxnSpPr>
          <p:nvPr/>
        </p:nvCxnSpPr>
        <p:spPr>
          <a:xfrm flipV="1">
            <a:off x="4659085" y="1215925"/>
            <a:ext cx="263978" cy="14220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934850" y="2021507"/>
            <a:ext cx="57800" cy="9750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6928756" y="4043719"/>
            <a:ext cx="1063893" cy="1208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28" idx="1"/>
          </p:cNvCxnSpPr>
          <p:nvPr/>
        </p:nvCxnSpPr>
        <p:spPr>
          <a:xfrm>
            <a:off x="7325975" y="5288071"/>
            <a:ext cx="66667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68086" y="3779799"/>
            <a:ext cx="1994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Event Support</a:t>
            </a:r>
          </a:p>
          <a:p>
            <a:pPr algn="ctr"/>
            <a:r>
              <a:rPr lang="en-US" dirty="0" smtClean="0"/>
              <a:t>Vs.</a:t>
            </a:r>
          </a:p>
          <a:p>
            <a:pPr algn="ctr"/>
            <a:r>
              <a:rPr lang="en-US" dirty="0" smtClean="0"/>
              <a:t>Scheduled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09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Supports Sample Flow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3143" y="2899954"/>
            <a:ext cx="1071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Sensor Alarm Sounds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704007" y="2579604"/>
            <a:ext cx="13237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Wireless Notification Sent To Remote Support Vendor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007426" y="2687327"/>
            <a:ext cx="1236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Identified Remote Staff Receive Notification 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7506789" y="1424280"/>
            <a:ext cx="2081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Remote Staff Contacts Individual and Provides Guidance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8190412" y="2687327"/>
            <a:ext cx="15414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Remote Staff Contacts Provider Agency or Identified Support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506789" y="4271637"/>
            <a:ext cx="1454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Remote Staff Contacts Emergency Services</a:t>
            </a:r>
            <a:endParaRPr lang="en-US" sz="1400" dirty="0"/>
          </a:p>
        </p:txBody>
      </p:sp>
      <p:sp>
        <p:nvSpPr>
          <p:cNvPr id="16" name="Rounded Rectangle 15"/>
          <p:cNvSpPr/>
          <p:nvPr/>
        </p:nvSpPr>
        <p:spPr>
          <a:xfrm>
            <a:off x="468086" y="2795451"/>
            <a:ext cx="1343297" cy="95370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560320" y="2579604"/>
            <a:ext cx="1467391" cy="116955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929051" y="2687327"/>
            <a:ext cx="1314993" cy="10618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315200" y="1332411"/>
            <a:ext cx="2159726" cy="89698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8186059" y="2687327"/>
            <a:ext cx="1541418" cy="10328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419703" y="4205187"/>
            <a:ext cx="1541418" cy="1115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250" y="2622758"/>
            <a:ext cx="1758242" cy="10973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207" y="4024282"/>
            <a:ext cx="1554752" cy="15547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57" y="3920531"/>
            <a:ext cx="2999694" cy="190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6515" y="1050047"/>
            <a:ext cx="1027613" cy="1281281"/>
          </a:xfrm>
          <a:prstGeom prst="rect">
            <a:avLst/>
          </a:prstGeom>
        </p:spPr>
      </p:pic>
      <p:sp>
        <p:nvSpPr>
          <p:cNvPr id="28" name="Curved Down Arrow 27"/>
          <p:cNvSpPr/>
          <p:nvPr/>
        </p:nvSpPr>
        <p:spPr>
          <a:xfrm rot="21314575">
            <a:off x="1132114" y="1823247"/>
            <a:ext cx="1976846" cy="7563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 rot="478558">
            <a:off x="3529145" y="1805161"/>
            <a:ext cx="1976846" cy="75635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rot="19646510">
            <a:off x="6321162" y="2267368"/>
            <a:ext cx="951804" cy="291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Arrow 32"/>
          <p:cNvSpPr/>
          <p:nvPr/>
        </p:nvSpPr>
        <p:spPr>
          <a:xfrm>
            <a:off x="6554985" y="3100261"/>
            <a:ext cx="951804" cy="291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1483386">
            <a:off x="6261366" y="4047696"/>
            <a:ext cx="951804" cy="291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234" y="2283296"/>
            <a:ext cx="528320" cy="3501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3234" y="3759865"/>
            <a:ext cx="528320" cy="35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8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947" y="840104"/>
            <a:ext cx="9641380" cy="422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2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4440" y="1520825"/>
            <a:ext cx="10515600" cy="4340044"/>
          </a:xfrm>
        </p:spPr>
        <p:txBody>
          <a:bodyPr>
            <a:normAutofit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Directs the development of the person-centered plan and is the central and primary “voice” and perspective for the planning </a:t>
            </a:r>
            <a:r>
              <a:rPr lang="en-US" sz="2400" dirty="0" smtClean="0"/>
              <a:t>process.</a:t>
            </a:r>
          </a:p>
          <a:p>
            <a:pPr marL="0" lvl="0" indent="0">
              <a:buNone/>
            </a:pPr>
            <a:endParaRPr lang="en-US" sz="2400" dirty="0" smtClean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 smtClean="0"/>
              <a:t>Identifies </a:t>
            </a:r>
            <a:r>
              <a:rPr lang="en-US" sz="2400" dirty="0"/>
              <a:t>the need and outcome that may be met </a:t>
            </a:r>
            <a:r>
              <a:rPr lang="en-US" sz="2400" dirty="0" smtClean="0"/>
              <a:t>through </a:t>
            </a:r>
            <a:r>
              <a:rPr lang="en-US" sz="2400" dirty="0"/>
              <a:t>the utilization of technology and </a:t>
            </a:r>
            <a:r>
              <a:rPr lang="en-US" sz="2400" dirty="0" smtClean="0"/>
              <a:t>remote </a:t>
            </a:r>
            <a:r>
              <a:rPr lang="en-US" sz="2400" dirty="0"/>
              <a:t>s</a:t>
            </a:r>
            <a:r>
              <a:rPr lang="en-US" sz="2400" dirty="0" smtClean="0"/>
              <a:t>upports.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Makes a decision on the type of support received based on variables identified through Interdisciplinary Team (IDT) planning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Remains the primary voice through the implementation, and ongoing use, of </a:t>
            </a:r>
            <a:r>
              <a:rPr lang="en-US" sz="2400" dirty="0" smtClean="0">
                <a:solidFill>
                  <a:srgbClr val="FF0000"/>
                </a:solidFill>
              </a:rPr>
              <a:t>Enabling Technology/Remote </a:t>
            </a:r>
            <a:r>
              <a:rPr lang="en-US" sz="2400" dirty="0">
                <a:solidFill>
                  <a:srgbClr val="FF0000"/>
                </a:solidFill>
              </a:rPr>
              <a:t>Supports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4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Family, Guardians, Friends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526" y="1616619"/>
            <a:ext cx="10515600" cy="3911146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600" dirty="0"/>
              <a:t>Support the </a:t>
            </a:r>
            <a:r>
              <a:rPr lang="en-US" sz="2600" dirty="0" smtClean="0"/>
              <a:t>individual’s </a:t>
            </a:r>
            <a:r>
              <a:rPr lang="en-US" sz="2600" dirty="0"/>
              <a:t>decision to utilize </a:t>
            </a:r>
            <a:r>
              <a:rPr lang="en-US" sz="2600" dirty="0" smtClean="0"/>
              <a:t>enabling technology and remote supports </a:t>
            </a:r>
            <a:r>
              <a:rPr lang="en-US" sz="2600" dirty="0"/>
              <a:t>to meet an identified need</a:t>
            </a:r>
            <a:r>
              <a:rPr lang="en-US" sz="26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600" dirty="0"/>
              <a:t>Works with the IDT to ensure the service is appropriate through sharing observations and perspectives. </a:t>
            </a:r>
            <a:endParaRPr lang="en-US" sz="2600" dirty="0" smtClean="0"/>
          </a:p>
          <a:p>
            <a:pPr lvl="0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600" dirty="0"/>
              <a:t>Monitors the use of </a:t>
            </a:r>
            <a:r>
              <a:rPr lang="en-US" sz="2600" dirty="0" smtClean="0"/>
              <a:t>remote </a:t>
            </a:r>
            <a:r>
              <a:rPr lang="en-US" sz="2600" dirty="0"/>
              <a:t>s</a:t>
            </a:r>
            <a:r>
              <a:rPr lang="en-US" sz="2600" dirty="0" smtClean="0"/>
              <a:t>upports </a:t>
            </a:r>
            <a:r>
              <a:rPr lang="en-US" sz="2600" dirty="0"/>
              <a:t>as the technology is phased in and on an on-going basis</a:t>
            </a:r>
            <a:r>
              <a:rPr lang="en-US" sz="26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6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600" dirty="0"/>
              <a:t>Reports any concerns to the IDT for immediate review</a:t>
            </a:r>
            <a:r>
              <a:rPr lang="en-US" sz="26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 Agency (Daily Rate Example)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690688"/>
            <a:ext cx="10515600" cy="391114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Provides all services as identified by the IDT through the person-centered planning process</a:t>
            </a:r>
            <a:r>
              <a:rPr lang="en-US" sz="2400" dirty="0" smtClean="0"/>
              <a:t>.</a:t>
            </a:r>
          </a:p>
          <a:p>
            <a:pPr marL="0" lvl="0" indent="0">
              <a:buNone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Helps to </a:t>
            </a:r>
            <a:r>
              <a:rPr lang="en-US" sz="2400" dirty="0" smtClean="0"/>
              <a:t>identify opportunities </a:t>
            </a:r>
            <a:r>
              <a:rPr lang="en-US" sz="2400" dirty="0"/>
              <a:t>where Remote Supports could be utilized</a:t>
            </a:r>
            <a:r>
              <a:rPr lang="en-US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Provides on-going monitoring for any health and safety concerns</a:t>
            </a:r>
            <a:r>
              <a:rPr lang="en-US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Immediately notifies the IDT with any </a:t>
            </a:r>
            <a:r>
              <a:rPr lang="en-US" sz="2400" dirty="0" smtClean="0"/>
              <a:t>concerns or challenges. 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marL="0" lvl="0" indent="0">
              <a:buNone/>
            </a:pP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Coordination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49" y="1690688"/>
            <a:ext cx="10515600" cy="3911146"/>
          </a:xfrm>
        </p:spPr>
        <p:txBody>
          <a:bodyPr>
            <a:normAutofit fontScale="92500"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Facilitates the person-centered planning process with the individual and the IDT</a:t>
            </a:r>
            <a:r>
              <a:rPr lang="en-US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Assures the individual understands and agrees with the </a:t>
            </a:r>
            <a:r>
              <a:rPr lang="en-US" sz="2400" dirty="0" smtClean="0"/>
              <a:t>Enabling Technology/Remote </a:t>
            </a:r>
            <a:r>
              <a:rPr lang="en-US" sz="2400" dirty="0"/>
              <a:t>Support service being provided</a:t>
            </a:r>
            <a:r>
              <a:rPr lang="en-US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/>
              <a:t>Documents the entire planning process within the Individual Service Plan (ISP) and supporting documentation</a:t>
            </a:r>
            <a:r>
              <a:rPr lang="en-US" sz="2400" dirty="0" smtClean="0"/>
              <a:t>.</a:t>
            </a: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/>
          </a:p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FF0000"/>
                </a:solidFill>
              </a:rPr>
              <a:t>Completes the </a:t>
            </a:r>
            <a:r>
              <a:rPr lang="en-US" sz="2400" dirty="0" smtClean="0">
                <a:solidFill>
                  <a:srgbClr val="FF0000"/>
                </a:solidFill>
              </a:rPr>
              <a:t>Enabling Technology/Remote </a:t>
            </a:r>
            <a:r>
              <a:rPr lang="en-US" sz="2400" dirty="0">
                <a:solidFill>
                  <a:srgbClr val="FF0000"/>
                </a:solidFill>
              </a:rPr>
              <a:t>Supports Assessment Request and submits a </a:t>
            </a:r>
            <a:r>
              <a:rPr lang="en-US" sz="2400" dirty="0" smtClean="0">
                <a:solidFill>
                  <a:srgbClr val="FF0000"/>
                </a:solidFill>
              </a:rPr>
              <a:t>request </a:t>
            </a:r>
            <a:r>
              <a:rPr lang="en-US" sz="2400" dirty="0">
                <a:solidFill>
                  <a:srgbClr val="FF0000"/>
                </a:solidFill>
              </a:rPr>
              <a:t>through </a:t>
            </a:r>
            <a:r>
              <a:rPr lang="en-US" sz="2400" dirty="0" err="1">
                <a:solidFill>
                  <a:srgbClr val="FF0000"/>
                </a:solidFill>
              </a:rPr>
              <a:t>iRecord</a:t>
            </a:r>
            <a:r>
              <a:rPr lang="en-US" sz="2400" dirty="0">
                <a:solidFill>
                  <a:srgbClr val="FF0000"/>
                </a:solidFill>
              </a:rPr>
              <a:t>. 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7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17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4469" y="5503817"/>
            <a:ext cx="2899954" cy="44413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43" y="257175"/>
            <a:ext cx="10513431" cy="539591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561975" y="5295900"/>
            <a:ext cx="3200400" cy="504825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0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Requesting Technology/Remote Supports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44434" y="1349829"/>
            <a:ext cx="3884023" cy="44587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328" y="1467394"/>
            <a:ext cx="3616234" cy="422365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5482845" y="1567632"/>
            <a:ext cx="0" cy="3869266"/>
          </a:xfrm>
          <a:prstGeom prst="line">
            <a:avLst/>
          </a:prstGeom>
          <a:ln w="47625" cap="sq" cmpd="tri">
            <a:solidFill>
              <a:schemeClr val="bg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innerShdw blurRad="2540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29867" y="1567632"/>
            <a:ext cx="5121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Complete a </a:t>
            </a:r>
            <a:r>
              <a:rPr lang="en-US" b="1" dirty="0" smtClean="0"/>
              <a:t>screening tool/request form </a:t>
            </a:r>
            <a:r>
              <a:rPr lang="en-US" dirty="0" smtClean="0"/>
              <a:t>to determine if the individual and/or the provider (daily rate) are in agreement to move forward.</a:t>
            </a:r>
          </a:p>
          <a:p>
            <a:pPr marL="342900" indent="-342900">
              <a:buAutoNum type="arabicPeriod"/>
            </a:pPr>
            <a:r>
              <a:rPr lang="en-US" dirty="0" smtClean="0"/>
              <a:t>SCA submits request for Division review and approval.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Conduct IDT meeting with vendor and review approved services.</a:t>
            </a:r>
          </a:p>
          <a:p>
            <a:pPr marL="342900" indent="-342900">
              <a:buAutoNum type="arabicPeriod"/>
            </a:pPr>
            <a:r>
              <a:rPr lang="en-US" dirty="0" smtClean="0"/>
              <a:t>Vendor to setup/Install identified supports.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Conduct IDT meeting to complete trainings and begin implementation.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Conduct IDT meetings each month for the first three months </a:t>
            </a:r>
            <a:r>
              <a:rPr lang="en-US" b="1" dirty="0" smtClean="0"/>
              <a:t>(can be part of monthly monitoring)</a:t>
            </a:r>
            <a:r>
              <a:rPr lang="en-US" dirty="0" smtClean="0"/>
              <a:t>.</a:t>
            </a:r>
          </a:p>
          <a:p>
            <a:pPr marL="342900" indent="-342900">
              <a:buAutoNum type="arabicPeriod"/>
            </a:pPr>
            <a:r>
              <a:rPr lang="en-US" dirty="0" smtClean="0"/>
              <a:t>Conduct annual review.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333839"/>
            <a:ext cx="1119051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/>
          </a:p>
          <a:p>
            <a:pPr algn="ctr"/>
            <a:r>
              <a:rPr lang="en-US" b="1" dirty="0" smtClean="0"/>
              <a:t>How has this already been implemented??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Bancroft </a:t>
            </a:r>
            <a:r>
              <a:rPr lang="en-US" dirty="0" smtClean="0"/>
              <a:t>launched </a:t>
            </a:r>
            <a:r>
              <a:rPr lang="en-US" dirty="0"/>
              <a:t>a pioneering Smart Home project in New Jersey, aiming to enhance safety, independence, and quality of life for adults with disabilities. </a:t>
            </a:r>
            <a:endParaRPr lang="en-US" dirty="0" smtClean="0"/>
          </a:p>
          <a:p>
            <a:endParaRPr lang="en-US" dirty="0"/>
          </a:p>
          <a:p>
            <a:r>
              <a:rPr lang="en-US" b="1" dirty="0"/>
              <a:t>Key Features: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Smart Sensors &amp; Devices:</a:t>
            </a:r>
            <a:r>
              <a:rPr lang="en-US" dirty="0"/>
              <a:t> Customized to individual needs, including biometric locks, safety sensors, and smart appliances</a:t>
            </a:r>
            <a:r>
              <a:rPr lang="en-US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smtClean="0"/>
              <a:t>Assistive </a:t>
            </a:r>
            <a:r>
              <a:rPr lang="en-US" b="1" dirty="0"/>
              <a:t>Technology:</a:t>
            </a:r>
            <a:r>
              <a:rPr lang="en-US" dirty="0"/>
              <a:t> Voice assistants, smart lighting, and medication dispensers promote autonomy.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Staff Support Tools:</a:t>
            </a:r>
            <a:r>
              <a:rPr lang="en-US" dirty="0"/>
              <a:t> Remote monitoring and alerts to assist staff in providing timely care.</a:t>
            </a:r>
          </a:p>
          <a:p>
            <a:endParaRPr lang="en-US" b="1" dirty="0" smtClean="0"/>
          </a:p>
          <a:p>
            <a:r>
              <a:rPr lang="en-US" b="1" dirty="0" smtClean="0"/>
              <a:t>Impact</a:t>
            </a:r>
            <a:r>
              <a:rPr lang="en-US" b="1" dirty="0"/>
              <a:t>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Increased Independence:</a:t>
            </a:r>
            <a:r>
              <a:rPr lang="en-US" dirty="0"/>
              <a:t> Residents can perform daily tasks with minimal assistance.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Enhanced Safety:</a:t>
            </a:r>
            <a:r>
              <a:rPr lang="en-US" dirty="0"/>
              <a:t> Proactive alerts reduce risks and improve response times.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Workforce Efficiency:</a:t>
            </a:r>
            <a:r>
              <a:rPr lang="en-US" dirty="0"/>
              <a:t> Technology streamlines tasks, allowing staff to focus on personalized care.</a:t>
            </a:r>
          </a:p>
          <a:p>
            <a:endParaRPr lang="en-US" b="1" dirty="0" smtClean="0"/>
          </a:p>
          <a:p>
            <a:r>
              <a:rPr lang="en-US" b="1" dirty="0" smtClean="0"/>
              <a:t>Support </a:t>
            </a:r>
            <a:r>
              <a:rPr lang="en-US" b="1" dirty="0"/>
              <a:t>&amp; Funding: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State Investment:</a:t>
            </a:r>
            <a:r>
              <a:rPr lang="en-US" dirty="0"/>
              <a:t> $500,000 from the New Jersey Department of Human Services.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Community Collaboration:</a:t>
            </a:r>
            <a:r>
              <a:rPr lang="en-US" dirty="0"/>
              <a:t> Partnerships with local officials and community </a:t>
            </a:r>
            <a:r>
              <a:rPr lang="en-US" dirty="0" smtClean="0"/>
              <a:t>members.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697" y="4577059"/>
            <a:ext cx="3549092" cy="216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8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Objectives</a:t>
            </a:r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8280" y="1690688"/>
            <a:ext cx="10515600" cy="391114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</a:t>
            </a:r>
            <a:r>
              <a:rPr lang="en-US" smtClean="0"/>
              <a:t>a </a:t>
            </a:r>
            <a:r>
              <a:rPr lang="en-US" smtClean="0"/>
              <a:t>high level overview of Enabling Technology and Remote Supports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mtClean="0"/>
              <a:t>Review current technology initiatives including our work with Electronic Visit Verificaiton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Review data and identify next steps in development of Enabling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8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Waiver &amp; Costs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11" y="1477782"/>
            <a:ext cx="8362950" cy="190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17814" y="3756775"/>
            <a:ext cx="92463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Do not anticipate requesting an amendment to the 1115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Enabling Technology to be built into T2028HI22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Remote Supports to be built into T2029HI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/>
          </a:p>
          <a:p>
            <a:pPr algn="ctr"/>
            <a:r>
              <a:rPr lang="en-US" dirty="0" smtClean="0"/>
              <a:t>** Ongoing discussions 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9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29" y="102460"/>
            <a:ext cx="11358154" cy="1019204"/>
          </a:xfrm>
        </p:spPr>
        <p:txBody>
          <a:bodyPr/>
          <a:lstStyle/>
          <a:p>
            <a:r>
              <a:rPr lang="en-US" dirty="0" smtClean="0"/>
              <a:t>Common Denials for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121664"/>
            <a:ext cx="10515600" cy="4828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NJCAT </a:t>
            </a:r>
            <a:r>
              <a:rPr lang="en-US" sz="2600" dirty="0"/>
              <a:t>indicates that speech is readily understood by </a:t>
            </a:r>
            <a:r>
              <a:rPr lang="en-US" sz="2600" dirty="0" smtClean="0"/>
              <a:t>others.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NJCAT </a:t>
            </a:r>
            <a:r>
              <a:rPr lang="en-US" sz="2600" dirty="0"/>
              <a:t>indicates that the individual does not utilize a wheelchair </a:t>
            </a:r>
            <a:r>
              <a:rPr lang="en-US" sz="2600" dirty="0" smtClean="0"/>
              <a:t>   and </a:t>
            </a:r>
            <a:r>
              <a:rPr lang="en-US" sz="2600" dirty="0"/>
              <a:t>demonstrates no mobility </a:t>
            </a:r>
            <a:r>
              <a:rPr lang="en-US" sz="2600" dirty="0" smtClean="0"/>
              <a:t>issues. 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The </a:t>
            </a:r>
            <a:r>
              <a:rPr lang="en-US" sz="2600" dirty="0"/>
              <a:t>AT-EM Evaluation Request form is missing in the </a:t>
            </a:r>
            <a:r>
              <a:rPr lang="en-US" sz="2600" dirty="0" smtClean="0"/>
              <a:t>iRecord.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AT-EM </a:t>
            </a:r>
            <a:r>
              <a:rPr lang="en-US" sz="2600" dirty="0"/>
              <a:t>Evaluation </a:t>
            </a:r>
            <a:r>
              <a:rPr lang="en-US" sz="2600" dirty="0" smtClean="0"/>
              <a:t>Request form is </a:t>
            </a:r>
            <a:r>
              <a:rPr lang="en-US" sz="2600" dirty="0"/>
              <a:t>submitted </a:t>
            </a:r>
            <a:r>
              <a:rPr lang="en-US" sz="2600" dirty="0" smtClean="0"/>
              <a:t>incorrectly.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Individual </a:t>
            </a:r>
            <a:r>
              <a:rPr lang="en-US" sz="2600" dirty="0"/>
              <a:t>resides in an apartment/rents a home – A written letter of permission from the l</a:t>
            </a:r>
            <a:r>
              <a:rPr lang="en-US" sz="2600" dirty="0" smtClean="0"/>
              <a:t>andlord is required.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Incorrect </a:t>
            </a:r>
            <a:r>
              <a:rPr lang="en-US" sz="2600" dirty="0"/>
              <a:t>assessment </a:t>
            </a:r>
            <a:r>
              <a:rPr lang="en-US" sz="2600" dirty="0" smtClean="0"/>
              <a:t>fees.</a:t>
            </a:r>
            <a:endParaRPr lang="en-US" sz="2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DME &amp; full-house generators</a:t>
            </a:r>
            <a:r>
              <a:rPr lang="en-US" sz="2600" dirty="0"/>
              <a:t>.</a:t>
            </a:r>
            <a:endParaRPr lang="en-US" sz="26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/>
              <a:t> Vehicle Modifications.</a:t>
            </a:r>
            <a:endParaRPr lang="en-US" sz="26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New Jersey Human Services | Division of Developmental Disabilities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40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Consortium of Technology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16" y="1476647"/>
            <a:ext cx="5981700" cy="4152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846" y="2115793"/>
            <a:ext cx="26697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Alabama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Arkansas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Connecticut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District of Columbia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Illinois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Indiana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Kansas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Maine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Maryland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Massachusetts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Missouri</a:t>
            </a:r>
          </a:p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New Jersey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51992" y="2115793"/>
            <a:ext cx="3219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10000"/>
                  </a:schemeClr>
                </a:solidFill>
              </a:rPr>
              <a:t>New </a:t>
            </a:r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Mexico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New York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North Carolina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North Dakota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Ohio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Oklahoma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South Carolina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South Dakota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Tennessee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Virginia</a:t>
            </a:r>
          </a:p>
          <a:p>
            <a:r>
              <a:rPr lang="en-US" dirty="0">
                <a:solidFill>
                  <a:schemeClr val="accent5">
                    <a:lumMod val="10000"/>
                  </a:schemeClr>
                </a:solidFill>
              </a:rPr>
              <a:t>Wisconsin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773820" y="1715683"/>
            <a:ext cx="2796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 smtClean="0">
                <a:solidFill>
                  <a:schemeClr val="accent5">
                    <a:lumMod val="10000"/>
                  </a:schemeClr>
                </a:solidFill>
              </a:rPr>
              <a:t>Member States</a:t>
            </a:r>
            <a:endParaRPr lang="en-US" sz="2000" u="sng" dirty="0">
              <a:solidFill>
                <a:schemeClr val="accent5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1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Costs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86" y="1690688"/>
            <a:ext cx="10515600" cy="391114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/>
              <a:t>Sample Rates from Oklahoma: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/>
              <a:t>Remote Support Service: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i="1" dirty="0"/>
              <a:t>Remote Supports with Paid Back Up Support - $3.28 per quarter hour</a:t>
            </a:r>
            <a:endParaRPr lang="en-US" sz="2400" dirty="0"/>
          </a:p>
          <a:p>
            <a:pPr lvl="2">
              <a:buFont typeface="Wingdings" panose="05000000000000000000" pitchFamily="2" charset="2"/>
              <a:buChar char="ü"/>
            </a:pPr>
            <a:r>
              <a:rPr lang="en-US" sz="2400" i="1" dirty="0"/>
              <a:t>Remote Supports with Unpaid Back Up Support - $1.81 per quarter hour</a:t>
            </a: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endParaRPr lang="en-US" sz="24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i="1" dirty="0"/>
              <a:t>Grey Matters annual renewal costs (provides only tech)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/>
              <a:t>GMA System and Software License </a:t>
            </a:r>
            <a:r>
              <a:rPr lang="en-US" i="1" dirty="0" smtClean="0"/>
              <a:t>&amp; Renewal </a:t>
            </a:r>
            <a:r>
              <a:rPr lang="en-US" i="1" dirty="0"/>
              <a:t>- $</a:t>
            </a:r>
            <a:r>
              <a:rPr lang="en-US" i="1" dirty="0" smtClean="0"/>
              <a:t>3500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/>
              <a:t>Initial costs will include charges for the selected technologies (i.e. Angel Sense, sensors, video doorbells)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/>
              <a:t>Recurring </a:t>
            </a:r>
            <a:r>
              <a:rPr lang="en-US" i="1" dirty="0"/>
              <a:t>Monthly Service Rate - $350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3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Costs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690688"/>
            <a:ext cx="10515600" cy="391114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i="1" dirty="0"/>
              <a:t>SafeinHome costs (provides tech and remote support services)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/>
              <a:t>Initial </a:t>
            </a:r>
            <a:r>
              <a:rPr lang="en-US" i="1" dirty="0" smtClean="0"/>
              <a:t>costs </a:t>
            </a:r>
            <a:r>
              <a:rPr lang="en-US" i="1" dirty="0"/>
              <a:t>include charges for the selected technologies.  </a:t>
            </a:r>
            <a:r>
              <a:rPr lang="en-US" i="1" dirty="0" smtClean="0"/>
              <a:t>Prefer to </a:t>
            </a:r>
            <a:r>
              <a:rPr lang="en-US" i="1" dirty="0"/>
              <a:t>lease their technologies rather than allow the state to buy them outright. 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/>
              <a:t>Monthly service charges range from $35 to $110 per month.  The service charge depends on what type of technologies are chosen.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/>
              <a:t>THS costs (provides tech and remote support services)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/>
              <a:t>Initial </a:t>
            </a:r>
            <a:r>
              <a:rPr lang="en-US" i="1" dirty="0"/>
              <a:t>costs i</a:t>
            </a:r>
            <a:r>
              <a:rPr lang="en-US" i="1" dirty="0" smtClean="0"/>
              <a:t>nclude </a:t>
            </a:r>
            <a:r>
              <a:rPr lang="en-US" i="1" dirty="0"/>
              <a:t>charges for the selected </a:t>
            </a:r>
            <a:r>
              <a:rPr lang="en-US" i="1" dirty="0" smtClean="0"/>
              <a:t>technologies and varies.</a:t>
            </a:r>
            <a:r>
              <a:rPr lang="en-US" i="1" dirty="0"/>
              <a:t>  </a:t>
            </a:r>
            <a:endParaRPr lang="en-US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/>
              <a:t>Monthly </a:t>
            </a:r>
            <a:r>
              <a:rPr lang="en-US" i="1" dirty="0"/>
              <a:t>service cost is $76 per month.  This may range depending on types of tech chosen.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i="1" dirty="0"/>
              <a:t>Dose Health </a:t>
            </a:r>
            <a:endParaRPr lang="en-US" i="1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i="1" dirty="0" smtClean="0"/>
              <a:t>Med </a:t>
            </a:r>
            <a:r>
              <a:rPr lang="en-US" i="1" dirty="0"/>
              <a:t>dispenser is $60 per month. 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6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25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989" y="391815"/>
            <a:ext cx="8453846" cy="5450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1275" y="4134395"/>
            <a:ext cx="1990725" cy="5421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76" y="1606730"/>
            <a:ext cx="1990725" cy="548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772" y="2981870"/>
            <a:ext cx="1000125" cy="11525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7805" y="514486"/>
            <a:ext cx="1000125" cy="11525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94" y="3653063"/>
            <a:ext cx="1000125" cy="1152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9966" y="318543"/>
            <a:ext cx="10001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8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4FCC39-EC3D-432B-882F-9C5529D993C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80150"/>
            <a:ext cx="2743200" cy="365125"/>
          </a:xfrm>
        </p:spPr>
        <p:txBody>
          <a:bodyPr/>
          <a:lstStyle/>
          <a:p>
            <a:fld id="{88E95365-5ACF-4E9F-9EB7-26078C009F5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399" y="2272937"/>
            <a:ext cx="4336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Information:</a:t>
            </a:r>
          </a:p>
          <a:p>
            <a:endParaRPr lang="en-US" dirty="0"/>
          </a:p>
          <a:p>
            <a:r>
              <a:rPr lang="en-US" dirty="0" smtClean="0"/>
              <a:t>Gregory Leonardi</a:t>
            </a:r>
          </a:p>
          <a:p>
            <a:r>
              <a:rPr lang="en-US" dirty="0" smtClean="0"/>
              <a:t>Unit Director, Waiver and Quality Unit </a:t>
            </a:r>
          </a:p>
          <a:p>
            <a:r>
              <a:rPr lang="en-US" dirty="0" smtClean="0"/>
              <a:t>973-977-4004</a:t>
            </a:r>
            <a:endParaRPr lang="en-US" sz="2400" dirty="0" smtClean="0"/>
          </a:p>
          <a:p>
            <a:r>
              <a:rPr lang="en-US" dirty="0" smtClean="0"/>
              <a:t>Gregory.Leonardi@DHS.NJ.GOV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274" y="2619102"/>
            <a:ext cx="1522639" cy="152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9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690864"/>
              </p:ext>
            </p:extLst>
          </p:nvPr>
        </p:nvGraphicFramePr>
        <p:xfrm>
          <a:off x="268355" y="546653"/>
          <a:ext cx="5685183" cy="490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605915"/>
              </p:ext>
            </p:extLst>
          </p:nvPr>
        </p:nvGraphicFramePr>
        <p:xfrm>
          <a:off x="6226627" y="546653"/>
          <a:ext cx="5660571" cy="4909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71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104503"/>
            <a:ext cx="9112704" cy="57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Technology Characteristics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1228" y="1739764"/>
            <a:ext cx="10515600" cy="39111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Technology that promotes independence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Service(s) that encourage skill development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Technology is chosen based on personal outcomes and preferences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Technology/Supports that do not require a medical professional’s recommendation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Solutions that are based off of </a:t>
            </a:r>
            <a:r>
              <a:rPr lang="en-US" sz="2400" u="sng" dirty="0" smtClean="0"/>
              <a:t>Person-Centered Planning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1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731" y="0"/>
            <a:ext cx="7027818" cy="5899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925" y="3145971"/>
            <a:ext cx="651578" cy="5667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7979" y="1874337"/>
            <a:ext cx="565470" cy="7044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8090" y="1047263"/>
            <a:ext cx="750569" cy="658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7093" y="905690"/>
            <a:ext cx="436939" cy="8002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9423" y="2035671"/>
            <a:ext cx="594060" cy="5267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4165" y="3145971"/>
            <a:ext cx="644576" cy="5863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77850" y="4040777"/>
            <a:ext cx="795424" cy="5604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90815" y="3970114"/>
            <a:ext cx="505118" cy="701802"/>
          </a:xfrm>
          <a:prstGeom prst="rect">
            <a:avLst/>
          </a:prstGeom>
        </p:spPr>
      </p:pic>
      <p:cxnSp>
        <p:nvCxnSpPr>
          <p:cNvPr id="16" name="Elbow Connector 15"/>
          <p:cNvCxnSpPr/>
          <p:nvPr/>
        </p:nvCxnSpPr>
        <p:spPr>
          <a:xfrm rot="10800000">
            <a:off x="4197531" y="357052"/>
            <a:ext cx="574766" cy="54863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3727269" y="1602376"/>
            <a:ext cx="340710" cy="10354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3448057" y="3732302"/>
            <a:ext cx="375007" cy="237812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rot="10800000" flipV="1">
            <a:off x="4676503" y="4841966"/>
            <a:ext cx="391886" cy="37446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>
            <a:off x="6783977" y="4841966"/>
            <a:ext cx="652476" cy="37446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/>
          <p:nvPr/>
        </p:nvCxnSpPr>
        <p:spPr>
          <a:xfrm>
            <a:off x="7994469" y="3439136"/>
            <a:ext cx="252548" cy="14879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/>
          <p:nvPr/>
        </p:nvCxnSpPr>
        <p:spPr>
          <a:xfrm flipV="1">
            <a:off x="7826829" y="1602376"/>
            <a:ext cx="420188" cy="103549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5400000" flipH="1" flipV="1">
            <a:off x="6815563" y="414764"/>
            <a:ext cx="609599" cy="49417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838200" y="523875"/>
            <a:ext cx="1181100" cy="504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rot="10800000">
            <a:off x="9992840" y="523875"/>
            <a:ext cx="1181100" cy="50482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75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86" y="1825625"/>
            <a:ext cx="6401065" cy="391114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Remote S</a:t>
            </a:r>
            <a:r>
              <a:rPr lang="en-US" dirty="0" smtClean="0"/>
              <a:t>upports utilize </a:t>
            </a:r>
            <a:r>
              <a:rPr lang="en-US" dirty="0"/>
              <a:t>technology like video calls and messaging to provide personalized assistance and guidance from a </a:t>
            </a:r>
            <a:r>
              <a:rPr lang="en-US" dirty="0" smtClean="0"/>
              <a:t>distance.  Remote Supports promotes </a:t>
            </a:r>
            <a:r>
              <a:rPr lang="en-US" dirty="0"/>
              <a:t>independence and inclusion by helping </a:t>
            </a:r>
            <a:r>
              <a:rPr lang="en-US" dirty="0" smtClean="0"/>
              <a:t>individuals </a:t>
            </a:r>
            <a:r>
              <a:rPr lang="en-US" dirty="0"/>
              <a:t>with daily tasks and skill development regardless of location.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6717" y="2082103"/>
            <a:ext cx="4129904" cy="26225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Enabling Technology can include </a:t>
            </a:r>
            <a:r>
              <a:rPr lang="en-US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Remote </a:t>
            </a:r>
            <a:r>
              <a:rPr lang="en-US" sz="4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Supports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1253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Support Characteristics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325" y="1411639"/>
            <a:ext cx="10092757" cy="443207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Includes the ability to send and receive real time data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Uses wireless technology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Includes two way communication with support staff (paid or unpaid) in real time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Has emergency backup options in place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 smtClean="0"/>
              <a:t>Promotes independence and is person centered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Technology with Remote Supports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694" y="1690688"/>
            <a:ext cx="10515600" cy="3911146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Provide assistance </a:t>
            </a:r>
            <a:r>
              <a:rPr lang="en-US" dirty="0"/>
              <a:t>with tasks and activities from a distance, empowering individuals to manage their lives more autonomously.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Allow </a:t>
            </a:r>
            <a:r>
              <a:rPr lang="en-US" dirty="0"/>
              <a:t>for </a:t>
            </a:r>
            <a:r>
              <a:rPr lang="en-US" dirty="0" smtClean="0"/>
              <a:t>individualized </a:t>
            </a:r>
            <a:r>
              <a:rPr lang="en-US" dirty="0"/>
              <a:t>approaches that address specific needs and </a:t>
            </a:r>
            <a:r>
              <a:rPr lang="en-US" dirty="0" smtClean="0"/>
              <a:t>preferences; </a:t>
            </a:r>
            <a:r>
              <a:rPr lang="en-US" dirty="0"/>
              <a:t>flexible and </a:t>
            </a:r>
            <a:r>
              <a:rPr lang="en-US" dirty="0" smtClean="0"/>
              <a:t>customizable</a:t>
            </a:r>
            <a:r>
              <a:rPr lang="en-US" dirty="0"/>
              <a:t>.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Assist providers with navigating staffing shortages for Direct Support Professionals.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Cost effective; allow individuals to expand their budget by identifying the most cost effective services.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Keep individuals in the least restrictive environments.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New Jersey Human Services | Division of Developmental Disabilities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E95365-5ACF-4E9F-9EB7-26078C009F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9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NJ Human Services">
      <a:dk1>
        <a:srgbClr val="25326E"/>
      </a:dk1>
      <a:lt1>
        <a:srgbClr val="FFFFFF"/>
      </a:lt1>
      <a:dk2>
        <a:srgbClr val="FFFFFF"/>
      </a:dk2>
      <a:lt2>
        <a:srgbClr val="25326E"/>
      </a:lt2>
      <a:accent1>
        <a:srgbClr val="005BA5"/>
      </a:accent1>
      <a:accent2>
        <a:srgbClr val="23C2EC"/>
      </a:accent2>
      <a:accent3>
        <a:srgbClr val="F05F7A"/>
      </a:accent3>
      <a:accent4>
        <a:srgbClr val="F1BF63"/>
      </a:accent4>
      <a:accent5>
        <a:srgbClr val="E7E6E6"/>
      </a:accent5>
      <a:accent6>
        <a:srgbClr val="757070"/>
      </a:accent6>
      <a:hlink>
        <a:srgbClr val="005BA5"/>
      </a:hlink>
      <a:folHlink>
        <a:srgbClr val="23C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J Human Services">
      <a:dk1>
        <a:srgbClr val="25326E"/>
      </a:dk1>
      <a:lt1>
        <a:srgbClr val="FFFFFF"/>
      </a:lt1>
      <a:dk2>
        <a:srgbClr val="FFFFFF"/>
      </a:dk2>
      <a:lt2>
        <a:srgbClr val="25326E"/>
      </a:lt2>
      <a:accent1>
        <a:srgbClr val="005BA5"/>
      </a:accent1>
      <a:accent2>
        <a:srgbClr val="23C2EC"/>
      </a:accent2>
      <a:accent3>
        <a:srgbClr val="F05F7A"/>
      </a:accent3>
      <a:accent4>
        <a:srgbClr val="F1BF63"/>
      </a:accent4>
      <a:accent5>
        <a:srgbClr val="E7E6E6"/>
      </a:accent5>
      <a:accent6>
        <a:srgbClr val="757070"/>
      </a:accent6>
      <a:hlink>
        <a:srgbClr val="005BA5"/>
      </a:hlink>
      <a:folHlink>
        <a:srgbClr val="23C2E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1441</Words>
  <Application>Microsoft Office PowerPoint</Application>
  <PresentationFormat>Widescreen</PresentationFormat>
  <Paragraphs>232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Office Theme</vt:lpstr>
      <vt:lpstr>Enabling Technology (Assistive Technology)</vt:lpstr>
      <vt:lpstr>Objectives</vt:lpstr>
      <vt:lpstr>PowerPoint Presentation</vt:lpstr>
      <vt:lpstr>PowerPoint Presentation</vt:lpstr>
      <vt:lpstr>Enabling Technology Characteristics </vt:lpstr>
      <vt:lpstr>PowerPoint Presentation</vt:lpstr>
      <vt:lpstr>Enabling Technology can include Remote Supports</vt:lpstr>
      <vt:lpstr>Remote Support Characteristics </vt:lpstr>
      <vt:lpstr>Benefits of Technology with Remote Supports </vt:lpstr>
      <vt:lpstr>Sample Tour</vt:lpstr>
      <vt:lpstr>Remote Supports Sample Flow</vt:lpstr>
      <vt:lpstr>PowerPoint Presentation</vt:lpstr>
      <vt:lpstr>Individual</vt:lpstr>
      <vt:lpstr>Family, Guardians, Friends </vt:lpstr>
      <vt:lpstr>Provider Agency (Daily Rate Example)</vt:lpstr>
      <vt:lpstr>Support Coordination</vt:lpstr>
      <vt:lpstr>PowerPoint Presentation</vt:lpstr>
      <vt:lpstr>Requesting Technology/Remote Supports</vt:lpstr>
      <vt:lpstr>PowerPoint Presentation</vt:lpstr>
      <vt:lpstr>Waiver &amp; Costs </vt:lpstr>
      <vt:lpstr>Common Denials for Technology </vt:lpstr>
      <vt:lpstr>Consortium of Technology</vt:lpstr>
      <vt:lpstr>Example Costs</vt:lpstr>
      <vt:lpstr>Example Costs Continued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Bilar, Rachel</dc:creator>
  <cp:lastModifiedBy>Leonardi, Gregory</cp:lastModifiedBy>
  <cp:revision>201</cp:revision>
  <dcterms:created xsi:type="dcterms:W3CDTF">2023-07-19T17:38:40Z</dcterms:created>
  <dcterms:modified xsi:type="dcterms:W3CDTF">2025-09-02T13:08:22Z</dcterms:modified>
</cp:coreProperties>
</file>