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handoutMasterIdLst>
    <p:handoutMasterId r:id="rId39"/>
  </p:handoutMasterIdLst>
  <p:sldIdLst>
    <p:sldId id="309" r:id="rId2"/>
    <p:sldId id="397" r:id="rId3"/>
    <p:sldId id="316" r:id="rId4"/>
    <p:sldId id="359" r:id="rId5"/>
    <p:sldId id="360" r:id="rId6"/>
    <p:sldId id="392" r:id="rId7"/>
    <p:sldId id="364" r:id="rId8"/>
    <p:sldId id="362" r:id="rId9"/>
    <p:sldId id="363" r:id="rId10"/>
    <p:sldId id="365" r:id="rId11"/>
    <p:sldId id="366" r:id="rId12"/>
    <p:sldId id="367" r:id="rId13"/>
    <p:sldId id="370" r:id="rId14"/>
    <p:sldId id="371" r:id="rId15"/>
    <p:sldId id="372" r:id="rId16"/>
    <p:sldId id="373" r:id="rId17"/>
    <p:sldId id="374" r:id="rId18"/>
    <p:sldId id="376" r:id="rId19"/>
    <p:sldId id="381" r:id="rId20"/>
    <p:sldId id="380" r:id="rId21"/>
    <p:sldId id="379" r:id="rId22"/>
    <p:sldId id="383" r:id="rId23"/>
    <p:sldId id="384" r:id="rId24"/>
    <p:sldId id="396" r:id="rId25"/>
    <p:sldId id="385" r:id="rId26"/>
    <p:sldId id="388" r:id="rId27"/>
    <p:sldId id="389" r:id="rId28"/>
    <p:sldId id="399" r:id="rId29"/>
    <p:sldId id="390" r:id="rId30"/>
    <p:sldId id="400" r:id="rId31"/>
    <p:sldId id="401" r:id="rId32"/>
    <p:sldId id="393" r:id="rId33"/>
    <p:sldId id="398" r:id="rId34"/>
    <p:sldId id="391" r:id="rId35"/>
    <p:sldId id="394" r:id="rId36"/>
    <p:sldId id="395" r:id="rId37"/>
    <p:sldId id="358" r:id="rId3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67C67A-4197-42E4-97BD-741BD39BC049}" v="4" dt="2021-12-08T20:47:42.7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73" d="100"/>
          <a:sy n="73" d="100"/>
        </p:scale>
        <p:origin x="49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B5003BA-1947-47C5-B4E1-4A65441BD0B2}" type="datetimeFigureOut">
              <a:rPr lang="en-US" smtClean="0"/>
              <a:t>12/9/2021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9415800-0B50-42A8-88B9-66030CC957FE}" type="slidenum">
              <a:rPr lang="en-US" smtClean="0"/>
              <a:t>‹#›</a:t>
            </a:fld>
            <a:endParaRPr lang="en-US"/>
          </a:p>
        </p:txBody>
      </p:sp>
    </p:spTree>
    <p:extLst>
      <p:ext uri="{BB962C8B-B14F-4D97-AF65-F5344CB8AC3E}">
        <p14:creationId xmlns:p14="http://schemas.microsoft.com/office/powerpoint/2010/main" val="300266610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0C314E8-F482-4E6A-AE07-24D1C88957AD}" type="datetimeFigureOut">
              <a:rPr lang="en-US" smtClean="0"/>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2818830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C314E8-F482-4E6A-AE07-24D1C88957AD}" type="datetimeFigureOut">
              <a:rPr lang="en-US" smtClean="0"/>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287528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C314E8-F482-4E6A-AE07-24D1C88957AD}" type="datetimeFigureOut">
              <a:rPr lang="en-US" smtClean="0"/>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2533851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C314E8-F482-4E6A-AE07-24D1C88957AD}" type="datetimeFigureOut">
              <a:rPr lang="en-US" smtClean="0"/>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2874802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C314E8-F482-4E6A-AE07-24D1C88957AD}" type="datetimeFigureOut">
              <a:rPr lang="en-US" smtClean="0"/>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900595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C314E8-F482-4E6A-AE07-24D1C88957AD}" type="datetimeFigureOut">
              <a:rPr lang="en-US" smtClean="0"/>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2756984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0C314E8-F482-4E6A-AE07-24D1C88957AD}" type="datetimeFigureOut">
              <a:rPr lang="en-US" smtClean="0"/>
              <a:t>12/9/2021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4053370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0C314E8-F482-4E6A-AE07-24D1C88957AD}" type="datetimeFigureOut">
              <a:rPr lang="en-US" smtClean="0"/>
              <a:t>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855172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C314E8-F482-4E6A-AE07-24D1C88957AD}" type="datetimeFigureOut">
              <a:rPr lang="en-US" smtClean="0"/>
              <a:t>12/9/2021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1235374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0C314E8-F482-4E6A-AE07-24D1C88957AD}" type="datetimeFigureOut">
              <a:rPr lang="en-US" smtClean="0"/>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2164732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0C314E8-F482-4E6A-AE07-24D1C88957AD}" type="datetimeFigureOut">
              <a:rPr lang="en-US" smtClean="0"/>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9FC58E-144B-4069-BCAE-7728E0B14145}" type="slidenum">
              <a:rPr lang="en-US" smtClean="0"/>
              <a:t>‹#›</a:t>
            </a:fld>
            <a:endParaRPr lang="en-US"/>
          </a:p>
        </p:txBody>
      </p:sp>
    </p:spTree>
    <p:extLst>
      <p:ext uri="{BB962C8B-B14F-4D97-AF65-F5344CB8AC3E}">
        <p14:creationId xmlns:p14="http://schemas.microsoft.com/office/powerpoint/2010/main" val="2315092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C314E8-F482-4E6A-AE07-24D1C88957AD}" type="datetimeFigureOut">
              <a:rPr lang="en-US" smtClean="0"/>
              <a:t>12/9/2021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9FC58E-144B-4069-BCAE-7728E0B14145}" type="slidenum">
              <a:rPr lang="en-US" smtClean="0"/>
              <a:t>‹#›</a:t>
            </a:fld>
            <a:endParaRPr lang="en-US"/>
          </a:p>
        </p:txBody>
      </p:sp>
    </p:spTree>
    <p:extLst>
      <p:ext uri="{BB962C8B-B14F-4D97-AF65-F5344CB8AC3E}">
        <p14:creationId xmlns:p14="http://schemas.microsoft.com/office/powerpoint/2010/main" val="1380770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jsurman@lomurrolaw.co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mailto:jsurman@lomurrolaw.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Municipal Courts</a:t>
            </a:r>
            <a:endParaRPr lang="en-US" dirty="0">
              <a:solidFill>
                <a:srgbClr val="FFFF00"/>
              </a:solidFill>
            </a:endParaRPr>
          </a:p>
        </p:txBody>
      </p:sp>
      <p:sp>
        <p:nvSpPr>
          <p:cNvPr id="7" name="TextBox 6">
            <a:extLst>
              <a:ext uri="{FF2B5EF4-FFF2-40B4-BE49-F238E27FC236}">
                <a16:creationId xmlns:a16="http://schemas.microsoft.com/office/drawing/2014/main" id="{ED098B6F-DBB4-4FF5-B398-8B32C975FB9D}"/>
              </a:ext>
            </a:extLst>
          </p:cNvPr>
          <p:cNvSpPr txBox="1"/>
          <p:nvPr/>
        </p:nvSpPr>
        <p:spPr>
          <a:xfrm>
            <a:off x="4169865" y="2300740"/>
            <a:ext cx="3852268" cy="1200329"/>
          </a:xfrm>
          <a:prstGeom prst="rect">
            <a:avLst/>
          </a:prstGeom>
          <a:noFill/>
        </p:spPr>
        <p:txBody>
          <a:bodyPr wrap="square" rtlCol="0">
            <a:spAutoFit/>
          </a:bodyPr>
          <a:lstStyle/>
          <a:p>
            <a:pPr algn="ctr"/>
            <a:r>
              <a:rPr lang="en-US" dirty="0">
                <a:solidFill>
                  <a:srgbClr val="FFFF00"/>
                </a:solidFill>
              </a:rPr>
              <a:t>Joseph Surman, Jr.</a:t>
            </a:r>
          </a:p>
          <a:p>
            <a:pPr algn="ctr"/>
            <a:endParaRPr lang="en-US" dirty="0">
              <a:solidFill>
                <a:srgbClr val="FFFF00"/>
              </a:solidFill>
            </a:endParaRPr>
          </a:p>
          <a:p>
            <a:pPr algn="ctr"/>
            <a:r>
              <a:rPr lang="en-US" dirty="0">
                <a:solidFill>
                  <a:srgbClr val="FFFF00"/>
                </a:solidFill>
                <a:hlinkClick r:id="rId2"/>
              </a:rPr>
              <a:t>jsurman@surman-law.com</a:t>
            </a:r>
            <a:endParaRPr lang="en-US" dirty="0">
              <a:solidFill>
                <a:srgbClr val="FFFF00"/>
              </a:solidFill>
            </a:endParaRPr>
          </a:p>
          <a:p>
            <a:pPr algn="ctr"/>
            <a:r>
              <a:rPr lang="en-US" dirty="0">
                <a:solidFill>
                  <a:srgbClr val="FFFF00"/>
                </a:solidFill>
              </a:rPr>
              <a:t>732 745 6798</a:t>
            </a:r>
          </a:p>
        </p:txBody>
      </p:sp>
      <p:pic>
        <p:nvPicPr>
          <p:cNvPr id="4" name="Picture 3" descr="A picture containing drawing&#10;&#10;Description automatically generated">
            <a:extLst>
              <a:ext uri="{FF2B5EF4-FFF2-40B4-BE49-F238E27FC236}">
                <a16:creationId xmlns:a16="http://schemas.microsoft.com/office/drawing/2014/main" id="{CCA38E74-C098-4287-9C77-072BDD28B9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5363" y="3429000"/>
            <a:ext cx="3661272" cy="3429000"/>
          </a:xfrm>
          <a:prstGeom prst="rect">
            <a:avLst/>
          </a:prstGeom>
        </p:spPr>
      </p:pic>
    </p:spTree>
    <p:extLst>
      <p:ext uri="{BB962C8B-B14F-4D97-AF65-F5344CB8AC3E}">
        <p14:creationId xmlns:p14="http://schemas.microsoft.com/office/powerpoint/2010/main" val="1844896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Crimes vs. Disorderly Persons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47457" y="2274570"/>
            <a:ext cx="8409708" cy="3863558"/>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Disorderly Persons Offenses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Simple Assault, Theft, </a:t>
            </a:r>
            <a:r>
              <a:rPr lang="en-US"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Drug Paraphernalia, Harassment, Shoplifting (less than $200), Resisting Arrest, Obstruction.</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Maximum Penalties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6 months in jail (N.J.S.A. 2C:43-8)</a:t>
            </a:r>
          </a:p>
          <a:p>
            <a:pPr marL="742950" lvl="1" indent="-285750">
              <a:lnSpc>
                <a:spcPct val="107000"/>
              </a:lnSpc>
              <a:spcAft>
                <a:spcPts val="800"/>
              </a:spcAft>
              <a:buFontTx/>
              <a:buChar char="-"/>
            </a:pPr>
            <a:r>
              <a:rPr lang="en-US"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Fine of up to $1,000</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Probation</a:t>
            </a:r>
          </a:p>
          <a:p>
            <a:pPr marL="742950" lvl="1" indent="-285750">
              <a:lnSpc>
                <a:spcPct val="107000"/>
              </a:lnSpc>
              <a:spcAft>
                <a:spcPts val="800"/>
              </a:spcAft>
              <a:buFontTx/>
              <a:buChar char="-"/>
            </a:pPr>
            <a:r>
              <a:rPr lang="en-US"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No contact with victim</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Possible license suspension</a:t>
            </a:r>
          </a:p>
          <a:p>
            <a:pPr marL="742950" lvl="1" indent="-285750">
              <a:lnSpc>
                <a:spcPct val="107000"/>
              </a:lnSpc>
              <a:spcAft>
                <a:spcPts val="800"/>
              </a:spcAft>
              <a:buFontTx/>
              <a:buChar char="-"/>
            </a:pPr>
            <a:r>
              <a:rPr lang="en-US"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Restitution</a:t>
            </a:r>
          </a:p>
        </p:txBody>
      </p:sp>
    </p:spTree>
    <p:extLst>
      <p:ext uri="{BB962C8B-B14F-4D97-AF65-F5344CB8AC3E}">
        <p14:creationId xmlns:p14="http://schemas.microsoft.com/office/powerpoint/2010/main" val="3489628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Crimes vs. Disorderly Persons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3966150"/>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Petty Disorderly Persons Offenses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Disorderly Conduct, Harassment</a:t>
            </a:r>
            <a:endParaRPr lang="en-US"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Maximum Penalties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30 days in jail (N.J.S.A. 2C:43-8)</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Fine up to $500</a:t>
            </a:r>
          </a:p>
          <a:p>
            <a:pPr marL="742950" lvl="1" indent="-285750">
              <a:lnSpc>
                <a:spcPct val="107000"/>
              </a:lnSpc>
              <a:spcAft>
                <a:spcPts val="800"/>
              </a:spcAft>
              <a:buFontTx/>
              <a:buChar char="-"/>
            </a:pPr>
            <a:r>
              <a:rPr lang="en-US"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Probation</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No contact with victim</a:t>
            </a:r>
          </a:p>
          <a:p>
            <a:pPr marL="742950" lvl="1" indent="-285750">
              <a:lnSpc>
                <a:spcPct val="107000"/>
              </a:lnSpc>
              <a:spcAft>
                <a:spcPts val="800"/>
              </a:spcAft>
              <a:buFontTx/>
              <a:buChar char="-"/>
            </a:pPr>
            <a:r>
              <a:rPr lang="en-US"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Possible license suspension</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Restitution</a:t>
            </a:r>
            <a:endParaRPr lang="en-US"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41833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Crimes vs. Disorderly Persons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3464603"/>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Disorderly Persons / Petty Disorderly Persons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Restitution</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No contact order</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Community Service</a:t>
            </a:r>
          </a:p>
          <a:p>
            <a:pPr marL="285750" marR="0" indent="-285750">
              <a:lnSpc>
                <a:spcPct val="107000"/>
              </a:lnSpc>
              <a:spcBef>
                <a:spcPts val="0"/>
              </a:spcBef>
              <a:spcAft>
                <a:spcPts val="800"/>
              </a:spcAft>
              <a:buFontTx/>
              <a:buChar char="-"/>
            </a:pP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Will not disqualify from jury service</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Will not preclude you from applying to PTI for a subsequent criminal charge (first time offe</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nder program)</a:t>
            </a: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6809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Municipal Ordinances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4148508"/>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Lower than Crimes and Disorderly Persons Offenses</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Established by local government</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N.J.S.A. 40:49-5. The governing body may prescribe penalties for the violation of ordinances it may have authority to pass, by one or more of the following: imprisonment in the county jail or in any place provided by the municipality for the detention of prisoners, for any term not exceeding 90 days; or by a fine not exceeding $2,000; or by a period of community service not exceeding 90 days.</a:t>
            </a:r>
          </a:p>
          <a:p>
            <a:pPr marL="285750" marR="0" indent="-285750">
              <a:lnSpc>
                <a:spcPct val="107000"/>
              </a:lnSpc>
              <a:spcBef>
                <a:spcPts val="0"/>
              </a:spcBef>
              <a:spcAft>
                <a:spcPts val="800"/>
              </a:spcAft>
              <a:buFontTx/>
              <a:buChar char="-"/>
            </a:pP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The governing body may prescribe that for the violation of any particular ordinance at least a minimum penalty shall be imposed which shall consist of a fine which may be fixed at an amount not exceeding $100.</a:t>
            </a: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2868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Municipal Ordinances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4365106"/>
          </a:xfrm>
          <a:prstGeom prst="rect">
            <a:avLst/>
          </a:prstGeom>
          <a:noFill/>
        </p:spPr>
        <p:txBody>
          <a:bodyPr wrap="square" rtlCol="0">
            <a:spAutoFit/>
          </a:bodyPr>
          <a:lstStyle/>
          <a:p>
            <a:pPr marR="0">
              <a:lnSpc>
                <a:spcPct val="107000"/>
              </a:lnSpc>
              <a:spcBef>
                <a:spcPts val="0"/>
              </a:spcBef>
              <a:spcAft>
                <a:spcPts val="800"/>
              </a:spcAft>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Typical Municipal Ordinance Violations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Disturbing the peace </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Excessive noise </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Littering</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Loitering</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Public intoxication</a:t>
            </a:r>
          </a:p>
          <a:p>
            <a:pPr marL="285750" marR="0" indent="-285750">
              <a:lnSpc>
                <a:spcPct val="107000"/>
              </a:lnSpc>
              <a:spcBef>
                <a:spcPts val="0"/>
              </a:spcBef>
              <a:spcAft>
                <a:spcPts val="800"/>
              </a:spcAft>
              <a:buFontTx/>
              <a:buChar char="-"/>
            </a:pPr>
            <a:r>
              <a:rPr lang="en-US">
                <a:solidFill>
                  <a:srgbClr val="FFFF00"/>
                </a:solidFill>
                <a:latin typeface="Calibri" panose="020F0502020204030204" pitchFamily="34" charset="0"/>
                <a:ea typeface="Calibri" panose="020F0502020204030204" pitchFamily="34" charset="0"/>
                <a:cs typeface="Times New Roman" panose="02020603050405020304" pitchFamily="18" charset="0"/>
              </a:rPr>
              <a:t>Evading a toll</a:t>
            </a: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Often encompass the same or similar behavior as some Disorderly Persons Offenses</a:t>
            </a:r>
          </a:p>
          <a:p>
            <a:pPr marL="285750" marR="0" indent="-285750">
              <a:lnSpc>
                <a:spcPct val="107000"/>
              </a:lnSpc>
              <a:spcBef>
                <a:spcPts val="0"/>
              </a:spcBef>
              <a:spcAft>
                <a:spcPts val="800"/>
              </a:spcAft>
              <a:buFontTx/>
              <a:buChar char="-"/>
            </a:pP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2323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Diversionary Programs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2564100"/>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Programs generally for first time offenders. Allow for resolution of the case, generally with a period of adjustment with conditions.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Conditions may include drug treatment, anger management, community service, etc.</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Subject to random urine monitoring</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the conclusion of the period of adjustment, the charges are dismissed</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Use of a diversionary program in Municipal Court will preclude you from using PTI in Superior Court. Only one shot at a diversionary program.</a:t>
            </a: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8124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Diversionary Programs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4034502"/>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Conditional Discharge (Drug Offenses)</a:t>
            </a: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Whenever any person who has not previously been convicted of any offense under section 20 of P.L. 1970, c.226 (C.24:21-20), or a disorderly persons or petty disorderly persons offense defined in chapter 35 or 36 of this title or, subsequent to the effective date of this title, under any law of the United States, this State or any other state relating to marijuana, or stimulant, depressant, or hallucinogenic drugs, and who has not previously participated in a program of supervisory treatment pursuant to N.J.S.2C:43-12 or conditional dismissal pursuant to P.L.2013, c.158 (C.2C:43-13.1 et al.), or a Veterans Diversion Program pursuant to P.L.2017, c.42 (C.2C:43-23 et al.), is charged with or convicted of any disorderly persons offense or petty disorderly persons offense under chapter 35 or 36 of this title, the court upon notice to the prosecutor and subject to subsection c. of this section, may on motion of the defendant or the court:</a:t>
            </a:r>
          </a:p>
        </p:txBody>
      </p:sp>
    </p:spTree>
    <p:extLst>
      <p:ext uri="{BB962C8B-B14F-4D97-AF65-F5344CB8AC3E}">
        <p14:creationId xmlns:p14="http://schemas.microsoft.com/office/powerpoint/2010/main" val="3310795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Diversionary Programs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3943324"/>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Conditional Discharge</a:t>
            </a: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(1) Suspend further proceedings and with the consent of the person after reference to the State Bureau of Identification criminal history record information files, place him under supervisory treatment upon such reasonable terms and conditions as it may require; or</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(2) After a plea of guilty or finding of guilty, and without entering a judgment of conviction, and with the consent of the person after proper reference to the State Bureau of Identification criminal history record information files, place him on supervisory treatment upon reasonable terms and conditions as it may require, or as otherwise provided by law.</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Any period of supervision is not to exceed 3 years. No referral to residential treatment.</a:t>
            </a: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2279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Diversionary Programs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2757871"/>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Conditional Discharge</a:t>
            </a: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Most courts will not require a guilty plea to be entered into a Conditional Discharge program.</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the </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conclusion of the supervisory term (usually 12 months), the charges will be dismissed.</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If </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you fail the conditions of the program, your case is reinstated and you face prosecution. If you pled guilty prior to entry to the Conditional Discharge program, your guilty plea stands and you proceed to sentencing.</a:t>
            </a: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3193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Diversionary Programs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3863558"/>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Conditional Dismissal – N.J.S.A. 2C:43-13.1</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Guilty plea is required. The conditional dismissal program is the only diversionary program that </a:t>
            </a:r>
            <a:r>
              <a:rPr lang="en-US" u="sng" dirty="0">
                <a:solidFill>
                  <a:srgbClr val="FFFF00"/>
                </a:solidFill>
                <a:latin typeface="Calibri" panose="020F0502020204030204" pitchFamily="34" charset="0"/>
                <a:ea typeface="Calibri" panose="020F0502020204030204" pitchFamily="34" charset="0"/>
                <a:cs typeface="Times New Roman" panose="02020603050405020304" pitchFamily="18" charset="0"/>
              </a:rPr>
              <a:t>requires</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a guilty plea.</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Conditional Dismissal applies to all non-drug DP/PDP offenses.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Certain offenses are precluded – Domestic Violence.</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A Conditional Dismissal can be denied on other grounds.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You do not avoid the financial penalties associated with your offense.</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If you complete the period of adjustment – the charge against you is dismissed.</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If you do not complete the period of adjustment – brought back for sentencing.</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Like Conditional Discharge – this will preclude you from using PTI in the future.</a:t>
            </a:r>
          </a:p>
        </p:txBody>
      </p:sp>
    </p:spTree>
    <p:extLst>
      <p:ext uri="{BB962C8B-B14F-4D97-AF65-F5344CB8AC3E}">
        <p14:creationId xmlns:p14="http://schemas.microsoft.com/office/powerpoint/2010/main" val="3558371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Municipal Courts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88228" y="1690688"/>
            <a:ext cx="8409708" cy="4524315"/>
          </a:xfrm>
          <a:prstGeom prst="rect">
            <a:avLst/>
          </a:prstGeom>
          <a:noFill/>
        </p:spPr>
        <p:txBody>
          <a:bodyPr wrap="square" rtlCol="0">
            <a:spAutoFit/>
          </a:bodyPr>
          <a:lstStyle/>
          <a:p>
            <a:r>
              <a:rPr lang="en-US" dirty="0">
                <a:solidFill>
                  <a:srgbClr val="FFFF00"/>
                </a:solidFill>
              </a:rPr>
              <a:t>New Jersey’s municipal courts  handle  approximately  six  million  cases  each  year and are often referred to as the face of the Judiciary.  For most citizens, their municipal court experience is their  only  exposure  to  the  courts  and  judges  of  this  State. The New  Jersey  Supreme  Court  has referred to municipal court as "the people's court.“ State v. Storm, 141 N.J.245, 254 (1995).</a:t>
            </a:r>
          </a:p>
          <a:p>
            <a:r>
              <a:rPr lang="en-US" dirty="0">
                <a:solidFill>
                  <a:srgbClr val="FFFF00"/>
                </a:solidFill>
              </a:rPr>
              <a:t>New Jersey municipal courts are courts of limited jurisdiction, constitutionally authorized by N.J. Const., art. VI, § I, ¶ 1. Their creation and operation is governed by statutes primarily found in N.J.S.A.2B:12-1 et  seq. N.J.S.A.2B:12-17 grants  a  municipal  court jurisdiction over  seven categories  of  cases: local  ordinance  violations; motor  vehicle  and  traffic  violations; disorderly persons,  petty  disorderly  persons,  and  other  nonindictable  offenses;  fish  and  game  law  violations; penalty  collection  proceedings  if  authorized  by  statute;  boating  law  violations;  and  all  other proceedings  where  jurisdiction  is  granted  by  statute. These  categories  are  also  set  forth  in  the  New Jersey  Court  Rules.R.7:1.A  municipal  court's  jurisdiction  extends  only  to  those  offenses  that provide for a maximum term of imprisonment of six months or less.</a:t>
            </a:r>
          </a:p>
        </p:txBody>
      </p:sp>
    </p:spTree>
    <p:extLst>
      <p:ext uri="{BB962C8B-B14F-4D97-AF65-F5344CB8AC3E}">
        <p14:creationId xmlns:p14="http://schemas.microsoft.com/office/powerpoint/2010/main" val="15394059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Diversionary Programs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89019" y="1933998"/>
            <a:ext cx="8409708" cy="4558877"/>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Types of Offenses Precluded from Conditional Dismissal</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Involves gang activity</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Involves organized crime</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Arises from a continuing criminal business or enterprise</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Arises from an act against a public officer or employee, and involves a breach of the public trust</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Involves domestic violence</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Involves an offense against an elderly, disabled or minor person</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Is an offense involving driving or operating a motor vehicle while under the influence of alcohol, intoxicating liquor, narcotics, hallucinogens or habit-producing drugs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Involves a violation of animal cruelty laws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Alleges violation of a municipal ordinance</a:t>
            </a:r>
          </a:p>
        </p:txBody>
      </p:sp>
    </p:spTree>
    <p:extLst>
      <p:ext uri="{BB962C8B-B14F-4D97-AF65-F5344CB8AC3E}">
        <p14:creationId xmlns:p14="http://schemas.microsoft.com/office/powerpoint/2010/main" val="3756002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Diversionary Programs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4957832"/>
          </a:xfrm>
          <a:prstGeom prst="rect">
            <a:avLst/>
          </a:prstGeom>
          <a:noFill/>
        </p:spPr>
        <p:txBody>
          <a:bodyPr wrap="square" rtlCol="0">
            <a:spAutoFit/>
          </a:bodyPr>
          <a:lstStyle/>
          <a:p>
            <a:pPr marR="0">
              <a:lnSpc>
                <a:spcPct val="107000"/>
              </a:lnSpc>
              <a:spcBef>
                <a:spcPts val="0"/>
              </a:spcBef>
              <a:spcAft>
                <a:spcPts val="800"/>
              </a:spcAft>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Factors a Court will consider in accepting/rejecting a conditional dismissal:</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 nature and circumstances of the offense</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 facts surrounding the commission of the offense</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Your motivation, age, character and attitude</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 desire of the complainant or victim to forego prosecution</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 needs and interests of the victim and the community</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 extent to which your offense constitutes part of a continuing pattern of anti-social behavior</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Whether the offense is of an assaultive or violent nature, either in the act itself, or in the possible injurious consequences of the act</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Whether your participation will adversely affect the prosecution of codefendants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Whether diversion is consistent with the public interest</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Any other factors deemed relevant by the court</a:t>
            </a:r>
          </a:p>
        </p:txBody>
      </p:sp>
    </p:spTree>
    <p:extLst>
      <p:ext uri="{BB962C8B-B14F-4D97-AF65-F5344CB8AC3E}">
        <p14:creationId xmlns:p14="http://schemas.microsoft.com/office/powerpoint/2010/main" val="21584487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DUI’s/Refusals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4262514"/>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Not Criminal Offenses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Motor Vehicle Infractions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Reflected on a person’s drivers abstract</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Not eligible for Conditional Discharge or Conditional Dismissal</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Not eligible for an Expungement</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Enhanced penalties for subsequent offenses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Law was revised in December 2019</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First offenses no longer require loss of license</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Policy – to implement interlock devices in lieu of license suspensions for some first-time offenders.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Largely dependent upon Blood Alcohol Concentration </a:t>
            </a:r>
          </a:p>
        </p:txBody>
      </p:sp>
    </p:spTree>
    <p:extLst>
      <p:ext uri="{BB962C8B-B14F-4D97-AF65-F5344CB8AC3E}">
        <p14:creationId xmlns:p14="http://schemas.microsoft.com/office/powerpoint/2010/main" val="9586295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DUI’s/Refusals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4365106"/>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DUI First Offense</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Observation (no reading)</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3 months Interlock Device</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Up to 30 days in jail</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12 hours to 48 hours IDRC</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Fines of approximately $750</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DUI surcharge - $1000 per year for 3 years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Reading .08 to .10</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Same as Observation</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Reading .10 to .15</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Reading .15+</a:t>
            </a:r>
          </a:p>
        </p:txBody>
      </p:sp>
    </p:spTree>
    <p:extLst>
      <p:ext uri="{BB962C8B-B14F-4D97-AF65-F5344CB8AC3E}">
        <p14:creationId xmlns:p14="http://schemas.microsoft.com/office/powerpoint/2010/main" val="2320729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DUI’s/Refusals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5163016"/>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DUI First Offense</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Reading .10 to .15</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Interlock device – 6-12 months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Up to 30 days jail</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12-48 hours IDRC</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Fines and Penalties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DUI Surcharge - $1000 per year for 3 years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Reading .15+</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License Suspension 4-6 months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Interlock Device 12-18 months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12-48 hours IDRC</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Fines and Penalties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DUI Surcharge - $1000 per year for 3 years</a:t>
            </a:r>
          </a:p>
        </p:txBody>
      </p:sp>
    </p:spTree>
    <p:extLst>
      <p:ext uri="{BB962C8B-B14F-4D97-AF65-F5344CB8AC3E}">
        <p14:creationId xmlns:p14="http://schemas.microsoft.com/office/powerpoint/2010/main" val="2762841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DUI’s/Refusals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4661469"/>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Refusal First Offense</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Interlock device for 9-15 months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IDRC 12-48 hours</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No jail</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Fines, penalties, surcharges</a:t>
            </a:r>
          </a:p>
          <a:p>
            <a:pPr marR="0">
              <a:lnSpc>
                <a:spcPct val="107000"/>
              </a:lnSpc>
              <a:spcBef>
                <a:spcPts val="0"/>
              </a:spcBef>
              <a:spcAft>
                <a:spcPts val="800"/>
              </a:spcAft>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For subsequent offenses – a Refusal enhances a DUI</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For subsequent offenses – a DUI does not enhance a Refusal</a:t>
            </a:r>
          </a:p>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Second offenses carry 1-2 year loss of license in addition to interlock, 48 hours jail/IDRC.</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Third offenses generally carry 8-10 year loss of license, 180 days in jail.</a:t>
            </a:r>
          </a:p>
        </p:txBody>
      </p:sp>
    </p:spTree>
    <p:extLst>
      <p:ext uri="{BB962C8B-B14F-4D97-AF65-F5344CB8AC3E}">
        <p14:creationId xmlns:p14="http://schemas.microsoft.com/office/powerpoint/2010/main" val="3384242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Civil Reservations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3646960"/>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 use of a civil reservation permits a defendant in municipal court to enter a guilty plea and not have that admission of guilt be used as evidence in any subsequent civil trial. Traditionally, a civil reservation is requested when a defendant pleads guilty to a traffic violation, such as careless driving or speeding, where their actions caused an accident.</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In these types of cases, the defendant is willing to accept responsibility in the municipal court for the accident but does not want to have any guilty plea used against them should they later be sued by the other driver for any type of injuries, including pain and suffering.</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Must be requested in person. </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STANDARD ****</a:t>
            </a:r>
          </a:p>
        </p:txBody>
      </p:sp>
    </p:spTree>
    <p:extLst>
      <p:ext uri="{BB962C8B-B14F-4D97-AF65-F5344CB8AC3E}">
        <p14:creationId xmlns:p14="http://schemas.microsoft.com/office/powerpoint/2010/main" val="4073358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Plea by Mail</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62102" y="1341682"/>
            <a:ext cx="8409708" cy="5516318"/>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Rule 7:6-3</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In all non-traffic and non-parking offenses, except as limited below, on consideration of a written or electronically submitted application, supported by certification, with notice to the complaining witness and prosecutor, and at the time and place scheduled for trial, the judge may permit the defendant to enter a guilty plea by mail or in an electronic system approved by the Administrative Director of the Courts. The guilty plea by mail form may also include a statement for the court to consider when determining the appropriate sentence. Entry of a guilty plea by mail shall not be available for the following: (1) cases involving the imposition of a mandatory term of incarceration on conviction, unless defendant is currently incarcerated and the mandatory term of incarceration would be served concurrently and would not extend the period of incarceration; (2) cases involving an issue of the identity of the defendant; (3) cases involving acts of domestic violence; (4) cases where the prosecution intends to seek the imposition of a custodial term in the event of a conviction, unless defendant is currently incarcerated and the proposed term of incarceration would not extend the period of incarceration and would be served concurrently; and (5) any other case where excusing the defendant's appearance in municipal court would not be in the interest of justice.</a:t>
            </a:r>
          </a:p>
        </p:txBody>
      </p:sp>
    </p:spTree>
    <p:extLst>
      <p:ext uri="{BB962C8B-B14F-4D97-AF65-F5344CB8AC3E}">
        <p14:creationId xmlns:p14="http://schemas.microsoft.com/office/powerpoint/2010/main" val="3686978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Plea by Mail</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4034502"/>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Rule 7:12-3. </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Pleas of Not Guilty and Pleas of Guilty by Mail or in an Electronic System in Certain </a:t>
            </a:r>
            <a:r>
              <a:rPr lang="en-US" u="sng" dirty="0">
                <a:solidFill>
                  <a:srgbClr val="FFFF00"/>
                </a:solidFill>
                <a:latin typeface="Calibri" panose="020F0502020204030204" pitchFamily="34" charset="0"/>
                <a:ea typeface="Calibri" panose="020F0502020204030204" pitchFamily="34" charset="0"/>
                <a:cs typeface="Times New Roman" panose="02020603050405020304" pitchFamily="18" charset="0"/>
              </a:rPr>
              <a:t>Traffic or Parking Offenses</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(a)Entry of Pleas by Mail or in an Electronic System; Limitations. In all traffic or parking offenses, except as limited below, the judge may permit the defendant to enter a guilty or not guilty plea and submit a defense for use at trial by mail or in an electronic system approved by the Administrative Director of the Courts This procedure shall not be available in the following types of cases: (1) traffic offenses or parking offenses that require the imposition of a mandatory loss of driving privileges on conviction; (2) traffic offenses or parking offenses involving an accident that resulted in personal injury to anyone other than the defendant; (3) traffic offenses or parking offenses that are related to non-traffic matters that are not resolved; (4) any other traffic offense or parking offense when excusing the defendant's appearance in municipal court would not be in the interest of justice.</a:t>
            </a:r>
          </a:p>
        </p:txBody>
      </p:sp>
    </p:spTree>
    <p:extLst>
      <p:ext uri="{BB962C8B-B14F-4D97-AF65-F5344CB8AC3E}">
        <p14:creationId xmlns:p14="http://schemas.microsoft.com/office/powerpoint/2010/main" val="7123257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Virtual Proceedings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3852145"/>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November 18, 2021 Order – Chief Justice of NJSC</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 following matters shall generally proceed in person but may proceed virtually with the consent of all parties; consent of a party will not be required if that party is  absent and unreachable: 1. Sentencing hearings in Criminal, Family, and Municipal matters, and dispositional hearings in all Juvenile Delinquency (F J) matters; . . . Trials in Municipal matters that involve a reasonable likelihood of a jail sentence or loss or suspension of license, and evidentiary hearings;</a:t>
            </a:r>
          </a:p>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R="0">
              <a:lnSpc>
                <a:spcPct val="107000"/>
              </a:lnSpc>
              <a:spcBef>
                <a:spcPts val="0"/>
              </a:spcBef>
              <a:spcAft>
                <a:spcPts val="800"/>
              </a:spcAft>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6503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Establishing Municipal Courts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2585323"/>
          </a:xfrm>
          <a:prstGeom prst="rect">
            <a:avLst/>
          </a:prstGeom>
          <a:noFill/>
        </p:spPr>
        <p:txBody>
          <a:bodyPr wrap="square" rtlCol="0">
            <a:spAutoFit/>
          </a:bodyPr>
          <a:lstStyle/>
          <a:p>
            <a:r>
              <a:rPr lang="en-US" dirty="0">
                <a:solidFill>
                  <a:srgbClr val="FFFF00"/>
                </a:solidFill>
              </a:rPr>
              <a:t>N.J.S.A. 2B:12-1. Establishment of municipal courts.</a:t>
            </a:r>
          </a:p>
          <a:p>
            <a:endParaRPr lang="en-US" dirty="0">
              <a:solidFill>
                <a:srgbClr val="FFFF00"/>
              </a:solidFill>
            </a:endParaRPr>
          </a:p>
          <a:p>
            <a:r>
              <a:rPr lang="en-US" dirty="0">
                <a:solidFill>
                  <a:srgbClr val="FFFF00"/>
                </a:solidFill>
              </a:rPr>
              <a:t>a. Every municipality shall establish a municipal court. If a municipality fails to maintain a municipal court or does not enter into an agreement pursuant to subsection b. or c. of this section, the Assignment Judge of the vicinage shall order violations occurring within its boundaries heard in any other municipal court in the county until such time as the municipality establishes and maintains a municipal court. The municipality without a municipal court shall be responsible for all administrative costs specified in the order of the Assignment Judge pending the establishment of its municipal court.</a:t>
            </a:r>
          </a:p>
        </p:txBody>
      </p:sp>
    </p:spTree>
    <p:extLst>
      <p:ext uri="{BB962C8B-B14F-4D97-AF65-F5344CB8AC3E}">
        <p14:creationId xmlns:p14="http://schemas.microsoft.com/office/powerpoint/2010/main" val="21924508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Virtual Proceedings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5322547"/>
          </a:xfrm>
          <a:prstGeom prst="rect">
            <a:avLst/>
          </a:prstGeom>
          <a:noFill/>
        </p:spPr>
        <p:txBody>
          <a:bodyPr wrap="square" rtlCol="0">
            <a:spAutoFit/>
          </a:bodyPr>
          <a:lstStyle/>
          <a:p>
            <a:pPr marR="0">
              <a:lnSpc>
                <a:spcPct val="107000"/>
              </a:lnSpc>
              <a:spcBef>
                <a:spcPts val="0"/>
              </a:spcBef>
              <a:spcAft>
                <a:spcPts val="800"/>
              </a:spcAft>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November 18, 2021 Order – Chief Justice of NJSC</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 following matters, among others, shall also generally proceed in person . . . non-routine conferences in all courts, such as pretrial conferences in Municipal Court in which the in-person appearance of a defendant is appropriate to resolve code enforcement, public nuisance, and other matters that affect public health and safety. In matters that may be conducted virtually, judges may determine to proceed in person when the participants have demonstrated an inability to proceed in a virtual format, or based on other persuasive reasons in an individual case. In matters that are conducted in person, judges may permit one or more participants to participate virtually based on the individual facts and circumstances of the case. In matters that are conducted in a virtual format, judges may accommodate a participant who appears and requests to participate in person. </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 following matters in general will proceed in a virtual format, absent an individualized reason to proceed in person based on the facts and circumstances of the case: a. Routine motion arguments and case management conferences in all trial divisions of the Superior Court and in the Municipal Courts, subject to judicial discretion to schedule matters in person</a:t>
            </a:r>
          </a:p>
        </p:txBody>
      </p:sp>
    </p:spTree>
    <p:extLst>
      <p:ext uri="{BB962C8B-B14F-4D97-AF65-F5344CB8AC3E}">
        <p14:creationId xmlns:p14="http://schemas.microsoft.com/office/powerpoint/2010/main" val="829440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Virtual Proceedings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3749553"/>
          </a:xfrm>
          <a:prstGeom prst="rect">
            <a:avLst/>
          </a:prstGeom>
          <a:noFill/>
        </p:spPr>
        <p:txBody>
          <a:bodyPr wrap="square" rtlCol="0">
            <a:spAutoFit/>
          </a:bodyPr>
          <a:lstStyle/>
          <a:p>
            <a:pPr marR="0">
              <a:lnSpc>
                <a:spcPct val="107000"/>
              </a:lnSpc>
              <a:spcBef>
                <a:spcPts val="0"/>
              </a:spcBef>
              <a:spcAft>
                <a:spcPts val="800"/>
              </a:spcAft>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November 18, 2021 Order – Chief Justice of NJSC</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Generally will proceed in virtual format:</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MUNICIPAL: hearings and trials, except for (</a:t>
            </a:r>
            <a:r>
              <a:rPr lang="en-US"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i</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certain matters with especially serious penalties ( e.g., those with a reasonable likelihood of a jail term or license suspension upon conviction, such as DWI); (ii) trials that involve multiple witnesses or interpreting services or complex evidence; and (iii) matters in which the defendant has failed to appear for two or more virtual proceedings and in which a warrant or license suspension cannot be ordered; </a:t>
            </a:r>
          </a:p>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IMPORTANT - Judges shall have discretion to determine whether to conduct court proceedings virtually or in person, subject to the provisions of this Order.</a:t>
            </a:r>
          </a:p>
        </p:txBody>
      </p:sp>
    </p:spTree>
    <p:extLst>
      <p:ext uri="{BB962C8B-B14F-4D97-AF65-F5344CB8AC3E}">
        <p14:creationId xmlns:p14="http://schemas.microsoft.com/office/powerpoint/2010/main" val="39996496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Appeals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3840731"/>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A  defendant  who  is  found guilty in municipal court has the right to file an appeal in the Superior Court, Criminal Division.  R. 3:23-2.A  defendant  who  wishes  to  appeal  his  or  her  municipal  court  conviction  can  bring  that appeal to the Superior Court. See R.3:23-1 –3:23-8.</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A municipal appeal may be initiated by a defendant and/or attorneys filing a notice of appeal at any time within 20 days after the entry of judgment.  See R. 3:23-2.</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  20-day  time  limit  is  an  absolute  and,  according  to  court rules,  not  enlargeable.    If  the notice of appeal is received after the allotted time, the appeal is returned to the defendant. However, if the municipal court judge has not advised the defendant of his or her right to appeal, the defendant may  file  the  appeal  after  the  20  days  and  up  until  five  years  from  the  date  of  the  appealable  event. State v. Martin, 335 N.J. Super.447 (App. Div. 2000).</a:t>
            </a:r>
          </a:p>
        </p:txBody>
      </p:sp>
    </p:spTree>
    <p:extLst>
      <p:ext uri="{BB962C8B-B14F-4D97-AF65-F5344CB8AC3E}">
        <p14:creationId xmlns:p14="http://schemas.microsoft.com/office/powerpoint/2010/main" val="8643048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Appeals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5219955"/>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Standard on Appeal – </a:t>
            </a:r>
            <a:r>
              <a:rPr lang="en-US" u="sng" dirty="0">
                <a:solidFill>
                  <a:srgbClr val="FFFF00"/>
                </a:solidFill>
                <a:latin typeface="Calibri" panose="020F0502020204030204" pitchFamily="34" charset="0"/>
                <a:ea typeface="Calibri" panose="020F0502020204030204" pitchFamily="34" charset="0"/>
                <a:cs typeface="Times New Roman" panose="02020603050405020304" pitchFamily="18" charset="0"/>
              </a:rPr>
              <a:t>De Novo</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Generally,  the  Superior  Court  will  review  the matter  based  on  the  record  created  in  the municipal court.  This is referred to as a de novo appeal. De novo review means, in effect, a retrial of  the  municipal  court  proceeding.   See State  v.  </a:t>
            </a:r>
            <a:r>
              <a:rPr lang="en-US"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DeBonis</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58 N.J.182,  188  (1971). No  additional evidence outside the record below (such as new testimony) is presented at a municipal appeal, unless to cure a legal error. However, a defendant appealing the decision can present new legal arguments based upon the record below. In the de novo proceeding, the Law Division must make independent findings of fact, as well as an independent determination of the defendant's guilt or innocence. See State v. L.S., 444 N.J. Super.241, 247 n.4 (App. Div. 2016). Although the Law Division must make its own findings and rulings on the evidence, it is bound by the evidentiary record of the municipal court.   See State  v.  </a:t>
            </a:r>
            <a:r>
              <a:rPr lang="en-US"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Loce</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267 N.J.  Super.102,  104  (Law  Div.  1991), aff'do.b.267 N.J.  Super.  10 (App.  Div.), certif.den.134 N.J.563  (1993).   The  defendant's  right  to  seek de  novo review  is absolute;  it  does  not  depend  on  error  in  the  municipal  court  proceeding. See State  v.  </a:t>
            </a:r>
            <a:r>
              <a:rPr lang="en-US"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DeBonis</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58 N.J. at 188; State v. Ingram, 67 N.J. Super. 21, 33-34 (</a:t>
            </a:r>
            <a:r>
              <a:rPr lang="en-US"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Cty</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Ct. 1961)</a:t>
            </a:r>
          </a:p>
        </p:txBody>
      </p:sp>
    </p:spTree>
    <p:extLst>
      <p:ext uri="{BB962C8B-B14F-4D97-AF65-F5344CB8AC3E}">
        <p14:creationId xmlns:p14="http://schemas.microsoft.com/office/powerpoint/2010/main" val="38661957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Expungements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5846922"/>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Expedited</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If charges are dismissed, you can request an expedited expungement on the record at the time of the dismissal. No form required.</a:t>
            </a:r>
          </a:p>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Traditional</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As a result of a conviction – 5 year waiting period from the time of the completion of sentence. Can be made after 3 years with a showing of compelling circumstances for the application. </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PTI/conditional dismissal/conditional discharge - six months after completion of the program.</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These expungements must be submitted through the </a:t>
            </a:r>
            <a:r>
              <a:rPr lang="en-US"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ecourts</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expungement portal.</a:t>
            </a:r>
          </a:p>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R="0">
              <a:lnSpc>
                <a:spcPct val="107000"/>
              </a:lnSpc>
              <a:spcBef>
                <a:spcPts val="0"/>
              </a:spcBef>
              <a:spcAft>
                <a:spcPts val="800"/>
              </a:spcAft>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42448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Recent Marijuana Legislation</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5345374"/>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February 22, 2021</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2C:35-5(b)(12) Distribution of marijuana or hashish </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2C:35-10(a)(3) Possession of marijuana or hashish </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2C:35-10(a)(4) Possession of marijuana or hashish </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2C:35-10(b) Under the influence – only when the individual was under the influence of marijuana or hashish </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2C:35-10(c) Failure to properly dispose CDS – only when the individual fails to dispose of marijuana or hashish </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2C:36-2 Possession of drug paraphernalia when the paraphernalia was used, or was possessed with intent to be used, to ingest, inhale or otherwise introduce marijuana or hashish into the body </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2C:36A-1 Any disorderly persons offense or petty disorderly persons offense subject to conditional discharge pursuant to this section </a:t>
            </a:r>
          </a:p>
          <a:p>
            <a:pPr marL="742950" lvl="1" indent="-285750">
              <a:lnSpc>
                <a:spcPct val="107000"/>
              </a:lnSpc>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39:4-49.1 Possession of CDS in a vehicle – but only when the individual is in possession of marijuana or hashish in the vehicle</a:t>
            </a:r>
          </a:p>
        </p:txBody>
      </p:sp>
    </p:spTree>
    <p:extLst>
      <p:ext uri="{BB962C8B-B14F-4D97-AF65-F5344CB8AC3E}">
        <p14:creationId xmlns:p14="http://schemas.microsoft.com/office/powerpoint/2010/main" val="15670255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Recent Marijuana Legislation</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1535043"/>
            <a:ext cx="8409708" cy="4741234"/>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February 22, 2021</a:t>
            </a:r>
          </a:p>
          <a:p>
            <a:pPr marL="742950" lvl="1" indent="-285750">
              <a:lnSpc>
                <a:spcPct val="107000"/>
              </a:lnSpc>
              <a:spcAft>
                <a:spcPts val="800"/>
              </a:spcAft>
              <a:buFontTx/>
              <a:buChar char="-"/>
            </a:pPr>
            <a:r>
              <a:rPr lang="en-US" u="sng" dirty="0">
                <a:solidFill>
                  <a:srgbClr val="FFFF00"/>
                </a:solidFill>
                <a:latin typeface="Calibri" panose="020F0502020204030204" pitchFamily="34" charset="0"/>
                <a:ea typeface="Calibri" panose="020F0502020204030204" pitchFamily="34" charset="0"/>
                <a:cs typeface="Times New Roman" panose="02020603050405020304" pitchFamily="18" charset="0"/>
              </a:rPr>
              <a:t>Pending cases </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dismissed</a:t>
            </a:r>
          </a:p>
          <a:p>
            <a:pPr marL="742950" lvl="1" indent="-285750">
              <a:lnSpc>
                <a:spcPct val="107000"/>
              </a:lnSpc>
              <a:spcAft>
                <a:spcPts val="800"/>
              </a:spcAft>
              <a:buFontTx/>
              <a:buChar char="-"/>
            </a:pPr>
            <a:r>
              <a:rPr lang="en-US" u="sng" dirty="0">
                <a:solidFill>
                  <a:srgbClr val="FFFF00"/>
                </a:solidFill>
                <a:latin typeface="Calibri" panose="020F0502020204030204" pitchFamily="34" charset="0"/>
                <a:ea typeface="Calibri" panose="020F0502020204030204" pitchFamily="34" charset="0"/>
                <a:cs typeface="Times New Roman" panose="02020603050405020304" pitchFamily="18" charset="0"/>
              </a:rPr>
              <a:t>Resolved cases </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For those cases already resolved, pursuant to the new decriminalization laws, the Administrative Office of the Courts will vacate by operation of law any guilty verdict, plea, placement in a diversionary program, or other entry of guilt on a matter where the conduct occurred prior to February 22, 2021. Also vacated will be any conviction, remaining sentence, ongoing supervision, or unpaid court-ordered financial assessment of any person who is or will be serving a sentence of incarceration, probation, parole or other form of community supervision as of February 22, 2021 as a result of the person’s conviction or adjudication of delinquency solely for the above listed charges. </a:t>
            </a:r>
          </a:p>
          <a:p>
            <a:pPr marL="742950" lvl="1" indent="-285750">
              <a:lnSpc>
                <a:spcPct val="107000"/>
              </a:lnSpc>
              <a:spcAft>
                <a:spcPts val="800"/>
              </a:spcAft>
              <a:buFontTx/>
              <a:buChar char="-"/>
            </a:pPr>
            <a:r>
              <a:rPr lang="en-US" u="sng" dirty="0">
                <a:solidFill>
                  <a:srgbClr val="FFFF00"/>
                </a:solidFill>
                <a:latin typeface="Calibri" panose="020F0502020204030204" pitchFamily="34" charset="0"/>
                <a:ea typeface="Calibri" panose="020F0502020204030204" pitchFamily="34" charset="0"/>
                <a:cs typeface="Times New Roman" panose="02020603050405020304" pitchFamily="18" charset="0"/>
              </a:rPr>
              <a:t>Expungements</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 expedited, without requirement of a motion.</a:t>
            </a:r>
          </a:p>
          <a:p>
            <a:pPr marL="742950" lvl="1" indent="-285750">
              <a:lnSpc>
                <a:spcPct val="107000"/>
              </a:lnSpc>
              <a:spcAft>
                <a:spcPts val="800"/>
              </a:spcAft>
              <a:buFontTx/>
              <a:buChar char="-"/>
            </a:pPr>
            <a:r>
              <a:rPr lang="en-US" u="sng" dirty="0">
                <a:solidFill>
                  <a:srgbClr val="FFFF00"/>
                </a:solidFill>
                <a:latin typeface="Calibri" panose="020F0502020204030204" pitchFamily="34" charset="0"/>
                <a:ea typeface="Calibri" panose="020F0502020204030204" pitchFamily="34" charset="0"/>
                <a:cs typeface="Times New Roman" panose="02020603050405020304" pitchFamily="18" charset="0"/>
              </a:rPr>
              <a:t>Prior Conditional Discharges</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 – currently being litigated. </a:t>
            </a:r>
          </a:p>
          <a:p>
            <a:pPr marL="742950" lvl="1" indent="-285750">
              <a:lnSpc>
                <a:spcPct val="107000"/>
              </a:lnSpc>
              <a:spcAft>
                <a:spcPts val="800"/>
              </a:spcAft>
              <a:buFontTx/>
              <a:buChar char="-"/>
            </a:pPr>
            <a:endPar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57095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Municipal Courts</a:t>
            </a:r>
            <a:endParaRPr lang="en-US" dirty="0">
              <a:solidFill>
                <a:srgbClr val="FFFF00"/>
              </a:solidFill>
            </a:endParaRPr>
          </a:p>
        </p:txBody>
      </p:sp>
      <p:sp>
        <p:nvSpPr>
          <p:cNvPr id="7" name="TextBox 6">
            <a:extLst>
              <a:ext uri="{FF2B5EF4-FFF2-40B4-BE49-F238E27FC236}">
                <a16:creationId xmlns:a16="http://schemas.microsoft.com/office/drawing/2014/main" id="{ED098B6F-DBB4-4FF5-B398-8B32C975FB9D}"/>
              </a:ext>
            </a:extLst>
          </p:cNvPr>
          <p:cNvSpPr txBox="1"/>
          <p:nvPr/>
        </p:nvSpPr>
        <p:spPr>
          <a:xfrm>
            <a:off x="4169865" y="2300740"/>
            <a:ext cx="3852268" cy="1200329"/>
          </a:xfrm>
          <a:prstGeom prst="rect">
            <a:avLst/>
          </a:prstGeom>
          <a:noFill/>
        </p:spPr>
        <p:txBody>
          <a:bodyPr wrap="square" rtlCol="0">
            <a:spAutoFit/>
          </a:bodyPr>
          <a:lstStyle/>
          <a:p>
            <a:pPr algn="ctr"/>
            <a:r>
              <a:rPr lang="en-US" dirty="0">
                <a:solidFill>
                  <a:srgbClr val="FFFF00"/>
                </a:solidFill>
              </a:rPr>
              <a:t>Joseph Surman, Jr.</a:t>
            </a:r>
          </a:p>
          <a:p>
            <a:pPr algn="ctr"/>
            <a:endParaRPr lang="en-US" dirty="0">
              <a:solidFill>
                <a:srgbClr val="FFFF00"/>
              </a:solidFill>
            </a:endParaRPr>
          </a:p>
          <a:p>
            <a:pPr algn="ctr"/>
            <a:r>
              <a:rPr lang="en-US">
                <a:solidFill>
                  <a:srgbClr val="FFFF00"/>
                </a:solidFill>
                <a:hlinkClick r:id="rId2"/>
              </a:rPr>
              <a:t>jsurman@surman-law.</a:t>
            </a:r>
            <a:r>
              <a:rPr lang="en-US" dirty="0">
                <a:solidFill>
                  <a:srgbClr val="FFFF00"/>
                </a:solidFill>
                <a:hlinkClick r:id="rId2"/>
              </a:rPr>
              <a:t>com</a:t>
            </a:r>
            <a:endParaRPr lang="en-US" dirty="0">
              <a:solidFill>
                <a:srgbClr val="FFFF00"/>
              </a:solidFill>
            </a:endParaRPr>
          </a:p>
          <a:p>
            <a:pPr algn="ctr"/>
            <a:r>
              <a:rPr lang="en-US" dirty="0">
                <a:solidFill>
                  <a:srgbClr val="FFFF00"/>
                </a:solidFill>
              </a:rPr>
              <a:t>732 745 6798</a:t>
            </a:r>
          </a:p>
        </p:txBody>
      </p:sp>
    </p:spTree>
    <p:extLst>
      <p:ext uri="{BB962C8B-B14F-4D97-AF65-F5344CB8AC3E}">
        <p14:creationId xmlns:p14="http://schemas.microsoft.com/office/powerpoint/2010/main" val="4105676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Establishing Municipal Courts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3441327"/>
          </a:xfrm>
          <a:prstGeom prst="rect">
            <a:avLst/>
          </a:prstGeom>
          <a:noFill/>
        </p:spPr>
        <p:txBody>
          <a:bodyPr wrap="square" rtlCol="0">
            <a:spAutoFit/>
          </a:bodyPr>
          <a:lstStyle/>
          <a:p>
            <a:pPr marL="0" marR="0">
              <a:lnSpc>
                <a:spcPct val="107000"/>
              </a:lnSpc>
              <a:spcBef>
                <a:spcPts val="0"/>
              </a:spcBef>
              <a:spcAft>
                <a:spcPts val="800"/>
              </a:spcAft>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 Two or more municipalities, by ordinance, may enter into an agreement establishing a single joint municipal court and providing for its administration. A copy of the agreement shall be filed with the Administrative Director of the Courts. As used in this act, "municipal court" includes a joint municipal court.</a:t>
            </a:r>
          </a:p>
          <a:p>
            <a:pPr marL="0" marR="0">
              <a:lnSpc>
                <a:spcPct val="107000"/>
              </a:lnSpc>
              <a:spcBef>
                <a:spcPts val="0"/>
              </a:spcBef>
              <a:spcAft>
                <a:spcPts val="800"/>
              </a:spcAft>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 Two or more municipalities, by ordinance or resolution, may agree to provide jointly for courtrooms, chambers, equipment, supplies and employees for their municipal courts and agree to appoint judges and administrators without establishing a joint municipal court. Where municipal courts share facilities in this manner, the identities of the individual courts shall continue to be expressed in the captions of orders and process.</a:t>
            </a:r>
            <a:endParaRPr lang="en-US" dirty="0">
              <a:solidFill>
                <a:srgbClr val="FFFF00"/>
              </a:solidFill>
            </a:endParaRPr>
          </a:p>
        </p:txBody>
      </p:sp>
    </p:spTree>
    <p:extLst>
      <p:ext uri="{BB962C8B-B14F-4D97-AF65-F5344CB8AC3E}">
        <p14:creationId xmlns:p14="http://schemas.microsoft.com/office/powerpoint/2010/main" val="1116336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Matters Heard in Municipal Court</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4365106"/>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Disorderly </a:t>
            </a:r>
            <a:r>
              <a:rPr lang="en-US" dirty="0">
                <a:solidFill>
                  <a:srgbClr val="FFFF00"/>
                </a:solidFill>
                <a:latin typeface="Calibri" panose="020F0502020204030204" pitchFamily="34" charset="0"/>
                <a:ea typeface="Calibri" panose="020F0502020204030204" pitchFamily="34" charset="0"/>
                <a:cs typeface="Times New Roman" panose="02020603050405020304" pitchFamily="18" charset="0"/>
              </a:rPr>
              <a:t>Person </a:t>
            </a: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Offenses / Petty Disorderly Person Offenses</a:t>
            </a:r>
          </a:p>
          <a:p>
            <a:pPr marL="742950" lvl="1" indent="-285750">
              <a:lnSpc>
                <a:spcPct val="107000"/>
              </a:lnSpc>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Simple Assault</a:t>
            </a:r>
          </a:p>
          <a:p>
            <a:pPr marL="742950" lvl="1" indent="-285750">
              <a:lnSpc>
                <a:spcPct val="107000"/>
              </a:lnSpc>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Harassment</a:t>
            </a:r>
          </a:p>
          <a:p>
            <a:pPr marL="742950" lvl="1" indent="-285750">
              <a:lnSpc>
                <a:spcPct val="107000"/>
              </a:lnSpc>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Disorderly Conduct</a:t>
            </a:r>
          </a:p>
          <a:p>
            <a:pPr marL="742950" lvl="1" indent="-285750">
              <a:lnSpc>
                <a:spcPct val="107000"/>
              </a:lnSpc>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Theft under $200</a:t>
            </a:r>
          </a:p>
          <a:p>
            <a:pPr marL="742950" lvl="1" indent="-285750">
              <a:lnSpc>
                <a:spcPct val="107000"/>
              </a:lnSpc>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Shoplifting</a:t>
            </a:r>
          </a:p>
          <a:p>
            <a:pPr marL="285750" indent="-285750">
              <a:lnSpc>
                <a:spcPct val="107000"/>
              </a:lnSpc>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Traffic Offenses</a:t>
            </a:r>
          </a:p>
          <a:p>
            <a:pPr marL="742950" lvl="1" indent="-285750">
              <a:lnSpc>
                <a:spcPct val="107000"/>
              </a:lnSpc>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Speeding, careless driving, etc.</a:t>
            </a:r>
          </a:p>
          <a:p>
            <a:pPr marL="285750" indent="-285750">
              <a:lnSpc>
                <a:spcPct val="107000"/>
              </a:lnSpc>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DUI’s</a:t>
            </a:r>
          </a:p>
          <a:p>
            <a:pPr marL="285750" indent="-285750">
              <a:lnSpc>
                <a:spcPct val="107000"/>
              </a:lnSpc>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Code violations</a:t>
            </a:r>
          </a:p>
          <a:p>
            <a:pPr marL="285750" indent="-285750">
              <a:lnSpc>
                <a:spcPct val="107000"/>
              </a:lnSpc>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Local Ordinances</a:t>
            </a:r>
            <a:endParaRPr lang="en-US" dirty="0">
              <a:solidFill>
                <a:srgbClr val="FFFF00"/>
              </a:solidFill>
            </a:endParaRPr>
          </a:p>
        </p:txBody>
      </p:sp>
    </p:spTree>
    <p:extLst>
      <p:ext uri="{BB962C8B-B14F-4D97-AF65-F5344CB8AC3E}">
        <p14:creationId xmlns:p14="http://schemas.microsoft.com/office/powerpoint/2010/main" val="2682540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Municipal Court vs. Superior Court</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4057329"/>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Municipal Court – does not hear criminal matters</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Municipal Court – bench trial</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Superior Court – jury trial (unless both parties agree to a bench trial)</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Guilt still must be proven beyond a reasonable doubt</a:t>
            </a:r>
          </a:p>
          <a:p>
            <a:pPr marL="285750" marR="0" indent="-285750">
              <a:lnSpc>
                <a:spcPct val="107000"/>
              </a:lnSpc>
              <a:spcBef>
                <a:spcPts val="0"/>
              </a:spcBef>
              <a:spcAft>
                <a:spcPts val="800"/>
              </a:spcAft>
              <a:buFontTx/>
              <a:buChar char="-"/>
            </a:pPr>
            <a:r>
              <a:rPr lang="en-US" dirty="0">
                <a:solidFill>
                  <a:srgbClr val="FFFF00"/>
                </a:solidFill>
                <a:latin typeface="Calibri" panose="020F0502020204030204" pitchFamily="34" charset="0"/>
                <a:cs typeface="Times New Roman" panose="02020603050405020304" pitchFamily="18" charset="0"/>
              </a:rPr>
              <a:t>Rules of evidence still apply</a:t>
            </a:r>
          </a:p>
          <a:p>
            <a:pPr marL="285750" marR="0" indent="-285750">
              <a:lnSpc>
                <a:spcPct val="107000"/>
              </a:lnSpc>
              <a:spcBef>
                <a:spcPts val="0"/>
              </a:spcBef>
              <a:spcAft>
                <a:spcPts val="800"/>
              </a:spcAft>
              <a:buFontTx/>
              <a:buChar char="-"/>
            </a:pPr>
            <a:r>
              <a:rPr lang="en-US" dirty="0">
                <a:solidFill>
                  <a:srgbClr val="FFFF00"/>
                </a:solidFill>
              </a:rPr>
              <a:t>The defendant retains the right to counsel. </a:t>
            </a:r>
          </a:p>
          <a:p>
            <a:pPr marL="285750" marR="0" indent="-285750">
              <a:lnSpc>
                <a:spcPct val="107000"/>
              </a:lnSpc>
              <a:spcBef>
                <a:spcPts val="0"/>
              </a:spcBef>
              <a:spcAft>
                <a:spcPts val="800"/>
              </a:spcAft>
              <a:buFontTx/>
              <a:buChar char="-"/>
            </a:pPr>
            <a:r>
              <a:rPr lang="en-US" dirty="0">
                <a:solidFill>
                  <a:srgbClr val="FFFF00"/>
                </a:solidFill>
              </a:rPr>
              <a:t>A court must appoint counsel if the defendant cannot afford one and the judge determines a likelihood of imprisonment or other significant consequences exist upon conviction.</a:t>
            </a:r>
          </a:p>
          <a:p>
            <a:pPr marL="285750" marR="0" indent="-285750">
              <a:lnSpc>
                <a:spcPct val="107000"/>
              </a:lnSpc>
              <a:spcBef>
                <a:spcPts val="0"/>
              </a:spcBef>
              <a:spcAft>
                <a:spcPts val="800"/>
              </a:spcAft>
              <a:buFontTx/>
              <a:buChar char="-"/>
            </a:pPr>
            <a:r>
              <a:rPr lang="en-US" dirty="0">
                <a:solidFill>
                  <a:srgbClr val="FFFF00"/>
                </a:solidFill>
              </a:rPr>
              <a:t>Consequence of magnitude - Fines in excess of $750 or a license suspension or jail time. </a:t>
            </a:r>
          </a:p>
        </p:txBody>
      </p:sp>
    </p:spTree>
    <p:extLst>
      <p:ext uri="{BB962C8B-B14F-4D97-AF65-F5344CB8AC3E}">
        <p14:creationId xmlns:p14="http://schemas.microsoft.com/office/powerpoint/2010/main" val="3773511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Crimes vs. Disorderly Persons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4239687"/>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2C:1-4 - Classes of offenses</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2C:1-4.  Classes of offenses     a.  An offense defined by this code or by any other statute of this State, for which a sentence of imprisonment </a:t>
            </a:r>
            <a:r>
              <a:rPr lang="en-US" sz="1800"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 excess of 6 months </a:t>
            </a: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is authorized, </a:t>
            </a:r>
            <a:r>
              <a:rPr lang="en-US" sz="1800"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constitutes a crime</a:t>
            </a: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within the meaning of the Constitution of this State. Crimes are designated in this code as being of the first, second, third or fourth degree.</a:t>
            </a:r>
          </a:p>
          <a:p>
            <a:pPr marL="285750" indent="-285750">
              <a:lnSpc>
                <a:spcPct val="107000"/>
              </a:lnSpc>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 New Jersey, offenses are not categorized as felonies, misdemeanors, and infractions but rather as indictable crimes, disorderly persons offenses, and petty disorderly persons offenses. Disorderly persons offenses and petty disorderly persons offenses are similar to misdemeanors in other states, because they are less serious offenses, punishable by less than six months in jail. Indictable offenses closely resemble felonies and serious misdemeanors in other states.</a:t>
            </a:r>
          </a:p>
          <a:p>
            <a:pPr marL="285750" marR="0" indent="-285750">
              <a:lnSpc>
                <a:spcPct val="107000"/>
              </a:lnSpc>
              <a:spcBef>
                <a:spcPts val="0"/>
              </a:spcBef>
              <a:spcAft>
                <a:spcPts val="800"/>
              </a:spcAft>
              <a:buFontTx/>
              <a:buChar char="-"/>
            </a:pP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6359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Crimes vs. Disorderly Persons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3852145"/>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CRIMES</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First degree crimes can be punished by 10 to 20 years in prison and fines of up to $200,000.  In some cases, murder for example, a convicted felon might receive a sentence of up to 30 years in prison.</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Second degree crimes can be punished by 5 to 10 years in prison and potential fines of up to $150,000.</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Third degree crimes can be punished by 3-5 years in prison with fines of up to $15,000.</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Fourth Degree Crimes can be punished by up to 18 months in prison and a fine of up to $10,000.</a:t>
            </a:r>
          </a:p>
          <a:p>
            <a:pPr marL="285750" marR="0" indent="-285750">
              <a:lnSpc>
                <a:spcPct val="107000"/>
              </a:lnSpc>
              <a:spcBef>
                <a:spcPts val="0"/>
              </a:spcBef>
              <a:spcAft>
                <a:spcPts val="800"/>
              </a:spcAft>
              <a:buFontTx/>
              <a:buChar char="-"/>
            </a:pPr>
            <a:endPar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162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FF00"/>
                </a:solidFill>
              </a:rPr>
              <a:t>Crimes vs. Disorderly Persons</a:t>
            </a:r>
            <a:endParaRPr lang="en-US" dirty="0">
              <a:solidFill>
                <a:srgbClr val="FFFF00"/>
              </a:solidFill>
            </a:endParaRPr>
          </a:p>
        </p:txBody>
      </p:sp>
      <p:sp>
        <p:nvSpPr>
          <p:cNvPr id="3" name="TextBox 2">
            <a:extLst>
              <a:ext uri="{FF2B5EF4-FFF2-40B4-BE49-F238E27FC236}">
                <a16:creationId xmlns:a16="http://schemas.microsoft.com/office/drawing/2014/main" id="{70EA7821-4A2B-45CD-B5AE-A9B2533CD4AA}"/>
              </a:ext>
            </a:extLst>
          </p:cNvPr>
          <p:cNvSpPr txBox="1"/>
          <p:nvPr/>
        </p:nvSpPr>
        <p:spPr>
          <a:xfrm>
            <a:off x="2175165" y="2274570"/>
            <a:ext cx="8409708" cy="2849050"/>
          </a:xfrm>
          <a:prstGeom prst="rect">
            <a:avLst/>
          </a:prstGeom>
          <a:noFill/>
        </p:spPr>
        <p:txBody>
          <a:bodyPr wrap="square" rtlCol="0">
            <a:spAutoFit/>
          </a:bodyPr>
          <a:lstStyle/>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Disorderly Persons Offenses</a:t>
            </a:r>
          </a:p>
          <a:p>
            <a:pPr marL="285750" marR="0" indent="-285750">
              <a:lnSpc>
                <a:spcPct val="107000"/>
              </a:lnSpc>
              <a:spcBef>
                <a:spcPts val="0"/>
              </a:spcBef>
              <a:spcAft>
                <a:spcPts val="800"/>
              </a:spcAft>
              <a:buFontTx/>
              <a:buChar char="-"/>
            </a:pP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An offense is a </a:t>
            </a:r>
            <a:r>
              <a:rPr lang="en-US" sz="1800"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disorderly persons </a:t>
            </a: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offense if it is so designated in this code or in a statute other than this code.  An offense is a </a:t>
            </a:r>
            <a:r>
              <a:rPr lang="en-US" sz="1800"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petty disorderly persons </a:t>
            </a:r>
            <a:r>
              <a:rPr lang="en-US"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offense if it is so designated in this code or in a statute other than this code.  Disorderly persons offenses and petty disorderly persons  offenses are petty offenses and are not crimes within the meaning of the  Constitution of this State.  There shall be no right to indictment by a grand  jury nor any right to trial by jury on such offenses. Conviction of such  offenses shall not give rise to any disability or legal disadvantage based on  conviction of a crime.</a:t>
            </a:r>
          </a:p>
        </p:txBody>
      </p:sp>
    </p:spTree>
    <p:extLst>
      <p:ext uri="{BB962C8B-B14F-4D97-AF65-F5344CB8AC3E}">
        <p14:creationId xmlns:p14="http://schemas.microsoft.com/office/powerpoint/2010/main" val="37960106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6733</TotalTime>
  <Words>4450</Words>
  <Application>Microsoft Office PowerPoint</Application>
  <PresentationFormat>Widescreen</PresentationFormat>
  <Paragraphs>260</Paragraphs>
  <Slides>37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Calibri</vt:lpstr>
      <vt:lpstr>Calibri Light</vt:lpstr>
      <vt:lpstr>Office Theme</vt:lpstr>
      <vt:lpstr>Municipal Courts</vt:lpstr>
      <vt:lpstr>Municipal Courts</vt:lpstr>
      <vt:lpstr>Establishing Municipal Courts</vt:lpstr>
      <vt:lpstr>Establishing Municipal Courts</vt:lpstr>
      <vt:lpstr>Matters Heard in Municipal Court</vt:lpstr>
      <vt:lpstr>Municipal Court vs. Superior Court</vt:lpstr>
      <vt:lpstr>Crimes vs. Disorderly Persons</vt:lpstr>
      <vt:lpstr>Crimes vs. Disorderly Persons</vt:lpstr>
      <vt:lpstr>Crimes vs. Disorderly Persons</vt:lpstr>
      <vt:lpstr>Crimes vs. Disorderly Persons</vt:lpstr>
      <vt:lpstr>Crimes vs. Disorderly Persons</vt:lpstr>
      <vt:lpstr>Crimes vs. Disorderly Persons</vt:lpstr>
      <vt:lpstr>Municipal Ordinances</vt:lpstr>
      <vt:lpstr>Municipal Ordinances</vt:lpstr>
      <vt:lpstr>Diversionary Programs</vt:lpstr>
      <vt:lpstr>Diversionary Programs</vt:lpstr>
      <vt:lpstr>Diversionary Programs</vt:lpstr>
      <vt:lpstr>Diversionary Programs</vt:lpstr>
      <vt:lpstr>Diversionary Programs</vt:lpstr>
      <vt:lpstr>Diversionary Programs</vt:lpstr>
      <vt:lpstr>Diversionary Programs</vt:lpstr>
      <vt:lpstr>DUI’s/Refusals</vt:lpstr>
      <vt:lpstr>DUI’s/Refusals</vt:lpstr>
      <vt:lpstr>DUI’s/Refusals</vt:lpstr>
      <vt:lpstr>DUI’s/Refusals</vt:lpstr>
      <vt:lpstr>Civil Reservations</vt:lpstr>
      <vt:lpstr>Plea by Mail</vt:lpstr>
      <vt:lpstr>Plea by Mail</vt:lpstr>
      <vt:lpstr>Virtual Proceedings</vt:lpstr>
      <vt:lpstr>Virtual Proceedings</vt:lpstr>
      <vt:lpstr>Virtual Proceedings</vt:lpstr>
      <vt:lpstr>Appeals</vt:lpstr>
      <vt:lpstr>Appeals</vt:lpstr>
      <vt:lpstr>Expungements</vt:lpstr>
      <vt:lpstr>Recent Marijuana Legislation</vt:lpstr>
      <vt:lpstr>Recent Marijuana Legislation</vt:lpstr>
      <vt:lpstr>Municipal Courts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PRACTICAL EVIDENCE</dc:title>
  <dc:creator>Cory R</dc:creator>
  <cp:lastModifiedBy>Joseph Surman</cp:lastModifiedBy>
  <cp:revision>109</cp:revision>
  <cp:lastPrinted>2017-05-01T20:53:29Z</cp:lastPrinted>
  <dcterms:created xsi:type="dcterms:W3CDTF">2017-04-23T18:08:46Z</dcterms:created>
  <dcterms:modified xsi:type="dcterms:W3CDTF">2021-12-09T14:17:25Z</dcterms:modified>
</cp:coreProperties>
</file>